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6" r:id="rId3"/>
    <p:sldId id="259" r:id="rId4"/>
    <p:sldId id="277" r:id="rId5"/>
    <p:sldId id="262" r:id="rId6"/>
    <p:sldId id="261" r:id="rId7"/>
    <p:sldId id="278" r:id="rId8"/>
    <p:sldId id="266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B9C512-A31E-3EBC-619E-9458CE400B86}" v="10" dt="2025-05-01T09:41:11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dy Peacey (2404220)" userId="S::2404220@student.uwtsd.ac.uk::c61715be-090d-41a2-8824-9a6b14011cee" providerId="AD" clId="Web-{6EB9C512-A31E-3EBC-619E-9458CE400B86}"/>
    <pc:docChg chg="addSld delSld">
      <pc:chgData name="Cody Peacey (2404220)" userId="S::2404220@student.uwtsd.ac.uk::c61715be-090d-41a2-8824-9a6b14011cee" providerId="AD" clId="Web-{6EB9C512-A31E-3EBC-619E-9458CE400B86}" dt="2025-05-01T09:41:11.516" v="9"/>
      <pc:docMkLst>
        <pc:docMk/>
      </pc:docMkLst>
      <pc:sldChg chg="del">
        <pc:chgData name="Cody Peacey (2404220)" userId="S::2404220@student.uwtsd.ac.uk::c61715be-090d-41a2-8824-9a6b14011cee" providerId="AD" clId="Web-{6EB9C512-A31E-3EBC-619E-9458CE400B86}" dt="2025-05-01T09:39:55.561" v="1"/>
        <pc:sldMkLst>
          <pc:docMk/>
          <pc:sldMk cId="109857222" sldId="256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39:52.920" v="0"/>
        <pc:sldMkLst>
          <pc:docMk/>
          <pc:sldMk cId="670976018" sldId="257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40:20.374" v="3"/>
        <pc:sldMkLst>
          <pc:docMk/>
          <pc:sldMk cId="127743302" sldId="259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40:45.109" v="6"/>
        <pc:sldMkLst>
          <pc:docMk/>
          <pc:sldMk cId="2310404033" sldId="261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40:35.093" v="5"/>
        <pc:sldMkLst>
          <pc:docMk/>
          <pc:sldMk cId="397489187" sldId="262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41:11.516" v="9"/>
        <pc:sldMkLst>
          <pc:docMk/>
          <pc:sldMk cId="1028764296" sldId="264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41:02.860" v="8"/>
        <pc:sldMkLst>
          <pc:docMk/>
          <pc:sldMk cId="4157410512" sldId="266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40:08.983" v="2"/>
        <pc:sldMkLst>
          <pc:docMk/>
          <pc:sldMk cId="2771943384" sldId="276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40:28.296" v="4"/>
        <pc:sldMkLst>
          <pc:docMk/>
          <pc:sldMk cId="3832033366" sldId="277"/>
        </pc:sldMkLst>
      </pc:sldChg>
      <pc:sldChg chg="add">
        <pc:chgData name="Cody Peacey (2404220)" userId="S::2404220@student.uwtsd.ac.uk::c61715be-090d-41a2-8824-9a6b14011cee" providerId="AD" clId="Web-{6EB9C512-A31E-3EBC-619E-9458CE400B86}" dt="2025-05-01T09:40:53.328" v="7"/>
        <pc:sldMkLst>
          <pc:docMk/>
          <pc:sldMk cId="1012884815" sldId="27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vpc.police.uk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organisations/youth-justice-board-for-england-and-wales" TargetMode="External"/><Relationship Id="rId3" Type="http://schemas.openxmlformats.org/officeDocument/2006/relationships/hyperlink" Target="https://www.college.police.uk/app/major-investigation-and-public-protection/hate-crime/community-engagement-and-tension" TargetMode="External"/><Relationship Id="rId7" Type="http://schemas.openxmlformats.org/officeDocument/2006/relationships/hyperlink" Target="https://www.college.police.uk/" TargetMode="External"/><Relationship Id="rId2" Type="http://schemas.openxmlformats.org/officeDocument/2006/relationships/hyperlink" Target="https://vpc.police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ittees.parliament.uk/" TargetMode="External"/><Relationship Id="rId5" Type="http://schemas.openxmlformats.org/officeDocument/2006/relationships/hyperlink" Target="https://yjresourcehub.uk/" TargetMode="External"/><Relationship Id="rId10" Type="http://schemas.openxmlformats.org/officeDocument/2006/relationships/hyperlink" Target="https://thenayj.org.uk/" TargetMode="External"/><Relationship Id="rId4" Type="http://schemas.openxmlformats.org/officeDocument/2006/relationships/hyperlink" Target="https://www.justiceinspectorates.gov.uk/" TargetMode="External"/><Relationship Id="rId9" Type="http://schemas.openxmlformats.org/officeDocument/2006/relationships/hyperlink" Target="https://www.london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Youth Engagement Programs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08A0D9-1FAF-CBB3-35B1-D6B150C826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Cody Peacey (2404220)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05DB646-C065-EC0A-30A6-96BCB3CFD941}"/>
              </a:ext>
            </a:extLst>
          </p:cNvPr>
          <p:cNvSpPr txBox="1">
            <a:spLocks/>
          </p:cNvSpPr>
          <p:nvPr/>
        </p:nvSpPr>
        <p:spPr>
          <a:xfrm>
            <a:off x="1467224" y="887506"/>
            <a:ext cx="10053763" cy="29284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4800" dirty="0"/>
              <a:t>Youth Engagement Programs</a:t>
            </a:r>
          </a:p>
        </p:txBody>
      </p:sp>
    </p:spTree>
    <p:extLst>
      <p:ext uri="{BB962C8B-B14F-4D97-AF65-F5344CB8AC3E}">
        <p14:creationId xmlns:p14="http://schemas.microsoft.com/office/powerpoint/2010/main" val="670976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8A45D-2283-C532-DA52-018871E52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are Youth Engagement Programs?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10381-E628-2C22-583A-19AB6719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1201328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Designed to build relationships</a:t>
            </a:r>
          </a:p>
          <a:p>
            <a:r>
              <a:rPr lang="en-GB" sz="2000" dirty="0"/>
              <a:t>Often engaged with at-risk youths</a:t>
            </a:r>
          </a:p>
          <a:p>
            <a:r>
              <a:rPr lang="en-GB" sz="2000" dirty="0"/>
              <a:t>Attempt to prevent crime and anti-social behaviour</a:t>
            </a:r>
          </a:p>
          <a:p>
            <a:pPr marL="0" indent="0">
              <a:buNone/>
            </a:pPr>
            <a:r>
              <a:rPr lang="en-GB" sz="2000" dirty="0"/>
              <a:t>Some Examples include:</a:t>
            </a:r>
          </a:p>
          <a:p>
            <a:r>
              <a:rPr lang="en-GB" sz="2000" dirty="0"/>
              <a:t>Volunteer police cadets , (</a:t>
            </a:r>
            <a:r>
              <a:rPr lang="en-GB" sz="2000" dirty="0">
                <a:ea typeface="+mn-lt"/>
                <a:cs typeface="+mn-lt"/>
                <a:hlinkClick r:id="rId2"/>
              </a:rPr>
              <a:t>Home | Volunteer Police Cadets</a:t>
            </a:r>
            <a:r>
              <a:rPr lang="en-GB" sz="2000" dirty="0">
                <a:ea typeface="+mn-lt"/>
                <a:cs typeface="+mn-lt"/>
              </a:rPr>
              <a:t>) </a:t>
            </a:r>
            <a:endParaRPr lang="en-GB" sz="2000" dirty="0"/>
          </a:p>
          <a:p>
            <a:r>
              <a:rPr lang="en-GB" sz="2000" dirty="0"/>
              <a:t>Youth independent advisory groups, College of Policing (2015)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9C7A4FF-8505-255B-6CC2-582D83DB5132}"/>
              </a:ext>
            </a:extLst>
          </p:cNvPr>
          <p:cNvSpPr txBox="1">
            <a:spLocks/>
          </p:cNvSpPr>
          <p:nvPr/>
        </p:nvSpPr>
        <p:spPr>
          <a:xfrm>
            <a:off x="466722" y="884110"/>
            <a:ext cx="3491151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4000" dirty="0"/>
              <a:t>What are Youth Engagement Programs?</a:t>
            </a:r>
          </a:p>
        </p:txBody>
      </p:sp>
    </p:spTree>
    <p:extLst>
      <p:ext uri="{BB962C8B-B14F-4D97-AF65-F5344CB8AC3E}">
        <p14:creationId xmlns:p14="http://schemas.microsoft.com/office/powerpoint/2010/main" val="2771943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1CF07-6694-260E-CC68-1FC83890F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What are the aims of engagement programs used in EBP?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49011-E3F3-0FE9-D89C-AC034044B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Improving relationships between police and the community</a:t>
            </a:r>
            <a:endParaRPr lang="en-US" dirty="0"/>
          </a:p>
          <a:p>
            <a:r>
              <a:rPr lang="en-GB" sz="2000" dirty="0"/>
              <a:t>Building trust, </a:t>
            </a:r>
            <a:r>
              <a:rPr lang="en-GB" sz="1600" i="1" dirty="0"/>
              <a:t>HM Inspectorate of Constabulary and Fire &amp; Rescue Services (2018)</a:t>
            </a:r>
          </a:p>
          <a:p>
            <a:r>
              <a:rPr lang="en-GB" sz="2000" dirty="0"/>
              <a:t>Preventing youth offending and re-offending ,</a:t>
            </a:r>
            <a:r>
              <a:rPr lang="en-GB" sz="1600" i="1" dirty="0">
                <a:ea typeface="+mn-lt"/>
                <a:cs typeface="+mn-lt"/>
              </a:rPr>
              <a:t>Youth Justice Board (2021)</a:t>
            </a:r>
            <a:r>
              <a:rPr lang="en-GB" sz="2000" dirty="0">
                <a:ea typeface="+mn-lt"/>
                <a:cs typeface="+mn-lt"/>
              </a:rPr>
              <a:t>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774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D9497-E16D-3E58-6AA1-09850ED71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5" y="985208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The challenges of implementing youth engagement programs with policing.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17936-E35D-AAFD-A2F2-B6DEEEEDA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Negative perceptions of the police</a:t>
            </a:r>
            <a:endParaRPr lang="en-US" dirty="0"/>
          </a:p>
          <a:p>
            <a:r>
              <a:rPr lang="en-GB" sz="2000" dirty="0"/>
              <a:t>Insufficient funding and resources</a:t>
            </a:r>
            <a:endParaRPr lang="en-GB" sz="1600" dirty="0"/>
          </a:p>
          <a:p>
            <a:r>
              <a:rPr lang="en-GB" sz="2000" dirty="0"/>
              <a:t>Lack of evidence to support the success</a:t>
            </a:r>
            <a:endParaRPr lang="en-GB"/>
          </a:p>
          <a:p>
            <a:r>
              <a:rPr lang="en-GB" sz="2000" dirty="0"/>
              <a:t> </a:t>
            </a:r>
            <a:r>
              <a:rPr lang="en-GB" sz="1600" dirty="0"/>
              <a:t>(</a:t>
            </a:r>
            <a:r>
              <a:rPr lang="en-GB" sz="1600" i="1" dirty="0"/>
              <a:t>House of Commons, Home Affairs Committee ,2019</a:t>
            </a:r>
            <a:r>
              <a:rPr lang="en-GB" sz="1600" dirty="0"/>
              <a:t>)</a:t>
            </a:r>
            <a:r>
              <a:rPr lang="en-GB" sz="2000" dirty="0"/>
              <a:t>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32033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9BE34-3A48-B64F-449D-83B94497C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How can youth engagement programs improve trust in policing?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630D0-6784-94EA-6808-63788A554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7" y="1002565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Providing a voice for the youth</a:t>
            </a:r>
          </a:p>
          <a:p>
            <a:r>
              <a:rPr lang="en-GB" sz="2000" dirty="0"/>
              <a:t>Humanising police officers</a:t>
            </a:r>
          </a:p>
          <a:p>
            <a:r>
              <a:rPr lang="en-GB" sz="2000" dirty="0"/>
              <a:t>Fostering relationships between the youth and police officers </a:t>
            </a:r>
            <a:endParaRPr lang="en-GB" dirty="0"/>
          </a:p>
          <a:p>
            <a:pPr marL="0" indent="0">
              <a:buNone/>
            </a:pPr>
            <a:r>
              <a:rPr lang="en-GB" sz="2000" i="1" dirty="0"/>
              <a:t> (</a:t>
            </a:r>
            <a:r>
              <a:rPr lang="en-GB" sz="1400" i="1" dirty="0"/>
              <a:t>HMICFRS,2018)</a:t>
            </a:r>
            <a:endParaRPr lang="en-GB" sz="1400" dirty="0"/>
          </a:p>
          <a:p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7489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AF4C0-5BB9-9037-68BC-1AF0F3241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Real life case study of the Youth Engagement Program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1BC85-B545-5F45-C107-F06A20085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u="sng" dirty="0"/>
              <a:t>Volunteer Police Cadets, Metropolitan Police, London</a:t>
            </a:r>
            <a:endParaRPr lang="en-US" dirty="0"/>
          </a:p>
          <a:p>
            <a:r>
              <a:rPr lang="en-GB" sz="2000" dirty="0"/>
              <a:t>Targeted youths aged 10-19</a:t>
            </a:r>
          </a:p>
          <a:p>
            <a:r>
              <a:rPr lang="en-GB" sz="2000" dirty="0"/>
              <a:t>Many young people had negative perceptions of the police</a:t>
            </a:r>
          </a:p>
          <a:p>
            <a:pPr marL="0" indent="0">
              <a:buNone/>
            </a:pPr>
            <a:r>
              <a:rPr lang="en-GB" sz="2000" dirty="0"/>
              <a:t>Aimed to:</a:t>
            </a:r>
          </a:p>
          <a:p>
            <a:r>
              <a:rPr lang="en-GB" sz="2000" dirty="0"/>
              <a:t>Encourage youth voice</a:t>
            </a:r>
          </a:p>
          <a:p>
            <a:r>
              <a:rPr lang="en-GB" sz="2000" dirty="0"/>
              <a:t>Provide activities for all backgrounds</a:t>
            </a:r>
          </a:p>
          <a:p>
            <a:r>
              <a:rPr lang="en-GB" sz="2000" dirty="0"/>
              <a:t>Involve cadets in crime prevention</a:t>
            </a:r>
          </a:p>
          <a:p>
            <a:pPr marL="0" indent="0">
              <a:buNone/>
            </a:pPr>
            <a:r>
              <a:rPr lang="en-GB" sz="2000" dirty="0"/>
              <a:t>Outcome:</a:t>
            </a:r>
          </a:p>
          <a:p>
            <a:r>
              <a:rPr lang="en-GB" sz="2000" dirty="0"/>
              <a:t>Improved the relation between police and young people</a:t>
            </a:r>
          </a:p>
          <a:p>
            <a:r>
              <a:rPr lang="en-GB" sz="2000" dirty="0"/>
              <a:t>Preventing crime</a:t>
            </a:r>
          </a:p>
          <a:p>
            <a:r>
              <a:rPr lang="en-GB" sz="2000" dirty="0"/>
              <a:t>Development of youth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10404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F4DC3-5132-6645-2465-53DC55BB8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3700" dirty="0"/>
              <a:t>Overall effectiveness of Youth Engagement programs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A5A59-89E2-4423-A469-21FFED0956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Advantages</a:t>
            </a:r>
          </a:p>
          <a:p>
            <a:r>
              <a:rPr lang="en-GB" sz="2000" b="1" dirty="0"/>
              <a:t>Builds trust in policing within the community </a:t>
            </a:r>
            <a:r>
              <a:rPr lang="en-GB" sz="2000" b="1" i="1" dirty="0"/>
              <a:t>(College of Policing, 2020)</a:t>
            </a:r>
          </a:p>
          <a:p>
            <a:r>
              <a:rPr lang="en-GB" sz="2000" b="1" dirty="0"/>
              <a:t>Reduction of youth crimes and anti-social behaviour </a:t>
            </a:r>
            <a:r>
              <a:rPr lang="en-GB" sz="2000" b="1" i="1" dirty="0"/>
              <a:t>(Youth Justice Board,2018)</a:t>
            </a:r>
          </a:p>
          <a:p>
            <a:r>
              <a:rPr lang="en-GB" sz="2000" b="1" dirty="0"/>
              <a:t>Creates a more inclusive police force ( MOPAC, 2020) </a:t>
            </a:r>
          </a:p>
          <a:p>
            <a:endParaRPr lang="en-GB" sz="2000" b="1" dirty="0"/>
          </a:p>
          <a:p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A1EC51-14F7-60D0-8A17-A9992CE847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Disadvantages</a:t>
            </a:r>
          </a:p>
          <a:p>
            <a:r>
              <a:rPr lang="en-GB" sz="2000" b="1" dirty="0"/>
              <a:t>Difficult engaging the most at-risk youths </a:t>
            </a:r>
            <a:r>
              <a:rPr lang="en-GB" sz="2000" b="1" i="1" dirty="0"/>
              <a:t>(Youth Justice Board,2018)</a:t>
            </a:r>
            <a:endParaRPr lang="en-GB" sz="2000" dirty="0"/>
          </a:p>
          <a:p>
            <a:endParaRPr lang="en-GB" sz="2000" b="1" dirty="0"/>
          </a:p>
          <a:p>
            <a:r>
              <a:rPr lang="en-GB" sz="2000" b="1" dirty="0"/>
              <a:t>Potential for negative stereotyping</a:t>
            </a:r>
            <a:r>
              <a:rPr lang="en-GB" sz="2000" b="1" i="1" dirty="0"/>
              <a:t> ( Bateman, T, 2015)</a:t>
            </a:r>
          </a:p>
          <a:p>
            <a:r>
              <a:rPr lang="en-GB" sz="2000" b="1" dirty="0"/>
              <a:t>Over reliance on volunteers </a:t>
            </a:r>
          </a:p>
          <a:p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012884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53A60-042B-9DA8-6FD2-8045C53ED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F2571-D3ED-F2F2-598B-5DA113F91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1205" y="1129314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Very efficient in preventing youth crimes</a:t>
            </a:r>
          </a:p>
          <a:p>
            <a:r>
              <a:rPr lang="en-GB" sz="2000" dirty="0"/>
              <a:t>Proven to be effective with engaging youths at all ages</a:t>
            </a:r>
          </a:p>
          <a:p>
            <a:r>
              <a:rPr lang="en-GB" sz="2000" dirty="0"/>
              <a:t>Can improve and change views young people have upon the police force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57410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2FC2-20C9-D283-A946-E86D4650B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2282CA-2D70-AAED-917F-023A5C3D2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196" y="2482381"/>
            <a:ext cx="11187282" cy="4153645"/>
          </a:xfrm>
        </p:spPr>
        <p:txBody>
          <a:bodyPr anchor="t">
            <a:normAutofit lnSpcReduction="10000"/>
          </a:bodyPr>
          <a:lstStyle/>
          <a:p>
            <a:r>
              <a:rPr lang="en-GB" sz="1400" i="1" dirty="0"/>
              <a:t>Volunteer Police Cadets (2025), Find at: </a:t>
            </a:r>
            <a:r>
              <a:rPr lang="en-GB" sz="1400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 | Volunteer Police Cadets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Independent </a:t>
            </a:r>
            <a:r>
              <a:rPr lang="en-GB" sz="1400" i="1" dirty="0">
                <a:ea typeface="+mn-lt"/>
                <a:cs typeface="+mn-lt"/>
              </a:rPr>
              <a:t>Advisory Groups, College of Policing (2015),  Guidance on the role of IAGS, Find at :</a:t>
            </a:r>
            <a:r>
              <a:rPr lang="en-GB" sz="14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Community engagement and tension | College of Policing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HM Inspectorate of Constabulary and Fire &amp; Rescue Services (2018). </a:t>
            </a:r>
            <a:r>
              <a:rPr lang="en-GB" sz="1400" i="1" dirty="0">
                <a:ea typeface="+mn-lt"/>
                <a:cs typeface="+mn-lt"/>
              </a:rPr>
              <a:t>PEEL: Police effectiveness 2017 – A national overview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https://www.justiceinspectorates.gov.uk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Youth Justice Board (2021). </a:t>
            </a:r>
            <a:r>
              <a:rPr lang="en-GB" sz="1400" i="1" dirty="0">
                <a:ea typeface="+mn-lt"/>
                <a:cs typeface="+mn-lt"/>
              </a:rPr>
              <a:t>Diversion from the youth justice system</a:t>
            </a:r>
            <a:r>
              <a:rPr lang="en-GB" sz="1400" dirty="0">
                <a:ea typeface="+mn-lt"/>
                <a:cs typeface="+mn-lt"/>
              </a:rPr>
              <a:t>. Find at: </a:t>
            </a:r>
            <a:r>
              <a:rPr lang="en-GB" sz="1400" dirty="0"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https://yjresourcehub.uk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House of Commons Home Affairs Committee (2019). </a:t>
            </a:r>
            <a:r>
              <a:rPr lang="en-GB" sz="1400" i="1" dirty="0">
                <a:ea typeface="+mn-lt"/>
                <a:cs typeface="+mn-lt"/>
              </a:rPr>
              <a:t>Policing for the future</a:t>
            </a:r>
            <a:r>
              <a:rPr lang="en-GB" sz="1400" dirty="0">
                <a:ea typeface="+mn-lt"/>
                <a:cs typeface="+mn-lt"/>
              </a:rPr>
              <a:t>. HC 515. </a:t>
            </a:r>
            <a:r>
              <a:rPr lang="en-GB" sz="1400" dirty="0"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https://committees.parliament.uk</a:t>
            </a:r>
          </a:p>
          <a:p>
            <a:r>
              <a:rPr lang="en-GB" sz="1400" dirty="0">
                <a:ea typeface="+mn-lt"/>
                <a:cs typeface="+mn-lt"/>
              </a:rPr>
              <a:t>HMICFRS (2018). </a:t>
            </a:r>
            <a:r>
              <a:rPr lang="en-GB" sz="1400" i="1" dirty="0">
                <a:ea typeface="+mn-lt"/>
                <a:cs typeface="+mn-lt"/>
              </a:rPr>
              <a:t>PEEL: Police effectiveness 2017 – A national overview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https://www.justiceinspectorates.gov.uk</a:t>
            </a: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College of Policing (2020). </a:t>
            </a:r>
            <a:r>
              <a:rPr lang="en-GB" sz="1400" i="1" dirty="0">
                <a:ea typeface="+mn-lt"/>
                <a:cs typeface="+mn-lt"/>
              </a:rPr>
              <a:t>Building trust in the police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</a:t>
            </a:r>
          </a:p>
          <a:p>
            <a:endParaRPr lang="en-GB" sz="1400" dirty="0">
              <a:ea typeface="+mn-lt"/>
              <a:cs typeface="+mn-lt"/>
            </a:endParaRPr>
          </a:p>
          <a:p>
            <a:pPr lvl="1"/>
            <a:r>
              <a:rPr lang="en-GB" sz="1400" dirty="0">
                <a:ea typeface="+mn-lt"/>
                <a:cs typeface="+mn-lt"/>
              </a:rPr>
              <a:t>Youth Justice Board (2018). </a:t>
            </a:r>
            <a:r>
              <a:rPr lang="en-GB" sz="1400" i="1" dirty="0">
                <a:ea typeface="+mn-lt"/>
                <a:cs typeface="+mn-lt"/>
              </a:rPr>
              <a:t>Strategic Plan 2018–2021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https://www.gov.uk/government/organisations/youth-justice-board-for-england-and-wales</a:t>
            </a:r>
            <a:endParaRPr lang="en-GB" dirty="0"/>
          </a:p>
          <a:p>
            <a:pPr lvl="1"/>
            <a:r>
              <a:rPr lang="en-GB" sz="1400" dirty="0">
                <a:ea typeface="+mn-lt"/>
                <a:cs typeface="+mn-lt"/>
              </a:rPr>
              <a:t>MOPAC (2020). </a:t>
            </a:r>
            <a:r>
              <a:rPr lang="en-GB" sz="1400" i="1" dirty="0">
                <a:ea typeface="+mn-lt"/>
                <a:cs typeface="+mn-lt"/>
              </a:rPr>
              <a:t>Youth Voice and Policing Report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https://www.london.gov.uk</a:t>
            </a:r>
            <a:endParaRPr lang="en-GB" sz="1400" dirty="0">
              <a:ea typeface="+mn-lt"/>
              <a:cs typeface="+mn-lt"/>
            </a:endParaRPr>
          </a:p>
          <a:p>
            <a:pPr lvl="1"/>
            <a:r>
              <a:rPr lang="en-GB" sz="1400" dirty="0">
                <a:ea typeface="+mn-lt"/>
                <a:cs typeface="+mn-lt"/>
              </a:rPr>
              <a:t>Bateman, T. (2015). </a:t>
            </a:r>
            <a:r>
              <a:rPr lang="en-GB" sz="1400" i="1" dirty="0">
                <a:ea typeface="+mn-lt"/>
                <a:cs typeface="+mn-lt"/>
              </a:rPr>
              <a:t>The State of Youth Justice 2015</a:t>
            </a:r>
            <a:r>
              <a:rPr lang="en-GB" sz="1400" dirty="0">
                <a:ea typeface="+mn-lt"/>
                <a:cs typeface="+mn-lt"/>
              </a:rPr>
              <a:t>. National Association for Youth Justice (NAYJ).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https://thenayj.org.uk</a:t>
            </a:r>
            <a:endParaRPr lang="en-GB" sz="1400" dirty="0">
              <a:ea typeface="+mn-lt"/>
              <a:cs typeface="+mn-lt"/>
            </a:endParaRPr>
          </a:p>
          <a:p>
            <a:pPr lvl="1"/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pPr lvl="1"/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rgbClr val="FFFFFF"/>
              </a:solidFill>
              <a:ea typeface="+mn-lt"/>
              <a:cs typeface="+mn-lt"/>
            </a:endParaRPr>
          </a:p>
          <a:p>
            <a:pPr lvl="1"/>
            <a:endParaRPr lang="en-GB" sz="1400" dirty="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1100" dirty="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1100" dirty="0">
              <a:solidFill>
                <a:srgbClr val="FFFFFF"/>
              </a:solidFill>
              <a:ea typeface="+mn-lt"/>
              <a:cs typeface="+mn-lt"/>
            </a:endParaRPr>
          </a:p>
          <a:p>
            <a:endParaRPr lang="en-GB" sz="11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11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1100" dirty="0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100" dirty="0">
              <a:solidFill>
                <a:schemeClr val="tx2"/>
              </a:solidFill>
              <a:ea typeface="+mn-lt"/>
              <a:cs typeface="+mn-lt"/>
            </a:endParaRPr>
          </a:p>
          <a:p>
            <a:endParaRPr lang="en-GB" sz="1100" dirty="0">
              <a:solidFill>
                <a:schemeClr val="tx2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28764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Youth Engagement Programs</vt:lpstr>
      <vt:lpstr>What are Youth Engagement Programs?</vt:lpstr>
      <vt:lpstr>What are the aims of engagement programs used in EBP?</vt:lpstr>
      <vt:lpstr>The challenges of implementing youth engagement programs with policing.</vt:lpstr>
      <vt:lpstr>How can youth engagement programs improve trust in policing?</vt:lpstr>
      <vt:lpstr>Real life case study of the Youth Engagement Program</vt:lpstr>
      <vt:lpstr>Overall effectiveness of Youth Engagement programs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</cp:revision>
  <dcterms:created xsi:type="dcterms:W3CDTF">2025-05-01T09:39:35Z</dcterms:created>
  <dcterms:modified xsi:type="dcterms:W3CDTF">2025-05-01T09:41:15Z</dcterms:modified>
</cp:coreProperties>
</file>