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3/19/2018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3/19/2018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3/19/2018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3/19/2018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3/19/2018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3/19/2018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3/19/2018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google.co.uk/url?sa=i&amp;rct=j&amp;q=&amp;esrc=s&amp;source=images&amp;cd=&amp;cad=rja&amp;uact=8&amp;ved=0ahUKEwiJn9LlrefZAhUEM8AKHdmYBFwQjRwIBg&amp;url=http://www.rehabcenter.net/mulidisciplinary-approach-addiction-treatment/&amp;psig=AOvVaw2NVfA-P29w8YHVstAdgB2L&amp;ust=1520963748624619" TargetMode="Externa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gov.wales/statistics-and-research/local-authority-registers-people-disabilities/?lang=en" TargetMode="External"/><Relationship Id="rId2" Type="http://schemas.openxmlformats.org/officeDocument/2006/relationships/hyperlink" Target="https://www.gov.uk/definition-of-disability-under-equality-act-2010" TargetMode="External"/><Relationship Id="rId1" Type="http://schemas.openxmlformats.org/officeDocument/2006/relationships/slideLayout" Target="../slideLayouts/slideLayout2.xml"/><Relationship Id="rId4" Type="http://schemas.openxmlformats.org/officeDocument/2006/relationships/hyperlink" Target="http://www.wokingham.gov.uk/EasysiteWeb/getresource.axd?AssetID=75433&amp;"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72064/5860.pdf" TargetMode="External"/><Relationship Id="rId2" Type="http://schemas.openxmlformats.org/officeDocument/2006/relationships/hyperlink" Target="http://www.communitycare.co.uk/2008/06/19/multidisciplinary-teams/" TargetMode="External"/><Relationship Id="rId1" Type="http://schemas.openxmlformats.org/officeDocument/2006/relationships/slideLayout" Target="../slideLayouts/slideLayout2.xml"/><Relationship Id="rId4" Type="http://schemas.openxmlformats.org/officeDocument/2006/relationships/hyperlink" Target="https://www.scope.org.uk/about-us/our-brand/social-model-of-disabilit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Supporting Abilities and behaviour </a:t>
            </a:r>
            <a:endParaRPr lang="en-GB" dirty="0"/>
          </a:p>
        </p:txBody>
      </p:sp>
      <p:sp>
        <p:nvSpPr>
          <p:cNvPr id="3" name="Subtitle 2"/>
          <p:cNvSpPr>
            <a:spLocks noGrp="1"/>
          </p:cNvSpPr>
          <p:nvPr>
            <p:ph type="subTitle" idx="1"/>
          </p:nvPr>
        </p:nvSpPr>
        <p:spPr/>
        <p:txBody>
          <a:bodyPr/>
          <a:lstStyle/>
          <a:p>
            <a:r>
              <a:rPr lang="en-GB" dirty="0" smtClean="0"/>
              <a:t>Lafi Mohialdeen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43705"/>
            <a:ext cx="3788698" cy="252579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4824" y="4140603"/>
            <a:ext cx="3943351" cy="2628901"/>
          </a:xfrm>
          <a:prstGeom prst="rect">
            <a:avLst/>
          </a:prstGeom>
        </p:spPr>
      </p:pic>
    </p:spTree>
    <p:extLst>
      <p:ext uri="{BB962C8B-B14F-4D97-AF65-F5344CB8AC3E}">
        <p14:creationId xmlns:p14="http://schemas.microsoft.com/office/powerpoint/2010/main" val="3406003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250" y="631023"/>
            <a:ext cx="8610600" cy="1293028"/>
          </a:xfrm>
        </p:spPr>
        <p:txBody>
          <a:bodyPr/>
          <a:lstStyle/>
          <a:p>
            <a:r>
              <a:rPr lang="en-GB" dirty="0" smtClean="0"/>
              <a:t>What is disability </a:t>
            </a:r>
            <a:endParaRPr lang="en-GB" dirty="0"/>
          </a:p>
        </p:txBody>
      </p:sp>
      <p:sp>
        <p:nvSpPr>
          <p:cNvPr id="3" name="Content Placeholder 2"/>
          <p:cNvSpPr>
            <a:spLocks noGrp="1"/>
          </p:cNvSpPr>
          <p:nvPr>
            <p:ph idx="1"/>
          </p:nvPr>
        </p:nvSpPr>
        <p:spPr>
          <a:xfrm>
            <a:off x="606829" y="1820488"/>
            <a:ext cx="10899371" cy="4398198"/>
          </a:xfrm>
        </p:spPr>
        <p:txBody>
          <a:bodyPr>
            <a:normAutofit/>
          </a:bodyPr>
          <a:lstStyle/>
          <a:p>
            <a:r>
              <a:rPr lang="en-GB" sz="2800" dirty="0" smtClean="0"/>
              <a:t>UK </a:t>
            </a:r>
            <a:r>
              <a:rPr lang="en-GB" sz="2800" dirty="0"/>
              <a:t>Government (2018) </a:t>
            </a:r>
            <a:r>
              <a:rPr lang="en-GB" sz="2800" dirty="0" smtClean="0"/>
              <a:t>- a </a:t>
            </a:r>
            <a:r>
              <a:rPr lang="en-GB" sz="2800" dirty="0"/>
              <a:t>physical or mental condition that limits a person’s movements such as senses or activities. Being disabled means not been able to carry out everyday activities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72252" y="3638145"/>
            <a:ext cx="2580540" cy="258054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1109" y="3770062"/>
            <a:ext cx="3409950" cy="253028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2953" y="3851722"/>
            <a:ext cx="2366963" cy="2366963"/>
          </a:xfrm>
          <a:prstGeom prst="rect">
            <a:avLst/>
          </a:prstGeom>
        </p:spPr>
      </p:pic>
    </p:spTree>
    <p:extLst>
      <p:ext uri="{BB962C8B-B14F-4D97-AF65-F5344CB8AC3E}">
        <p14:creationId xmlns:p14="http://schemas.microsoft.com/office/powerpoint/2010/main" val="2207774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Act (2010)</a:t>
            </a:r>
            <a:endParaRPr lang="en-GB" dirty="0"/>
          </a:p>
        </p:txBody>
      </p:sp>
      <p:sp>
        <p:nvSpPr>
          <p:cNvPr id="3" name="Content Placeholder 2"/>
          <p:cNvSpPr>
            <a:spLocks noGrp="1"/>
          </p:cNvSpPr>
          <p:nvPr>
            <p:ph idx="1"/>
          </p:nvPr>
        </p:nvSpPr>
        <p:spPr/>
        <p:txBody>
          <a:bodyPr/>
          <a:lstStyle/>
          <a:p>
            <a:r>
              <a:rPr lang="en-GB" dirty="0" smtClean="0"/>
              <a:t>Equality </a:t>
            </a:r>
            <a:r>
              <a:rPr lang="en-GB" dirty="0"/>
              <a:t>Act (2010) </a:t>
            </a:r>
            <a:r>
              <a:rPr lang="en-GB" dirty="0" smtClean="0"/>
              <a:t>- a </a:t>
            </a:r>
            <a:r>
              <a:rPr lang="en-GB" dirty="0"/>
              <a:t>physical mental </a:t>
            </a:r>
            <a:r>
              <a:rPr lang="en-GB" dirty="0" smtClean="0"/>
              <a:t>impairment </a:t>
            </a:r>
            <a:r>
              <a:rPr lang="en-GB" dirty="0"/>
              <a:t>which has a </a:t>
            </a:r>
            <a:r>
              <a:rPr lang="en-GB" dirty="0" smtClean="0"/>
              <a:t>‘substantial’ </a:t>
            </a:r>
            <a:r>
              <a:rPr lang="en-GB" dirty="0"/>
              <a:t>and </a:t>
            </a:r>
            <a:r>
              <a:rPr lang="en-GB" dirty="0" smtClean="0"/>
              <a:t>‘long- term’.</a:t>
            </a:r>
          </a:p>
          <a:p>
            <a:r>
              <a:rPr lang="en-GB" dirty="0" smtClean="0"/>
              <a:t>A </a:t>
            </a:r>
            <a:r>
              <a:rPr lang="en-GB" dirty="0"/>
              <a:t>“long term” condition </a:t>
            </a:r>
            <a:r>
              <a:rPr lang="en-GB" dirty="0" smtClean="0"/>
              <a:t>- </a:t>
            </a:r>
            <a:r>
              <a:rPr lang="en-GB" dirty="0"/>
              <a:t>twelve months or more for example breathing condition which develops as results of a lung function.  </a:t>
            </a:r>
            <a:r>
              <a:rPr lang="en-GB" dirty="0" smtClean="0"/>
              <a:t> </a:t>
            </a: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988" y="3911756"/>
            <a:ext cx="6667500" cy="26193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3300" y="4006683"/>
            <a:ext cx="4420585" cy="2429519"/>
          </a:xfrm>
          <a:prstGeom prst="rect">
            <a:avLst/>
          </a:prstGeom>
        </p:spPr>
      </p:pic>
    </p:spTree>
    <p:extLst>
      <p:ext uri="{BB962C8B-B14F-4D97-AF65-F5344CB8AC3E}">
        <p14:creationId xmlns:p14="http://schemas.microsoft.com/office/powerpoint/2010/main" val="1690969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Disability statistics </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Welsh </a:t>
            </a:r>
            <a:r>
              <a:rPr lang="en-GB" dirty="0"/>
              <a:t>Government (2017) they were 14,787 people with learning disabilities </a:t>
            </a:r>
            <a:r>
              <a:rPr lang="en-GB" dirty="0" smtClean="0"/>
              <a:t>registered. </a:t>
            </a:r>
          </a:p>
          <a:p>
            <a:r>
              <a:rPr lang="en-GB" dirty="0" smtClean="0"/>
              <a:t>86</a:t>
            </a:r>
            <a:r>
              <a:rPr lang="en-GB" dirty="0"/>
              <a:t>% were living in community </a:t>
            </a:r>
            <a:r>
              <a:rPr lang="en-GB" dirty="0" smtClean="0"/>
              <a:t>placements</a:t>
            </a:r>
          </a:p>
          <a:p>
            <a:r>
              <a:rPr lang="en-GB" dirty="0" smtClean="0"/>
              <a:t>14</a:t>
            </a:r>
            <a:r>
              <a:rPr lang="en-GB" dirty="0"/>
              <a:t>% were in residential establishments. </a:t>
            </a:r>
          </a:p>
          <a:p>
            <a:pPr marL="0" indent="0">
              <a:buNone/>
            </a:pP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071" y="308523"/>
            <a:ext cx="3326087" cy="174887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43" y="4627138"/>
            <a:ext cx="5632911" cy="1591547"/>
          </a:xfrm>
          <a:prstGeom prst="rect">
            <a:avLst/>
          </a:prstGeom>
        </p:spPr>
      </p:pic>
    </p:spTree>
    <p:extLst>
      <p:ext uri="{BB962C8B-B14F-4D97-AF65-F5344CB8AC3E}">
        <p14:creationId xmlns:p14="http://schemas.microsoft.com/office/powerpoint/2010/main" val="1423639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Multi agency mean </a:t>
            </a:r>
            <a:endParaRPr lang="en-GB" dirty="0"/>
          </a:p>
        </p:txBody>
      </p:sp>
      <p:sp>
        <p:nvSpPr>
          <p:cNvPr id="3" name="Content Placeholder 2"/>
          <p:cNvSpPr>
            <a:spLocks noGrp="1"/>
          </p:cNvSpPr>
          <p:nvPr>
            <p:ph idx="1"/>
          </p:nvPr>
        </p:nvSpPr>
        <p:spPr/>
        <p:txBody>
          <a:bodyPr/>
          <a:lstStyle/>
          <a:p>
            <a:r>
              <a:rPr lang="en-GB" dirty="0"/>
              <a:t>G</a:t>
            </a:r>
            <a:r>
              <a:rPr lang="en-GB" dirty="0" smtClean="0"/>
              <a:t>roups </a:t>
            </a:r>
            <a:r>
              <a:rPr lang="en-GB" dirty="0"/>
              <a:t>of different  </a:t>
            </a:r>
            <a:r>
              <a:rPr lang="en-GB" dirty="0" smtClean="0"/>
              <a:t>professional </a:t>
            </a:r>
            <a:r>
              <a:rPr lang="en-GB" dirty="0"/>
              <a:t>services </a:t>
            </a:r>
            <a:r>
              <a:rPr lang="en-GB" dirty="0" smtClean="0"/>
              <a:t>that </a:t>
            </a:r>
            <a:r>
              <a:rPr lang="en-GB" dirty="0"/>
              <a:t>work in partnership and integrate their services around the needs of the child and the </a:t>
            </a:r>
            <a:r>
              <a:rPr lang="en-GB" dirty="0" smtClean="0"/>
              <a:t>family(</a:t>
            </a:r>
            <a:r>
              <a:rPr lang="en-GB" dirty="0" err="1" smtClean="0"/>
              <a:t>Gaspel</a:t>
            </a:r>
            <a:r>
              <a:rPr lang="en-GB" dirty="0" smtClean="0"/>
              <a:t>, 2010</a:t>
            </a:r>
            <a:r>
              <a:rPr lang="en-GB" dirty="0"/>
              <a:t>).  </a:t>
            </a:r>
          </a:p>
          <a:p>
            <a:endParaRPr lang="en-GB" dirty="0" smtClean="0"/>
          </a:p>
          <a:p>
            <a:r>
              <a:rPr lang="en-GB" dirty="0" smtClean="0"/>
              <a:t>To provide </a:t>
            </a:r>
            <a:r>
              <a:rPr lang="en-GB" dirty="0"/>
              <a:t>a seamless response to individuals. </a:t>
            </a:r>
            <a:endParaRPr lang="en-GB" dirty="0" smtClean="0"/>
          </a:p>
          <a:p>
            <a:endParaRPr lang="en-GB" dirty="0" smtClean="0"/>
          </a:p>
          <a:p>
            <a:r>
              <a:rPr lang="en-GB" dirty="0" smtClean="0"/>
              <a:t>Multi- </a:t>
            </a:r>
            <a:r>
              <a:rPr lang="en-GB" dirty="0"/>
              <a:t>agency working is an effective way of supporting children and families with additional need and helping to secure real improvements in their life outcomes </a:t>
            </a:r>
            <a:r>
              <a:rPr lang="en-GB" dirty="0" smtClean="0"/>
              <a:t>(Every </a:t>
            </a:r>
            <a:r>
              <a:rPr lang="en-GB" dirty="0"/>
              <a:t>Child </a:t>
            </a:r>
            <a:r>
              <a:rPr lang="en-GB" dirty="0" smtClean="0"/>
              <a:t>Matters, 2005). </a:t>
            </a:r>
            <a:endParaRPr lang="en-GB" dirty="0"/>
          </a:p>
          <a:p>
            <a:endParaRPr lang="en-GB" dirty="0"/>
          </a:p>
        </p:txBody>
      </p:sp>
      <p:pic>
        <p:nvPicPr>
          <p:cNvPr id="7" name="Picture 6"/>
          <p:cNvPicPr>
            <a:picLocks noChangeAspect="1"/>
          </p:cNvPicPr>
          <p:nvPr/>
        </p:nvPicPr>
        <p:blipFill>
          <a:blip r:embed="rId2"/>
          <a:stretch>
            <a:fillRect/>
          </a:stretch>
        </p:blipFill>
        <p:spPr>
          <a:xfrm>
            <a:off x="9086850" y="5442397"/>
            <a:ext cx="2952750" cy="1552575"/>
          </a:xfrm>
          <a:prstGeom prst="rect">
            <a:avLst/>
          </a:prstGeom>
        </p:spPr>
      </p:pic>
      <p:pic>
        <p:nvPicPr>
          <p:cNvPr id="8" name="Picture 7"/>
          <p:cNvPicPr>
            <a:picLocks noChangeAspect="1"/>
          </p:cNvPicPr>
          <p:nvPr/>
        </p:nvPicPr>
        <p:blipFill>
          <a:blip r:embed="rId3"/>
          <a:stretch>
            <a:fillRect/>
          </a:stretch>
        </p:blipFill>
        <p:spPr>
          <a:xfrm>
            <a:off x="152400" y="0"/>
            <a:ext cx="2743200" cy="2152650"/>
          </a:xfrm>
          <a:prstGeom prst="rect">
            <a:avLst/>
          </a:prstGeom>
        </p:spPr>
      </p:pic>
    </p:spTree>
    <p:extLst>
      <p:ext uri="{BB962C8B-B14F-4D97-AF65-F5344CB8AC3E}">
        <p14:creationId xmlns:p14="http://schemas.microsoft.com/office/powerpoint/2010/main" val="2725633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does multidisciplinary mean</a:t>
            </a:r>
            <a:endParaRPr lang="en-GB" dirty="0"/>
          </a:p>
        </p:txBody>
      </p:sp>
      <p:sp>
        <p:nvSpPr>
          <p:cNvPr id="3" name="Content Placeholder 2"/>
          <p:cNvSpPr>
            <a:spLocks noGrp="1"/>
          </p:cNvSpPr>
          <p:nvPr>
            <p:ph idx="1"/>
          </p:nvPr>
        </p:nvSpPr>
        <p:spPr/>
        <p:txBody>
          <a:bodyPr/>
          <a:lstStyle/>
          <a:p>
            <a:r>
              <a:rPr lang="en-GB" dirty="0"/>
              <a:t>M</a:t>
            </a:r>
            <a:r>
              <a:rPr lang="en-GB" dirty="0" smtClean="0"/>
              <a:t>ultidisciplinary </a:t>
            </a:r>
            <a:r>
              <a:rPr lang="en-GB" dirty="0"/>
              <a:t>teams consists of practitioners from different professional backgrounds who have different skills, experience and different areas of expertise. </a:t>
            </a:r>
            <a:endParaRPr lang="en-GB" dirty="0" smtClean="0"/>
          </a:p>
          <a:p>
            <a:r>
              <a:rPr lang="en-GB" dirty="0" smtClean="0"/>
              <a:t>Examples </a:t>
            </a:r>
            <a:r>
              <a:rPr lang="en-GB" dirty="0"/>
              <a:t>of multidisciplinary teams, Community Mental Health Teams and Youth Offending Teams. Drinkwater (2008).</a:t>
            </a:r>
          </a:p>
          <a:p>
            <a:endParaRPr lang="en-GB" dirty="0"/>
          </a:p>
        </p:txBody>
      </p:sp>
      <p:pic>
        <p:nvPicPr>
          <p:cNvPr id="4" name="Picture 3"/>
          <p:cNvPicPr>
            <a:picLocks noChangeAspect="1"/>
          </p:cNvPicPr>
          <p:nvPr/>
        </p:nvPicPr>
        <p:blipFill>
          <a:blip r:embed="rId2"/>
          <a:stretch>
            <a:fillRect/>
          </a:stretch>
        </p:blipFill>
        <p:spPr>
          <a:xfrm>
            <a:off x="8334375" y="3984335"/>
            <a:ext cx="3538537" cy="269865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088" y="4643382"/>
            <a:ext cx="3857626" cy="1928813"/>
          </a:xfrm>
          <a:prstGeom prst="rect">
            <a:avLst/>
          </a:prstGeom>
        </p:spPr>
      </p:pic>
      <p:pic>
        <p:nvPicPr>
          <p:cNvPr id="6" name="Picture 5"/>
          <p:cNvPicPr>
            <a:picLocks noChangeAspect="1"/>
          </p:cNvPicPr>
          <p:nvPr/>
        </p:nvPicPr>
        <p:blipFill>
          <a:blip r:embed="rId4"/>
          <a:stretch>
            <a:fillRect/>
          </a:stretch>
        </p:blipFill>
        <p:spPr>
          <a:xfrm>
            <a:off x="4687815" y="4041253"/>
            <a:ext cx="3135459" cy="2673205"/>
          </a:xfrm>
          <a:prstGeom prst="rect">
            <a:avLst/>
          </a:prstGeom>
        </p:spPr>
      </p:pic>
    </p:spTree>
    <p:extLst>
      <p:ext uri="{BB962C8B-B14F-4D97-AF65-F5344CB8AC3E}">
        <p14:creationId xmlns:p14="http://schemas.microsoft.com/office/powerpoint/2010/main" val="935461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difference </a:t>
            </a:r>
            <a:r>
              <a:rPr lang="en-GB" b="1" dirty="0"/>
              <a:t>between Multi- agency and Multi-disciplinary</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b="1" dirty="0"/>
              <a:t>What is the difference between Multi- agency and </a:t>
            </a:r>
            <a:r>
              <a:rPr lang="en-GB" b="1" dirty="0" smtClean="0"/>
              <a:t>Multi-disciplinary</a:t>
            </a:r>
          </a:p>
          <a:p>
            <a:pPr marL="0" indent="0">
              <a:buNone/>
            </a:pPr>
            <a:endParaRPr lang="en-GB" dirty="0"/>
          </a:p>
          <a:p>
            <a:r>
              <a:rPr lang="en-GB" dirty="0"/>
              <a:t>Multi-agency is when different </a:t>
            </a:r>
            <a:r>
              <a:rPr lang="en-GB" dirty="0" smtClean="0"/>
              <a:t>outside agencies </a:t>
            </a:r>
            <a:r>
              <a:rPr lang="en-GB" dirty="0"/>
              <a:t>work together to provide </a:t>
            </a:r>
            <a:r>
              <a:rPr lang="en-GB" dirty="0" smtClean="0"/>
              <a:t>holistic service to </a:t>
            </a:r>
            <a:r>
              <a:rPr lang="en-GB" dirty="0"/>
              <a:t>the </a:t>
            </a:r>
            <a:r>
              <a:rPr lang="en-GB" dirty="0" smtClean="0"/>
              <a:t>individual. </a:t>
            </a:r>
          </a:p>
          <a:p>
            <a:r>
              <a:rPr lang="en-GB" dirty="0" smtClean="0"/>
              <a:t>Multi-disciplinary </a:t>
            </a:r>
            <a:r>
              <a:rPr lang="en-GB" dirty="0"/>
              <a:t>is a group of health or social care workers who are members of different disciplines such as psychiatrists and social worker</a:t>
            </a:r>
            <a:r>
              <a:rPr lang="en-GB" dirty="0" smtClean="0"/>
              <a:t>.</a:t>
            </a:r>
          </a:p>
          <a:p>
            <a:r>
              <a:rPr lang="en-GB" dirty="0" smtClean="0"/>
              <a:t>Their </a:t>
            </a:r>
            <a:r>
              <a:rPr lang="en-GB" dirty="0"/>
              <a:t>role is to provide specific service to the individuals. According to Glasby </a:t>
            </a:r>
            <a:r>
              <a:rPr lang="en-GB" dirty="0" smtClean="0"/>
              <a:t>(2012) </a:t>
            </a:r>
            <a:r>
              <a:rPr lang="en-GB" dirty="0"/>
              <a:t>a child with complex needs will potentially require help and support from a range of different practitioners .   </a:t>
            </a:r>
          </a:p>
          <a:p>
            <a:pPr marL="0" indent="0">
              <a:buNone/>
            </a:pPr>
            <a:r>
              <a:rPr lang="en-GB" dirty="0" smtClean="0"/>
              <a:t> </a:t>
            </a:r>
            <a:endParaRPr lang="en-GB" dirty="0"/>
          </a:p>
        </p:txBody>
      </p:sp>
    </p:spTree>
    <p:extLst>
      <p:ext uri="{BB962C8B-B14F-4D97-AF65-F5344CB8AC3E}">
        <p14:creationId xmlns:p14="http://schemas.microsoft.com/office/powerpoint/2010/main" val="3019106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of Multi-agency </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046639902"/>
              </p:ext>
            </p:extLst>
          </p:nvPr>
        </p:nvGraphicFramePr>
        <p:xfrm>
          <a:off x="3811678" y="2057401"/>
          <a:ext cx="3960722" cy="4729003"/>
        </p:xfrm>
        <a:graphic>
          <a:graphicData uri="http://schemas.openxmlformats.org/drawingml/2006/table">
            <a:tbl>
              <a:tblPr>
                <a:tableStyleId>{5C22544A-7EE6-4342-B048-85BDC9FD1C3A}</a:tableStyleId>
              </a:tblPr>
              <a:tblGrid>
                <a:gridCol w="1980361">
                  <a:extLst>
                    <a:ext uri="{9D8B030D-6E8A-4147-A177-3AD203B41FA5}">
                      <a16:colId xmlns:a16="http://schemas.microsoft.com/office/drawing/2014/main" val="87581667"/>
                    </a:ext>
                  </a:extLst>
                </a:gridCol>
                <a:gridCol w="1980361">
                  <a:extLst>
                    <a:ext uri="{9D8B030D-6E8A-4147-A177-3AD203B41FA5}">
                      <a16:colId xmlns:a16="http://schemas.microsoft.com/office/drawing/2014/main" val="4064856964"/>
                    </a:ext>
                  </a:extLst>
                </a:gridCol>
              </a:tblGrid>
              <a:tr h="279003">
                <a:tc>
                  <a:txBody>
                    <a:bodyPr/>
                    <a:lstStyle/>
                    <a:p>
                      <a:pPr>
                        <a:lnSpc>
                          <a:spcPct val="200000"/>
                        </a:lnSpc>
                        <a:spcAft>
                          <a:spcPts val="0"/>
                        </a:spcAft>
                      </a:pPr>
                      <a:r>
                        <a:rPr lang="en-GB" sz="900">
                          <a:effectLst/>
                        </a:rPr>
                        <a:t>Advantage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Limitation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494814019"/>
                  </a:ext>
                </a:extLst>
              </a:tr>
              <a:tr h="1395016">
                <a:tc>
                  <a:txBody>
                    <a:bodyPr/>
                    <a:lstStyle/>
                    <a:p>
                      <a:pPr>
                        <a:lnSpc>
                          <a:spcPct val="200000"/>
                        </a:lnSpc>
                        <a:spcAft>
                          <a:spcPts val="0"/>
                        </a:spcAft>
                      </a:pPr>
                      <a:r>
                        <a:rPr lang="en-GB" sz="900">
                          <a:effectLst/>
                        </a:rPr>
                        <a:t>Early identification and intervention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dirty="0">
                          <a:effectLst/>
                        </a:rPr>
                        <a:t>Sometimes service users do not want their information being passed around or shared, this can sometimes be a barrier for the multidisciplinary team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3203215878"/>
                  </a:ext>
                </a:extLst>
              </a:tr>
              <a:tr h="279003">
                <a:tc>
                  <a:txBody>
                    <a:bodyPr/>
                    <a:lstStyle/>
                    <a:p>
                      <a:pPr>
                        <a:lnSpc>
                          <a:spcPct val="200000"/>
                        </a:lnSpc>
                        <a:spcAft>
                          <a:spcPts val="0"/>
                        </a:spcAft>
                      </a:pPr>
                      <a:r>
                        <a:rPr lang="en-GB" sz="900">
                          <a:effectLst/>
                        </a:rPr>
                        <a:t>Better support for parents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Costs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3477638647"/>
                  </a:ext>
                </a:extLst>
              </a:tr>
              <a:tr h="279003">
                <a:tc>
                  <a:txBody>
                    <a:bodyPr/>
                    <a:lstStyle/>
                    <a:p>
                      <a:pPr>
                        <a:lnSpc>
                          <a:spcPct val="200000"/>
                        </a:lnSpc>
                        <a:spcAft>
                          <a:spcPts val="0"/>
                        </a:spcAft>
                      </a:pPr>
                      <a:r>
                        <a:rPr lang="en-GB" sz="900">
                          <a:effectLst/>
                        </a:rPr>
                        <a:t>Better quality service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1803266169"/>
                  </a:ext>
                </a:extLst>
              </a:tr>
              <a:tr h="558006">
                <a:tc>
                  <a:txBody>
                    <a:bodyPr/>
                    <a:lstStyle/>
                    <a:p>
                      <a:pPr>
                        <a:lnSpc>
                          <a:spcPct val="200000"/>
                        </a:lnSpc>
                        <a:spcAft>
                          <a:spcPts val="0"/>
                        </a:spcAft>
                      </a:pPr>
                      <a:r>
                        <a:rPr lang="en-GB" sz="900">
                          <a:effectLst/>
                        </a:rPr>
                        <a:t>Improved achievements in education and better engagement in education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2772854921"/>
                  </a:ext>
                </a:extLst>
              </a:tr>
              <a:tr h="279003">
                <a:tc>
                  <a:txBody>
                    <a:bodyPr/>
                    <a:lstStyle/>
                    <a:p>
                      <a:pPr>
                        <a:lnSpc>
                          <a:spcPct val="200000"/>
                        </a:lnSpc>
                        <a:spcAft>
                          <a:spcPts val="0"/>
                        </a:spcAft>
                      </a:pPr>
                      <a:r>
                        <a:rPr lang="en-GB" sz="900">
                          <a:effectLst/>
                        </a:rPr>
                        <a:t>Greater consultation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3864048983"/>
                  </a:ext>
                </a:extLst>
              </a:tr>
              <a:tr h="279003">
                <a:tc>
                  <a:txBody>
                    <a:bodyPr/>
                    <a:lstStyle/>
                    <a:p>
                      <a:pPr>
                        <a:lnSpc>
                          <a:spcPct val="200000"/>
                        </a:lnSpc>
                        <a:spcAft>
                          <a:spcPts val="0"/>
                        </a:spcAft>
                      </a:pPr>
                      <a:r>
                        <a:rPr lang="en-GB" sz="900">
                          <a:effectLst/>
                        </a:rPr>
                        <a:t>Easier or quicker access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467239253"/>
                  </a:ext>
                </a:extLst>
              </a:tr>
              <a:tr h="558006">
                <a:tc>
                  <a:txBody>
                    <a:bodyPr/>
                    <a:lstStyle/>
                    <a:p>
                      <a:pPr>
                        <a:lnSpc>
                          <a:spcPct val="200000"/>
                        </a:lnSpc>
                        <a:spcAft>
                          <a:spcPts val="0"/>
                        </a:spcAft>
                      </a:pPr>
                      <a:r>
                        <a:rPr lang="en-GB" sz="900">
                          <a:effectLst/>
                        </a:rPr>
                        <a:t>Agencies working more closely with each other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1058293097"/>
                  </a:ext>
                </a:extLst>
              </a:tr>
              <a:tr h="558006">
                <a:tc>
                  <a:txBody>
                    <a:bodyPr/>
                    <a:lstStyle/>
                    <a:p>
                      <a:pPr>
                        <a:lnSpc>
                          <a:spcPct val="200000"/>
                        </a:lnSpc>
                        <a:spcAft>
                          <a:spcPts val="0"/>
                        </a:spcAft>
                      </a:pPr>
                      <a:r>
                        <a:rPr lang="en-GB" sz="900" dirty="0">
                          <a:effectLst/>
                        </a:rPr>
                        <a:t>Sharing information, knowledge ,  responsibilities and skills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tc>
                  <a:txBody>
                    <a:bodyPr/>
                    <a:lstStyle/>
                    <a:p>
                      <a:pPr>
                        <a:lnSpc>
                          <a:spcPct val="200000"/>
                        </a:lnSpc>
                        <a:spcAft>
                          <a:spcPts val="0"/>
                        </a:spcAft>
                      </a:pPr>
                      <a:r>
                        <a:rPr lang="en-GB" sz="9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4840" marR="44840" marT="0" marB="0"/>
                </a:tc>
                <a:extLst>
                  <a:ext uri="{0D108BD9-81ED-4DB2-BD59-A6C34878D82A}">
                    <a16:rowId xmlns:a16="http://schemas.microsoft.com/office/drawing/2014/main" val="3081716163"/>
                  </a:ext>
                </a:extLst>
              </a:tr>
            </a:tbl>
          </a:graphicData>
        </a:graphic>
      </p:graphicFrame>
      <p:sp>
        <p:nvSpPr>
          <p:cNvPr id="11" name="Rectangle 2"/>
          <p:cNvSpPr>
            <a:spLocks noChangeArrowheads="1"/>
          </p:cNvSpPr>
          <p:nvPr/>
        </p:nvSpPr>
        <p:spPr bwMode="auto">
          <a:xfrm>
            <a:off x="58189" y="1410887"/>
            <a:ext cx="218175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(Gasper,2010 </a:t>
            </a:r>
            <a:r>
              <a:rPr kumimoji="0" lang="en-GB" altLang="en-US" sz="1400" b="1"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pg</a:t>
            </a:r>
            <a:r>
              <a:rPr kumimoji="0" lang="en-GB" altLang="en-US" sz="14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12-13)</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pic>
        <p:nvPicPr>
          <p:cNvPr id="1028" name="Picture 4" descr="Image result for evaluation of multidisciplinar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78" y="1841015"/>
            <a:ext cx="3173528" cy="154729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751" y="3702107"/>
            <a:ext cx="3037485" cy="2266431"/>
          </a:xfrm>
          <a:prstGeom prst="rect">
            <a:avLst/>
          </a:prstGeom>
        </p:spPr>
      </p:pic>
    </p:spTree>
    <p:extLst>
      <p:ext uri="{BB962C8B-B14F-4D97-AF65-F5344CB8AC3E}">
        <p14:creationId xmlns:p14="http://schemas.microsoft.com/office/powerpoint/2010/main" val="1983626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785" y="296936"/>
            <a:ext cx="8610600" cy="1293028"/>
          </a:xfrm>
        </p:spPr>
        <p:txBody>
          <a:bodyPr>
            <a:normAutofit/>
          </a:bodyPr>
          <a:lstStyle/>
          <a:p>
            <a:r>
              <a:rPr lang="en-GB" altLang="en-US" b="1" cap="none" dirty="0" smtClean="0">
                <a:latin typeface="Arial" panose="020B0604020202020204" pitchFamily="34" charset="0"/>
                <a:ea typeface="Calibri" panose="020F0502020204030204" pitchFamily="34" charset="0"/>
                <a:cs typeface="Times New Roman" panose="02020603050405020304" pitchFamily="18" charset="0"/>
              </a:rPr>
              <a:t>Evaluation of </a:t>
            </a:r>
            <a:r>
              <a:rPr lang="en-GB" altLang="en-US" b="1" cap="none" dirty="0">
                <a:latin typeface="Arial" panose="020B0604020202020204" pitchFamily="34" charset="0"/>
                <a:ea typeface="Calibri" panose="020F0502020204030204" pitchFamily="34" charset="0"/>
                <a:cs typeface="Times New Roman" panose="02020603050405020304" pitchFamily="18" charset="0"/>
              </a:rPr>
              <a:t>Multi-disciplinary </a:t>
            </a:r>
            <a:r>
              <a:rPr lang="en-GB" altLang="en-US" sz="1800" cap="none" dirty="0">
                <a:latin typeface="Arial" panose="020B0604020202020204" pitchFamily="34" charset="0"/>
              </a:rPr>
              <a:t/>
            </a:r>
            <a:br>
              <a:rPr lang="en-GB" altLang="en-US" sz="1800" cap="none" dirty="0">
                <a:latin typeface="Arial" panose="020B0604020202020204" pitchFamily="34" charset="0"/>
              </a:rPr>
            </a:b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51091459"/>
              </p:ext>
            </p:extLst>
          </p:nvPr>
        </p:nvGraphicFramePr>
        <p:xfrm>
          <a:off x="3846909" y="1398922"/>
          <a:ext cx="4481556" cy="5364480"/>
        </p:xfrm>
        <a:graphic>
          <a:graphicData uri="http://schemas.openxmlformats.org/drawingml/2006/table">
            <a:tbl>
              <a:tblPr>
                <a:tableStyleId>{5C22544A-7EE6-4342-B048-85BDC9FD1C3A}</a:tableStyleId>
              </a:tblPr>
              <a:tblGrid>
                <a:gridCol w="2240778">
                  <a:extLst>
                    <a:ext uri="{9D8B030D-6E8A-4147-A177-3AD203B41FA5}">
                      <a16:colId xmlns:a16="http://schemas.microsoft.com/office/drawing/2014/main" val="3455555342"/>
                    </a:ext>
                  </a:extLst>
                </a:gridCol>
                <a:gridCol w="2240778">
                  <a:extLst>
                    <a:ext uri="{9D8B030D-6E8A-4147-A177-3AD203B41FA5}">
                      <a16:colId xmlns:a16="http://schemas.microsoft.com/office/drawing/2014/main" val="2738263310"/>
                    </a:ext>
                  </a:extLst>
                </a:gridCol>
              </a:tblGrid>
              <a:tr h="325861">
                <a:tc>
                  <a:txBody>
                    <a:bodyPr/>
                    <a:lstStyle/>
                    <a:p>
                      <a:pPr>
                        <a:lnSpc>
                          <a:spcPct val="200000"/>
                        </a:lnSpc>
                        <a:spcAft>
                          <a:spcPts val="0"/>
                        </a:spcAft>
                      </a:pPr>
                      <a:r>
                        <a:rPr lang="en-GB" sz="1100">
                          <a:effectLst/>
                        </a:rPr>
                        <a:t>Benefits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tc>
                  <a:txBody>
                    <a:bodyPr/>
                    <a:lstStyle/>
                    <a:p>
                      <a:pPr>
                        <a:lnSpc>
                          <a:spcPct val="200000"/>
                        </a:lnSpc>
                        <a:spcAft>
                          <a:spcPts val="0"/>
                        </a:spcAft>
                      </a:pPr>
                      <a:r>
                        <a:rPr lang="en-GB" sz="1100">
                          <a:effectLst/>
                        </a:rPr>
                        <a:t>Drawbacks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extLst>
                  <a:ext uri="{0D108BD9-81ED-4DB2-BD59-A6C34878D82A}">
                    <a16:rowId xmlns:a16="http://schemas.microsoft.com/office/drawing/2014/main" val="250396496"/>
                  </a:ext>
                </a:extLst>
              </a:tr>
              <a:tr h="1629304">
                <a:tc>
                  <a:txBody>
                    <a:bodyPr/>
                    <a:lstStyle/>
                    <a:p>
                      <a:pPr>
                        <a:lnSpc>
                          <a:spcPct val="200000"/>
                        </a:lnSpc>
                        <a:spcAft>
                          <a:spcPts val="0"/>
                        </a:spcAft>
                      </a:pPr>
                      <a:r>
                        <a:rPr lang="en-GB" sz="1100">
                          <a:effectLst/>
                        </a:rPr>
                        <a:t>The use of single key worker located in a particular site has helped individuals and families to improve their levels of confidence and well-being and to become self-sufficient.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tc>
                  <a:txBody>
                    <a:bodyPr/>
                    <a:lstStyle/>
                    <a:p>
                      <a:pPr>
                        <a:lnSpc>
                          <a:spcPct val="200000"/>
                        </a:lnSpc>
                        <a:spcAft>
                          <a:spcPts val="0"/>
                        </a:spcAft>
                      </a:pPr>
                      <a:r>
                        <a:rPr lang="en-GB" sz="1100" dirty="0">
                          <a:effectLst/>
                        </a:rPr>
                        <a:t>Costs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extLst>
                  <a:ext uri="{0D108BD9-81ED-4DB2-BD59-A6C34878D82A}">
                    <a16:rowId xmlns:a16="http://schemas.microsoft.com/office/drawing/2014/main" val="2658862410"/>
                  </a:ext>
                </a:extLst>
              </a:tr>
              <a:tr h="1629304">
                <a:tc>
                  <a:txBody>
                    <a:bodyPr/>
                    <a:lstStyle/>
                    <a:p>
                      <a:pPr>
                        <a:lnSpc>
                          <a:spcPct val="200000"/>
                        </a:lnSpc>
                        <a:spcAft>
                          <a:spcPts val="0"/>
                        </a:spcAft>
                      </a:pPr>
                      <a:r>
                        <a:rPr lang="en-GB" sz="1100">
                          <a:effectLst/>
                        </a:rPr>
                        <a:t>Enable them to live more fulfilled lives and contribute more fully to wider society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tc>
                  <a:txBody>
                    <a:bodyPr/>
                    <a:lstStyle/>
                    <a:p>
                      <a:pPr>
                        <a:lnSpc>
                          <a:spcPct val="200000"/>
                        </a:lnSpc>
                        <a:spcAft>
                          <a:spcPts val="0"/>
                        </a:spcAft>
                      </a:pPr>
                      <a:r>
                        <a:rPr lang="en-GB" sz="1100">
                          <a:effectLst/>
                        </a:rPr>
                        <a:t>Sometimes service users do not want their information being passed around or shared, this can sometimes be a barrier for the multidisciplinary team</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extLst>
                  <a:ext uri="{0D108BD9-81ED-4DB2-BD59-A6C34878D82A}">
                    <a16:rowId xmlns:a16="http://schemas.microsoft.com/office/drawing/2014/main" val="2061306558"/>
                  </a:ext>
                </a:extLst>
              </a:tr>
              <a:tr h="651722">
                <a:tc>
                  <a:txBody>
                    <a:bodyPr/>
                    <a:lstStyle/>
                    <a:p>
                      <a:pPr>
                        <a:lnSpc>
                          <a:spcPct val="200000"/>
                        </a:lnSpc>
                        <a:spcAft>
                          <a:spcPts val="0"/>
                        </a:spcAft>
                      </a:pPr>
                      <a:r>
                        <a:rPr lang="en-GB" sz="1100">
                          <a:effectLst/>
                        </a:rPr>
                        <a:t>Increase their confidence and self- worth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tc>
                  <a:txBody>
                    <a:bodyPr/>
                    <a:lstStyle/>
                    <a:p>
                      <a:pPr>
                        <a:lnSpc>
                          <a:spcPct val="200000"/>
                        </a:lnSpc>
                        <a:spcAft>
                          <a:spcPts val="0"/>
                        </a:spcAft>
                      </a:pPr>
                      <a:r>
                        <a:rPr lang="en-GB" sz="11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extLst>
                  <a:ext uri="{0D108BD9-81ED-4DB2-BD59-A6C34878D82A}">
                    <a16:rowId xmlns:a16="http://schemas.microsoft.com/office/drawing/2014/main" val="3549333648"/>
                  </a:ext>
                </a:extLst>
              </a:tr>
              <a:tr h="651722">
                <a:tc>
                  <a:txBody>
                    <a:bodyPr/>
                    <a:lstStyle/>
                    <a:p>
                      <a:pPr>
                        <a:lnSpc>
                          <a:spcPct val="200000"/>
                        </a:lnSpc>
                        <a:spcAft>
                          <a:spcPts val="0"/>
                        </a:spcAft>
                      </a:pPr>
                      <a:r>
                        <a:rPr lang="en-GB" sz="1100">
                          <a:effectLst/>
                        </a:rPr>
                        <a:t>Develop their skills and extend their education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tc>
                  <a:txBody>
                    <a:bodyPr/>
                    <a:lstStyle/>
                    <a:p>
                      <a:pPr>
                        <a:lnSpc>
                          <a:spcPct val="200000"/>
                        </a:lnSpc>
                        <a:spcAft>
                          <a:spcPts val="0"/>
                        </a:spcAft>
                      </a:pPr>
                      <a:r>
                        <a:rPr lang="en-GB" sz="11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370" marR="52370" marT="0" marB="0"/>
                </a:tc>
                <a:extLst>
                  <a:ext uri="{0D108BD9-81ED-4DB2-BD59-A6C34878D82A}">
                    <a16:rowId xmlns:a16="http://schemas.microsoft.com/office/drawing/2014/main" val="4116733077"/>
                  </a:ext>
                </a:extLst>
              </a:tr>
            </a:tbl>
          </a:graphicData>
        </a:graphic>
      </p:graphicFrame>
      <p:sp>
        <p:nvSpPr>
          <p:cNvPr id="7" name="Rectangle 1"/>
          <p:cNvSpPr>
            <a:spLocks noChangeArrowheads="1"/>
          </p:cNvSpPr>
          <p:nvPr/>
        </p:nvSpPr>
        <p:spPr bwMode="auto">
          <a:xfrm>
            <a:off x="332509" y="610484"/>
            <a:ext cx="2082365"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(Gasper,2010 </a:t>
            </a:r>
            <a:r>
              <a:rPr kumimoji="0" lang="en-GB" altLang="en-US" sz="1400" b="1" i="0" u="none" strike="noStrike" cap="none" normalizeH="0" baseline="0" dirty="0" err="1" smtClean="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pg</a:t>
            </a:r>
            <a:r>
              <a:rPr kumimoji="0" lang="en-GB" altLang="en-US" sz="1400" b="1"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1-20)</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650" y="943450"/>
            <a:ext cx="2033277" cy="1545559"/>
          </a:xfrm>
          <a:prstGeom prst="rect">
            <a:avLst/>
          </a:prstGeom>
        </p:spPr>
      </p:pic>
      <p:pic>
        <p:nvPicPr>
          <p:cNvPr id="10" name="Picture 9"/>
          <p:cNvPicPr>
            <a:picLocks noChangeAspect="1"/>
          </p:cNvPicPr>
          <p:nvPr/>
        </p:nvPicPr>
        <p:blipFill>
          <a:blip r:embed="rId3"/>
          <a:stretch>
            <a:fillRect/>
          </a:stretch>
        </p:blipFill>
        <p:spPr>
          <a:xfrm>
            <a:off x="1523059" y="2543047"/>
            <a:ext cx="1783629" cy="1899367"/>
          </a:xfrm>
          <a:prstGeom prst="rect">
            <a:avLst/>
          </a:prstGeom>
        </p:spPr>
      </p:pic>
      <p:pic>
        <p:nvPicPr>
          <p:cNvPr id="11" name="Picture 10"/>
          <p:cNvPicPr>
            <a:picLocks noChangeAspect="1"/>
          </p:cNvPicPr>
          <p:nvPr/>
        </p:nvPicPr>
        <p:blipFill>
          <a:blip r:embed="rId4"/>
          <a:stretch>
            <a:fillRect/>
          </a:stretch>
        </p:blipFill>
        <p:spPr>
          <a:xfrm>
            <a:off x="63065" y="4496452"/>
            <a:ext cx="2019300" cy="2266950"/>
          </a:xfrm>
          <a:prstGeom prst="rect">
            <a:avLst/>
          </a:prstGeom>
        </p:spPr>
      </p:pic>
    </p:spTree>
    <p:extLst>
      <p:ext uri="{BB962C8B-B14F-4D97-AF65-F5344CB8AC3E}">
        <p14:creationId xmlns:p14="http://schemas.microsoft.com/office/powerpoint/2010/main" val="3050584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Every Child Matters </a:t>
            </a:r>
            <a:r>
              <a:rPr lang="en-GB" dirty="0"/>
              <a:t/>
            </a:r>
            <a:br>
              <a:rPr lang="en-GB" dirty="0"/>
            </a:br>
            <a:endParaRPr lang="en-GB" dirty="0"/>
          </a:p>
        </p:txBody>
      </p:sp>
      <p:sp>
        <p:nvSpPr>
          <p:cNvPr id="3" name="Content Placeholder 2"/>
          <p:cNvSpPr>
            <a:spLocks noGrp="1"/>
          </p:cNvSpPr>
          <p:nvPr>
            <p:ph idx="1"/>
          </p:nvPr>
        </p:nvSpPr>
        <p:spPr>
          <a:xfrm>
            <a:off x="600075" y="1704755"/>
            <a:ext cx="10820400" cy="4024125"/>
          </a:xfrm>
        </p:spPr>
        <p:txBody>
          <a:bodyPr/>
          <a:lstStyle/>
          <a:p>
            <a:r>
              <a:rPr lang="en-GB" b="1" dirty="0" smtClean="0"/>
              <a:t>Aim </a:t>
            </a:r>
            <a:r>
              <a:rPr lang="en-GB" b="1" dirty="0"/>
              <a:t>of Every Child Matters – the aim is to ensure that every child has the chance to fulfil their potential by reducing levels of education failure as well as teenage pregnancy, abuse, neglect, anti-social behaviour, crime, ill health and substance misuse. As the duty of Every Child Matters they do everything to ensure that children and young people go to school, high skills better health and less crime according to Every Child Matters (2003).</a:t>
            </a:r>
            <a:endParaRPr lang="en-GB" dirty="0"/>
          </a:p>
          <a:p>
            <a:r>
              <a:rPr lang="en-GB" dirty="0" smtClean="0"/>
              <a:t>Be healthy </a:t>
            </a:r>
          </a:p>
          <a:p>
            <a:r>
              <a:rPr lang="en-GB" dirty="0" smtClean="0"/>
              <a:t>Enjoy and achieve </a:t>
            </a:r>
          </a:p>
          <a:p>
            <a:r>
              <a:rPr lang="en-GB" dirty="0" smtClean="0"/>
              <a:t>Stay safe </a:t>
            </a:r>
          </a:p>
          <a:p>
            <a:r>
              <a:rPr lang="en-GB" dirty="0" smtClean="0"/>
              <a:t>Make positive contribution</a:t>
            </a:r>
            <a:endParaRPr lang="en-GB" dirty="0"/>
          </a:p>
        </p:txBody>
      </p:sp>
      <p:pic>
        <p:nvPicPr>
          <p:cNvPr id="4" name="Picture 3"/>
          <p:cNvPicPr>
            <a:picLocks noChangeAspect="1"/>
          </p:cNvPicPr>
          <p:nvPr/>
        </p:nvPicPr>
        <p:blipFill>
          <a:blip r:embed="rId2"/>
          <a:stretch>
            <a:fillRect/>
          </a:stretch>
        </p:blipFill>
        <p:spPr>
          <a:xfrm>
            <a:off x="9081357" y="3637837"/>
            <a:ext cx="3110643" cy="3110643"/>
          </a:xfrm>
          <a:prstGeom prst="rect">
            <a:avLst/>
          </a:prstGeom>
        </p:spPr>
      </p:pic>
      <p:pic>
        <p:nvPicPr>
          <p:cNvPr id="5" name="Picture 4"/>
          <p:cNvPicPr>
            <a:picLocks noChangeAspect="1"/>
          </p:cNvPicPr>
          <p:nvPr/>
        </p:nvPicPr>
        <p:blipFill>
          <a:blip r:embed="rId3"/>
          <a:stretch>
            <a:fillRect/>
          </a:stretch>
        </p:blipFill>
        <p:spPr>
          <a:xfrm>
            <a:off x="257175" y="5436248"/>
            <a:ext cx="3962400" cy="1338281"/>
          </a:xfrm>
          <a:prstGeom prst="rect">
            <a:avLst/>
          </a:prstGeom>
        </p:spPr>
      </p:pic>
      <p:pic>
        <p:nvPicPr>
          <p:cNvPr id="6" name="Picture 5"/>
          <p:cNvPicPr>
            <a:picLocks noChangeAspect="1"/>
          </p:cNvPicPr>
          <p:nvPr/>
        </p:nvPicPr>
        <p:blipFill>
          <a:blip r:embed="rId4"/>
          <a:stretch>
            <a:fillRect/>
          </a:stretch>
        </p:blipFill>
        <p:spPr>
          <a:xfrm>
            <a:off x="5603589" y="3637838"/>
            <a:ext cx="3385537" cy="3110643"/>
          </a:xfrm>
          <a:prstGeom prst="rect">
            <a:avLst/>
          </a:prstGeom>
        </p:spPr>
      </p:pic>
      <p:pic>
        <p:nvPicPr>
          <p:cNvPr id="7" name="Picture 6"/>
          <p:cNvPicPr>
            <a:picLocks noChangeAspect="1"/>
          </p:cNvPicPr>
          <p:nvPr/>
        </p:nvPicPr>
        <p:blipFill>
          <a:blip r:embed="rId5"/>
          <a:stretch>
            <a:fillRect/>
          </a:stretch>
        </p:blipFill>
        <p:spPr>
          <a:xfrm>
            <a:off x="257175" y="54712"/>
            <a:ext cx="4242968" cy="1650043"/>
          </a:xfrm>
          <a:prstGeom prst="rect">
            <a:avLst/>
          </a:prstGeom>
        </p:spPr>
      </p:pic>
    </p:spTree>
    <p:extLst>
      <p:ext uri="{BB962C8B-B14F-4D97-AF65-F5344CB8AC3E}">
        <p14:creationId xmlns:p14="http://schemas.microsoft.com/office/powerpoint/2010/main" val="4264213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social model of disability </a:t>
            </a:r>
            <a:r>
              <a:rPr lang="en-GB" dirty="0"/>
              <a:t/>
            </a:r>
            <a:br>
              <a:rPr lang="en-GB" dirty="0"/>
            </a:br>
            <a:endParaRPr lang="en-GB" dirty="0"/>
          </a:p>
        </p:txBody>
      </p:sp>
      <p:sp>
        <p:nvSpPr>
          <p:cNvPr id="3" name="Content Placeholder 2"/>
          <p:cNvSpPr>
            <a:spLocks noGrp="1"/>
          </p:cNvSpPr>
          <p:nvPr>
            <p:ph idx="1"/>
          </p:nvPr>
        </p:nvSpPr>
        <p:spPr/>
        <p:txBody>
          <a:bodyPr/>
          <a:lstStyle/>
          <a:p>
            <a:r>
              <a:rPr lang="en-GB" b="1" dirty="0" smtClean="0"/>
              <a:t>According </a:t>
            </a:r>
            <a:r>
              <a:rPr lang="en-GB" b="1" dirty="0"/>
              <a:t>to Scope ( 2017). The social model of disability says that disability is caused by the way society is organised, it is not caused by the person’s impairment or difference </a:t>
            </a:r>
            <a:r>
              <a:rPr lang="en-GB" b="1" dirty="0" smtClean="0"/>
              <a:t>The </a:t>
            </a:r>
            <a:r>
              <a:rPr lang="en-GB" b="1" dirty="0"/>
              <a:t>social model of disability looks at ways of removing barriers which has restrict life choices for disabled people, the aim of the social model of disability is to  remove barriers for disabled people and so that they can become independent and equal in </a:t>
            </a:r>
            <a:r>
              <a:rPr lang="en-GB" b="1" dirty="0" smtClean="0"/>
              <a:t>society.</a:t>
            </a:r>
            <a:endParaRPr lang="en-GB" dirty="0"/>
          </a:p>
        </p:txBody>
      </p:sp>
      <p:pic>
        <p:nvPicPr>
          <p:cNvPr id="4" name="Picture 3"/>
          <p:cNvPicPr>
            <a:picLocks noChangeAspect="1"/>
          </p:cNvPicPr>
          <p:nvPr/>
        </p:nvPicPr>
        <p:blipFill>
          <a:blip r:embed="rId2"/>
          <a:stretch>
            <a:fillRect/>
          </a:stretch>
        </p:blipFill>
        <p:spPr>
          <a:xfrm>
            <a:off x="8004194" y="4462265"/>
            <a:ext cx="3502006" cy="2029976"/>
          </a:xfrm>
          <a:prstGeom prst="rect">
            <a:avLst/>
          </a:prstGeom>
        </p:spPr>
      </p:pic>
    </p:spTree>
    <p:extLst>
      <p:ext uri="{BB962C8B-B14F-4D97-AF65-F5344CB8AC3E}">
        <p14:creationId xmlns:p14="http://schemas.microsoft.com/office/powerpoint/2010/main" val="3667124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8825" y="554823"/>
            <a:ext cx="8610600" cy="1293028"/>
          </a:xfrm>
        </p:spPr>
        <p:txBody>
          <a:bodyPr/>
          <a:lstStyle/>
          <a:p>
            <a:r>
              <a:rPr lang="en-GB" dirty="0" smtClean="0"/>
              <a:t>References </a:t>
            </a:r>
            <a:endParaRPr lang="en-GB" dirty="0"/>
          </a:p>
        </p:txBody>
      </p:sp>
      <p:sp>
        <p:nvSpPr>
          <p:cNvPr id="3" name="Content Placeholder 2"/>
          <p:cNvSpPr>
            <a:spLocks noGrp="1"/>
          </p:cNvSpPr>
          <p:nvPr>
            <p:ph idx="1"/>
          </p:nvPr>
        </p:nvSpPr>
        <p:spPr>
          <a:xfrm>
            <a:off x="219075" y="1438275"/>
            <a:ext cx="11287125" cy="5314949"/>
          </a:xfrm>
        </p:spPr>
        <p:txBody>
          <a:bodyPr>
            <a:normAutofit lnSpcReduction="10000"/>
          </a:bodyPr>
          <a:lstStyle/>
          <a:p>
            <a:r>
              <a:rPr lang="en-GB" dirty="0"/>
              <a:t>Government.</a:t>
            </a:r>
            <a:r>
              <a:rPr lang="en-GB" i="1" dirty="0"/>
              <a:t>uk disability under the Equality Act 2010</a:t>
            </a:r>
            <a:r>
              <a:rPr lang="en-GB" dirty="0"/>
              <a:t>. ­­[2017] Available at </a:t>
            </a:r>
            <a:r>
              <a:rPr lang="en-GB" u="sng" dirty="0">
                <a:hlinkClick r:id="rId2"/>
              </a:rPr>
              <a:t>https://www.gov.uk/definition-of-disability-under-equality-act-2010</a:t>
            </a:r>
            <a:r>
              <a:rPr lang="en-GB" dirty="0"/>
              <a:t> ( A accessed 15 Feb 2018) </a:t>
            </a:r>
            <a:endParaRPr lang="en-GB" dirty="0" smtClean="0"/>
          </a:p>
          <a:p>
            <a:r>
              <a:rPr lang="en-GB" dirty="0" smtClean="0"/>
              <a:t>Equality Act [2010] (Online) Available at </a:t>
            </a:r>
            <a:r>
              <a:rPr lang="en-GB" dirty="0" smtClean="0">
                <a:hlinkClick r:id="rId2"/>
              </a:rPr>
              <a:t>https</a:t>
            </a:r>
            <a:r>
              <a:rPr lang="en-GB" dirty="0">
                <a:hlinkClick r:id="rId2"/>
              </a:rPr>
              <a:t>://</a:t>
            </a:r>
            <a:r>
              <a:rPr lang="en-GB" dirty="0" smtClean="0">
                <a:hlinkClick r:id="rId2"/>
              </a:rPr>
              <a:t>www.gov.uk/definition-of-disability-under-equality-act-2010</a:t>
            </a:r>
            <a:r>
              <a:rPr lang="en-GB" dirty="0" smtClean="0"/>
              <a:t> (Accessed 10 March 2018)</a:t>
            </a:r>
          </a:p>
          <a:p>
            <a:endParaRPr lang="en-GB" dirty="0"/>
          </a:p>
          <a:p>
            <a:r>
              <a:rPr lang="en-GB" dirty="0"/>
              <a:t>Welsh Government </a:t>
            </a:r>
            <a:r>
              <a:rPr lang="en-GB" i="1" dirty="0"/>
              <a:t>disability statistics. [2017] </a:t>
            </a:r>
            <a:r>
              <a:rPr lang="en-GB" dirty="0"/>
              <a:t>Available at</a:t>
            </a:r>
            <a:r>
              <a:rPr lang="en-GB" i="1" dirty="0"/>
              <a:t> </a:t>
            </a:r>
            <a:r>
              <a:rPr lang="en-GB" u="sng" dirty="0">
                <a:hlinkClick r:id="rId3"/>
              </a:rPr>
              <a:t>http://gov.wales/statistics-and-research/local-authority-registers-people-disabilities/?lang=en</a:t>
            </a:r>
            <a:r>
              <a:rPr lang="en-GB" dirty="0"/>
              <a:t> (Accessed 17 Feb 2018) </a:t>
            </a:r>
            <a:endParaRPr lang="en-GB" dirty="0"/>
          </a:p>
          <a:p>
            <a:endParaRPr lang="en-GB" dirty="0"/>
          </a:p>
          <a:p>
            <a:r>
              <a:rPr lang="en-GB" dirty="0" err="1"/>
              <a:t>Gaspel</a:t>
            </a:r>
            <a:r>
              <a:rPr lang="en-GB" dirty="0"/>
              <a:t>, M. [2010] </a:t>
            </a:r>
            <a:r>
              <a:rPr lang="en-GB" i="1" dirty="0"/>
              <a:t>Multi-Agency Working in the Early Years : Challenges and Opportunities. </a:t>
            </a:r>
            <a:r>
              <a:rPr lang="en-GB" dirty="0"/>
              <a:t>London: sage publications Ltd. </a:t>
            </a:r>
            <a:r>
              <a:rPr lang="en-GB" i="1" dirty="0"/>
              <a:t> </a:t>
            </a:r>
            <a:endParaRPr lang="en-GB" i="1" dirty="0" smtClean="0"/>
          </a:p>
          <a:p>
            <a:endParaRPr lang="en-GB" dirty="0"/>
          </a:p>
          <a:p>
            <a:r>
              <a:rPr lang="en-GB" dirty="0"/>
              <a:t>Every Child Matters, [2005 ] </a:t>
            </a:r>
            <a:r>
              <a:rPr lang="en-GB" i="1" dirty="0"/>
              <a:t>Definition of Multi- Agency Working</a:t>
            </a:r>
            <a:r>
              <a:rPr lang="en-GB" dirty="0"/>
              <a:t>. Available at </a:t>
            </a:r>
            <a:r>
              <a:rPr lang="en-GB" u="sng" dirty="0">
                <a:hlinkClick r:id="rId4"/>
              </a:rPr>
              <a:t>http://www.wokingham.gov.uk/EasysiteWeb/getresource.axd?AssetID=75433&amp;</a:t>
            </a:r>
            <a:r>
              <a:rPr lang="en-GB" dirty="0"/>
              <a:t>  (Accessed 20 February 2018) </a:t>
            </a:r>
          </a:p>
          <a:p>
            <a:endParaRPr lang="en-GB" dirty="0"/>
          </a:p>
        </p:txBody>
      </p:sp>
    </p:spTree>
    <p:extLst>
      <p:ext uri="{BB962C8B-B14F-4D97-AF65-F5344CB8AC3E}">
        <p14:creationId xmlns:p14="http://schemas.microsoft.com/office/powerpoint/2010/main" val="2951804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150" y="364323"/>
            <a:ext cx="8610600" cy="1293028"/>
          </a:xfrm>
        </p:spPr>
        <p:txBody>
          <a:bodyPr/>
          <a:lstStyle/>
          <a:p>
            <a:endParaRPr lang="en-GB"/>
          </a:p>
        </p:txBody>
      </p:sp>
      <p:sp>
        <p:nvSpPr>
          <p:cNvPr id="3" name="Content Placeholder 2"/>
          <p:cNvSpPr>
            <a:spLocks noGrp="1"/>
          </p:cNvSpPr>
          <p:nvPr>
            <p:ph idx="1"/>
          </p:nvPr>
        </p:nvSpPr>
        <p:spPr>
          <a:xfrm>
            <a:off x="333375" y="1914526"/>
            <a:ext cx="11172825" cy="4304160"/>
          </a:xfrm>
        </p:spPr>
        <p:txBody>
          <a:bodyPr/>
          <a:lstStyle/>
          <a:p>
            <a:r>
              <a:rPr lang="en-GB" dirty="0"/>
              <a:t>Drinkwater, M. [2008]</a:t>
            </a:r>
            <a:r>
              <a:rPr lang="en-GB" i="1" dirty="0"/>
              <a:t> Community Care .Multidisciplinary team .</a:t>
            </a:r>
            <a:r>
              <a:rPr lang="en-GB" dirty="0"/>
              <a:t>Available at </a:t>
            </a:r>
            <a:r>
              <a:rPr lang="en-GB" u="sng" dirty="0">
                <a:hlinkClick r:id="rId2"/>
              </a:rPr>
              <a:t>http://www.communitycare.co.uk/2008/06/19/multidisciplinary-teams/</a:t>
            </a:r>
            <a:r>
              <a:rPr lang="en-GB" i="1" dirty="0"/>
              <a:t>  </a:t>
            </a:r>
            <a:r>
              <a:rPr lang="en-GB" dirty="0"/>
              <a:t>(Accessed 18 February 2018</a:t>
            </a:r>
            <a:r>
              <a:rPr lang="en-GB" dirty="0" smtClean="0"/>
              <a:t>)</a:t>
            </a:r>
          </a:p>
          <a:p>
            <a:endParaRPr lang="en-GB" dirty="0"/>
          </a:p>
          <a:p>
            <a:r>
              <a:rPr lang="en-GB" dirty="0"/>
              <a:t>Every Child Matters [2003] definition</a:t>
            </a:r>
            <a:r>
              <a:rPr lang="en-GB" i="1" dirty="0"/>
              <a:t> and aims of Every Child Matters .</a:t>
            </a:r>
            <a:r>
              <a:rPr lang="en-GB" dirty="0"/>
              <a:t>Available at </a:t>
            </a:r>
            <a:r>
              <a:rPr lang="en-GB" u="sng" dirty="0">
                <a:hlinkClick r:id="rId3"/>
              </a:rPr>
              <a:t>https://www.gov.uk/government/uploads/system/uploads/attachment_data/file/272064/5860.pdf</a:t>
            </a:r>
            <a:r>
              <a:rPr lang="en-GB" dirty="0"/>
              <a:t> (Accessed 25 February 2018</a:t>
            </a:r>
            <a:r>
              <a:rPr lang="en-GB" dirty="0" smtClean="0"/>
              <a:t>)</a:t>
            </a:r>
          </a:p>
          <a:p>
            <a:endParaRPr lang="en-GB" dirty="0" smtClean="0"/>
          </a:p>
          <a:p>
            <a:r>
              <a:rPr lang="en-GB" dirty="0"/>
              <a:t>Scope [2010] (Online ) Available at </a:t>
            </a:r>
            <a:r>
              <a:rPr lang="en-GB" u="sng" dirty="0">
                <a:hlinkClick r:id="rId4"/>
              </a:rPr>
              <a:t>https://www.scope.org.uk/about-us/our-brand/social-model-of-disability</a:t>
            </a:r>
            <a:r>
              <a:rPr lang="en-GB" dirty="0"/>
              <a:t> (Accessed 25/03/2018)</a:t>
            </a:r>
          </a:p>
          <a:p>
            <a:endParaRPr lang="en-GB" dirty="0"/>
          </a:p>
        </p:txBody>
      </p:sp>
    </p:spTree>
    <p:extLst>
      <p:ext uri="{BB962C8B-B14F-4D97-AF65-F5344CB8AC3E}">
        <p14:creationId xmlns:p14="http://schemas.microsoft.com/office/powerpoint/2010/main" val="3617208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106" y="672933"/>
            <a:ext cx="8610600" cy="1293028"/>
          </a:xfrm>
        </p:spPr>
        <p:txBody>
          <a:bodyPr/>
          <a:lstStyle/>
          <a:p>
            <a:endParaRPr lang="en-GB" dirty="0"/>
          </a:p>
        </p:txBody>
      </p:sp>
      <p:sp>
        <p:nvSpPr>
          <p:cNvPr id="3" name="Content Placeholder 2"/>
          <p:cNvSpPr>
            <a:spLocks noGrp="1"/>
          </p:cNvSpPr>
          <p:nvPr>
            <p:ph idx="1"/>
          </p:nvPr>
        </p:nvSpPr>
        <p:spPr/>
        <p:txBody>
          <a:bodyPr>
            <a:normAutofit/>
          </a:bodyPr>
          <a:lstStyle/>
          <a:p>
            <a:r>
              <a:rPr lang="en-GB" sz="4400" dirty="0" smtClean="0"/>
              <a:t>Thank you for listening. </a:t>
            </a:r>
            <a:endParaRPr lang="en-GB" sz="4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274" y="3131818"/>
            <a:ext cx="4402975" cy="351836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2679" y="2827019"/>
            <a:ext cx="4810558" cy="3956166"/>
          </a:xfrm>
          <a:prstGeom prst="rect">
            <a:avLst/>
          </a:prstGeom>
        </p:spPr>
      </p:pic>
    </p:spTree>
    <p:extLst>
      <p:ext uri="{BB962C8B-B14F-4D97-AF65-F5344CB8AC3E}">
        <p14:creationId xmlns:p14="http://schemas.microsoft.com/office/powerpoint/2010/main" val="9042538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128</TotalTime>
  <Words>859</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Times New Roman</vt:lpstr>
      <vt:lpstr>Vapor Trail</vt:lpstr>
      <vt:lpstr>Supporting Abilities and behaviour </vt:lpstr>
      <vt:lpstr>What is disability </vt:lpstr>
      <vt:lpstr>Equality Act (2010)</vt:lpstr>
      <vt:lpstr>Disability statistics </vt:lpstr>
      <vt:lpstr>What does Multi agency mean </vt:lpstr>
      <vt:lpstr>What does multidisciplinary mean</vt:lpstr>
      <vt:lpstr>difference between Multi- agency and Multi-disciplinary </vt:lpstr>
      <vt:lpstr>Evaluation of Multi-agency </vt:lpstr>
      <vt:lpstr>Evaluation of Multi-disciplinary  </vt:lpstr>
      <vt:lpstr>Every Child Matters  </vt:lpstr>
      <vt:lpstr>The social model of disability  </vt:lpstr>
      <vt:lpstr>References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Abilities and behaviour</dc:title>
  <dc:creator>Lafi Mohialdeen (1700751)</dc:creator>
  <cp:lastModifiedBy>Muzaffar Ali (1704785)</cp:lastModifiedBy>
  <cp:revision>15</cp:revision>
  <dcterms:created xsi:type="dcterms:W3CDTF">2018-03-12T15:40:30Z</dcterms:created>
  <dcterms:modified xsi:type="dcterms:W3CDTF">2018-03-19T15:43:44Z</dcterms:modified>
</cp:coreProperties>
</file>