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2F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8EFC57-BB88-4C92-ADD1-3E77E3B781F0}" v="1251" dt="2022-10-25T10:19:47.490"/>
    <p1510:client id="{DC817DE2-70E4-4A8C-9919-DECAF36082E6}" v="310" dt="2022-10-25T08:47:51.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varScale="1">
        <p:scale>
          <a:sx n="81" d="100"/>
          <a:sy n="81" d="100"/>
        </p:scale>
        <p:origin x="48" y="141"/>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tableStyles" Target="tableStyles.xml" Id="rId8" /><Relationship Type="http://schemas.openxmlformats.org/officeDocument/2006/relationships/slide" Target="slides/slide2.xml" Id="rId3" /><Relationship Type="http://schemas.openxmlformats.org/officeDocument/2006/relationships/theme" Target="theme/theme1.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viewProps" Target="viewProps.xml" Id="rId6" /><Relationship Type="http://schemas.openxmlformats.org/officeDocument/2006/relationships/presProps" Target="presProps.xml" Id="rId5" /><Relationship Type="http://schemas.microsoft.com/office/2015/10/relationships/revisionInfo" Target="revisionInfo.xml" Id="rId10" /><Relationship Type="http://schemas.openxmlformats.org/officeDocument/2006/relationships/notesMaster" Target="notesMasters/notesMaster1.xml" Id="rId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0B235-679E-417F-9550-BA825FE22EB5}" type="datetimeFigureOut">
              <a:rPr lang="en-GB" smtClean="0"/>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8E079-A900-4334-BA35-259D0A4F6A68}" type="slidenum">
              <a:rPr lang="en-GB" smtClean="0"/>
              <a:t>‹#›</a:t>
            </a:fld>
            <a:endParaRPr lang="en-GB"/>
          </a:p>
        </p:txBody>
      </p:sp>
    </p:spTree>
    <p:extLst>
      <p:ext uri="{BB962C8B-B14F-4D97-AF65-F5344CB8AC3E}">
        <p14:creationId xmlns:p14="http://schemas.microsoft.com/office/powerpoint/2010/main" val="1833249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7D97-1573-876C-B9FD-EC72592CBA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868A9D-1DDC-F68B-7DB6-29303D9716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C9B033-02E7-9E11-81C2-9DF44B511C40}"/>
              </a:ext>
            </a:extLst>
          </p:cNvPr>
          <p:cNvSpPr>
            <a:spLocks noGrp="1"/>
          </p:cNvSpPr>
          <p:nvPr>
            <p:ph type="dt" sz="half" idx="10"/>
          </p:nvPr>
        </p:nvSpPr>
        <p:spPr/>
        <p:txBody>
          <a:bodyPr/>
          <a:lstStyle/>
          <a:p>
            <a:fld id="{01946425-9C57-4242-AD91-513CC84CF796}" type="datetime1">
              <a:rPr lang="en-GB" smtClean="0"/>
              <a:t>25/10/2022</a:t>
            </a:fld>
            <a:endParaRPr lang="en-GB"/>
          </a:p>
        </p:txBody>
      </p:sp>
      <p:sp>
        <p:nvSpPr>
          <p:cNvPr id="5" name="Footer Placeholder 4">
            <a:extLst>
              <a:ext uri="{FF2B5EF4-FFF2-40B4-BE49-F238E27FC236}">
                <a16:creationId xmlns:a16="http://schemas.microsoft.com/office/drawing/2014/main" id="{A6B13565-9082-0A6E-431E-A80AB354E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9F98B-379C-E133-1336-0C65B3C8650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281220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CE59-2EEB-5B56-7D56-E6F2BAF6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C8C8BE-C9D3-1C5F-86FD-1978FEA68F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DCA82-310B-2804-F311-C842065F5A7F}"/>
              </a:ext>
            </a:extLst>
          </p:cNvPr>
          <p:cNvSpPr>
            <a:spLocks noGrp="1"/>
          </p:cNvSpPr>
          <p:nvPr>
            <p:ph type="dt" sz="half" idx="10"/>
          </p:nvPr>
        </p:nvSpPr>
        <p:spPr/>
        <p:txBody>
          <a:bodyPr/>
          <a:lstStyle/>
          <a:p>
            <a:fld id="{54647E5F-CB28-4E50-ABC3-69A01106B62E}" type="datetime1">
              <a:rPr lang="en-GB" smtClean="0"/>
              <a:t>25/10/2022</a:t>
            </a:fld>
            <a:endParaRPr lang="en-GB"/>
          </a:p>
        </p:txBody>
      </p:sp>
      <p:sp>
        <p:nvSpPr>
          <p:cNvPr id="5" name="Footer Placeholder 4">
            <a:extLst>
              <a:ext uri="{FF2B5EF4-FFF2-40B4-BE49-F238E27FC236}">
                <a16:creationId xmlns:a16="http://schemas.microsoft.com/office/drawing/2014/main" id="{407029FD-361B-2742-C33F-036BC74C1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CC0FC-33DE-BF97-7A01-E77DF7FFB33E}"/>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251380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E133-08E2-F7E8-B4ED-7ABCC1F21C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05A0B6-514F-EEFC-6619-46D52CD4AA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C0F01D-3674-6C39-1F64-8A3B2A8A8605}"/>
              </a:ext>
            </a:extLst>
          </p:cNvPr>
          <p:cNvSpPr>
            <a:spLocks noGrp="1"/>
          </p:cNvSpPr>
          <p:nvPr>
            <p:ph type="dt" sz="half" idx="10"/>
          </p:nvPr>
        </p:nvSpPr>
        <p:spPr/>
        <p:txBody>
          <a:bodyPr/>
          <a:lstStyle/>
          <a:p>
            <a:fld id="{EF750AB1-5013-4639-B936-84BE161B72DF}" type="datetime1">
              <a:rPr lang="en-GB" smtClean="0"/>
              <a:t>25/10/2022</a:t>
            </a:fld>
            <a:endParaRPr lang="en-GB"/>
          </a:p>
        </p:txBody>
      </p:sp>
      <p:sp>
        <p:nvSpPr>
          <p:cNvPr id="5" name="Footer Placeholder 4">
            <a:extLst>
              <a:ext uri="{FF2B5EF4-FFF2-40B4-BE49-F238E27FC236}">
                <a16:creationId xmlns:a16="http://schemas.microsoft.com/office/drawing/2014/main" id="{3FE1D27E-2D7B-F3B4-F37D-AC5D4151C5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86BAC-871C-976C-D8A7-856E9C1863BD}"/>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166441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965F-F00B-7FD9-6696-AFB92DF01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FE8BC-4FA2-A05E-A596-FA100D521C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FB6641-31F9-B4F9-1C92-4546264CD7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22A5E4-4011-DE3A-4A0F-206C5470E6BC}"/>
              </a:ext>
            </a:extLst>
          </p:cNvPr>
          <p:cNvSpPr>
            <a:spLocks noGrp="1"/>
          </p:cNvSpPr>
          <p:nvPr>
            <p:ph type="dt" sz="half" idx="10"/>
          </p:nvPr>
        </p:nvSpPr>
        <p:spPr/>
        <p:txBody>
          <a:bodyPr/>
          <a:lstStyle/>
          <a:p>
            <a:fld id="{B3708070-EC4B-4581-9AF4-5A82698FBD6C}" type="datetime1">
              <a:rPr lang="en-GB" smtClean="0"/>
              <a:t>25/10/2022</a:t>
            </a:fld>
            <a:endParaRPr lang="en-GB"/>
          </a:p>
        </p:txBody>
      </p:sp>
      <p:sp>
        <p:nvSpPr>
          <p:cNvPr id="6" name="Footer Placeholder 5">
            <a:extLst>
              <a:ext uri="{FF2B5EF4-FFF2-40B4-BE49-F238E27FC236}">
                <a16:creationId xmlns:a16="http://schemas.microsoft.com/office/drawing/2014/main" id="{0E931B47-177B-9FD8-B41E-8D2A7B2E2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45CD4-7D07-D77E-113A-15060C3DF602}"/>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83235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5E72-17B7-A293-9110-DB3A61D36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3977AD-BF59-DCA2-5096-8A62CAEC99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574D9D-08C7-4C31-47DB-12BE35D17F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CBA00-D374-128C-7EAA-DB1828CAA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21E32D-4C16-F70C-502D-6A68924091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6575BA-B057-1424-9899-1ADA83806594}"/>
              </a:ext>
            </a:extLst>
          </p:cNvPr>
          <p:cNvSpPr>
            <a:spLocks noGrp="1"/>
          </p:cNvSpPr>
          <p:nvPr>
            <p:ph type="dt" sz="half" idx="10"/>
          </p:nvPr>
        </p:nvSpPr>
        <p:spPr/>
        <p:txBody>
          <a:bodyPr/>
          <a:lstStyle/>
          <a:p>
            <a:fld id="{52C7F82D-6B58-4F28-A714-DA074018F289}" type="datetime1">
              <a:rPr lang="en-GB" smtClean="0"/>
              <a:t>25/10/2022</a:t>
            </a:fld>
            <a:endParaRPr lang="en-GB"/>
          </a:p>
        </p:txBody>
      </p:sp>
      <p:sp>
        <p:nvSpPr>
          <p:cNvPr id="8" name="Footer Placeholder 7">
            <a:extLst>
              <a:ext uri="{FF2B5EF4-FFF2-40B4-BE49-F238E27FC236}">
                <a16:creationId xmlns:a16="http://schemas.microsoft.com/office/drawing/2014/main" id="{1934AC1D-83E3-1B95-CCF7-CE2AD1CB63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090B1D-228B-FECE-7440-DB06AE86B793}"/>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685271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683FE-952E-9F6B-897E-F0593EF99C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05A5E1-D4F0-CA3C-4131-19BF978F36D3}"/>
              </a:ext>
            </a:extLst>
          </p:cNvPr>
          <p:cNvSpPr>
            <a:spLocks noGrp="1"/>
          </p:cNvSpPr>
          <p:nvPr>
            <p:ph type="dt" sz="half" idx="10"/>
          </p:nvPr>
        </p:nvSpPr>
        <p:spPr/>
        <p:txBody>
          <a:bodyPr/>
          <a:lstStyle/>
          <a:p>
            <a:fld id="{6B673C8A-BC0E-45BC-A698-540E4675C0BC}" type="datetime1">
              <a:rPr lang="en-GB" smtClean="0"/>
              <a:t>25/10/2022</a:t>
            </a:fld>
            <a:endParaRPr lang="en-GB"/>
          </a:p>
        </p:txBody>
      </p:sp>
      <p:sp>
        <p:nvSpPr>
          <p:cNvPr id="4" name="Footer Placeholder 3">
            <a:extLst>
              <a:ext uri="{FF2B5EF4-FFF2-40B4-BE49-F238E27FC236}">
                <a16:creationId xmlns:a16="http://schemas.microsoft.com/office/drawing/2014/main" id="{993C5EAA-A0E8-3449-5188-88E938D012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0395AB-EBA7-A957-D2CB-DA9B08691F7D}"/>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388932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87F912-44FB-BB98-6850-A3FE76369E65}"/>
              </a:ext>
            </a:extLst>
          </p:cNvPr>
          <p:cNvSpPr>
            <a:spLocks noGrp="1"/>
          </p:cNvSpPr>
          <p:nvPr>
            <p:ph type="dt" sz="half" idx="10"/>
          </p:nvPr>
        </p:nvSpPr>
        <p:spPr/>
        <p:txBody>
          <a:bodyPr/>
          <a:lstStyle/>
          <a:p>
            <a:fld id="{A75187F5-B5A5-4589-B921-D4A7319325C5}" type="datetime1">
              <a:rPr lang="en-GB" smtClean="0"/>
              <a:t>25/10/2022</a:t>
            </a:fld>
            <a:endParaRPr lang="en-GB"/>
          </a:p>
        </p:txBody>
      </p:sp>
      <p:sp>
        <p:nvSpPr>
          <p:cNvPr id="3" name="Footer Placeholder 2">
            <a:extLst>
              <a:ext uri="{FF2B5EF4-FFF2-40B4-BE49-F238E27FC236}">
                <a16:creationId xmlns:a16="http://schemas.microsoft.com/office/drawing/2014/main" id="{B5059FCA-FB7C-00ED-F668-F3E0497D1C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EE8235-C36B-1171-A221-260FEE0F3A5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3554064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A35EB-6D33-6581-89B1-14ED216087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AE505D-0E6C-108C-828E-B9FBE27650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021D23-B96E-5C56-4748-0EE67F9E4B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C3A13C-759C-E061-5CE4-BF4155083470}"/>
              </a:ext>
            </a:extLst>
          </p:cNvPr>
          <p:cNvSpPr>
            <a:spLocks noGrp="1"/>
          </p:cNvSpPr>
          <p:nvPr>
            <p:ph type="dt" sz="half" idx="10"/>
          </p:nvPr>
        </p:nvSpPr>
        <p:spPr/>
        <p:txBody>
          <a:bodyPr/>
          <a:lstStyle/>
          <a:p>
            <a:fld id="{5EC36083-433C-4BA5-BC1A-B2A0623E262D}" type="datetime1">
              <a:rPr lang="en-GB" smtClean="0"/>
              <a:t>25/10/2022</a:t>
            </a:fld>
            <a:endParaRPr lang="en-GB"/>
          </a:p>
        </p:txBody>
      </p:sp>
      <p:sp>
        <p:nvSpPr>
          <p:cNvPr id="6" name="Footer Placeholder 5">
            <a:extLst>
              <a:ext uri="{FF2B5EF4-FFF2-40B4-BE49-F238E27FC236}">
                <a16:creationId xmlns:a16="http://schemas.microsoft.com/office/drawing/2014/main" id="{0C74EDED-1E10-D84B-3C95-0F089E55C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579E33-0B19-5457-84DB-72E74C197E0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474797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A3E7-CA6F-9F5B-1840-5493684EE8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37BA51-35C3-A2E1-CE8B-010DE3FD00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5D62E2-9A3D-425A-C60F-90246182C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477A3E-EB14-E8AF-E075-3A17E801C12D}"/>
              </a:ext>
            </a:extLst>
          </p:cNvPr>
          <p:cNvSpPr>
            <a:spLocks noGrp="1"/>
          </p:cNvSpPr>
          <p:nvPr>
            <p:ph type="dt" sz="half" idx="10"/>
          </p:nvPr>
        </p:nvSpPr>
        <p:spPr/>
        <p:txBody>
          <a:bodyPr/>
          <a:lstStyle/>
          <a:p>
            <a:fld id="{6D14FAB1-1CA6-492B-B1F0-DEAD27B49A54}" type="datetime1">
              <a:rPr lang="en-GB" smtClean="0"/>
              <a:t>25/10/2022</a:t>
            </a:fld>
            <a:endParaRPr lang="en-GB"/>
          </a:p>
        </p:txBody>
      </p:sp>
      <p:sp>
        <p:nvSpPr>
          <p:cNvPr id="6" name="Footer Placeholder 5">
            <a:extLst>
              <a:ext uri="{FF2B5EF4-FFF2-40B4-BE49-F238E27FC236}">
                <a16:creationId xmlns:a16="http://schemas.microsoft.com/office/drawing/2014/main" id="{FB436531-E313-E1BF-09FC-5B9B014162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C8FC0-3706-58D0-1194-F3F181496C93}"/>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54959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48CBD-0A00-59CC-7D22-60D0D291F7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37E255-848B-B93E-04E8-7915EA3877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9FAF2-6FAD-2B06-2717-2021373ACE73}"/>
              </a:ext>
            </a:extLst>
          </p:cNvPr>
          <p:cNvSpPr>
            <a:spLocks noGrp="1"/>
          </p:cNvSpPr>
          <p:nvPr>
            <p:ph type="dt" sz="half" idx="10"/>
          </p:nvPr>
        </p:nvSpPr>
        <p:spPr/>
        <p:txBody>
          <a:bodyPr/>
          <a:lstStyle/>
          <a:p>
            <a:fld id="{91120704-4A91-4262-87B5-03A5C12134E7}" type="datetime1">
              <a:rPr lang="en-GB" smtClean="0"/>
              <a:t>25/10/2022</a:t>
            </a:fld>
            <a:endParaRPr lang="en-GB"/>
          </a:p>
        </p:txBody>
      </p:sp>
      <p:sp>
        <p:nvSpPr>
          <p:cNvPr id="5" name="Footer Placeholder 4">
            <a:extLst>
              <a:ext uri="{FF2B5EF4-FFF2-40B4-BE49-F238E27FC236}">
                <a16:creationId xmlns:a16="http://schemas.microsoft.com/office/drawing/2014/main" id="{7850DAE1-5943-C24A-6FE1-1CDC8DCC02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DCD69B-A8E2-EF02-8AFD-4D368EBD824F}"/>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4182956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52E02-8618-1FBA-75CA-AB626B29B9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39CF8D-34D4-A30C-4FD7-59A62D108B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CFE9C-2339-9384-64BB-59E8D28421EC}"/>
              </a:ext>
            </a:extLst>
          </p:cNvPr>
          <p:cNvSpPr>
            <a:spLocks noGrp="1"/>
          </p:cNvSpPr>
          <p:nvPr>
            <p:ph type="dt" sz="half" idx="10"/>
          </p:nvPr>
        </p:nvSpPr>
        <p:spPr/>
        <p:txBody>
          <a:bodyPr/>
          <a:lstStyle/>
          <a:p>
            <a:fld id="{C7ABC1DD-8598-4398-9C98-B8021BC24825}" type="datetime1">
              <a:rPr lang="en-GB" smtClean="0"/>
              <a:t>25/10/2022</a:t>
            </a:fld>
            <a:endParaRPr lang="en-GB"/>
          </a:p>
        </p:txBody>
      </p:sp>
      <p:sp>
        <p:nvSpPr>
          <p:cNvPr id="5" name="Footer Placeholder 4">
            <a:extLst>
              <a:ext uri="{FF2B5EF4-FFF2-40B4-BE49-F238E27FC236}">
                <a16:creationId xmlns:a16="http://schemas.microsoft.com/office/drawing/2014/main" id="{186B7BC9-8954-1C85-1AFD-4DE309F21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C6EB-B06B-D474-9E0D-83CEEBE45160}"/>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1488802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A1AD0-BC3A-26F3-83FC-1919E98B1D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58509-8423-9269-6525-E309D57AEC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9AF92-1C3E-1144-5158-C68B32D612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1808B4-D34D-4592-968B-150807F1352A}" type="datetime1">
              <a:rPr lang="en-GB" smtClean="0"/>
              <a:t>25/10/2022</a:t>
            </a:fld>
            <a:endParaRPr lang="en-GB"/>
          </a:p>
        </p:txBody>
      </p:sp>
      <p:sp>
        <p:nvSpPr>
          <p:cNvPr id="5" name="Footer Placeholder 4">
            <a:extLst>
              <a:ext uri="{FF2B5EF4-FFF2-40B4-BE49-F238E27FC236}">
                <a16:creationId xmlns:a16="http://schemas.microsoft.com/office/drawing/2014/main" id="{305D6AE0-7C2F-58F0-56BE-29718A75CC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60B341-2013-6582-B051-11A97D6610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1E62E9-F102-456D-9A67-AC7704B6C77F}" type="slidenum">
              <a:rPr lang="en-GB" smtClean="0"/>
              <a:t>‹#›</a:t>
            </a:fld>
            <a:endParaRPr lang="en-GB"/>
          </a:p>
        </p:txBody>
      </p:sp>
    </p:spTree>
    <p:extLst>
      <p:ext uri="{BB962C8B-B14F-4D97-AF65-F5344CB8AC3E}">
        <p14:creationId xmlns:p14="http://schemas.microsoft.com/office/powerpoint/2010/main" val="3179957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elp.open.ac.uk/notetaking-techniques" TargetMode="External"/><Relationship Id="rId2" Type="http://schemas.openxmlformats.org/officeDocument/2006/relationships/hyperlink" Target="https://www.sheffield.ac.uk/academic-skills/study-skills-online/time-management&#160;" TargetMode="External"/><Relationship Id="rId1" Type="http://schemas.openxmlformats.org/officeDocument/2006/relationships/slideLayout" Target="../slideLayouts/slideLayout2.xml"/><Relationship Id="rId5" Type="http://schemas.openxmlformats.org/officeDocument/2006/relationships/hyperlink" Target="https://www.imperial.ac.uk/students/success-guide/ug/effective-study/in-class-and-in-lectures/effective-note-taking/" TargetMode="External"/><Relationship Id="rId4" Type="http://schemas.openxmlformats.org/officeDocument/2006/relationships/hyperlink" Target="https://learningcenter.unc.edu/tips-and-tools/effective-note-taking-in-cla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61D0B9-8E37-70F0-2CC1-C0B88B9F4159}"/>
              </a:ext>
            </a:extLst>
          </p:cNvPr>
          <p:cNvSpPr txBox="1"/>
          <p:nvPr/>
        </p:nvSpPr>
        <p:spPr>
          <a:xfrm>
            <a:off x="-17318" y="342215"/>
            <a:ext cx="4783790" cy="2308324"/>
          </a:xfrm>
          <a:prstGeom prst="rect">
            <a:avLst/>
          </a:prstGeom>
          <a:noFill/>
          <a:ln w="28575">
            <a:solidFill>
              <a:schemeClr val="accent2"/>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Introduction</a:t>
            </a:r>
          </a:p>
          <a:p>
            <a:r>
              <a:rPr lang="en-GB" sz="1100" dirty="0">
                <a:latin typeface="Arial"/>
                <a:cs typeface="Arial"/>
              </a:rPr>
              <a:t>According to Eales-Reynolds et al (2013), critical thinking is having a clear, unopinionated mind when it comes to others’ ideas while also being open to questioning your own viewpoints. Furthermore, Cottrell (2013) states that critical thinking is evaluating the arguments and their evidence. Similarly, Hopkins and Reid (2018) convey that critical thinking is scrutinize a subject in depth and assessing its strengths and weaknesses. in order to do this, everything that has been read must be questioned unbiasedly and be thought through logically and reasonably. The University of Essex (2016) emphasises that critical thinking is fundamental to students and their learning as it teaches a skill that can be applied in several settings suggesting, they can see the 'bigger picture' leading to avoiding making brisk judgments and actions.  </a:t>
            </a:r>
          </a:p>
        </p:txBody>
      </p:sp>
      <p:sp>
        <p:nvSpPr>
          <p:cNvPr id="5" name="TextBox 4">
            <a:extLst>
              <a:ext uri="{FF2B5EF4-FFF2-40B4-BE49-F238E27FC236}">
                <a16:creationId xmlns:a16="http://schemas.microsoft.com/office/drawing/2014/main" id="{9980F560-7566-A4C4-3FE4-C2A0F0F9DB0F}"/>
              </a:ext>
            </a:extLst>
          </p:cNvPr>
          <p:cNvSpPr txBox="1"/>
          <p:nvPr/>
        </p:nvSpPr>
        <p:spPr>
          <a:xfrm>
            <a:off x="4099" y="2697436"/>
            <a:ext cx="2621609" cy="3154710"/>
          </a:xfrm>
          <a:prstGeom prst="rect">
            <a:avLst/>
          </a:prstGeom>
          <a:noFill/>
          <a:ln w="28575">
            <a:solidFill>
              <a:schemeClr val="accent1">
                <a:lumMod val="60000"/>
                <a:lumOff val="40000"/>
              </a:schemeClr>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Time management</a:t>
            </a:r>
          </a:p>
          <a:p>
            <a:r>
              <a:rPr lang="en-GB" sz="1100" dirty="0">
                <a:latin typeface="Arial"/>
                <a:cs typeface="Arial"/>
              </a:rPr>
              <a:t>Burns and Sinfield (2016) imply that time management is important due to having a number of time-consuming stages throughout life and many of them being key suggesting that managing time wisely will conclude in being successful. In relation to this, The University of Sheffield (2022) indicates that time management is a skill that one is to learn that is significant but can also be a difficult skill to grasp. While having to be in certain situations where one must determine what needs to be done instead of being told, they need to master time management in both social settings and academic settings. </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C1F990D-6077-BF40-8D2F-B5598FDA0A45}"/>
              </a:ext>
            </a:extLst>
          </p:cNvPr>
          <p:cNvSpPr txBox="1"/>
          <p:nvPr/>
        </p:nvSpPr>
        <p:spPr>
          <a:xfrm>
            <a:off x="4831424" y="577228"/>
            <a:ext cx="7174006" cy="3154710"/>
          </a:xfrm>
          <a:prstGeom prst="rect">
            <a:avLst/>
          </a:prstGeom>
          <a:noFill/>
          <a:ln w="28575">
            <a:solidFill>
              <a:srgbClr val="7030A0"/>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Note-taking</a:t>
            </a:r>
          </a:p>
          <a:p>
            <a:r>
              <a:rPr lang="en-GB" sz="1100" dirty="0">
                <a:latin typeface="Arial"/>
                <a:cs typeface="Arial"/>
              </a:rPr>
              <a:t>Creating notes can help an individual have the power over the information they need for themselves which is necessary for a student. Having a good system while taking notes allows an individual to select needed and useful information that can be writing down in a structure of their own choice making it easier for them to understand. It stimulates the brain as it allows students to have a mind of their own while having to process all the information that is coming in their direction (Burns and Sinfield 2016). Likewise, The Open University (2022) indicates that is a crucial part of studying. Each individual is to have their own way of taking notes during classes suggesting there is no right or wrong. Meanwhile, it is suggested that in order to have valid and clear notes, one should keep their notes shorts, direct and brief. This way, the only information that is being consumed is the core points being conveyed. The Imperial College of London (2022) agrees that each individual has their own referable way when it comes to taking notes. While each person is different, the context of the notes is what will be useful and therefore, suggested that they are short and detailed but also question anything troubles that occur. The Open University (2022) offers suggestions on how to take notes effectively such as colour coordinating notes and keeping them in order and organized with files or dividers for example. Dartmouth College (2022) advises that it is helpful to have a reason and a goal when it comes to writing notes. The goal is what one wishes to capture from the lecture while the reason would be what one is hoping to achieve when one reaches the end of their note-taking. Equally, The Learning Centre (2022) advises that taking notes in lectures and classes can help widen listening skills and help one focus on the main aspects and understanding. </a:t>
            </a:r>
            <a:endParaRPr lang="en-GB" sz="1200"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0AFCA-740A-76C6-75C2-B43EE32A3D2E}"/>
              </a:ext>
            </a:extLst>
          </p:cNvPr>
          <p:cNvSpPr txBox="1"/>
          <p:nvPr/>
        </p:nvSpPr>
        <p:spPr>
          <a:xfrm>
            <a:off x="4783790" y="3763366"/>
            <a:ext cx="6841395" cy="2477601"/>
          </a:xfrm>
          <a:prstGeom prst="rect">
            <a:avLst/>
          </a:prstGeom>
          <a:noFill/>
          <a:ln w="28575">
            <a:solidFill>
              <a:srgbClr val="00B050"/>
            </a:solidFill>
          </a:ln>
        </p:spPr>
        <p:txBody>
          <a:bodyPr wrap="square" lIns="91440" tIns="45720" rIns="91440" bIns="45720" rtlCol="0" anchor="t">
            <a:spAutoFit/>
          </a:bodyPr>
          <a:lstStyle/>
          <a:p>
            <a:r>
              <a:rPr lang="en-GB" sz="1200" u="sng" dirty="0">
                <a:latin typeface="Arial"/>
                <a:cs typeface="Arial"/>
              </a:rPr>
              <a:t>Reflection</a:t>
            </a:r>
            <a:endParaRPr lang="en-US" dirty="0">
              <a:latin typeface="Calibri" panose="020F0502020204030204"/>
              <a:cs typeface="Calibri" panose="020F0502020204030204"/>
            </a:endParaRPr>
          </a:p>
          <a:p>
            <a:r>
              <a:rPr lang="en-US" sz="1100" dirty="0">
                <a:latin typeface="Arial"/>
                <a:cs typeface="Calibri"/>
              </a:rPr>
              <a:t>Price and Maier (2007) recommend that reflecting on your own work is practical as it deepens your understanding of the work being done. By working individually or collectively and allowing time afterwards to reflect can help develop skills and knowledge. As identified by Smaule and Fowlie (2015), there are many different aspects as to why reflection is important such as understanding what has been taught, why it has been taught and how it all pieces together. </a:t>
            </a: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Calibri"/>
            </a:endParaRPr>
          </a:p>
        </p:txBody>
      </p:sp>
      <p:sp>
        <p:nvSpPr>
          <p:cNvPr id="11" name="TextBox 10">
            <a:extLst>
              <a:ext uri="{FF2B5EF4-FFF2-40B4-BE49-F238E27FC236}">
                <a16:creationId xmlns:a16="http://schemas.microsoft.com/office/drawing/2014/main" id="{886BD27C-7F67-5B7B-7563-92DC4D6E7755}"/>
              </a:ext>
            </a:extLst>
          </p:cNvPr>
          <p:cNvSpPr txBox="1"/>
          <p:nvPr/>
        </p:nvSpPr>
        <p:spPr>
          <a:xfrm>
            <a:off x="4099" y="6136776"/>
            <a:ext cx="8347262" cy="830997"/>
          </a:xfrm>
          <a:prstGeom prst="rect">
            <a:avLst/>
          </a:prstGeom>
          <a:noFill/>
          <a:ln w="28575">
            <a:solidFill>
              <a:srgbClr val="CC2FA5"/>
            </a:solidFill>
          </a:ln>
        </p:spPr>
        <p:txBody>
          <a:bodyPr wrap="square" rtlCol="0">
            <a:spAutoFit/>
          </a:bodyPr>
          <a:lstStyle/>
          <a:p>
            <a:r>
              <a:rPr lang="en-GB" sz="1200" u="sng" dirty="0">
                <a:latin typeface="Arial" panose="020B0604020202020204" pitchFamily="34" charset="0"/>
                <a:cs typeface="Arial" panose="020B0604020202020204" pitchFamily="34" charset="0"/>
              </a:rPr>
              <a:t>Conclusion </a:t>
            </a:r>
          </a:p>
          <a:p>
            <a:endParaRPr lang="en-GB" sz="1200" u="sng" dirty="0">
              <a:latin typeface="Arial" panose="020B0604020202020204" pitchFamily="34" charset="0"/>
              <a:cs typeface="Arial" panose="020B0604020202020204" pitchFamily="34" charset="0"/>
            </a:endParaRPr>
          </a:p>
          <a:p>
            <a:endParaRPr lang="en-GB" sz="1200" u="sng" dirty="0">
              <a:latin typeface="Arial" panose="020B0604020202020204" pitchFamily="34" charset="0"/>
              <a:cs typeface="Arial" panose="020B0604020202020204" pitchFamily="34" charset="0"/>
            </a:endParaRPr>
          </a:p>
          <a:p>
            <a:endParaRPr lang="en-GB" sz="1200" u="sng"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09844B3-124C-4CA9-6700-825D9B7107B7}"/>
              </a:ext>
            </a:extLst>
          </p:cNvPr>
          <p:cNvSpPr txBox="1"/>
          <p:nvPr/>
        </p:nvSpPr>
        <p:spPr>
          <a:xfrm>
            <a:off x="2534209" y="-74528"/>
            <a:ext cx="7123581" cy="646331"/>
          </a:xfrm>
          <a:prstGeom prst="rect">
            <a:avLst/>
          </a:prstGeom>
          <a:noFill/>
        </p:spPr>
        <p:txBody>
          <a:bodyPr wrap="square" rtlCol="0">
            <a:spAutoFit/>
          </a:bodyPr>
          <a:lstStyle/>
          <a:p>
            <a:pPr algn="ctr"/>
            <a:r>
              <a:rPr lang="en-GB" u="sng" dirty="0"/>
              <a:t>Skills and personal qualities that influence the development of critical thinking </a:t>
            </a:r>
          </a:p>
        </p:txBody>
      </p:sp>
      <p:sp>
        <p:nvSpPr>
          <p:cNvPr id="3" name="TextBox 2">
            <a:extLst>
              <a:ext uri="{FF2B5EF4-FFF2-40B4-BE49-F238E27FC236}">
                <a16:creationId xmlns:a16="http://schemas.microsoft.com/office/drawing/2014/main" id="{31848A96-C748-C90C-2BD6-A605E090A82C}"/>
              </a:ext>
            </a:extLst>
          </p:cNvPr>
          <p:cNvSpPr txBox="1"/>
          <p:nvPr/>
        </p:nvSpPr>
        <p:spPr>
          <a:xfrm>
            <a:off x="2625730" y="2699364"/>
            <a:ext cx="2158815" cy="3139321"/>
          </a:xfrm>
          <a:prstGeom prst="rect">
            <a:avLst/>
          </a:prstGeom>
          <a:noFill/>
          <a:ln w="28575">
            <a:solidFill>
              <a:schemeClr val="accent1">
                <a:lumMod val="60000"/>
                <a:lumOff val="40000"/>
              </a:schemeClr>
            </a:solidFill>
          </a:ln>
        </p:spPr>
        <p:txBody>
          <a:bodyPr wrap="square" rtlCol="0">
            <a:spAutoFit/>
          </a:bodyPr>
          <a:lstStyle/>
          <a:p>
            <a:r>
              <a:rPr lang="en-GB" sz="1100" dirty="0">
                <a:latin typeface="Arial" panose="020B0604020202020204" pitchFamily="34" charset="0"/>
                <a:cs typeface="Arial" panose="020B0604020202020204" pitchFamily="34" charset="0"/>
              </a:rPr>
              <a:t>The University of Sheffield (2022) states that time management is about constructing maintainable practices that can be carried through to the future. The University of Sheffield (2022) highlights that procrastination can influence anxiety and stress levels. Procrastination can be seen as a barrier when it comes to effective time management skills and can be difficult to overcome. Adding organisation while highlighting the most important tasks can help an individual reach their end goal. </a:t>
            </a:r>
            <a:endParaRPr lang="en-GB" sz="1100" dirty="0"/>
          </a:p>
        </p:txBody>
      </p:sp>
      <p:sp>
        <p:nvSpPr>
          <p:cNvPr id="2" name="TextBox 1">
            <a:extLst>
              <a:ext uri="{FF2B5EF4-FFF2-40B4-BE49-F238E27FC236}">
                <a16:creationId xmlns:a16="http://schemas.microsoft.com/office/drawing/2014/main" id="{AA39E633-2C2E-58F0-4405-4749C3FFC166}"/>
              </a:ext>
            </a:extLst>
          </p:cNvPr>
          <p:cNvSpPr txBox="1"/>
          <p:nvPr/>
        </p:nvSpPr>
        <p:spPr>
          <a:xfrm>
            <a:off x="-19793" y="0"/>
            <a:ext cx="212766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Iola Evans (2218548) ECGE4005P</a:t>
            </a:r>
            <a:endParaRPr lang="en-US" dirty="0"/>
          </a:p>
        </p:txBody>
      </p:sp>
    </p:spTree>
    <p:extLst>
      <p:ext uri="{BB962C8B-B14F-4D97-AF65-F5344CB8AC3E}">
        <p14:creationId xmlns:p14="http://schemas.microsoft.com/office/powerpoint/2010/main" val="1540924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0AFE8-5BA0-CB5A-3C8B-3B89EBD36595}"/>
              </a:ext>
            </a:extLst>
          </p:cNvPr>
          <p:cNvSpPr>
            <a:spLocks noGrp="1"/>
          </p:cNvSpPr>
          <p:nvPr>
            <p:ph type="title"/>
          </p:nvPr>
        </p:nvSpPr>
        <p:spPr>
          <a:xfrm>
            <a:off x="838200" y="365126"/>
            <a:ext cx="3532094" cy="589616"/>
          </a:xfrm>
        </p:spPr>
        <p:txBody>
          <a:bodyPr>
            <a:normAutofit/>
          </a:bodyPr>
          <a:lstStyle/>
          <a:p>
            <a:r>
              <a:rPr lang="en-GB" sz="2000" b="1" u="sng" dirty="0"/>
              <a:t>Reference list</a:t>
            </a:r>
          </a:p>
        </p:txBody>
      </p:sp>
      <p:sp>
        <p:nvSpPr>
          <p:cNvPr id="3" name="Content Placeholder 2">
            <a:extLst>
              <a:ext uri="{FF2B5EF4-FFF2-40B4-BE49-F238E27FC236}">
                <a16:creationId xmlns:a16="http://schemas.microsoft.com/office/drawing/2014/main" id="{693DE7B3-6390-C9C8-FCC4-10DFC7F32945}"/>
              </a:ext>
            </a:extLst>
          </p:cNvPr>
          <p:cNvSpPr>
            <a:spLocks noGrp="1"/>
          </p:cNvSpPr>
          <p:nvPr>
            <p:ph idx="1"/>
          </p:nvPr>
        </p:nvSpPr>
        <p:spPr>
          <a:xfrm>
            <a:off x="682336" y="1020330"/>
            <a:ext cx="10515600" cy="4351338"/>
          </a:xfrm>
        </p:spPr>
        <p:txBody>
          <a:bodyPr vert="horz" lIns="91440" tIns="45720" rIns="91440" bIns="45720" rtlCol="0" anchor="t">
            <a:normAutofit/>
          </a:bodyPr>
          <a:lstStyle/>
          <a:p>
            <a:r>
              <a:rPr lang="en-GB" sz="1200" dirty="0"/>
              <a:t>Eales-Reynolds, L. et al (2013) </a:t>
            </a:r>
            <a:r>
              <a:rPr lang="en-GB" sz="1200" i="1" dirty="0"/>
              <a:t>Critical Thinking Skills for education students. </a:t>
            </a:r>
            <a:r>
              <a:rPr lang="en-GB" sz="1200" dirty="0"/>
              <a:t>2nd edn. London: Learning Matters Limited.</a:t>
            </a:r>
            <a:endParaRPr lang="en-GB" sz="1200" dirty="0">
              <a:cs typeface="Calibri"/>
            </a:endParaRPr>
          </a:p>
          <a:p>
            <a:r>
              <a:rPr lang="en-GB" sz="1200" dirty="0"/>
              <a:t>Cottrell, S. (2013) </a:t>
            </a:r>
            <a:r>
              <a:rPr lang="en-GB" sz="1200" i="1" dirty="0"/>
              <a:t>The Study Skills Handbook. </a:t>
            </a:r>
            <a:r>
              <a:rPr lang="en-GB" sz="1200" dirty="0"/>
              <a:t>4th edn. Hampshire: Palgrave Macmillian.</a:t>
            </a:r>
            <a:endParaRPr lang="en-GB" sz="1200" dirty="0">
              <a:cs typeface="Calibri"/>
            </a:endParaRPr>
          </a:p>
          <a:p>
            <a:r>
              <a:rPr lang="en-GB" sz="1200" dirty="0"/>
              <a:t>Burns, T. and Sinfield, S. (2016) </a:t>
            </a:r>
            <a:r>
              <a:rPr lang="en-GB" sz="1200" i="1" dirty="0"/>
              <a:t>Essential Study Skills: The Complete Guide To Success At University. </a:t>
            </a:r>
            <a:r>
              <a:rPr lang="en-GB" sz="1200" dirty="0"/>
              <a:t>4th edn. London: SAGE Publications Limited.</a:t>
            </a:r>
            <a:endParaRPr lang="en-GB" sz="1200" dirty="0">
              <a:cs typeface="Calibri" panose="020F0502020204030204"/>
            </a:endParaRPr>
          </a:p>
          <a:p>
            <a:r>
              <a:rPr lang="en-GB" sz="1200" dirty="0">
                <a:cs typeface="Calibri" panose="020F0502020204030204"/>
              </a:rPr>
              <a:t>The University of Sheffield (2022) </a:t>
            </a:r>
            <a:r>
              <a:rPr lang="en-GB" sz="1200" i="1" dirty="0">
                <a:cs typeface="Calibri"/>
              </a:rPr>
              <a:t>Time Management. </a:t>
            </a:r>
            <a:r>
              <a:rPr lang="en-GB" sz="1200" dirty="0">
                <a:cs typeface="Calibri"/>
              </a:rPr>
              <a:t>Available at </a:t>
            </a:r>
            <a:r>
              <a:rPr lang="en-GB" sz="1200" dirty="0">
                <a:ea typeface="+mn-lt"/>
                <a:cs typeface="+mn-lt"/>
                <a:hlinkClick r:id="rId2"/>
              </a:rPr>
              <a:t>https://www.sheffield.ac.uk/academic-skills/study-skills-online/time-management</a:t>
            </a:r>
            <a:r>
              <a:rPr lang="en-GB" sz="1200" dirty="0">
                <a:cs typeface="Calibri"/>
                <a:hlinkClick r:id="rId2"/>
              </a:rPr>
              <a:t> </a:t>
            </a:r>
            <a:r>
              <a:rPr lang="en-GB" sz="1200" dirty="0">
                <a:cs typeface="Calibri"/>
              </a:rPr>
              <a:t>(Accessed on: 23rd October 2022)</a:t>
            </a:r>
          </a:p>
          <a:p>
            <a:r>
              <a:rPr lang="en-GB" sz="1200" dirty="0">
                <a:cs typeface="Calibri"/>
              </a:rPr>
              <a:t>The Open University (2022) </a:t>
            </a:r>
            <a:r>
              <a:rPr lang="en-GB" sz="1200" i="1" dirty="0">
                <a:cs typeface="Calibri"/>
              </a:rPr>
              <a:t>Note Taking Techniques. </a:t>
            </a:r>
            <a:r>
              <a:rPr lang="en-GB" sz="1200" dirty="0">
                <a:cs typeface="Calibri"/>
              </a:rPr>
              <a:t>Available at </a:t>
            </a:r>
            <a:r>
              <a:rPr lang="en-GB" sz="1200" dirty="0">
                <a:cs typeface="Calibri"/>
                <a:hlinkClick r:id="rId3"/>
              </a:rPr>
              <a:t>https</a:t>
            </a:r>
            <a:r>
              <a:rPr lang="en-GB" sz="1200" dirty="0">
                <a:ea typeface="+mn-lt"/>
                <a:cs typeface="+mn-lt"/>
                <a:hlinkClick r:id="rId3"/>
              </a:rPr>
              <a:t>://help.open.ac.uk/notetaking-techniques</a:t>
            </a:r>
            <a:r>
              <a:rPr lang="en-GB" sz="1200" dirty="0">
                <a:cs typeface="Calibri"/>
              </a:rPr>
              <a:t>  (Accessed on: 23rd October 2022)</a:t>
            </a:r>
          </a:p>
          <a:p>
            <a:r>
              <a:rPr lang="en-GB" sz="1200" dirty="0">
                <a:hlinkClick r:id="" action="ppaction://noaction"/>
              </a:rPr>
              <a:t>https://students.dartmouth.edu/academic-skills/learning-resources/listening-participation/notetaking</a:t>
            </a:r>
            <a:endParaRPr lang="en-GB" sz="1200" dirty="0">
              <a:cs typeface="Calibri"/>
              <a:hlinkClick r:id="" action="ppaction://noaction"/>
            </a:endParaRPr>
          </a:p>
          <a:p>
            <a:r>
              <a:rPr lang="en-GB" sz="1200" dirty="0">
                <a:hlinkClick r:id="rId4"/>
              </a:rPr>
              <a:t>https://learningcenter.unc.edu/tips-and-tools/effective-note-taking-in-class/</a:t>
            </a:r>
            <a:endParaRPr lang="en-GB" sz="1200" dirty="0">
              <a:cs typeface="Calibri"/>
            </a:endParaRPr>
          </a:p>
          <a:p>
            <a:r>
              <a:rPr lang="en-GB" sz="1200" dirty="0">
                <a:hlinkClick r:id="rId5"/>
              </a:rPr>
              <a:t>https://www.imperial.ac.uk/students/success-guide/ug/effective-study/in-class-and-in-lectures/effective-note-taking/</a:t>
            </a:r>
            <a:endParaRPr lang="en-GB" sz="1200" dirty="0"/>
          </a:p>
          <a:p>
            <a:r>
              <a:rPr lang="en-GB" sz="1200" dirty="0">
                <a:cs typeface="Calibri" panose="020F0502020204030204"/>
              </a:rPr>
              <a:t>Hopkins, D. and Reid, T. (2018) </a:t>
            </a:r>
            <a:r>
              <a:rPr lang="en-GB" sz="1200" i="1" dirty="0">
                <a:cs typeface="Calibri" panose="020F0502020204030204"/>
              </a:rPr>
              <a:t>The Academic Skills Handbook. </a:t>
            </a:r>
            <a:r>
              <a:rPr lang="en-GB" sz="1200" dirty="0">
                <a:cs typeface="Calibri" panose="020F0502020204030204"/>
              </a:rPr>
              <a:t>London: SAGE Publications Limited. </a:t>
            </a:r>
          </a:p>
          <a:p>
            <a:r>
              <a:rPr lang="en-GB" sz="1200" dirty="0">
                <a:cs typeface="Calibri" panose="020F0502020204030204"/>
              </a:rPr>
              <a:t>Smaule, B. and Fowlie. (2016) </a:t>
            </a:r>
            <a:r>
              <a:rPr lang="en-GB" sz="1200" i="1" dirty="0">
                <a:cs typeface="Calibri" panose="020F0502020204030204"/>
              </a:rPr>
              <a:t>How To Succeed at University: An Essential Guide to Academic Skills, Personal Development and Employability. </a:t>
            </a:r>
            <a:r>
              <a:rPr lang="en-GB" sz="1200" dirty="0">
                <a:cs typeface="Calibri" panose="020F0502020204030204"/>
              </a:rPr>
              <a:t>2nd </a:t>
            </a:r>
            <a:r>
              <a:rPr lang="en-GB" sz="1200" dirty="0" err="1">
                <a:cs typeface="Calibri" panose="020F0502020204030204"/>
              </a:rPr>
              <a:t>edn</a:t>
            </a:r>
            <a:r>
              <a:rPr lang="en-GB" sz="1200" dirty="0">
                <a:cs typeface="Calibri" panose="020F0502020204030204"/>
              </a:rPr>
              <a:t>. London: SAGE Publications Limited.</a:t>
            </a:r>
          </a:p>
          <a:p>
            <a:endParaRPr lang="en-GB" sz="2000" dirty="0">
              <a:cs typeface="Calibri" panose="020F0502020204030204"/>
            </a:endParaRPr>
          </a:p>
          <a:p>
            <a:endParaRPr lang="en-GB" sz="2000" dirty="0">
              <a:cs typeface="Calibri" panose="020F0502020204030204"/>
            </a:endParaRPr>
          </a:p>
          <a:p>
            <a:endParaRPr lang="en-GB" dirty="0"/>
          </a:p>
          <a:p>
            <a:endParaRPr lang="en-GB" dirty="0"/>
          </a:p>
          <a:p>
            <a:endParaRPr lang="en-GB" dirty="0"/>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43219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698</Words>
  <Application>Microsoft Office PowerPoint</Application>
  <PresentationFormat>Widescreen</PresentationFormat>
  <Paragraphs>28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 Evans</dc:creator>
  <cp:lastModifiedBy>Ann Evans</cp:lastModifiedBy>
  <cp:revision>265</cp:revision>
  <dcterms:created xsi:type="dcterms:W3CDTF">2022-10-23T16:49:27Z</dcterms:created>
  <dcterms:modified xsi:type="dcterms:W3CDTF">2022-10-25T10:19:47Z</dcterms:modified>
</cp:coreProperties>
</file>