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64" r:id="rId2"/>
    <p:sldId id="481" r:id="rId3"/>
    <p:sldId id="365" r:id="rId4"/>
    <p:sldId id="366" r:id="rId5"/>
    <p:sldId id="373" r:id="rId6"/>
    <p:sldId id="374" r:id="rId7"/>
    <p:sldId id="375" r:id="rId8"/>
    <p:sldId id="376" r:id="rId9"/>
    <p:sldId id="382" r:id="rId10"/>
    <p:sldId id="383" r:id="rId11"/>
    <p:sldId id="482" r:id="rId12"/>
    <p:sldId id="385" r:id="rId13"/>
    <p:sldId id="386" r:id="rId14"/>
    <p:sldId id="377" r:id="rId15"/>
    <p:sldId id="378" r:id="rId16"/>
    <p:sldId id="379" r:id="rId17"/>
    <p:sldId id="380" r:id="rId18"/>
    <p:sldId id="483" r:id="rId19"/>
    <p:sldId id="368" r:id="rId20"/>
    <p:sldId id="484" r:id="rId21"/>
    <p:sldId id="370" r:id="rId22"/>
    <p:sldId id="371" r:id="rId23"/>
    <p:sldId id="372" r:id="rId24"/>
    <p:sldId id="388" r:id="rId25"/>
    <p:sldId id="387" r:id="rId2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74" d="100"/>
          <a:sy n="74" d="100"/>
        </p:scale>
        <p:origin x="450"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A7924B-3A2B-A1A6-751B-7DC6FDB6C0BE}"/>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EAA8F951-BB41-6536-F40C-58A35292E41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268C8D6-6D07-8F5E-BA4B-3568F3CFBC7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F314B3-2590-4803-BCEB-7BBF3C76B708}" type="slidenum">
              <a:t>1</a:t>
            </a:fld>
            <a:endParaRPr lang="en-GB" sz="1200" b="0" i="0" u="none" strike="noStrike" kern="1200" cap="none" spc="0" baseline="0">
              <a:solidFill>
                <a:srgbClr val="000000"/>
              </a:solidFill>
              <a:uFillTx/>
              <a:latin typeface="Calibri" pitchFamily="34"/>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m4nwQUor7y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theguardian.com/business/ng-interactive/2015/sep/23/volkswagen-emissions-scandal-explained-diesel-car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nbcnews.com/tech/social-media/timeline-facebook-s-privacy-issues-its-responses-n859651"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apa.org/research-practice/standards-guidelin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uwtsd.ac.uk/media/2041/download?attachmen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180600202421" TargetMode="External"/><Relationship Id="rId2" Type="http://schemas.openxmlformats.org/officeDocument/2006/relationships/hyperlink" Target="https://librarysearch.uwtsd.ac.uk/permalink/44WHELF_UWTSD/1pbrh66/alma991003130602024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A06E2-F9D5-DF26-545F-AB470DCD5A2D}"/>
              </a:ext>
            </a:extLst>
          </p:cNvPr>
          <p:cNvSpPr txBox="1">
            <a:spLocks noGrp="1"/>
          </p:cNvSpPr>
          <p:nvPr>
            <p:ph type="ctrTitle"/>
          </p:nvPr>
        </p:nvSpPr>
        <p:spPr>
          <a:xfrm>
            <a:off x="892362" y="1600200"/>
            <a:ext cx="10829577" cy="4114800"/>
          </a:xfrm>
        </p:spPr>
        <p:txBody>
          <a:bodyPr anchorCtr="1"/>
          <a:lstStyle/>
          <a:p>
            <a:pPr lvl="0" algn="ct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r>
              <a:rPr lang="en-GB" sz="3600" b="1">
                <a:effectLst>
                  <a:outerShdw dist="38096" dir="2700000">
                    <a:srgbClr val="000000"/>
                  </a:outerShdw>
                </a:effectLst>
                <a:latin typeface="Myriad Pro"/>
              </a:rPr>
              <a:t>Research Methods for Business – LCLM 6004</a:t>
            </a:r>
            <a:br>
              <a:rPr lang="en-GB" sz="3600" b="1">
                <a:effectLst>
                  <a:outerShdw dist="38096" dir="2700000">
                    <a:srgbClr val="000000"/>
                  </a:outerShdw>
                </a:effectLst>
                <a:latin typeface="Myriad Pro"/>
              </a:rPr>
            </a:br>
            <a:br>
              <a:rPr lang="en-GB" sz="3600" b="1">
                <a:effectLst>
                  <a:outerShdw dist="38096" dir="2700000">
                    <a:srgbClr val="000000"/>
                  </a:outerShdw>
                </a:effectLst>
                <a:latin typeface="Myriad Pro"/>
              </a:rPr>
            </a:br>
            <a:r>
              <a:rPr lang="en-GB" sz="3600" b="1">
                <a:effectLst>
                  <a:outerShdw dist="38096" dir="2700000">
                    <a:srgbClr val="000000"/>
                  </a:outerShdw>
                </a:effectLst>
                <a:latin typeface="Myriad Pro"/>
              </a:rPr>
              <a:t>Week 2 :</a:t>
            </a:r>
            <a:br>
              <a:rPr lang="en-GB" sz="3600" b="1">
                <a:effectLst>
                  <a:outerShdw dist="38096" dir="2700000">
                    <a:srgbClr val="000000"/>
                  </a:outerShdw>
                </a:effectLst>
                <a:latin typeface="Myriad Pro"/>
              </a:rPr>
            </a:br>
            <a:r>
              <a:rPr lang="en-GB" sz="3600" b="1">
                <a:effectLst>
                  <a:outerShdw dist="38096" dir="2700000">
                    <a:srgbClr val="000000"/>
                  </a:outerShdw>
                </a:effectLst>
                <a:latin typeface="Myriad Pro"/>
              </a:rPr>
              <a:t>Ethics in Business Research</a:t>
            </a:r>
            <a:br>
              <a:rPr lang="en-GB" sz="2800" b="1">
                <a:effectLst>
                  <a:outerShdw dist="38096" dir="2700000">
                    <a:srgbClr val="000000"/>
                  </a:outerShdw>
                </a:effectLst>
                <a:latin typeface="Myriad Pro"/>
              </a:rPr>
            </a:br>
            <a:br>
              <a:rPr lang="en-GB" sz="2800" b="1">
                <a:effectLst>
                  <a:outerShdw dist="38096" dir="2700000">
                    <a:srgbClr val="000000"/>
                  </a:outerShdw>
                </a:effectLst>
                <a:latin typeface="Myriad Pro"/>
              </a:rPr>
            </a:br>
            <a:br>
              <a:rPr lang="en-GB" sz="2200"/>
            </a:br>
            <a:br>
              <a:rPr lang="en-GB" sz="1600"/>
            </a:br>
            <a:br>
              <a:rPr lang="en-GB" sz="7900" b="1"/>
            </a:br>
            <a:br>
              <a:rPr lang="en-GB" sz="3600" b="1" u="sng"/>
            </a:br>
            <a:br>
              <a:rPr lang="en-GB" sz="3600" b="1">
                <a:effectLst>
                  <a:outerShdw dist="38096" dir="2700000">
                    <a:srgbClr val="000000"/>
                  </a:outerShdw>
                </a:effectLst>
                <a:cs typeface="Arial" pitchFamily="34"/>
              </a:rPr>
            </a:br>
            <a:br>
              <a:rPr lang="en-GB" sz="1800"/>
            </a:br>
            <a:br>
              <a:rPr lang="en-GB" sz="3600"/>
            </a:br>
            <a:endParaRPr lang="en-GB" sz="2500"/>
          </a:p>
        </p:txBody>
      </p:sp>
      <p:pic>
        <p:nvPicPr>
          <p:cNvPr id="3" name="Picture 1" descr="TSD_logo2010">
            <a:extLst>
              <a:ext uri="{FF2B5EF4-FFF2-40B4-BE49-F238E27FC236}">
                <a16:creationId xmlns:a16="http://schemas.microsoft.com/office/drawing/2014/main" id="{CE5DE479-9C0D-7684-EFB3-6C1C7548ECA8}"/>
              </a:ext>
            </a:extLst>
          </p:cNvPr>
          <p:cNvPicPr>
            <a:picLocks noChangeAspect="1"/>
          </p:cNvPicPr>
          <p:nvPr/>
        </p:nvPicPr>
        <p:blipFill>
          <a:blip r:embed="rId3"/>
          <a:srcRect/>
          <a:stretch>
            <a:fillRect/>
          </a:stretch>
        </p:blipFill>
        <p:spPr>
          <a:xfrm>
            <a:off x="7391396" y="228600"/>
            <a:ext cx="2886074" cy="108108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BD63-9004-642B-51B0-01C3E53A52A0}"/>
              </a:ext>
            </a:extLst>
          </p:cNvPr>
          <p:cNvSpPr txBox="1">
            <a:spLocks noGrp="1"/>
          </p:cNvSpPr>
          <p:nvPr>
            <p:ph type="title"/>
          </p:nvPr>
        </p:nvSpPr>
        <p:spPr>
          <a:xfrm>
            <a:off x="609600" y="274638"/>
            <a:ext cx="10972800" cy="779465"/>
          </a:xfrm>
        </p:spPr>
        <p:txBody>
          <a:bodyPr/>
          <a:lstStyle/>
          <a:p>
            <a:pPr lvl="0"/>
            <a:r>
              <a:rPr lang="en-GB" dirty="0"/>
              <a:t>Last week…We explored</a:t>
            </a:r>
          </a:p>
        </p:txBody>
      </p:sp>
      <p:sp>
        <p:nvSpPr>
          <p:cNvPr id="3" name="Content Placeholder 2">
            <a:extLst>
              <a:ext uri="{FF2B5EF4-FFF2-40B4-BE49-F238E27FC236}">
                <a16:creationId xmlns:a16="http://schemas.microsoft.com/office/drawing/2014/main" id="{AC3F08EA-95D1-A2FC-E1A5-FA133A103581}"/>
              </a:ext>
            </a:extLst>
          </p:cNvPr>
          <p:cNvSpPr txBox="1">
            <a:spLocks noGrp="1"/>
          </p:cNvSpPr>
          <p:nvPr>
            <p:ph idx="1"/>
          </p:nvPr>
        </p:nvSpPr>
        <p:spPr>
          <a:xfrm>
            <a:off x="386672" y="1439865"/>
            <a:ext cx="11014588" cy="3978270"/>
          </a:xfrm>
        </p:spPr>
        <p:txBody>
          <a:bodyPr/>
          <a:lstStyle/>
          <a:p>
            <a:pPr lvl="0" hangingPunct="0">
              <a:spcBef>
                <a:spcPts val="0"/>
              </a:spcBef>
              <a:buFont typeface="Wingdings" pitchFamily="2"/>
              <a:buChar char="Ø"/>
            </a:pPr>
            <a:r>
              <a:rPr lang="en-GB" sz="2400" dirty="0">
                <a:latin typeface="Myriad Pro"/>
              </a:rPr>
              <a:t>What business research is and how it differs from decision support systems and business intelligence systems.</a:t>
            </a:r>
          </a:p>
          <a:p>
            <a:pPr lvl="0" hangingPunct="0">
              <a:spcBef>
                <a:spcPts val="0"/>
              </a:spcBef>
              <a:buFont typeface="Wingdings" pitchFamily="2"/>
              <a:buChar char="Ø"/>
            </a:pPr>
            <a:r>
              <a:rPr lang="en-GB" sz="2400" dirty="0">
                <a:latin typeface="Myriad Pro"/>
              </a:rPr>
              <a:t>Where business collects research information</a:t>
            </a:r>
          </a:p>
          <a:p>
            <a:pPr lvl="0" hangingPunct="0">
              <a:spcBef>
                <a:spcPts val="0"/>
              </a:spcBef>
              <a:buFont typeface="Wingdings" pitchFamily="2"/>
              <a:buChar char="Ø"/>
            </a:pPr>
            <a:r>
              <a:rPr lang="en-GB" sz="2400" dirty="0">
                <a:latin typeface="Myriad Pro"/>
              </a:rPr>
              <a:t>Some characteristics of a good business research</a:t>
            </a:r>
          </a:p>
          <a:p>
            <a:pPr lvl="0" hangingPunct="0">
              <a:spcBef>
                <a:spcPts val="0"/>
              </a:spcBef>
              <a:buFont typeface="Wingdings" pitchFamily="2"/>
              <a:buChar char="Ø"/>
            </a:pPr>
            <a:r>
              <a:rPr lang="en-GB" sz="2400" dirty="0">
                <a:latin typeface="Myriad Pro"/>
              </a:rPr>
              <a:t>Some actions that help ensure good business research</a:t>
            </a:r>
          </a:p>
          <a:p>
            <a:pPr lvl="0" hangingPunct="0">
              <a:spcBef>
                <a:spcPts val="0"/>
              </a:spcBef>
              <a:buFont typeface="Wingdings" pitchFamily="2"/>
              <a:buChar char="Ø"/>
            </a:pPr>
            <a:r>
              <a:rPr lang="en-GB" sz="2400" dirty="0">
                <a:latin typeface="Myriad Pro"/>
              </a:rPr>
              <a:t>The nature of the research process.</a:t>
            </a:r>
          </a:p>
          <a:p>
            <a:pPr lvl="0" hangingPunct="0">
              <a:spcBef>
                <a:spcPts val="0"/>
              </a:spcBef>
              <a:buFont typeface="Wingdings" pitchFamily="2"/>
              <a:buChar char="Ø"/>
            </a:pPr>
            <a:r>
              <a:rPr lang="en-GB" sz="2400" dirty="0"/>
              <a:t>Factors that stimulate interest in studying research methods for business</a:t>
            </a:r>
            <a:endParaRPr lang="en-GB" sz="2400" dirty="0">
              <a:latin typeface="Myriad Pro"/>
            </a:endParaRPr>
          </a:p>
          <a:p>
            <a:pPr marL="0" lvl="0" indent="0">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A68F-12A2-9AF4-8FEB-5DBEB7DBDB25}"/>
              </a:ext>
            </a:extLst>
          </p:cNvPr>
          <p:cNvSpPr txBox="1">
            <a:spLocks noGrp="1"/>
          </p:cNvSpPr>
          <p:nvPr>
            <p:ph type="title"/>
          </p:nvPr>
        </p:nvSpPr>
        <p:spPr>
          <a:xfrm>
            <a:off x="465248" y="0"/>
            <a:ext cx="10972800" cy="922114"/>
          </a:xfrm>
        </p:spPr>
        <p:txBody>
          <a:bodyPr/>
          <a:lstStyle/>
          <a:p>
            <a:pPr lvl="0"/>
            <a:r>
              <a:rPr lang="en-GB" dirty="0"/>
              <a:t>This week: Learning outcomes</a:t>
            </a:r>
          </a:p>
        </p:txBody>
      </p:sp>
      <p:sp>
        <p:nvSpPr>
          <p:cNvPr id="3" name="Content Placeholder 2">
            <a:extLst>
              <a:ext uri="{FF2B5EF4-FFF2-40B4-BE49-F238E27FC236}">
                <a16:creationId xmlns:a16="http://schemas.microsoft.com/office/drawing/2014/main" id="{2F3172D4-6CC8-5E46-10C8-29F54004ED92}"/>
              </a:ext>
            </a:extLst>
          </p:cNvPr>
          <p:cNvSpPr txBox="1">
            <a:spLocks noGrp="1"/>
          </p:cNvSpPr>
          <p:nvPr>
            <p:ph idx="1"/>
          </p:nvPr>
        </p:nvSpPr>
        <p:spPr>
          <a:xfrm>
            <a:off x="293798" y="1052736"/>
            <a:ext cx="11898202" cy="3978270"/>
          </a:xfrm>
        </p:spPr>
        <p:txBody>
          <a:bodyPr/>
          <a:lstStyle/>
          <a:p>
            <a:pPr marL="0" lvl="0" indent="0">
              <a:buNone/>
            </a:pPr>
            <a:r>
              <a:rPr lang="en-GB" sz="2400" dirty="0"/>
              <a:t>Upon completion of this lecture, you will understand:</a:t>
            </a:r>
          </a:p>
          <a:p>
            <a:pPr marL="514350" lvl="0" indent="-514350">
              <a:buAutoNum type="arabicPeriod"/>
            </a:pPr>
            <a:r>
              <a:rPr lang="en-GB" sz="2400" dirty="0"/>
              <a:t>What issues are covered in research ethics</a:t>
            </a:r>
          </a:p>
          <a:p>
            <a:pPr marL="514350" lvl="0" indent="-514350">
              <a:buAutoNum type="arabicPeriod"/>
            </a:pPr>
            <a:r>
              <a:rPr lang="en-GB" sz="2400" dirty="0"/>
              <a:t>The goal of “no harm” for all research activities and what constitutes “no harm” for participant, researcher, and research sponsor.</a:t>
            </a:r>
          </a:p>
          <a:p>
            <a:pPr marL="514350" lvl="0" indent="-514350">
              <a:buAutoNum type="arabicPeriod"/>
            </a:pPr>
            <a:r>
              <a:rPr lang="en-GB" sz="2400" dirty="0"/>
              <a:t>The different ethical dilemmas and responsibilities- of researchers, sponsors</a:t>
            </a:r>
          </a:p>
          <a:p>
            <a:pPr marL="514350" lvl="0" indent="-514350">
              <a:buAutoNum type="arabicPeriod"/>
            </a:pPr>
            <a:r>
              <a:rPr lang="en-GB" sz="2400" dirty="0"/>
              <a:t>The role of ethical codes of conduct in professional associations.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32072-C944-4954-135F-783A8CCBA7A4}"/>
              </a:ext>
            </a:extLst>
          </p:cNvPr>
          <p:cNvSpPr txBox="1">
            <a:spLocks noGrp="1"/>
          </p:cNvSpPr>
          <p:nvPr>
            <p:ph type="title"/>
          </p:nvPr>
        </p:nvSpPr>
        <p:spPr>
          <a:xfrm>
            <a:off x="781050" y="11701"/>
            <a:ext cx="10629900" cy="578396"/>
          </a:xfrm>
        </p:spPr>
        <p:txBody>
          <a:bodyPr/>
          <a:lstStyle/>
          <a:p>
            <a:pPr lvl="0"/>
            <a:r>
              <a:rPr lang="en-GB" dirty="0"/>
              <a:t>What Are Research Ethics?</a:t>
            </a:r>
          </a:p>
        </p:txBody>
      </p:sp>
      <p:sp>
        <p:nvSpPr>
          <p:cNvPr id="3" name="Content Placeholder 2">
            <a:extLst>
              <a:ext uri="{FF2B5EF4-FFF2-40B4-BE49-F238E27FC236}">
                <a16:creationId xmlns:a16="http://schemas.microsoft.com/office/drawing/2014/main" id="{BDA564D8-C6E3-CEA3-D852-07B891A97CF0}"/>
              </a:ext>
            </a:extLst>
          </p:cNvPr>
          <p:cNvSpPr txBox="1">
            <a:spLocks noGrp="1"/>
          </p:cNvSpPr>
          <p:nvPr>
            <p:ph idx="1"/>
          </p:nvPr>
        </p:nvSpPr>
        <p:spPr>
          <a:xfrm>
            <a:off x="119336" y="908720"/>
            <a:ext cx="12072664" cy="3978270"/>
          </a:xfrm>
        </p:spPr>
        <p:txBody>
          <a:bodyPr/>
          <a:lstStyle/>
          <a:p>
            <a:pPr lvl="0">
              <a:buFont typeface="Wingdings" panose="05000000000000000000" pitchFamily="2" charset="2"/>
              <a:buChar char="§"/>
            </a:pPr>
            <a:r>
              <a:rPr lang="en-GB" sz="2400" dirty="0">
                <a:solidFill>
                  <a:srgbClr val="FF0000"/>
                </a:solidFill>
              </a:rPr>
              <a:t>Ethics are norms or standards of behaviour that guide moral choices about our behaviour and our relationships with others.</a:t>
            </a:r>
          </a:p>
          <a:p>
            <a:pPr lvl="0">
              <a:buFont typeface="Wingdings" panose="05000000000000000000" pitchFamily="2" charset="2"/>
              <a:buChar char="§"/>
            </a:pPr>
            <a:r>
              <a:rPr lang="en-GB" sz="2400" dirty="0"/>
              <a:t>The goal of ethics in research is to ensure that no one </a:t>
            </a:r>
            <a:r>
              <a:rPr lang="en-GB" sz="2400" dirty="0">
                <a:solidFill>
                  <a:srgbClr val="FF0000"/>
                </a:solidFill>
              </a:rPr>
              <a:t>is harmed or suffers adverse consequences </a:t>
            </a:r>
            <a:r>
              <a:rPr lang="en-GB" sz="2400" dirty="0"/>
              <a:t>from research activities - this objective is usually achieved.</a:t>
            </a:r>
          </a:p>
          <a:p>
            <a:pPr lvl="0">
              <a:buFont typeface="Wingdings" panose="05000000000000000000" pitchFamily="2" charset="2"/>
              <a:buChar char="§"/>
            </a:pPr>
            <a:r>
              <a:rPr lang="en-GB" sz="2400" dirty="0"/>
              <a:t>However, unethical activities are pervasive and include </a:t>
            </a:r>
            <a:r>
              <a:rPr lang="en-GB" sz="2400" dirty="0">
                <a:solidFill>
                  <a:srgbClr val="FF0000"/>
                </a:solidFill>
              </a:rPr>
              <a:t>violating nondisclosure agreements, breaking participant confidentiality, misrepresenting results, deceiving people, using invoicing irregularities, corrupting participants, avoiding legal liability</a:t>
            </a:r>
            <a:r>
              <a:rPr lang="en-GB" sz="2400" dirty="0"/>
              <a:t>, and more.</a:t>
            </a:r>
          </a:p>
          <a:p>
            <a:pPr marL="0" lvl="0" indent="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B15B1-2560-4331-E198-FEE5950642D3}"/>
              </a:ext>
            </a:extLst>
          </p:cNvPr>
          <p:cNvSpPr txBox="1">
            <a:spLocks noGrp="1"/>
          </p:cNvSpPr>
          <p:nvPr>
            <p:ph type="title"/>
          </p:nvPr>
        </p:nvSpPr>
        <p:spPr/>
        <p:txBody>
          <a:bodyPr/>
          <a:lstStyle/>
          <a:p>
            <a:pPr lvl="0"/>
            <a:r>
              <a:rPr lang="en-GB"/>
              <a:t>Video: what are Ethics (13 minutes)</a:t>
            </a:r>
          </a:p>
        </p:txBody>
      </p:sp>
      <p:sp>
        <p:nvSpPr>
          <p:cNvPr id="3" name="Content Placeholder 2">
            <a:extLst>
              <a:ext uri="{FF2B5EF4-FFF2-40B4-BE49-F238E27FC236}">
                <a16:creationId xmlns:a16="http://schemas.microsoft.com/office/drawing/2014/main" id="{0EF5976F-2805-4F1B-E897-8E5EDAFAFA68}"/>
              </a:ext>
            </a:extLst>
          </p:cNvPr>
          <p:cNvSpPr txBox="1">
            <a:spLocks noGrp="1"/>
          </p:cNvSpPr>
          <p:nvPr>
            <p:ph idx="1"/>
          </p:nvPr>
        </p:nvSpPr>
        <p:spPr>
          <a:xfrm>
            <a:off x="723903" y="2275447"/>
            <a:ext cx="10629900" cy="1153552"/>
          </a:xfrm>
        </p:spPr>
        <p:txBody>
          <a:bodyPr/>
          <a:lstStyle/>
          <a:p>
            <a:pPr marL="0" lvl="0" indent="0">
              <a:buNone/>
            </a:pPr>
            <a:r>
              <a:rPr lang="en-GB">
                <a:hlinkClick r:id="rId2"/>
              </a:rPr>
              <a:t>https://www.youtube.com/watch?v=m4nwQUor7yI</a:t>
            </a:r>
            <a:endParaRPr lang="en-GB"/>
          </a:p>
          <a:p>
            <a:pPr marL="0" lvl="0" indent="0">
              <a:buNone/>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3F898-DD8F-154D-4402-4E24DB025AE8}"/>
              </a:ext>
            </a:extLst>
          </p:cNvPr>
          <p:cNvSpPr txBox="1">
            <a:spLocks noGrp="1"/>
          </p:cNvSpPr>
          <p:nvPr>
            <p:ph type="title"/>
          </p:nvPr>
        </p:nvSpPr>
        <p:spPr/>
        <p:txBody>
          <a:bodyPr/>
          <a:lstStyle/>
          <a:p>
            <a:pPr lvl="0"/>
            <a:r>
              <a:rPr lang="en-GB"/>
              <a:t>Ethical Treatment of Participants</a:t>
            </a:r>
          </a:p>
        </p:txBody>
      </p:sp>
      <p:sp>
        <p:nvSpPr>
          <p:cNvPr id="3" name="Content Placeholder 2">
            <a:extLst>
              <a:ext uri="{FF2B5EF4-FFF2-40B4-BE49-F238E27FC236}">
                <a16:creationId xmlns:a16="http://schemas.microsoft.com/office/drawing/2014/main" id="{E1803179-E843-C901-CD4A-56A232A1D8B1}"/>
              </a:ext>
            </a:extLst>
          </p:cNvPr>
          <p:cNvSpPr txBox="1">
            <a:spLocks noGrp="1"/>
          </p:cNvSpPr>
          <p:nvPr>
            <p:ph idx="1"/>
          </p:nvPr>
        </p:nvSpPr>
        <p:spPr>
          <a:xfrm>
            <a:off x="263352" y="1600201"/>
            <a:ext cx="11665296" cy="3917032"/>
          </a:xfrm>
        </p:spPr>
        <p:txBody>
          <a:bodyPr/>
          <a:lstStyle/>
          <a:p>
            <a:pPr lvl="0">
              <a:lnSpc>
                <a:spcPct val="70000"/>
              </a:lnSpc>
              <a:buFont typeface="Wingdings" panose="05000000000000000000" pitchFamily="2" charset="2"/>
              <a:buChar char="§"/>
            </a:pPr>
            <a:r>
              <a:rPr lang="en-GB" sz="2600" dirty="0"/>
              <a:t>When ethics are discussed in research design, we often think first about protecting the rights of the participants, or subject.</a:t>
            </a:r>
          </a:p>
          <a:p>
            <a:pPr lvl="0">
              <a:lnSpc>
                <a:spcPct val="70000"/>
              </a:lnSpc>
              <a:buFont typeface="Wingdings" panose="05000000000000000000" pitchFamily="2" charset="2"/>
              <a:buChar char="§"/>
            </a:pPr>
            <a:r>
              <a:rPr lang="en-GB" sz="2600" dirty="0"/>
              <a:t>Whether data are gathered in an experiment, interview, observation, or survey, the participant has many rights to be safeguarded.</a:t>
            </a:r>
          </a:p>
          <a:p>
            <a:pPr lvl="0">
              <a:lnSpc>
                <a:spcPct val="70000"/>
              </a:lnSpc>
              <a:buFont typeface="Wingdings" panose="05000000000000000000" pitchFamily="2" charset="2"/>
              <a:buChar char="§"/>
            </a:pPr>
            <a:r>
              <a:rPr lang="en-GB" sz="2600" dirty="0"/>
              <a:t>In general, research must be designed so that a participant does not suffer physical harm, discomfort, pain, embarrassment, loss of privacy.</a:t>
            </a:r>
          </a:p>
          <a:p>
            <a:pPr marL="0" lvl="0" indent="0">
              <a:lnSpc>
                <a:spcPct val="70000"/>
              </a:lnSpc>
              <a:buNone/>
            </a:pPr>
            <a:endParaRPr lang="en-GB" sz="2600" dirty="0"/>
          </a:p>
          <a:p>
            <a:pPr marL="0" lvl="0" indent="0">
              <a:lnSpc>
                <a:spcPct val="70000"/>
              </a:lnSpc>
              <a:buNone/>
            </a:pPr>
            <a:r>
              <a:rPr lang="en-GB" sz="2600" dirty="0"/>
              <a:t>To safeguard against these, the research should follow three guidelines:</a:t>
            </a:r>
          </a:p>
          <a:p>
            <a:pPr marL="514350" lvl="0" indent="-514350">
              <a:lnSpc>
                <a:spcPct val="70000"/>
              </a:lnSpc>
              <a:buAutoNum type="arabicPeriod"/>
            </a:pPr>
            <a:r>
              <a:rPr lang="en-GB" sz="2600" dirty="0">
                <a:solidFill>
                  <a:srgbClr val="FF0000"/>
                </a:solidFill>
              </a:rPr>
              <a:t>Explain study benefits</a:t>
            </a:r>
          </a:p>
          <a:p>
            <a:pPr marL="514350" lvl="0" indent="-514350">
              <a:lnSpc>
                <a:spcPct val="70000"/>
              </a:lnSpc>
              <a:buAutoNum type="arabicPeriod"/>
            </a:pPr>
            <a:r>
              <a:rPr lang="en-GB" sz="2600" dirty="0">
                <a:solidFill>
                  <a:srgbClr val="FF0000"/>
                </a:solidFill>
              </a:rPr>
              <a:t>Explain participant rights and protections</a:t>
            </a:r>
          </a:p>
          <a:p>
            <a:pPr marL="514350" lvl="0" indent="-514350">
              <a:lnSpc>
                <a:spcPct val="70000"/>
              </a:lnSpc>
              <a:buAutoNum type="arabicPeriod"/>
            </a:pPr>
            <a:r>
              <a:rPr lang="en-GB" sz="2600" dirty="0">
                <a:solidFill>
                  <a:srgbClr val="FF0000"/>
                </a:solidFill>
              </a:rPr>
              <a:t>Obtain informed consent.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260FE-F540-23E7-DAD2-34D26594E5D8}"/>
              </a:ext>
            </a:extLst>
          </p:cNvPr>
          <p:cNvSpPr txBox="1">
            <a:spLocks noGrp="1"/>
          </p:cNvSpPr>
          <p:nvPr>
            <p:ph type="title"/>
          </p:nvPr>
        </p:nvSpPr>
        <p:spPr>
          <a:xfrm>
            <a:off x="601108" y="116632"/>
            <a:ext cx="10972800" cy="778098"/>
          </a:xfrm>
        </p:spPr>
        <p:txBody>
          <a:bodyPr/>
          <a:lstStyle/>
          <a:p>
            <a:pPr lvl="0"/>
            <a:r>
              <a:rPr lang="en-GB" dirty="0"/>
              <a:t>Benefits</a:t>
            </a:r>
          </a:p>
        </p:txBody>
      </p:sp>
      <p:sp>
        <p:nvSpPr>
          <p:cNvPr id="3" name="Content Placeholder 2">
            <a:extLst>
              <a:ext uri="{FF2B5EF4-FFF2-40B4-BE49-F238E27FC236}">
                <a16:creationId xmlns:a16="http://schemas.microsoft.com/office/drawing/2014/main" id="{9BACDC47-3B1E-A9BB-D221-72ADB2A90FB1}"/>
              </a:ext>
            </a:extLst>
          </p:cNvPr>
          <p:cNvSpPr txBox="1">
            <a:spLocks noGrp="1"/>
          </p:cNvSpPr>
          <p:nvPr>
            <p:ph idx="1"/>
          </p:nvPr>
        </p:nvSpPr>
        <p:spPr>
          <a:xfrm>
            <a:off x="609600" y="880222"/>
            <a:ext cx="10972800" cy="4248472"/>
          </a:xfrm>
        </p:spPr>
        <p:txBody>
          <a:bodyPr/>
          <a:lstStyle/>
          <a:p>
            <a:pPr lvl="0">
              <a:buFont typeface="Wingdings" panose="05000000000000000000" pitchFamily="2" charset="2"/>
              <a:buChar char="§"/>
            </a:pPr>
            <a:r>
              <a:rPr lang="en-GB" sz="2400" dirty="0"/>
              <a:t>Whenever direct contact is made with participant, the researcher should discuss the study’s benefits, being careful to neither overstate nor understate the benefits.</a:t>
            </a:r>
          </a:p>
          <a:p>
            <a:pPr lvl="0">
              <a:buFont typeface="Wingdings" panose="05000000000000000000" pitchFamily="2" charset="2"/>
              <a:buChar char="§"/>
            </a:pPr>
            <a:r>
              <a:rPr lang="en-GB" sz="2400" dirty="0"/>
              <a:t>The interviewer should begin an introduction with his or her name, the research organisation’s name, and brief description of the purpose and the benefit of the research.</a:t>
            </a:r>
          </a:p>
          <a:p>
            <a:pPr lvl="0">
              <a:buFont typeface="Wingdings" panose="05000000000000000000" pitchFamily="2" charset="2"/>
              <a:buChar char="§"/>
            </a:pPr>
            <a:r>
              <a:rPr lang="en-GB" sz="2400" dirty="0"/>
              <a:t>In short, knowing why one is being questions improves cooperation through honest disclosure of purpose.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55061-58F0-BD81-C6E6-342722DA8BD4}"/>
              </a:ext>
            </a:extLst>
          </p:cNvPr>
          <p:cNvSpPr txBox="1">
            <a:spLocks noGrp="1"/>
          </p:cNvSpPr>
          <p:nvPr>
            <p:ph type="title"/>
          </p:nvPr>
        </p:nvSpPr>
        <p:spPr>
          <a:xfrm>
            <a:off x="609600" y="20805"/>
            <a:ext cx="10972800" cy="778098"/>
          </a:xfrm>
        </p:spPr>
        <p:txBody>
          <a:bodyPr/>
          <a:lstStyle/>
          <a:p>
            <a:pPr lvl="0"/>
            <a:r>
              <a:rPr lang="en-GB" dirty="0"/>
              <a:t>Deception </a:t>
            </a:r>
          </a:p>
        </p:txBody>
      </p:sp>
      <p:sp>
        <p:nvSpPr>
          <p:cNvPr id="3" name="Content Placeholder 2">
            <a:extLst>
              <a:ext uri="{FF2B5EF4-FFF2-40B4-BE49-F238E27FC236}">
                <a16:creationId xmlns:a16="http://schemas.microsoft.com/office/drawing/2014/main" id="{4429609F-FC61-10D5-0D15-C3AF3E040520}"/>
              </a:ext>
            </a:extLst>
          </p:cNvPr>
          <p:cNvSpPr txBox="1">
            <a:spLocks noGrp="1"/>
          </p:cNvSpPr>
          <p:nvPr>
            <p:ph idx="1"/>
          </p:nvPr>
        </p:nvSpPr>
        <p:spPr>
          <a:xfrm>
            <a:off x="609600" y="793775"/>
            <a:ext cx="10972800" cy="3917032"/>
          </a:xfrm>
        </p:spPr>
        <p:txBody>
          <a:bodyPr/>
          <a:lstStyle/>
          <a:p>
            <a:pPr lvl="0">
              <a:buFont typeface="Wingdings" pitchFamily="2"/>
              <a:buChar char="§"/>
            </a:pPr>
            <a:r>
              <a:rPr lang="en-GB" sz="2400" dirty="0"/>
              <a:t>Deception occurs when participants are told only part of the truth or when the truth is fully compromised.</a:t>
            </a:r>
          </a:p>
          <a:p>
            <a:pPr lvl="0">
              <a:buFont typeface="Wingdings" pitchFamily="2"/>
              <a:buChar char="§"/>
            </a:pPr>
            <a:r>
              <a:rPr lang="en-GB" sz="2400" dirty="0"/>
              <a:t>Some believe this should never occur.</a:t>
            </a:r>
          </a:p>
          <a:p>
            <a:pPr lvl="0">
              <a:buFont typeface="Wingdings" pitchFamily="2"/>
              <a:buChar char="§"/>
            </a:pPr>
            <a:r>
              <a:rPr lang="en-GB" sz="2400" dirty="0"/>
              <a:t>Others suggest two reasons for deception:</a:t>
            </a:r>
          </a:p>
          <a:p>
            <a:pPr marL="457200" lvl="1" indent="0">
              <a:buNone/>
            </a:pPr>
            <a:r>
              <a:rPr lang="en-GB" sz="2400" dirty="0">
                <a:solidFill>
                  <a:srgbClr val="FF0000"/>
                </a:solidFill>
              </a:rPr>
              <a:t>(1) to prevent biasing the participants before the survey or experiment</a:t>
            </a:r>
          </a:p>
          <a:p>
            <a:pPr marL="457200" lvl="1" indent="0">
              <a:buNone/>
            </a:pPr>
            <a:r>
              <a:rPr lang="en-GB" sz="2400" dirty="0">
                <a:solidFill>
                  <a:srgbClr val="FF0000"/>
                </a:solidFill>
              </a:rPr>
              <a:t>(2) to protect the confidentiality of a third party (e.g., the sponsor)</a:t>
            </a:r>
          </a:p>
          <a:p>
            <a:pPr lvl="0">
              <a:buFont typeface="Wingdings" pitchFamily="2"/>
              <a:buChar char="§"/>
            </a:pPr>
            <a:r>
              <a:rPr lang="en-GB" sz="2400" dirty="0"/>
              <a:t>Deception should not be used in an attempt to improve response rates.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7EBC-7258-52E7-054B-908F1B668F49}"/>
              </a:ext>
            </a:extLst>
          </p:cNvPr>
          <p:cNvSpPr txBox="1">
            <a:spLocks noGrp="1"/>
          </p:cNvSpPr>
          <p:nvPr>
            <p:ph type="title"/>
          </p:nvPr>
        </p:nvSpPr>
        <p:spPr>
          <a:xfrm>
            <a:off x="604327" y="5815"/>
            <a:ext cx="10972800" cy="778098"/>
          </a:xfrm>
        </p:spPr>
        <p:txBody>
          <a:bodyPr/>
          <a:lstStyle/>
          <a:p>
            <a:pPr lvl="0"/>
            <a:r>
              <a:rPr lang="en-GB" dirty="0"/>
              <a:t>Rights in Business Research</a:t>
            </a:r>
          </a:p>
        </p:txBody>
      </p:sp>
      <p:sp>
        <p:nvSpPr>
          <p:cNvPr id="3" name="Content Placeholder 2">
            <a:extLst>
              <a:ext uri="{FF2B5EF4-FFF2-40B4-BE49-F238E27FC236}">
                <a16:creationId xmlns:a16="http://schemas.microsoft.com/office/drawing/2014/main" id="{763E46D2-4767-8C41-87A0-7C7B33A25A21}"/>
              </a:ext>
            </a:extLst>
          </p:cNvPr>
          <p:cNvSpPr txBox="1">
            <a:spLocks noGrp="1"/>
          </p:cNvSpPr>
          <p:nvPr>
            <p:ph idx="1"/>
          </p:nvPr>
        </p:nvSpPr>
        <p:spPr>
          <a:xfrm>
            <a:off x="604327" y="908720"/>
            <a:ext cx="10972800" cy="3917032"/>
          </a:xfrm>
        </p:spPr>
        <p:txBody>
          <a:bodyPr/>
          <a:lstStyle/>
          <a:p>
            <a:pPr marL="0" lvl="0" indent="0">
              <a:buNone/>
            </a:pPr>
            <a:r>
              <a:rPr lang="en-GB" sz="2400" b="1" dirty="0"/>
              <a:t>1. Right to Privacy</a:t>
            </a:r>
          </a:p>
          <a:p>
            <a:pPr lvl="0">
              <a:buFont typeface="Wingdings" pitchFamily="2"/>
              <a:buChar char="§"/>
            </a:pPr>
            <a:r>
              <a:rPr lang="en-GB" sz="2400" b="1" dirty="0"/>
              <a:t>Definition</a:t>
            </a:r>
            <a:r>
              <a:rPr lang="en-GB" sz="2400" dirty="0"/>
              <a:t>: Participants have the right to control the personal information they share.</a:t>
            </a:r>
          </a:p>
          <a:p>
            <a:pPr lvl="0">
              <a:buFont typeface="Wingdings" pitchFamily="2"/>
              <a:buChar char="§"/>
            </a:pPr>
            <a:r>
              <a:rPr lang="en-GB" sz="2400" b="1" dirty="0"/>
              <a:t>Practice</a:t>
            </a:r>
            <a:r>
              <a:rPr lang="en-GB" sz="2400" dirty="0"/>
              <a:t>: Researchers must respect participants' boundaries and collect only the data that is essential for the study.</a:t>
            </a:r>
          </a:p>
          <a:p>
            <a:pPr lvl="0">
              <a:buFont typeface="Wingdings" pitchFamily="2"/>
              <a:buChar char="§"/>
            </a:pPr>
            <a:r>
              <a:rPr lang="en-GB" sz="2400" b="1" dirty="0"/>
              <a:t>Example</a:t>
            </a:r>
            <a:r>
              <a:rPr lang="en-GB" sz="2400" dirty="0"/>
              <a:t>: In a survey, participants are asked only for relevant information and are informed of how their data will be used.</a:t>
            </a:r>
          </a:p>
          <a:p>
            <a:pPr marL="0" lvl="0" indent="0">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713AF-D42C-EDD8-A09B-22AA41DE1619}"/>
              </a:ext>
            </a:extLst>
          </p:cNvPr>
          <p:cNvSpPr txBox="1">
            <a:spLocks noGrp="1"/>
          </p:cNvSpPr>
          <p:nvPr>
            <p:ph type="title"/>
          </p:nvPr>
        </p:nvSpPr>
        <p:spPr>
          <a:xfrm>
            <a:off x="609600" y="274638"/>
            <a:ext cx="10972800" cy="706090"/>
          </a:xfrm>
        </p:spPr>
        <p:txBody>
          <a:bodyPr/>
          <a:lstStyle/>
          <a:p>
            <a:pPr lvl="0"/>
            <a:r>
              <a:rPr lang="en-GB" dirty="0"/>
              <a:t>Rights in Business Research</a:t>
            </a:r>
          </a:p>
        </p:txBody>
      </p:sp>
      <p:sp>
        <p:nvSpPr>
          <p:cNvPr id="3" name="Content Placeholder 2">
            <a:extLst>
              <a:ext uri="{FF2B5EF4-FFF2-40B4-BE49-F238E27FC236}">
                <a16:creationId xmlns:a16="http://schemas.microsoft.com/office/drawing/2014/main" id="{9B9E2B29-98D9-5302-A374-E86F73EAC2F4}"/>
              </a:ext>
            </a:extLst>
          </p:cNvPr>
          <p:cNvSpPr txBox="1">
            <a:spLocks noGrp="1"/>
          </p:cNvSpPr>
          <p:nvPr>
            <p:ph idx="1"/>
          </p:nvPr>
        </p:nvSpPr>
        <p:spPr>
          <a:xfrm>
            <a:off x="590900" y="1196752"/>
            <a:ext cx="10972800" cy="3917032"/>
          </a:xfrm>
        </p:spPr>
        <p:txBody>
          <a:bodyPr/>
          <a:lstStyle/>
          <a:p>
            <a:pPr marL="0" lvl="0" indent="0">
              <a:buNone/>
            </a:pPr>
            <a:r>
              <a:rPr lang="en-GB" sz="2400" b="1" dirty="0"/>
              <a:t>2. Right to Confidentiality</a:t>
            </a:r>
          </a:p>
          <a:p>
            <a:pPr lvl="0">
              <a:buFont typeface="Wingdings" pitchFamily="2"/>
              <a:buChar char="§"/>
            </a:pPr>
            <a:r>
              <a:rPr lang="en-GB" sz="2400" b="1" dirty="0"/>
              <a:t>Definition</a:t>
            </a:r>
            <a:r>
              <a:rPr lang="en-GB" sz="2400" dirty="0"/>
              <a:t>: Ensures that any information shared by participants is kept secure and is not disclosed without permission.</a:t>
            </a:r>
          </a:p>
          <a:p>
            <a:pPr lvl="0">
              <a:buFont typeface="Wingdings" pitchFamily="2"/>
              <a:buChar char="§"/>
            </a:pPr>
            <a:r>
              <a:rPr lang="en-GB" sz="2400" b="1" dirty="0"/>
              <a:t>Practice</a:t>
            </a:r>
            <a:r>
              <a:rPr lang="en-GB" sz="2400" dirty="0"/>
              <a:t>: Researchers store data securely and restrict access to authorized personnel only.</a:t>
            </a:r>
          </a:p>
          <a:p>
            <a:pPr lvl="0">
              <a:buFont typeface="Wingdings" pitchFamily="2"/>
              <a:buChar char="§"/>
            </a:pPr>
            <a:r>
              <a:rPr lang="en-GB" sz="2400" b="1" dirty="0"/>
              <a:t>Example</a:t>
            </a:r>
            <a:r>
              <a:rPr lang="en-GB" sz="2400" dirty="0"/>
              <a:t>: Confidential data is stored on encrypted databases, accessible only by the research team.</a:t>
            </a:r>
          </a:p>
          <a:p>
            <a:pPr marL="0" lvl="0" indent="0">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0F9E2-C44A-416E-D9E5-29E68EBD778C}"/>
              </a:ext>
            </a:extLst>
          </p:cNvPr>
          <p:cNvSpPr txBox="1">
            <a:spLocks noGrp="1"/>
          </p:cNvSpPr>
          <p:nvPr>
            <p:ph type="title"/>
          </p:nvPr>
        </p:nvSpPr>
        <p:spPr>
          <a:xfrm>
            <a:off x="616557" y="197767"/>
            <a:ext cx="10972800" cy="710953"/>
          </a:xfrm>
        </p:spPr>
        <p:txBody>
          <a:bodyPr/>
          <a:lstStyle/>
          <a:p>
            <a:pPr lvl="0"/>
            <a:r>
              <a:rPr lang="en-GB" sz="3200" b="1" dirty="0"/>
              <a:t>Rights in Business Research</a:t>
            </a:r>
          </a:p>
        </p:txBody>
      </p:sp>
      <p:sp>
        <p:nvSpPr>
          <p:cNvPr id="3" name="Content Placeholder 2">
            <a:extLst>
              <a:ext uri="{FF2B5EF4-FFF2-40B4-BE49-F238E27FC236}">
                <a16:creationId xmlns:a16="http://schemas.microsoft.com/office/drawing/2014/main" id="{7A8E0FC3-1067-97DA-ED1B-1052120FD892}"/>
              </a:ext>
            </a:extLst>
          </p:cNvPr>
          <p:cNvSpPr txBox="1">
            <a:spLocks noGrp="1"/>
          </p:cNvSpPr>
          <p:nvPr>
            <p:ph idx="1"/>
          </p:nvPr>
        </p:nvSpPr>
        <p:spPr>
          <a:xfrm>
            <a:off x="616557" y="921249"/>
            <a:ext cx="10972800" cy="3917032"/>
          </a:xfrm>
        </p:spPr>
        <p:txBody>
          <a:bodyPr/>
          <a:lstStyle/>
          <a:p>
            <a:pPr marL="0" lvl="0" indent="0">
              <a:buNone/>
            </a:pPr>
            <a:r>
              <a:rPr lang="en-GB" sz="2400" b="1" dirty="0"/>
              <a:t>3. Right to Safety</a:t>
            </a:r>
          </a:p>
          <a:p>
            <a:pPr lvl="0">
              <a:buFont typeface="Wingdings" pitchFamily="2"/>
              <a:buChar char="§"/>
            </a:pPr>
            <a:r>
              <a:rPr lang="en-GB" sz="2400" b="1" dirty="0"/>
              <a:t>Definition</a:t>
            </a:r>
            <a:r>
              <a:rPr lang="en-GB" sz="2400" dirty="0"/>
              <a:t>: Participants should not experience any harm, whether physical, emotional, or psychological, as a result of their involvement in the research.</a:t>
            </a:r>
          </a:p>
          <a:p>
            <a:pPr lvl="0">
              <a:buFont typeface="Wingdings" pitchFamily="2"/>
              <a:buChar char="§"/>
            </a:pPr>
            <a:r>
              <a:rPr lang="en-GB" sz="2400" b="1" dirty="0"/>
              <a:t>Practice</a:t>
            </a:r>
            <a:r>
              <a:rPr lang="en-GB" sz="2400" dirty="0"/>
              <a:t>: Researchers conduct risk assessments and implement safeguards to prevent harm.</a:t>
            </a:r>
          </a:p>
          <a:p>
            <a:pPr lvl="0">
              <a:buFont typeface="Wingdings" pitchFamily="2"/>
              <a:buChar char="§"/>
            </a:pPr>
            <a:r>
              <a:rPr lang="en-GB" sz="2400" b="1" dirty="0"/>
              <a:t>Example</a:t>
            </a:r>
            <a:r>
              <a:rPr lang="en-GB" sz="2400" dirty="0"/>
              <a:t>: In sensitive interviews, researchers avoid triggering questions and offer support resources if needed.</a:t>
            </a:r>
          </a:p>
          <a:p>
            <a:pPr marL="0" lvl="0" indent="0">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F6233-4454-513A-576C-4E8DCE564688}"/>
              </a:ext>
            </a:extLst>
          </p:cNvPr>
          <p:cNvSpPr txBox="1">
            <a:spLocks noGrp="1"/>
          </p:cNvSpPr>
          <p:nvPr>
            <p:ph type="title"/>
          </p:nvPr>
        </p:nvSpPr>
        <p:spPr/>
        <p:txBody>
          <a:bodyPr/>
          <a:lstStyle/>
          <a:p>
            <a:pPr lvl="0"/>
            <a:r>
              <a:rPr lang="en-GB" sz="3200" b="1" dirty="0">
                <a:latin typeface="Calibri"/>
              </a:rPr>
              <a:t>Ensuring Quality and Anonymity in Research</a:t>
            </a:r>
          </a:p>
        </p:txBody>
      </p:sp>
      <p:sp>
        <p:nvSpPr>
          <p:cNvPr id="3" name="Content Placeholder 2">
            <a:extLst>
              <a:ext uri="{FF2B5EF4-FFF2-40B4-BE49-F238E27FC236}">
                <a16:creationId xmlns:a16="http://schemas.microsoft.com/office/drawing/2014/main" id="{FA7B6972-8A31-AE32-E196-27C99DFB3E0D}"/>
              </a:ext>
            </a:extLst>
          </p:cNvPr>
          <p:cNvSpPr txBox="1">
            <a:spLocks noGrp="1"/>
          </p:cNvSpPr>
          <p:nvPr>
            <p:ph idx="1"/>
          </p:nvPr>
        </p:nvSpPr>
        <p:spPr>
          <a:xfrm>
            <a:off x="723903" y="1439859"/>
            <a:ext cx="10629900" cy="3978270"/>
          </a:xfrm>
        </p:spPr>
        <p:txBody>
          <a:bodyPr/>
          <a:lstStyle/>
          <a:p>
            <a:pPr marL="0" lvl="0" indent="0">
              <a:buNone/>
            </a:pPr>
            <a:r>
              <a:rPr lang="en-GB" sz="2400" b="1" dirty="0"/>
              <a:t>4. Right to Quality Research</a:t>
            </a:r>
          </a:p>
          <a:p>
            <a:pPr lvl="0">
              <a:buFont typeface="Wingdings" pitchFamily="2"/>
              <a:buChar char="§"/>
            </a:pPr>
            <a:r>
              <a:rPr lang="en-GB" sz="2400" b="1" dirty="0"/>
              <a:t>Definition</a:t>
            </a:r>
            <a:r>
              <a:rPr lang="en-GB" sz="2400" dirty="0"/>
              <a:t>: Participants are entitled to research that is well-designed, meaningful, and ethically sound.</a:t>
            </a:r>
          </a:p>
          <a:p>
            <a:pPr lvl="0">
              <a:buFont typeface="Wingdings" pitchFamily="2"/>
              <a:buChar char="§"/>
            </a:pPr>
            <a:r>
              <a:rPr lang="en-GB" sz="2400" b="1" dirty="0"/>
              <a:t>Practice</a:t>
            </a:r>
            <a:r>
              <a:rPr lang="en-GB" sz="2400" dirty="0"/>
              <a:t>: Researchers use robust methods and adhere to ethical standards to ensure reliable and valid results.</a:t>
            </a:r>
          </a:p>
          <a:p>
            <a:pPr lvl="0">
              <a:buFont typeface="Wingdings" pitchFamily="2"/>
              <a:buChar char="§"/>
            </a:pPr>
            <a:r>
              <a:rPr lang="en-GB" sz="2400" b="1" dirty="0"/>
              <a:t>Example</a:t>
            </a:r>
            <a:r>
              <a:rPr lang="en-GB" sz="2400" dirty="0"/>
              <a:t>: Studies are reviewed by an ethics board to confirm the quality and integrity of the research.</a:t>
            </a:r>
          </a:p>
          <a:p>
            <a:pPr marL="0" lvl="0" indent="0">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E3256-0DC5-A8DD-41B2-02FE78B71495}"/>
              </a:ext>
            </a:extLst>
          </p:cNvPr>
          <p:cNvSpPr txBox="1">
            <a:spLocks noGrp="1"/>
          </p:cNvSpPr>
          <p:nvPr>
            <p:ph type="title"/>
          </p:nvPr>
        </p:nvSpPr>
        <p:spPr>
          <a:xfrm>
            <a:off x="479376" y="0"/>
            <a:ext cx="10972800" cy="1143000"/>
          </a:xfrm>
        </p:spPr>
        <p:txBody>
          <a:bodyPr/>
          <a:lstStyle/>
          <a:p>
            <a:pPr lvl="0"/>
            <a:r>
              <a:rPr lang="en-GB" sz="3200" b="1" dirty="0">
                <a:latin typeface="Calibri"/>
              </a:rPr>
              <a:t>Ensuring Quality and Anonymity in Research</a:t>
            </a:r>
          </a:p>
        </p:txBody>
      </p:sp>
      <p:sp>
        <p:nvSpPr>
          <p:cNvPr id="3" name="Content Placeholder 2">
            <a:extLst>
              <a:ext uri="{FF2B5EF4-FFF2-40B4-BE49-F238E27FC236}">
                <a16:creationId xmlns:a16="http://schemas.microsoft.com/office/drawing/2014/main" id="{2138E27A-D712-E9BA-0D8C-AA726BD9F013}"/>
              </a:ext>
            </a:extLst>
          </p:cNvPr>
          <p:cNvSpPr txBox="1">
            <a:spLocks noGrp="1"/>
          </p:cNvSpPr>
          <p:nvPr>
            <p:ph idx="1"/>
          </p:nvPr>
        </p:nvSpPr>
        <p:spPr>
          <a:xfrm>
            <a:off x="609600" y="1052736"/>
            <a:ext cx="10972800" cy="3917032"/>
          </a:xfrm>
        </p:spPr>
        <p:txBody>
          <a:bodyPr/>
          <a:lstStyle/>
          <a:p>
            <a:pPr marL="0" lvl="0" indent="0">
              <a:buNone/>
            </a:pPr>
            <a:r>
              <a:rPr lang="en-GB" sz="2400" b="1" dirty="0"/>
              <a:t>5. Protection of Anonymity</a:t>
            </a:r>
          </a:p>
          <a:p>
            <a:pPr lvl="0">
              <a:buFont typeface="Wingdings" pitchFamily="2"/>
              <a:buChar char="§"/>
            </a:pPr>
            <a:r>
              <a:rPr lang="en-GB" sz="2400" b="1" dirty="0"/>
              <a:t>Definition</a:t>
            </a:r>
            <a:r>
              <a:rPr lang="en-GB" sz="2400" dirty="0"/>
              <a:t>: Ensures that participants’ identities are not revealed, safeguarding their personal information.</a:t>
            </a:r>
          </a:p>
          <a:p>
            <a:pPr lvl="0">
              <a:buFont typeface="Wingdings" pitchFamily="2"/>
              <a:buChar char="§"/>
            </a:pPr>
            <a:r>
              <a:rPr lang="en-GB" sz="2400" b="1" dirty="0"/>
              <a:t>Practice</a:t>
            </a:r>
            <a:r>
              <a:rPr lang="en-GB" sz="2400" dirty="0"/>
              <a:t>: Researchers use anonymous data collection methods, such as assigning participant codes instead of names.</a:t>
            </a:r>
          </a:p>
          <a:p>
            <a:pPr lvl="0">
              <a:buFont typeface="Wingdings" pitchFamily="2"/>
              <a:buChar char="§"/>
            </a:pPr>
            <a:r>
              <a:rPr lang="en-GB" sz="2400" b="1" dirty="0"/>
              <a:t>Example</a:t>
            </a:r>
            <a:r>
              <a:rPr lang="en-GB" sz="2400" dirty="0"/>
              <a:t>: In published reports, data is presented in aggregate form without identifying individual participants</a:t>
            </a:r>
            <a:r>
              <a:rPr lang="en-GB" dirty="0"/>
              <a:t>.</a:t>
            </a:r>
          </a:p>
          <a:p>
            <a:pPr marL="0" lvl="0" indent="0">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46E90-F3B8-A42C-594D-BE11644390F1}"/>
              </a:ext>
            </a:extLst>
          </p:cNvPr>
          <p:cNvSpPr txBox="1">
            <a:spLocks noGrp="1"/>
          </p:cNvSpPr>
          <p:nvPr>
            <p:ph type="title"/>
          </p:nvPr>
        </p:nvSpPr>
        <p:spPr/>
        <p:txBody>
          <a:bodyPr/>
          <a:lstStyle/>
          <a:p>
            <a:pPr lvl="0"/>
            <a:r>
              <a:rPr lang="en-GB" b="1" dirty="0"/>
              <a:t>Informed Consent</a:t>
            </a:r>
          </a:p>
        </p:txBody>
      </p:sp>
      <p:sp>
        <p:nvSpPr>
          <p:cNvPr id="3" name="Content Placeholder 2">
            <a:extLst>
              <a:ext uri="{FF2B5EF4-FFF2-40B4-BE49-F238E27FC236}">
                <a16:creationId xmlns:a16="http://schemas.microsoft.com/office/drawing/2014/main" id="{965ED997-3CC5-8C3C-5301-E11EFC57DFF7}"/>
              </a:ext>
            </a:extLst>
          </p:cNvPr>
          <p:cNvSpPr txBox="1">
            <a:spLocks noGrp="1"/>
          </p:cNvSpPr>
          <p:nvPr>
            <p:ph idx="1"/>
          </p:nvPr>
        </p:nvSpPr>
        <p:spPr>
          <a:xfrm>
            <a:off x="781050" y="1268760"/>
            <a:ext cx="10629900" cy="3978270"/>
          </a:xfrm>
        </p:spPr>
        <p:txBody>
          <a:bodyPr/>
          <a:lstStyle/>
          <a:p>
            <a:pPr lvl="0">
              <a:buFont typeface="Wingdings" panose="05000000000000000000" pitchFamily="2" charset="2"/>
              <a:buChar char="§"/>
            </a:pPr>
            <a:r>
              <a:rPr lang="en-GB" sz="2400" dirty="0"/>
              <a:t>Securing informed consent from participants is a matter of fully disclosing the procedures of the proposed survey or other research design before requesting permission to proceed with the study.</a:t>
            </a:r>
          </a:p>
          <a:p>
            <a:pPr lvl="0">
              <a:buFont typeface="Wingdings" panose="05000000000000000000" pitchFamily="2" charset="2"/>
              <a:buChar char="§"/>
            </a:pPr>
            <a:r>
              <a:rPr lang="en-GB" sz="2400" dirty="0"/>
              <a:t>When dealing with children, the researcher is wise to have parent or other person with legal standing sign the consent form.</a:t>
            </a:r>
          </a:p>
          <a:p>
            <a:pPr lvl="0">
              <a:buFont typeface="Wingdings" panose="05000000000000000000" pitchFamily="2" charset="2"/>
              <a:buChar char="§"/>
            </a:pPr>
            <a:r>
              <a:rPr lang="en-GB" sz="2400" dirty="0"/>
              <a:t>For business research, oral consent is sufficient.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2EC37-8ED1-50DF-B05A-58B4E6C0FDD5}"/>
              </a:ext>
            </a:extLst>
          </p:cNvPr>
          <p:cNvSpPr txBox="1">
            <a:spLocks noGrp="1"/>
          </p:cNvSpPr>
          <p:nvPr>
            <p:ph type="title"/>
          </p:nvPr>
        </p:nvSpPr>
        <p:spPr>
          <a:xfrm>
            <a:off x="723903" y="55412"/>
            <a:ext cx="10629900" cy="688972"/>
          </a:xfrm>
        </p:spPr>
        <p:txBody>
          <a:bodyPr/>
          <a:lstStyle/>
          <a:p>
            <a:pPr lvl="0"/>
            <a:r>
              <a:rPr lang="en-GB" sz="2800" b="1" dirty="0"/>
              <a:t>Informed Consent Procedures for Business Survey</a:t>
            </a:r>
          </a:p>
        </p:txBody>
      </p:sp>
      <p:sp>
        <p:nvSpPr>
          <p:cNvPr id="3" name="Content Placeholder 2">
            <a:extLst>
              <a:ext uri="{FF2B5EF4-FFF2-40B4-BE49-F238E27FC236}">
                <a16:creationId xmlns:a16="http://schemas.microsoft.com/office/drawing/2014/main" id="{11E13355-B8C5-9A53-1403-61E430CF7980}"/>
              </a:ext>
            </a:extLst>
          </p:cNvPr>
          <p:cNvSpPr txBox="1">
            <a:spLocks noGrp="1"/>
          </p:cNvSpPr>
          <p:nvPr>
            <p:ph idx="1"/>
          </p:nvPr>
        </p:nvSpPr>
        <p:spPr>
          <a:xfrm>
            <a:off x="307258" y="738928"/>
            <a:ext cx="11577483" cy="5034531"/>
          </a:xfrm>
        </p:spPr>
        <p:txBody>
          <a:bodyPr/>
          <a:lstStyle/>
          <a:p>
            <a:pPr lvl="0">
              <a:buFont typeface="Wingdings" pitchFamily="2"/>
              <a:buChar char="§"/>
            </a:pPr>
            <a:r>
              <a:rPr lang="en-GB" sz="1800" b="1" dirty="0">
                <a:latin typeface="Arial" panose="020B0604020202020204" pitchFamily="34" charset="0"/>
                <a:cs typeface="Arial" panose="020B0604020202020204" pitchFamily="34" charset="0"/>
              </a:rPr>
              <a:t>Introduction and Purpose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800" dirty="0">
                <a:solidFill>
                  <a:srgbClr val="FF0000"/>
                </a:solidFill>
                <a:latin typeface="Arial" panose="020B0604020202020204" pitchFamily="34" charset="0"/>
                <a:cs typeface="Arial" panose="020B0604020202020204" pitchFamily="34" charset="0"/>
              </a:rPr>
              <a:t>This survey is conducted by [XYZ] to understand employee engagement and job satisfaction. Your responses will help us improve our workplace environment</a:t>
            </a:r>
            <a:r>
              <a:rPr lang="en-GB" sz="1800" dirty="0">
                <a:latin typeface="Arial" panose="020B0604020202020204" pitchFamily="34" charset="0"/>
                <a:cs typeface="Arial" panose="020B0604020202020204" pitchFamily="34" charset="0"/>
              </a:rPr>
              <a:t>.”</a:t>
            </a:r>
          </a:p>
          <a:p>
            <a:pPr lvl="0">
              <a:buFont typeface="Wingdings" pitchFamily="2"/>
              <a:buChar char="§"/>
            </a:pPr>
            <a:r>
              <a:rPr lang="en-GB" sz="1800" b="1" dirty="0">
                <a:latin typeface="Arial" panose="020B0604020202020204" pitchFamily="34" charset="0"/>
                <a:cs typeface="Arial" panose="020B0604020202020204" pitchFamily="34" charset="0"/>
              </a:rPr>
              <a:t>Voluntary Participation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800" dirty="0">
                <a:solidFill>
                  <a:srgbClr val="FF0000"/>
                </a:solidFill>
                <a:latin typeface="Arial" panose="020B0604020202020204" pitchFamily="34" charset="0"/>
                <a:cs typeface="Arial" panose="020B0604020202020204" pitchFamily="34" charset="0"/>
              </a:rPr>
              <a:t>Participation is entirely voluntary. You may choose not to participate or stop at any time without any consequences.</a:t>
            </a:r>
            <a:r>
              <a:rPr lang="en-GB" sz="1800" dirty="0">
                <a:latin typeface="Arial" panose="020B0604020202020204" pitchFamily="34" charset="0"/>
                <a:cs typeface="Arial" panose="020B0604020202020204" pitchFamily="34" charset="0"/>
              </a:rPr>
              <a:t>“</a:t>
            </a:r>
          </a:p>
          <a:p>
            <a:pPr lvl="0">
              <a:buFont typeface="Wingdings" pitchFamily="2"/>
              <a:buChar char="§"/>
            </a:pPr>
            <a:r>
              <a:rPr lang="en-GB" sz="1800" b="1" dirty="0">
                <a:latin typeface="Arial" panose="020B0604020202020204" pitchFamily="34" charset="0"/>
                <a:cs typeface="Arial" panose="020B0604020202020204" pitchFamily="34" charset="0"/>
              </a:rPr>
              <a:t>Confidentiality and Anonymity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800" dirty="0">
                <a:solidFill>
                  <a:srgbClr val="FF0000"/>
                </a:solidFill>
                <a:latin typeface="Arial" panose="020B0604020202020204" pitchFamily="34" charset="0"/>
                <a:cs typeface="Arial" panose="020B0604020202020204" pitchFamily="34" charset="0"/>
              </a:rPr>
              <a:t>All responses are confidential and anonymous. Data will be used only in aggregate form for analysis.</a:t>
            </a:r>
            <a:r>
              <a:rPr lang="en-GB" sz="1800" dirty="0">
                <a:latin typeface="Arial" panose="020B0604020202020204" pitchFamily="34" charset="0"/>
                <a:cs typeface="Arial" panose="020B0604020202020204" pitchFamily="34" charset="0"/>
              </a:rPr>
              <a:t>”</a:t>
            </a:r>
          </a:p>
          <a:p>
            <a:pPr lvl="0">
              <a:buFont typeface="Wingdings" pitchFamily="2"/>
              <a:buChar char="§"/>
            </a:pPr>
            <a:r>
              <a:rPr lang="en-GB" sz="1800" b="1" dirty="0">
                <a:latin typeface="Arial" panose="020B0604020202020204" pitchFamily="34" charset="0"/>
                <a:cs typeface="Arial" panose="020B0604020202020204" pitchFamily="34" charset="0"/>
              </a:rPr>
              <a:t>Duration and Content</a:t>
            </a:r>
            <a:endParaRPr lang="en-GB" sz="1800" dirty="0">
              <a:latin typeface="Arial" panose="020B0604020202020204" pitchFamily="34" charset="0"/>
              <a:cs typeface="Arial" panose="020B0604020202020204" pitchFamily="34" charset="0"/>
            </a:endParaRPr>
          </a:p>
          <a:p>
            <a:pPr marL="400050" lvl="1" indent="0">
              <a:buNone/>
            </a:pPr>
            <a:r>
              <a:rPr lang="en-GB" sz="1800" dirty="0">
                <a:latin typeface="Arial" panose="020B0604020202020204" pitchFamily="34" charset="0"/>
                <a:cs typeface="Arial" panose="020B0604020202020204" pitchFamily="34" charset="0"/>
              </a:rPr>
              <a:t>"</a:t>
            </a:r>
            <a:r>
              <a:rPr lang="en-GB" sz="1800" dirty="0">
                <a:solidFill>
                  <a:srgbClr val="FF0000"/>
                </a:solidFill>
                <a:latin typeface="Arial" panose="020B0604020202020204" pitchFamily="34" charset="0"/>
                <a:cs typeface="Arial" panose="020B0604020202020204" pitchFamily="34" charset="0"/>
              </a:rPr>
              <a:t>The survey takes about 10 minutes and includes questions on job satisfaction, work environment, and engagement.</a:t>
            </a:r>
            <a:r>
              <a:rPr lang="en-GB" sz="1800" dirty="0">
                <a:latin typeface="Arial" panose="020B0604020202020204" pitchFamily="34" charset="0"/>
                <a:cs typeface="Arial" panose="020B0604020202020204" pitchFamily="34" charset="0"/>
              </a:rPr>
              <a:t>“</a:t>
            </a:r>
          </a:p>
          <a:p>
            <a:pPr>
              <a:buFont typeface="Wingdings" pitchFamily="2"/>
              <a:buChar char="§"/>
            </a:pPr>
            <a:r>
              <a:rPr lang="en-GB" sz="1800" b="1" dirty="0">
                <a:latin typeface="Arial" panose="020B0604020202020204" pitchFamily="34" charset="0"/>
                <a:cs typeface="Arial" panose="020B0604020202020204" pitchFamily="34" charset="0"/>
              </a:rPr>
              <a:t>Risks and Benefits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800" dirty="0">
                <a:solidFill>
                  <a:srgbClr val="FF0000"/>
                </a:solidFill>
                <a:latin typeface="Arial" panose="020B0604020202020204" pitchFamily="34" charset="0"/>
                <a:cs typeface="Arial" panose="020B0604020202020204" pitchFamily="34" charset="0"/>
              </a:rPr>
              <a:t>There are no anticipated risks. Your input helps improve the working environment.</a:t>
            </a:r>
            <a:r>
              <a:rPr lang="en-GB" sz="1800" dirty="0">
                <a:latin typeface="Arial" panose="020B0604020202020204" pitchFamily="34" charset="0"/>
                <a:cs typeface="Arial" panose="020B0604020202020204" pitchFamily="34" charset="0"/>
              </a:rPr>
              <a:t>“</a:t>
            </a:r>
          </a:p>
          <a:p>
            <a:pPr lvl="0">
              <a:buFont typeface="Wingdings" pitchFamily="2"/>
              <a:buChar char="§"/>
            </a:pPr>
            <a:r>
              <a:rPr lang="en-GB" sz="1800" b="1" dirty="0">
                <a:latin typeface="Arial" panose="020B0604020202020204" pitchFamily="34" charset="0"/>
                <a:cs typeface="Arial" panose="020B0604020202020204" pitchFamily="34" charset="0"/>
              </a:rPr>
              <a:t>Data Usage and Retention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800" dirty="0">
                <a:solidFill>
                  <a:srgbClr val="FF0000"/>
                </a:solidFill>
                <a:latin typeface="Arial" panose="020B0604020202020204" pitchFamily="34" charset="0"/>
                <a:cs typeface="Arial" panose="020B0604020202020204" pitchFamily="34" charset="0"/>
              </a:rPr>
              <a:t>Data is for research purposes only, stored securely, and retained for one year before deletion.</a:t>
            </a:r>
            <a:r>
              <a:rPr lang="en-GB" sz="1800" dirty="0">
                <a:latin typeface="Arial" panose="020B0604020202020204" pitchFamily="34" charset="0"/>
                <a:cs typeface="Arial" panose="020B0604020202020204" pitchFamily="34" charset="0"/>
              </a:rPr>
              <a:t>"</a:t>
            </a:r>
          </a:p>
          <a:p>
            <a:pPr marL="0" lvl="0" indent="0">
              <a:lnSpc>
                <a:spcPct val="70000"/>
              </a:lnSpc>
              <a:buNone/>
            </a:pPr>
            <a:endParaRPr lang="en-GB" sz="2200" dirty="0"/>
          </a:p>
          <a:p>
            <a:pPr marL="0" lvl="0" indent="0">
              <a:lnSpc>
                <a:spcPct val="70000"/>
              </a:lnSpc>
              <a:buNone/>
            </a:pPr>
            <a:endParaRPr lang="en-GB"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C68D0-B417-7CB3-A127-3AAEBF1EE4BB}"/>
              </a:ext>
            </a:extLst>
          </p:cNvPr>
          <p:cNvSpPr txBox="1">
            <a:spLocks noGrp="1"/>
          </p:cNvSpPr>
          <p:nvPr>
            <p:ph type="title"/>
          </p:nvPr>
        </p:nvSpPr>
        <p:spPr>
          <a:xfrm>
            <a:off x="695400" y="0"/>
            <a:ext cx="10629900" cy="534530"/>
          </a:xfrm>
        </p:spPr>
        <p:txBody>
          <a:bodyPr/>
          <a:lstStyle/>
          <a:p>
            <a:pPr lvl="0"/>
            <a:r>
              <a:rPr lang="en-GB" sz="4000" dirty="0"/>
              <a:t>Cont.</a:t>
            </a:r>
          </a:p>
        </p:txBody>
      </p:sp>
      <p:sp>
        <p:nvSpPr>
          <p:cNvPr id="3" name="Content Placeholder 2">
            <a:extLst>
              <a:ext uri="{FF2B5EF4-FFF2-40B4-BE49-F238E27FC236}">
                <a16:creationId xmlns:a16="http://schemas.microsoft.com/office/drawing/2014/main" id="{E568DD41-A9B4-89FE-A91C-EF77748E6851}"/>
              </a:ext>
            </a:extLst>
          </p:cNvPr>
          <p:cNvSpPr txBox="1">
            <a:spLocks noGrp="1"/>
          </p:cNvSpPr>
          <p:nvPr>
            <p:ph idx="1"/>
          </p:nvPr>
        </p:nvSpPr>
        <p:spPr>
          <a:xfrm>
            <a:off x="479376" y="692696"/>
            <a:ext cx="10629900" cy="3978270"/>
          </a:xfrm>
        </p:spPr>
        <p:txBody>
          <a:bodyPr/>
          <a:lstStyle/>
          <a:p>
            <a:pPr lvl="0">
              <a:buFont typeface="Wingdings" pitchFamily="2"/>
              <a:buChar char="§"/>
            </a:pPr>
            <a:r>
              <a:rPr lang="en-GB" b="1" dirty="0"/>
              <a:t>Contact Information</a:t>
            </a:r>
            <a:br>
              <a:rPr lang="en-GB" dirty="0"/>
            </a:br>
            <a:r>
              <a:rPr lang="en-GB" dirty="0"/>
              <a:t>"</a:t>
            </a:r>
            <a:r>
              <a:rPr lang="en-GB" dirty="0">
                <a:solidFill>
                  <a:srgbClr val="FF0000"/>
                </a:solidFill>
              </a:rPr>
              <a:t>For questions, contact [Researcher’s Name] at [Contact Information].”</a:t>
            </a:r>
            <a:endParaRPr lang="en-GB" dirty="0"/>
          </a:p>
          <a:p>
            <a:pPr lvl="0">
              <a:buFont typeface="Wingdings" pitchFamily="2"/>
              <a:buChar char="§"/>
            </a:pPr>
            <a:r>
              <a:rPr lang="en-GB" b="1" dirty="0"/>
              <a:t>Consent Statement</a:t>
            </a:r>
            <a:br>
              <a:rPr lang="en-GB" dirty="0"/>
            </a:br>
            <a:r>
              <a:rPr lang="en-GB" dirty="0"/>
              <a:t>"</a:t>
            </a:r>
            <a:r>
              <a:rPr lang="en-GB" dirty="0">
                <a:solidFill>
                  <a:srgbClr val="FF0000"/>
                </a:solidFill>
              </a:rPr>
              <a:t>I have read the above information. By selecting 'I Agree,' I consent to participate</a:t>
            </a:r>
            <a:r>
              <a:rPr lang="en-GB" dirty="0"/>
              <a:t>.”</a:t>
            </a:r>
          </a:p>
          <a:p>
            <a:pPr lvl="0">
              <a:buFont typeface="Wingdings" pitchFamily="2"/>
              <a:buChar char="§"/>
            </a:pPr>
            <a:r>
              <a:rPr lang="en-GB" b="1" dirty="0"/>
              <a:t>Options</a:t>
            </a:r>
            <a:endParaRPr lang="en-GB" dirty="0"/>
          </a:p>
          <a:p>
            <a:pPr lvl="1">
              <a:buFont typeface="Wingdings" pitchFamily="2"/>
              <a:buChar char="q"/>
            </a:pPr>
            <a:r>
              <a:rPr lang="en-GB" dirty="0">
                <a:solidFill>
                  <a:srgbClr val="FF0000"/>
                </a:solidFill>
              </a:rPr>
              <a:t> I Agree</a:t>
            </a:r>
          </a:p>
          <a:p>
            <a:pPr lvl="1">
              <a:buFont typeface="Wingdings" pitchFamily="2"/>
              <a:buChar char="q"/>
            </a:pPr>
            <a:r>
              <a:rPr lang="en-GB" dirty="0">
                <a:solidFill>
                  <a:srgbClr val="FF0000"/>
                </a:solidFill>
              </a:rPr>
              <a:t> I Do Not Agree</a:t>
            </a:r>
          </a:p>
          <a:p>
            <a:pPr marL="0" lvl="0" indent="0">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3215A-9893-7268-64DA-A45ABF956163}"/>
              </a:ext>
            </a:extLst>
          </p:cNvPr>
          <p:cNvSpPr txBox="1">
            <a:spLocks noGrp="1"/>
          </p:cNvSpPr>
          <p:nvPr>
            <p:ph type="title"/>
          </p:nvPr>
        </p:nvSpPr>
        <p:spPr>
          <a:xfrm>
            <a:off x="723903" y="55412"/>
            <a:ext cx="10629900" cy="799999"/>
          </a:xfrm>
        </p:spPr>
        <p:txBody>
          <a:bodyPr/>
          <a:lstStyle/>
          <a:p>
            <a:pPr lvl="0"/>
            <a:r>
              <a:rPr lang="en-GB" sz="3200" b="1"/>
              <a:t>Debriefing Participants After the Survey</a:t>
            </a:r>
          </a:p>
        </p:txBody>
      </p:sp>
      <p:sp>
        <p:nvSpPr>
          <p:cNvPr id="3" name="Content Placeholder 2">
            <a:extLst>
              <a:ext uri="{FF2B5EF4-FFF2-40B4-BE49-F238E27FC236}">
                <a16:creationId xmlns:a16="http://schemas.microsoft.com/office/drawing/2014/main" id="{FF60649E-EACA-C167-9666-5AB6A2DE19F9}"/>
              </a:ext>
            </a:extLst>
          </p:cNvPr>
          <p:cNvSpPr txBox="1">
            <a:spLocks noGrp="1"/>
          </p:cNvSpPr>
          <p:nvPr>
            <p:ph idx="1"/>
          </p:nvPr>
        </p:nvSpPr>
        <p:spPr>
          <a:xfrm>
            <a:off x="132734" y="864674"/>
            <a:ext cx="11946197" cy="4887193"/>
          </a:xfrm>
        </p:spPr>
        <p:txBody>
          <a:bodyPr/>
          <a:lstStyle/>
          <a:p>
            <a:pPr lvl="0">
              <a:lnSpc>
                <a:spcPct val="70000"/>
              </a:lnSpc>
              <a:buFont typeface="Wingdings" pitchFamily="2"/>
              <a:buChar char="§"/>
            </a:pPr>
            <a:r>
              <a:rPr lang="en-GB" sz="2000" b="1"/>
              <a:t>Thank You for Participating</a:t>
            </a:r>
            <a:endParaRPr lang="en-GB" sz="2000"/>
          </a:p>
          <a:p>
            <a:pPr marL="0" lvl="0" indent="0">
              <a:lnSpc>
                <a:spcPct val="70000"/>
              </a:lnSpc>
              <a:buNone/>
            </a:pPr>
            <a:r>
              <a:rPr lang="en-GB" sz="2000"/>
              <a:t>"</a:t>
            </a:r>
            <a:r>
              <a:rPr lang="en-GB" sz="2000">
                <a:solidFill>
                  <a:srgbClr val="FF0000"/>
                </a:solidFill>
              </a:rPr>
              <a:t>Thank you for taking the time to participate in this survey. Your insights are valuable to us and will contribute to improving our workplace environment</a:t>
            </a:r>
            <a:r>
              <a:rPr lang="en-GB" sz="2000"/>
              <a:t>.”</a:t>
            </a:r>
          </a:p>
          <a:p>
            <a:pPr lvl="0">
              <a:lnSpc>
                <a:spcPct val="70000"/>
              </a:lnSpc>
              <a:buFont typeface="Wingdings" pitchFamily="2"/>
              <a:buChar char="§"/>
            </a:pPr>
            <a:r>
              <a:rPr lang="en-GB" sz="2000" b="1"/>
              <a:t>Purpose of the Survey</a:t>
            </a:r>
            <a:endParaRPr lang="en-GB" sz="2000"/>
          </a:p>
          <a:p>
            <a:pPr marL="0" lvl="0" indent="0">
              <a:lnSpc>
                <a:spcPct val="70000"/>
              </a:lnSpc>
              <a:buNone/>
            </a:pPr>
            <a:r>
              <a:rPr lang="en-GB" sz="2000"/>
              <a:t>"</a:t>
            </a:r>
            <a:r>
              <a:rPr lang="en-GB" sz="2000">
                <a:solidFill>
                  <a:srgbClr val="FF0000"/>
                </a:solidFill>
              </a:rPr>
              <a:t>This survey was conducted to gather insights on employee engagement and job satisfaction within the organisation. The information you provided will help us identify areas for improvement and develop better support systems</a:t>
            </a:r>
            <a:r>
              <a:rPr lang="en-GB" sz="2000"/>
              <a:t>.“</a:t>
            </a:r>
          </a:p>
          <a:p>
            <a:pPr lvl="0">
              <a:lnSpc>
                <a:spcPct val="70000"/>
              </a:lnSpc>
              <a:buFont typeface="Wingdings" pitchFamily="2"/>
              <a:buChar char="§"/>
            </a:pPr>
            <a:r>
              <a:rPr lang="en-GB" sz="2000" b="1"/>
              <a:t>How Your Data Will Be Used</a:t>
            </a:r>
            <a:endParaRPr lang="en-GB" sz="2000"/>
          </a:p>
          <a:p>
            <a:pPr marL="0" lvl="0" indent="0">
              <a:lnSpc>
                <a:spcPct val="70000"/>
              </a:lnSpc>
              <a:buNone/>
            </a:pPr>
            <a:r>
              <a:rPr lang="en-GB" sz="2000"/>
              <a:t>"</a:t>
            </a:r>
            <a:r>
              <a:rPr lang="en-GB" sz="2000">
                <a:solidFill>
                  <a:srgbClr val="FF0000"/>
                </a:solidFill>
              </a:rPr>
              <a:t>All data collected will remain anonymous and confidential. It will be analysed in aggregate form to ensure your privacy, and findings will only be shared internally with relevant departments</a:t>
            </a:r>
            <a:r>
              <a:rPr lang="en-GB" sz="2000"/>
              <a:t>.“</a:t>
            </a:r>
          </a:p>
          <a:p>
            <a:pPr lvl="0">
              <a:lnSpc>
                <a:spcPct val="70000"/>
              </a:lnSpc>
              <a:buFont typeface="Wingdings" pitchFamily="2"/>
              <a:buChar char="§"/>
            </a:pPr>
            <a:r>
              <a:rPr lang="en-GB" sz="2000" b="1"/>
              <a:t>Next Steps</a:t>
            </a:r>
            <a:endParaRPr lang="en-GB" sz="2000"/>
          </a:p>
          <a:p>
            <a:pPr marL="0" lvl="0" indent="0">
              <a:lnSpc>
                <a:spcPct val="70000"/>
              </a:lnSpc>
              <a:buNone/>
            </a:pPr>
            <a:r>
              <a:rPr lang="en-GB" sz="2000"/>
              <a:t>"</a:t>
            </a:r>
            <a:r>
              <a:rPr lang="en-GB" sz="2000">
                <a:solidFill>
                  <a:srgbClr val="FF0000"/>
                </a:solidFill>
              </a:rPr>
              <a:t>Based on survey results, we aim to implement positive changes in the workplace. We will communicate any initiatives or updates that arise from this research in the coming months</a:t>
            </a:r>
            <a:r>
              <a:rPr lang="en-GB" sz="2000"/>
              <a:t>.“</a:t>
            </a:r>
          </a:p>
          <a:p>
            <a:pPr lvl="0">
              <a:lnSpc>
                <a:spcPct val="70000"/>
              </a:lnSpc>
              <a:buFont typeface="Wingdings" pitchFamily="2"/>
              <a:buChar char="§"/>
            </a:pPr>
            <a:r>
              <a:rPr lang="en-GB" sz="2000" b="1"/>
              <a:t>Questions or Further Information</a:t>
            </a:r>
            <a:endParaRPr lang="en-GB" sz="2000"/>
          </a:p>
          <a:p>
            <a:pPr marL="0" lvl="0" indent="0">
              <a:lnSpc>
                <a:spcPct val="70000"/>
              </a:lnSpc>
              <a:buNone/>
            </a:pPr>
            <a:r>
              <a:rPr lang="en-GB" sz="2000"/>
              <a:t>"</a:t>
            </a:r>
            <a:r>
              <a:rPr lang="en-GB" sz="2000">
                <a:solidFill>
                  <a:srgbClr val="FF0000"/>
                </a:solidFill>
              </a:rPr>
              <a:t>If you have any questions about the survey or would like more information on how we plan to use the findings, please feel free to contact [Researcher’s Name] at [Contact Information].</a:t>
            </a:r>
            <a:r>
              <a:rPr lang="en-GB" sz="2000"/>
              <a:t>”</a:t>
            </a:r>
          </a:p>
          <a:p>
            <a:pPr marL="0" lvl="0" indent="0">
              <a:lnSpc>
                <a:spcPct val="70000"/>
              </a:lnSpc>
              <a:buNone/>
            </a:pPr>
            <a:endParaRPr lang="en-GB" sz="2000"/>
          </a:p>
          <a:p>
            <a:pPr lvl="0">
              <a:lnSpc>
                <a:spcPct val="70000"/>
              </a:lnSpc>
              <a:buFont typeface="Wingdings" pitchFamily="2"/>
              <a:buChar char="§"/>
            </a:pPr>
            <a:endParaRPr lang="en-GB" sz="2000"/>
          </a:p>
          <a:p>
            <a:pPr marL="0" lvl="0" indent="0">
              <a:lnSpc>
                <a:spcPct val="70000"/>
              </a:lnSpc>
              <a:buNone/>
            </a:pPr>
            <a:endParaRPr lang="en-GB" sz="2000"/>
          </a:p>
          <a:p>
            <a:pPr marL="0" lvl="0" indent="0">
              <a:lnSpc>
                <a:spcPct val="70000"/>
              </a:lnSpc>
              <a:buNone/>
            </a:pPr>
            <a:endParaRPr lang="en-GB" sz="2000"/>
          </a:p>
          <a:p>
            <a:pPr marL="0" lvl="0" indent="0">
              <a:lnSpc>
                <a:spcPct val="70000"/>
              </a:lnSpc>
              <a:buNone/>
            </a:pPr>
            <a:endParaRPr lang="en-GB" sz="2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EFBC-AC91-5A0D-1D3F-8C912FF19D84}"/>
              </a:ext>
            </a:extLst>
          </p:cNvPr>
          <p:cNvSpPr txBox="1">
            <a:spLocks noGrp="1"/>
          </p:cNvSpPr>
          <p:nvPr>
            <p:ph type="title"/>
          </p:nvPr>
        </p:nvSpPr>
        <p:spPr>
          <a:xfrm>
            <a:off x="-17113" y="181180"/>
            <a:ext cx="12201649" cy="1042937"/>
          </a:xfrm>
        </p:spPr>
        <p:txBody>
          <a:bodyPr/>
          <a:lstStyle/>
          <a:p>
            <a:pPr lvl="0"/>
            <a:r>
              <a:rPr lang="en-GB" sz="3200" b="1" dirty="0"/>
              <a:t>The Growing Importance of Ethics in Economic Organisations</a:t>
            </a:r>
          </a:p>
        </p:txBody>
      </p:sp>
      <p:sp>
        <p:nvSpPr>
          <p:cNvPr id="3" name="Content Placeholder 2">
            <a:extLst>
              <a:ext uri="{FF2B5EF4-FFF2-40B4-BE49-F238E27FC236}">
                <a16:creationId xmlns:a16="http://schemas.microsoft.com/office/drawing/2014/main" id="{E59FC5A8-36F6-D1C5-4FED-BB57B6983807}"/>
              </a:ext>
            </a:extLst>
          </p:cNvPr>
          <p:cNvSpPr txBox="1">
            <a:spLocks noGrp="1"/>
          </p:cNvSpPr>
          <p:nvPr>
            <p:ph idx="1"/>
          </p:nvPr>
        </p:nvSpPr>
        <p:spPr>
          <a:xfrm>
            <a:off x="206480" y="1054102"/>
            <a:ext cx="11754465" cy="4579781"/>
          </a:xfrm>
        </p:spPr>
        <p:txBody>
          <a:bodyPr/>
          <a:lstStyle/>
          <a:p>
            <a:pPr marL="0" lvl="0" indent="0">
              <a:lnSpc>
                <a:spcPct val="80000"/>
              </a:lnSpc>
              <a:buNone/>
            </a:pPr>
            <a:endParaRPr lang="en-GB" sz="2600" dirty="0"/>
          </a:p>
          <a:p>
            <a:pPr lvl="0">
              <a:lnSpc>
                <a:spcPct val="80000"/>
              </a:lnSpc>
            </a:pPr>
            <a:r>
              <a:rPr lang="en-GB" sz="2600" dirty="0"/>
              <a:t>Ethics is increasingly recognised as a crucial issue in economic organisations, especially in research.</a:t>
            </a:r>
          </a:p>
          <a:p>
            <a:pPr lvl="0">
              <a:lnSpc>
                <a:spcPct val="80000"/>
              </a:lnSpc>
            </a:pPr>
            <a:r>
              <a:rPr lang="en-GB" sz="2600" dirty="0"/>
              <a:t>Surveys Reveal Ethical Concerns </a:t>
            </a:r>
            <a:r>
              <a:rPr lang="en-GB" sz="2600" b="1" dirty="0"/>
              <a:t>-</a:t>
            </a:r>
            <a:r>
              <a:rPr lang="en-GB" sz="2600" dirty="0"/>
              <a:t> repeated surveys show ethics is a persistent challenge that organisations must address.</a:t>
            </a:r>
          </a:p>
          <a:p>
            <a:pPr lvl="0">
              <a:lnSpc>
                <a:spcPct val="80000"/>
              </a:lnSpc>
            </a:pPr>
            <a:r>
              <a:rPr lang="en-GB" sz="2600" dirty="0"/>
              <a:t>Ethical considerations help ensure trustworthiness and integrity in research, enhancing credibility and societal trust.</a:t>
            </a:r>
          </a:p>
          <a:p>
            <a:pPr lvl="0">
              <a:lnSpc>
                <a:spcPct val="80000"/>
              </a:lnSpc>
            </a:pPr>
            <a:r>
              <a:rPr lang="en-GB" sz="2600" dirty="0"/>
              <a:t>Example</a:t>
            </a:r>
            <a:r>
              <a:rPr lang="en-GB" sz="2600" b="1" dirty="0"/>
              <a:t>:</a:t>
            </a:r>
            <a:r>
              <a:rPr lang="en-GB" sz="2600" dirty="0"/>
              <a:t> </a:t>
            </a:r>
            <a:r>
              <a:rPr lang="en-GB" sz="2600" b="1" dirty="0">
                <a:solidFill>
                  <a:srgbClr val="FF0000"/>
                </a:solidFill>
              </a:rPr>
              <a:t>The Volkswagen Emissions Scandal</a:t>
            </a:r>
            <a:r>
              <a:rPr lang="en-GB" sz="2600" dirty="0">
                <a:solidFill>
                  <a:srgbClr val="FF0000"/>
                </a:solidFill>
              </a:rPr>
              <a:t> </a:t>
            </a:r>
            <a:r>
              <a:rPr lang="en-GB" sz="2600" dirty="0"/>
              <a:t>highlighted the importance of ethics, as unethical research practices led to significant reputation damage</a:t>
            </a:r>
          </a:p>
          <a:p>
            <a:pPr marL="0" lvl="0" indent="0">
              <a:lnSpc>
                <a:spcPct val="80000"/>
              </a:lnSpc>
              <a:buNone/>
            </a:pPr>
            <a:r>
              <a:rPr lang="en-GB" sz="2600" dirty="0">
                <a:hlinkClick r:id="rId2"/>
              </a:rPr>
              <a:t>https://www.theguardian.com/business/ng-interactive/2015/sep/23/volkswagen-emissions-scandal-explained-diesel-cars</a:t>
            </a:r>
            <a:endParaRPr lang="en-GB" sz="2600" dirty="0"/>
          </a:p>
          <a:p>
            <a:pPr marL="0" lvl="0" indent="0">
              <a:lnSpc>
                <a:spcPct val="80000"/>
              </a:lnSpc>
              <a:buNone/>
            </a:pPr>
            <a:endParaRPr lang="en-GB" sz="2600" dirty="0"/>
          </a:p>
          <a:p>
            <a:pPr marL="0" lvl="0" indent="0">
              <a:lnSpc>
                <a:spcPct val="80000"/>
              </a:lnSpc>
              <a:buNone/>
            </a:pPr>
            <a:endParaRPr lang="en-GB" sz="2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66A99-D4E9-2E6C-2B49-77D649E1117D}"/>
              </a:ext>
            </a:extLst>
          </p:cNvPr>
          <p:cNvSpPr txBox="1">
            <a:spLocks noGrp="1"/>
          </p:cNvSpPr>
          <p:nvPr>
            <p:ph type="title"/>
          </p:nvPr>
        </p:nvSpPr>
        <p:spPr>
          <a:xfrm>
            <a:off x="609600" y="274638"/>
            <a:ext cx="10972800" cy="706090"/>
          </a:xfrm>
        </p:spPr>
        <p:txBody>
          <a:bodyPr/>
          <a:lstStyle/>
          <a:p>
            <a:pPr lvl="0"/>
            <a:r>
              <a:rPr lang="en-GB" sz="3200" b="1" dirty="0"/>
              <a:t>Diverse Approaches to Ethics in Business Research</a:t>
            </a:r>
            <a:br>
              <a:rPr lang="en-GB" sz="4000" b="1" dirty="0"/>
            </a:br>
            <a:endParaRPr lang="en-GB" sz="4000" dirty="0"/>
          </a:p>
        </p:txBody>
      </p:sp>
      <p:sp>
        <p:nvSpPr>
          <p:cNvPr id="3" name="Content Placeholder 2">
            <a:extLst>
              <a:ext uri="{FF2B5EF4-FFF2-40B4-BE49-F238E27FC236}">
                <a16:creationId xmlns:a16="http://schemas.microsoft.com/office/drawing/2014/main" id="{89D2CDD6-3B1A-E8C1-F740-2FD5E067895B}"/>
              </a:ext>
            </a:extLst>
          </p:cNvPr>
          <p:cNvSpPr txBox="1">
            <a:spLocks noGrp="1"/>
          </p:cNvSpPr>
          <p:nvPr>
            <p:ph idx="1"/>
          </p:nvPr>
        </p:nvSpPr>
        <p:spPr>
          <a:xfrm>
            <a:off x="781050" y="1124744"/>
            <a:ext cx="10629900" cy="3978270"/>
          </a:xfrm>
        </p:spPr>
        <p:txBody>
          <a:bodyPr/>
          <a:lstStyle/>
          <a:p>
            <a:pPr lvl="0">
              <a:lnSpc>
                <a:spcPct val="80000"/>
              </a:lnSpc>
            </a:pPr>
            <a:r>
              <a:rPr lang="en-GB" sz="2600" dirty="0"/>
              <a:t>No Single Ethical Approach </a:t>
            </a:r>
            <a:r>
              <a:rPr lang="en-GB" sz="2600" b="1" dirty="0"/>
              <a:t>-</a:t>
            </a:r>
            <a:r>
              <a:rPr lang="en-GB" sz="2600" dirty="0"/>
              <a:t> ethical guidelines vary; rigid adherence to specific laws can limit researchers' flexibility.</a:t>
            </a:r>
          </a:p>
          <a:p>
            <a:pPr lvl="0">
              <a:lnSpc>
                <a:spcPct val="80000"/>
              </a:lnSpc>
            </a:pPr>
            <a:r>
              <a:rPr lang="en-GB" sz="2600" dirty="0"/>
              <a:t>Challenges in Setting Rules </a:t>
            </a:r>
            <a:r>
              <a:rPr lang="en-GB" sz="2600" b="1" dirty="0"/>
              <a:t>- </a:t>
            </a:r>
            <a:r>
              <a:rPr lang="en-GB" sz="2600" dirty="0"/>
              <a:t>difficulties arise when applying a single set of rules due to diverse cultural and situational factors.</a:t>
            </a:r>
          </a:p>
          <a:p>
            <a:pPr lvl="0">
              <a:lnSpc>
                <a:spcPct val="80000"/>
              </a:lnSpc>
            </a:pPr>
            <a:r>
              <a:rPr lang="en-GB" sz="2600" dirty="0"/>
              <a:t>Balancing Act -  researchers often need to balance strict guidelines with the realities of diverse research contexts.</a:t>
            </a:r>
          </a:p>
          <a:p>
            <a:pPr lvl="0">
              <a:lnSpc>
                <a:spcPct val="80000"/>
              </a:lnSpc>
            </a:pPr>
            <a:r>
              <a:rPr lang="en-GB" sz="2600" dirty="0"/>
              <a:t>Example</a:t>
            </a:r>
            <a:r>
              <a:rPr lang="en-GB" sz="2600" b="1" dirty="0"/>
              <a:t>:</a:t>
            </a:r>
            <a:r>
              <a:rPr lang="en-GB" sz="2600" dirty="0"/>
              <a:t> </a:t>
            </a:r>
            <a:r>
              <a:rPr lang="en-GB" sz="2600" b="1" dirty="0">
                <a:solidFill>
                  <a:srgbClr val="FF0000"/>
                </a:solidFill>
              </a:rPr>
              <a:t>Facebook's Data Privacy Issues</a:t>
            </a:r>
            <a:r>
              <a:rPr lang="en-GB" sz="2600" dirty="0">
                <a:solidFill>
                  <a:srgbClr val="FF0000"/>
                </a:solidFill>
              </a:rPr>
              <a:t> </a:t>
            </a:r>
            <a:r>
              <a:rPr lang="en-GB" sz="2600" dirty="0"/>
              <a:t>demonstrate the challenge of a single ethical standard across global markets with differing norms.</a:t>
            </a:r>
          </a:p>
          <a:p>
            <a:pPr marL="0" lvl="0" indent="0">
              <a:lnSpc>
                <a:spcPct val="80000"/>
              </a:lnSpc>
              <a:buNone/>
            </a:pPr>
            <a:r>
              <a:rPr lang="en-GB" sz="2600" dirty="0">
                <a:hlinkClick r:id="rId2"/>
              </a:rPr>
              <a:t>https://www.nbcnews.com/tech/social-media/timeline-facebook-s-privacy-issues-its-responses-n859651</a:t>
            </a:r>
            <a:endParaRPr lang="en-GB" sz="2600" dirty="0"/>
          </a:p>
          <a:p>
            <a:pPr marL="0" lvl="0" indent="0">
              <a:lnSpc>
                <a:spcPct val="80000"/>
              </a:lnSpc>
              <a:buNone/>
            </a:pPr>
            <a:endParaRPr lang="en-GB" sz="2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F16C9-3C6B-DCBD-E405-47D0CEBA0114}"/>
              </a:ext>
            </a:extLst>
          </p:cNvPr>
          <p:cNvSpPr txBox="1">
            <a:spLocks noGrp="1"/>
          </p:cNvSpPr>
          <p:nvPr>
            <p:ph type="title"/>
          </p:nvPr>
        </p:nvSpPr>
        <p:spPr/>
        <p:txBody>
          <a:bodyPr/>
          <a:lstStyle/>
          <a:p>
            <a:pPr lvl="0"/>
            <a:r>
              <a:rPr lang="en-GB" sz="3200" b="1" dirty="0"/>
              <a:t>The Need for a Middle Ground in Ethical Standards</a:t>
            </a:r>
            <a:br>
              <a:rPr lang="en-GB" sz="4000" b="1" dirty="0"/>
            </a:br>
            <a:endParaRPr lang="en-GB" sz="4000" dirty="0"/>
          </a:p>
        </p:txBody>
      </p:sp>
      <p:sp>
        <p:nvSpPr>
          <p:cNvPr id="3" name="Content Placeholder 2">
            <a:extLst>
              <a:ext uri="{FF2B5EF4-FFF2-40B4-BE49-F238E27FC236}">
                <a16:creationId xmlns:a16="http://schemas.microsoft.com/office/drawing/2014/main" id="{010073B6-1FB6-D730-29D6-01F9203C540C}"/>
              </a:ext>
            </a:extLst>
          </p:cNvPr>
          <p:cNvSpPr txBox="1">
            <a:spLocks noGrp="1"/>
          </p:cNvSpPr>
          <p:nvPr>
            <p:ph idx="1"/>
          </p:nvPr>
        </p:nvSpPr>
        <p:spPr>
          <a:xfrm>
            <a:off x="723903" y="1279931"/>
            <a:ext cx="10629900" cy="3978270"/>
          </a:xfrm>
        </p:spPr>
        <p:txBody>
          <a:bodyPr/>
          <a:lstStyle/>
          <a:p>
            <a:pPr lvl="0">
              <a:lnSpc>
                <a:spcPct val="80000"/>
              </a:lnSpc>
            </a:pPr>
            <a:r>
              <a:rPr lang="en-GB" sz="2600"/>
              <a:t>Middle Ground Approach - neither absolute code-governed ethics nor full ethical relativism is ideal.</a:t>
            </a:r>
          </a:p>
          <a:p>
            <a:pPr lvl="0">
              <a:lnSpc>
                <a:spcPct val="80000"/>
              </a:lnSpc>
            </a:pPr>
            <a:r>
              <a:rPr lang="en-GB" sz="2600"/>
              <a:t>Emerging Consensus </a:t>
            </a:r>
            <a:r>
              <a:rPr lang="en-GB" sz="2600" b="1"/>
              <a:t>-</a:t>
            </a:r>
            <a:r>
              <a:rPr lang="en-GB" sz="2600"/>
              <a:t> there is a growing agreement on ethical standards that guide researchers without stifling flexibility.</a:t>
            </a:r>
          </a:p>
          <a:p>
            <a:pPr lvl="0">
              <a:lnSpc>
                <a:spcPct val="80000"/>
              </a:lnSpc>
            </a:pPr>
            <a:r>
              <a:rPr lang="en-GB" sz="2600"/>
              <a:t>Role of Codes and Regulations </a:t>
            </a:r>
            <a:r>
              <a:rPr lang="en-GB" sz="2600" b="1"/>
              <a:t>- c</a:t>
            </a:r>
            <a:r>
              <a:rPr lang="en-GB" sz="2600"/>
              <a:t>odes provide a framework for responsible research, while allowing adaptation to context-specific needs.</a:t>
            </a:r>
          </a:p>
          <a:p>
            <a:pPr lvl="0">
              <a:lnSpc>
                <a:spcPct val="80000"/>
              </a:lnSpc>
            </a:pPr>
            <a:r>
              <a:rPr lang="en-GB" sz="2600"/>
              <a:t>Example</a:t>
            </a:r>
            <a:r>
              <a:rPr lang="en-GB" sz="2600" b="1"/>
              <a:t>:</a:t>
            </a:r>
            <a:r>
              <a:rPr lang="en-GB" sz="2600"/>
              <a:t> </a:t>
            </a:r>
            <a:r>
              <a:rPr lang="en-GB" sz="2600" b="1">
                <a:solidFill>
                  <a:srgbClr val="FF0000"/>
                </a:solidFill>
              </a:rPr>
              <a:t>American Psychological Association (APA) Guidelines</a:t>
            </a:r>
            <a:r>
              <a:rPr lang="en-GB" sz="2600">
                <a:solidFill>
                  <a:srgbClr val="FF0000"/>
                </a:solidFill>
              </a:rPr>
              <a:t> </a:t>
            </a:r>
            <a:r>
              <a:rPr lang="en-GB" sz="2600"/>
              <a:t>provide flexible but clear ethical guidance that researchers can adapt to different settings.</a:t>
            </a:r>
          </a:p>
          <a:p>
            <a:pPr marL="0" lvl="0" indent="0">
              <a:lnSpc>
                <a:spcPct val="80000"/>
              </a:lnSpc>
              <a:buNone/>
            </a:pPr>
            <a:r>
              <a:rPr lang="en-GB" sz="2600">
                <a:hlinkClick r:id="rId2"/>
              </a:rPr>
              <a:t>https://www.apa.org/research-practice/standards-guidelines</a:t>
            </a:r>
            <a:endParaRPr lang="en-GB" sz="2600"/>
          </a:p>
          <a:p>
            <a:pPr lvl="0">
              <a:lnSpc>
                <a:spcPct val="80000"/>
              </a:lnSpc>
            </a:pPr>
            <a:endParaRPr lang="en-GB" sz="2600"/>
          </a:p>
          <a:p>
            <a:pPr marL="0" lvl="0" indent="0">
              <a:lnSpc>
                <a:spcPct val="80000"/>
              </a:lnSpc>
              <a:buNone/>
            </a:pPr>
            <a:endParaRPr lang="en-GB" sz="26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E099C-3D01-1EAE-2B6A-F472F801F2E5}"/>
              </a:ext>
            </a:extLst>
          </p:cNvPr>
          <p:cNvSpPr txBox="1">
            <a:spLocks noGrp="1"/>
          </p:cNvSpPr>
          <p:nvPr>
            <p:ph type="title"/>
          </p:nvPr>
        </p:nvSpPr>
        <p:spPr>
          <a:xfrm>
            <a:off x="723903" y="365129"/>
            <a:ext cx="10629900" cy="873736"/>
          </a:xfrm>
        </p:spPr>
        <p:txBody>
          <a:bodyPr/>
          <a:lstStyle/>
          <a:p>
            <a:pPr lvl="0"/>
            <a:r>
              <a:rPr lang="en-GB" sz="3200" b="1" dirty="0"/>
              <a:t>Promoting Integrity and Ongoing Ethical Dialogue</a:t>
            </a:r>
            <a:br>
              <a:rPr lang="en-GB" sz="4000" b="1" dirty="0"/>
            </a:br>
            <a:endParaRPr lang="en-GB" sz="4000" dirty="0"/>
          </a:p>
        </p:txBody>
      </p:sp>
      <p:sp>
        <p:nvSpPr>
          <p:cNvPr id="3" name="Content Placeholder 2">
            <a:extLst>
              <a:ext uri="{FF2B5EF4-FFF2-40B4-BE49-F238E27FC236}">
                <a16:creationId xmlns:a16="http://schemas.microsoft.com/office/drawing/2014/main" id="{68B97E09-C587-4C9B-A9C2-F7577656DEBA}"/>
              </a:ext>
            </a:extLst>
          </p:cNvPr>
          <p:cNvSpPr txBox="1">
            <a:spLocks noGrp="1"/>
          </p:cNvSpPr>
          <p:nvPr>
            <p:ph idx="1"/>
          </p:nvPr>
        </p:nvSpPr>
        <p:spPr>
          <a:xfrm>
            <a:off x="218767" y="980728"/>
            <a:ext cx="11754465" cy="4299757"/>
          </a:xfrm>
        </p:spPr>
        <p:txBody>
          <a:bodyPr/>
          <a:lstStyle/>
          <a:p>
            <a:pPr lvl="0">
              <a:lnSpc>
                <a:spcPct val="80000"/>
              </a:lnSpc>
            </a:pPr>
            <a:r>
              <a:rPr lang="en-GB" sz="2400" dirty="0"/>
              <a:t>Integrity as a Core Value </a:t>
            </a:r>
            <a:r>
              <a:rPr lang="en-GB" sz="2400" b="1" dirty="0"/>
              <a:t>- </a:t>
            </a:r>
            <a:r>
              <a:rPr lang="en-GB" sz="2400" dirty="0"/>
              <a:t>maintaining integrity in research is essential for producing objective, reliable results.</a:t>
            </a:r>
          </a:p>
          <a:p>
            <a:pPr lvl="0">
              <a:lnSpc>
                <a:spcPct val="80000"/>
              </a:lnSpc>
            </a:pPr>
            <a:r>
              <a:rPr lang="en-GB" sz="2400" dirty="0"/>
              <a:t>Continuous Ethical Dialogue </a:t>
            </a:r>
            <a:r>
              <a:rPr lang="en-GB" sz="2400" b="1" dirty="0"/>
              <a:t>- </a:t>
            </a:r>
            <a:r>
              <a:rPr lang="en-GB" sz="2400" dirty="0"/>
              <a:t>ethics in research should involve ongoing discussions on values, challenges, and practical limitations.</a:t>
            </a:r>
          </a:p>
          <a:p>
            <a:pPr lvl="0">
              <a:lnSpc>
                <a:spcPct val="80000"/>
              </a:lnSpc>
            </a:pPr>
            <a:r>
              <a:rPr lang="en-GB" sz="2400" dirty="0"/>
              <a:t>Objective</a:t>
            </a:r>
            <a:r>
              <a:rPr lang="en-GB" sz="2400" b="1" dirty="0"/>
              <a:t> - </a:t>
            </a:r>
            <a:r>
              <a:rPr lang="en-GB" sz="2400" dirty="0"/>
              <a:t>encourage collaboration between researchers and stakeholders to ensure ethical standards evolve with societal needs.</a:t>
            </a:r>
          </a:p>
          <a:p>
            <a:pPr lvl="0">
              <a:lnSpc>
                <a:spcPct val="80000"/>
              </a:lnSpc>
            </a:pPr>
            <a:r>
              <a:rPr lang="en-GB" sz="2400" dirty="0"/>
              <a:t>Example: </a:t>
            </a:r>
            <a:r>
              <a:rPr lang="en-GB" sz="2400" b="1" dirty="0">
                <a:solidFill>
                  <a:srgbClr val="FF0000"/>
                </a:solidFill>
              </a:rPr>
              <a:t>UWTSD’s Research Ethics &amp;Integrity code of Practice </a:t>
            </a:r>
            <a:r>
              <a:rPr lang="en-GB" sz="2400" dirty="0"/>
              <a:t>- The University of Wales Trinity Saint David is committed to the maintenance of high ethical standards in the research undertaken by its staff and students, whether supported directly by the University or funded by external sources.</a:t>
            </a:r>
          </a:p>
          <a:p>
            <a:pPr lvl="0">
              <a:lnSpc>
                <a:spcPct val="80000"/>
              </a:lnSpc>
            </a:pPr>
            <a:r>
              <a:rPr lang="en-GB" dirty="0">
                <a:hlinkClick r:id="rId2"/>
              </a:rPr>
              <a:t>https://www.uwtsd.ac.uk/media/2041/download?attachment</a:t>
            </a:r>
            <a:endParaRPr lang="en-GB" dirty="0"/>
          </a:p>
          <a:p>
            <a:pPr lvl="0">
              <a:lnSpc>
                <a:spcPct val="80000"/>
              </a:lnSpc>
            </a:pPr>
            <a:endParaRPr lang="en-GB" dirty="0"/>
          </a:p>
          <a:p>
            <a:pPr marL="0" lvl="0" indent="0">
              <a:lnSpc>
                <a:spcPct val="80000"/>
              </a:lnSpc>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0DF2-FA99-FB2D-DE81-D4A927C6EC18}"/>
              </a:ext>
            </a:extLst>
          </p:cNvPr>
          <p:cNvSpPr txBox="1">
            <a:spLocks noGrp="1"/>
          </p:cNvSpPr>
          <p:nvPr>
            <p:ph type="title"/>
          </p:nvPr>
        </p:nvSpPr>
        <p:spPr>
          <a:xfrm>
            <a:off x="119336" y="40663"/>
            <a:ext cx="12072663" cy="1156089"/>
          </a:xfrm>
        </p:spPr>
        <p:txBody>
          <a:bodyPr/>
          <a:lstStyle/>
          <a:p>
            <a:pPr lvl="0"/>
            <a:r>
              <a:rPr lang="en-GB" sz="2800" b="1" dirty="0"/>
              <a:t>Group Discussion on UWTSD's Ethical Guidance and Code of Practice (Duration: 30 minutes)</a:t>
            </a:r>
          </a:p>
        </p:txBody>
      </p:sp>
      <p:sp>
        <p:nvSpPr>
          <p:cNvPr id="3" name="TextBox 18">
            <a:extLst>
              <a:ext uri="{FF2B5EF4-FFF2-40B4-BE49-F238E27FC236}">
                <a16:creationId xmlns:a16="http://schemas.microsoft.com/office/drawing/2014/main" id="{9329B83E-FE6D-339C-59F5-8BED3A78F1F9}"/>
              </a:ext>
            </a:extLst>
          </p:cNvPr>
          <p:cNvSpPr txBox="1"/>
          <p:nvPr/>
        </p:nvSpPr>
        <p:spPr>
          <a:xfrm>
            <a:off x="119336" y="1196752"/>
            <a:ext cx="11953328" cy="375487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Read the University of Wales Trinity Saint David (UWTSD) Ethical Guidance and Code of Practice document before the session. Familiarise yourself with the key principles and guidelines.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In groups of 3-4, discuss the following topics, focusing on how each aspect influences ethical research practices:</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Why is it essential to uphold integrity, and what are the consequences of failing to do so?</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What ethical responsibilities do researchers have toward participants?</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How should researchers handle sensitive subjects and data responsibly?</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Discuss how ethical considerations should influence the choice of methods.</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Why is assessing risk important in research, and what might be some potential risks?</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What additional precautions are necessary when involving vulnerable groups?</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How does data protection legislation impact the handling of participant information?</a:t>
            </a:r>
          </a:p>
          <a:p>
            <a:pPr marL="457200" marR="0" lvl="0" indent="-457200" algn="l" defTabSz="914400" rtl="0" fontAlgn="auto" hangingPunct="1">
              <a:lnSpc>
                <a:spcPct val="100000"/>
              </a:lnSpc>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What constitutes informed consent, and why is it vital in research?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3D2AC-1CAF-E305-20EF-EE6079650218}"/>
              </a:ext>
            </a:extLst>
          </p:cNvPr>
          <p:cNvSpPr txBox="1">
            <a:spLocks noGrp="1"/>
          </p:cNvSpPr>
          <p:nvPr>
            <p:ph type="title"/>
          </p:nvPr>
        </p:nvSpPr>
        <p:spPr>
          <a:xfrm>
            <a:off x="723903" y="365129"/>
            <a:ext cx="10629900" cy="593518"/>
          </a:xfrm>
        </p:spPr>
        <p:txBody>
          <a:bodyPr/>
          <a:lstStyle/>
          <a:p>
            <a:pPr lvl="0"/>
            <a:r>
              <a:rPr lang="en-GB" sz="4000"/>
              <a:t>Cont. </a:t>
            </a:r>
          </a:p>
        </p:txBody>
      </p:sp>
      <p:sp>
        <p:nvSpPr>
          <p:cNvPr id="3" name="Rectangle 2">
            <a:extLst>
              <a:ext uri="{FF2B5EF4-FFF2-40B4-BE49-F238E27FC236}">
                <a16:creationId xmlns:a16="http://schemas.microsoft.com/office/drawing/2014/main" id="{3878F7E7-163A-3C19-DCFC-09DB1C6EAFA9}"/>
              </a:ext>
            </a:extLst>
          </p:cNvPr>
          <p:cNvSpPr txBox="1">
            <a:spLocks noGrp="1"/>
          </p:cNvSpPr>
          <p:nvPr>
            <p:ph idx="1"/>
          </p:nvPr>
        </p:nvSpPr>
        <p:spPr>
          <a:xfrm>
            <a:off x="479376" y="1698317"/>
            <a:ext cx="11449272" cy="3170099"/>
          </a:xfrm>
        </p:spPr>
        <p:txBody>
          <a:bodyPr wrap="square" anchor="ctr">
            <a:spAutoFit/>
          </a:bodyPr>
          <a:lstStyle/>
          <a:p>
            <a:pPr marL="0" lvl="0" indent="0" hangingPunct="0">
              <a:lnSpc>
                <a:spcPct val="100000"/>
              </a:lnSpc>
              <a:spcBef>
                <a:spcPts val="0"/>
              </a:spcBef>
              <a:buNone/>
            </a:pPr>
            <a:r>
              <a:rPr lang="en-US" sz="2000" dirty="0">
                <a:latin typeface="Arial" pitchFamily="34"/>
              </a:rPr>
              <a:t>9) What constitutes informed consent, and why is it vital in research?</a:t>
            </a:r>
          </a:p>
          <a:p>
            <a:pPr marL="0" lvl="0" indent="0" hangingPunct="0">
              <a:lnSpc>
                <a:spcPct val="100000"/>
              </a:lnSpc>
              <a:spcBef>
                <a:spcPts val="0"/>
              </a:spcBef>
              <a:buNone/>
            </a:pPr>
            <a:r>
              <a:rPr lang="en-US" sz="2000" dirty="0">
                <a:latin typeface="Arial" pitchFamily="34"/>
              </a:rPr>
              <a:t>10) How should intellectual property be managed ethically in research?</a:t>
            </a:r>
          </a:p>
          <a:p>
            <a:pPr marL="0" lvl="0" indent="0" hangingPunct="0">
              <a:lnSpc>
                <a:spcPct val="100000"/>
              </a:lnSpc>
              <a:spcBef>
                <a:spcPts val="0"/>
              </a:spcBef>
              <a:buNone/>
            </a:pPr>
            <a:r>
              <a:rPr lang="en-US" sz="2000" dirty="0">
                <a:latin typeface="Arial" pitchFamily="34"/>
              </a:rPr>
              <a:t>11) Define research misconduct and discuss ways to prevent it.</a:t>
            </a:r>
          </a:p>
          <a:p>
            <a:pPr marL="0" lvl="0" indent="0" hangingPunct="0">
              <a:lnSpc>
                <a:spcPct val="100000"/>
              </a:lnSpc>
              <a:spcBef>
                <a:spcPts val="0"/>
              </a:spcBef>
              <a:buNone/>
            </a:pPr>
            <a:r>
              <a:rPr lang="en-US" sz="2000" dirty="0">
                <a:latin typeface="Arial" pitchFamily="34"/>
              </a:rPr>
              <a:t>12) Why are anonymity and confidentiality important, and how can they be ensured?</a:t>
            </a:r>
          </a:p>
          <a:p>
            <a:pPr marL="0" lvl="0" indent="0" hangingPunct="0">
              <a:lnSpc>
                <a:spcPct val="100000"/>
              </a:lnSpc>
              <a:spcBef>
                <a:spcPts val="0"/>
              </a:spcBef>
              <a:buNone/>
            </a:pPr>
            <a:r>
              <a:rPr lang="en-US" sz="2000" dirty="0">
                <a:latin typeface="Arial" pitchFamily="34"/>
              </a:rPr>
              <a:t>13) When is a DBS check necessary, and how does it protect participants?</a:t>
            </a:r>
          </a:p>
          <a:p>
            <a:pPr marL="0" lvl="0" indent="0" hangingPunct="0">
              <a:lnSpc>
                <a:spcPct val="100000"/>
              </a:lnSpc>
              <a:spcBef>
                <a:spcPts val="0"/>
              </a:spcBef>
              <a:buNone/>
            </a:pPr>
            <a:r>
              <a:rPr lang="en-US" sz="2000" dirty="0">
                <a:latin typeface="Arial" pitchFamily="34"/>
              </a:rPr>
              <a:t>14) How do codes of practice from professional bodies guide researchers’ ethical conduct?</a:t>
            </a:r>
          </a:p>
          <a:p>
            <a:pPr marL="0" lvl="0" indent="0" hangingPunct="0">
              <a:lnSpc>
                <a:spcPct val="100000"/>
              </a:lnSpc>
              <a:spcBef>
                <a:spcPts val="0"/>
              </a:spcBef>
              <a:buNone/>
            </a:pPr>
            <a:endParaRPr lang="en-US" sz="2000" b="1" dirty="0">
              <a:latin typeface="Arial" pitchFamily="34"/>
            </a:endParaRPr>
          </a:p>
          <a:p>
            <a:pPr marL="0" lvl="0" indent="0" hangingPunct="0">
              <a:lnSpc>
                <a:spcPct val="100000"/>
              </a:lnSpc>
              <a:spcBef>
                <a:spcPts val="0"/>
              </a:spcBef>
              <a:buNone/>
            </a:pPr>
            <a:r>
              <a:rPr lang="en-US" sz="2000" b="1" dirty="0">
                <a:solidFill>
                  <a:srgbClr val="FF0000"/>
                </a:solidFill>
                <a:latin typeface="Arial" pitchFamily="34"/>
              </a:rPr>
              <a:t>Report Back:</a:t>
            </a:r>
            <a:br>
              <a:rPr lang="en-US" sz="2000" dirty="0">
                <a:latin typeface="Arial" pitchFamily="34"/>
              </a:rPr>
            </a:br>
            <a:r>
              <a:rPr lang="en-US" sz="2000" dirty="0">
                <a:latin typeface="Arial" pitchFamily="34"/>
              </a:rPr>
              <a:t>After the discussion, each group should prepare a summary of their key insights for each topic. Be ready to share one or two significant points from your discussion with the class.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71806-945E-F695-6CAA-0E61A8227331}"/>
              </a:ext>
            </a:extLst>
          </p:cNvPr>
          <p:cNvSpPr txBox="1">
            <a:spLocks noGrp="1"/>
          </p:cNvSpPr>
          <p:nvPr>
            <p:ph type="title"/>
          </p:nvPr>
        </p:nvSpPr>
        <p:spPr/>
        <p:txBody>
          <a:bodyPr/>
          <a:lstStyle/>
          <a:p>
            <a:pPr lvl="0"/>
            <a:r>
              <a:rPr lang="en-GB" b="1">
                <a:solidFill>
                  <a:srgbClr val="FF0000"/>
                </a:solidFill>
                <a:latin typeface="Calibri"/>
              </a:rPr>
              <a:t>Next week…</a:t>
            </a:r>
          </a:p>
        </p:txBody>
      </p:sp>
      <p:sp>
        <p:nvSpPr>
          <p:cNvPr id="3" name="Content Placeholder 2">
            <a:extLst>
              <a:ext uri="{FF2B5EF4-FFF2-40B4-BE49-F238E27FC236}">
                <a16:creationId xmlns:a16="http://schemas.microsoft.com/office/drawing/2014/main" id="{11165078-BA1F-9EFB-69EA-F6BB491E649F}"/>
              </a:ext>
            </a:extLst>
          </p:cNvPr>
          <p:cNvSpPr txBox="1">
            <a:spLocks noGrp="1"/>
          </p:cNvSpPr>
          <p:nvPr>
            <p:ph idx="1"/>
          </p:nvPr>
        </p:nvSpPr>
        <p:spPr>
          <a:xfrm>
            <a:off x="443685" y="1825627"/>
            <a:ext cx="10629900" cy="1325559"/>
          </a:xfrm>
        </p:spPr>
        <p:txBody>
          <a:bodyPr/>
          <a:lstStyle/>
          <a:p>
            <a:pPr marL="0" lvl="0" indent="0">
              <a:buNone/>
            </a:pPr>
            <a:r>
              <a:rPr lang="en-GB" sz="3600" b="1">
                <a:solidFill>
                  <a:srgbClr val="7030A0"/>
                </a:solidFill>
              </a:rPr>
              <a:t>The research process: An Overview</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0FE0C-50CE-BC10-8F2E-41A2FC14B74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9D87C600-B5A1-C7B8-F874-3EA7C07A32E7}"/>
              </a:ext>
            </a:extLst>
          </p:cNvPr>
          <p:cNvSpPr txBox="1">
            <a:spLocks noGrp="1"/>
          </p:cNvSpPr>
          <p:nvPr>
            <p:ph idx="1"/>
          </p:nvPr>
        </p:nvSpPr>
        <p:spPr>
          <a:xfrm>
            <a:off x="723903" y="1439859"/>
            <a:ext cx="10629900" cy="3978270"/>
          </a:xfrm>
        </p:spPr>
        <p:txBody>
          <a:bodyPr/>
          <a:lstStyle/>
          <a:p>
            <a:pPr lvl="0" fontAlgn="t">
              <a:lnSpc>
                <a:spcPct val="70000"/>
              </a:lnSpc>
              <a:buFont typeface="Wingdings" pitchFamily="2"/>
              <a:buChar char="§"/>
            </a:pPr>
            <a:r>
              <a:rPr lang="en-GB" sz="2200"/>
              <a:t>1. Saunders, M.N.K., Lewis, P., &amp; Thornhill, A. (2019) </a:t>
            </a:r>
            <a:r>
              <a:rPr lang="en-GB" sz="2200" i="1"/>
              <a:t>Research Methods for Business Students.</a:t>
            </a:r>
            <a:r>
              <a:rPr lang="en-GB" sz="2200"/>
              <a:t> 8</a:t>
            </a:r>
            <a:r>
              <a:rPr lang="en-GB" sz="2200" baseline="30000"/>
              <a:t>th</a:t>
            </a:r>
            <a:r>
              <a:rPr lang="en-GB" sz="2200"/>
              <a:t>, Pearson, Harlow</a:t>
            </a:r>
          </a:p>
          <a:p>
            <a:pPr lvl="0" fontAlgn="t">
              <a:lnSpc>
                <a:spcPct val="70000"/>
              </a:lnSpc>
              <a:buFont typeface="Wingdings" pitchFamily="2"/>
              <a:buChar char="§"/>
            </a:pPr>
            <a:r>
              <a:rPr lang="en-GB" sz="2200" u="sng">
                <a:hlinkClick r:id="rId2"/>
              </a:rPr>
              <a:t>https://librarysearch.uwtsd.ac.uk/permalink/44WHELF_UWTSD/1pbrh66/alma99100313060202421</a:t>
            </a:r>
            <a:endParaRPr lang="en-GB" sz="2200"/>
          </a:p>
          <a:p>
            <a:pPr lvl="0" fontAlgn="t">
              <a:lnSpc>
                <a:spcPct val="70000"/>
              </a:lnSpc>
              <a:buFont typeface="Wingdings" pitchFamily="2"/>
              <a:buChar char="§"/>
            </a:pPr>
            <a:r>
              <a:rPr lang="en-GB" sz="2200"/>
              <a:t>2. Adams, J. et al. (2007) </a:t>
            </a:r>
            <a:r>
              <a:rPr lang="en-GB" sz="2200" i="1"/>
              <a:t>Research Methods for Business and Social Science Students. </a:t>
            </a:r>
            <a:r>
              <a:rPr lang="en-GB" sz="2200"/>
              <a:t>2</a:t>
            </a:r>
            <a:r>
              <a:rPr lang="en-GB" sz="2200" baseline="30000"/>
              <a:t>nd</a:t>
            </a:r>
            <a:r>
              <a:rPr lang="en-GB" sz="2200"/>
              <a:t> Sage Publications, Delhi</a:t>
            </a:r>
          </a:p>
          <a:p>
            <a:pPr lvl="0" fontAlgn="t">
              <a:lnSpc>
                <a:spcPct val="70000"/>
              </a:lnSpc>
              <a:buFont typeface="Wingdings" pitchFamily="2"/>
              <a:buChar char="§"/>
            </a:pPr>
            <a:r>
              <a:rPr lang="en-GB" sz="2200" u="sng">
                <a:hlinkClick r:id="rId3"/>
              </a:rPr>
              <a:t>https://librarysearch.uwtsd.ac.uk/permalink/44WHELF_UWTSD/11c0l68/alma99100180600202421</a:t>
            </a:r>
            <a:endParaRPr lang="en-GB" sz="2200"/>
          </a:p>
          <a:p>
            <a:pPr lvl="0" fontAlgn="t">
              <a:lnSpc>
                <a:spcPct val="70000"/>
              </a:lnSpc>
              <a:buFont typeface="Wingdings" pitchFamily="2"/>
              <a:buChar char="§"/>
            </a:pPr>
            <a:r>
              <a:rPr lang="en-GB" sz="2200"/>
              <a:t>3. Crowther, D., &amp; Lancaster, G. (2009) </a:t>
            </a:r>
            <a:r>
              <a:rPr lang="en-GB" sz="2200" i="1"/>
              <a:t>Research Methods: A Concise Introduction to Research in Management and Business Consultancy.</a:t>
            </a:r>
            <a:r>
              <a:rPr lang="en-GB" sz="2200"/>
              <a:t> 2</a:t>
            </a:r>
            <a:r>
              <a:rPr lang="en-GB" sz="2200" baseline="30000"/>
              <a:t>nd</a:t>
            </a:r>
            <a:r>
              <a:rPr lang="en-GB" sz="2200"/>
              <a:t> Elsevier Butterworth-Heinemann, Oxford</a:t>
            </a:r>
          </a:p>
          <a:p>
            <a:pPr lvl="0" fontAlgn="t">
              <a:lnSpc>
                <a:spcPct val="70000"/>
              </a:lnSpc>
              <a:buFont typeface="Wingdings" pitchFamily="2"/>
              <a:buChar char="§"/>
            </a:pPr>
            <a:r>
              <a:rPr lang="en-GB" sz="2200"/>
              <a:t>4. Cooper, D. R., &amp; Schindler P. S. (2014). </a:t>
            </a:r>
            <a:r>
              <a:rPr lang="en-GB" sz="2200" i="1"/>
              <a:t>Business Research Methods</a:t>
            </a:r>
            <a:r>
              <a:rPr lang="en-GB" sz="2200"/>
              <a:t>. 12</a:t>
            </a:r>
            <a:r>
              <a:rPr lang="en-GB" sz="2200" baseline="30000"/>
              <a:t>th</a:t>
            </a:r>
            <a:r>
              <a:rPr lang="en-GB" sz="2200"/>
              <a:t> ed. McGraw Hill</a:t>
            </a:r>
          </a:p>
          <a:p>
            <a:pPr marL="0" lvl="0" indent="0">
              <a:lnSpc>
                <a:spcPct val="70000"/>
              </a:lnSpc>
              <a:buNone/>
            </a:pPr>
            <a:endParaRPr lang="en-GB" sz="22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4354</TotalTime>
  <Words>2191</Words>
  <Application>Microsoft Office PowerPoint</Application>
  <PresentationFormat>Widescreen</PresentationFormat>
  <Paragraphs>152</Paragraphs>
  <Slides>25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Myriad Pro</vt:lpstr>
      <vt:lpstr>Verdana</vt:lpstr>
      <vt:lpstr>Wingdings</vt:lpstr>
      <vt:lpstr>20140311PresentationUWTSDTemplate</vt:lpstr>
      <vt:lpstr>        Research Methods for Business – LCLM 6004  Week 2 : Ethics in Business Research         </vt:lpstr>
      <vt:lpstr>Last week…We explored</vt:lpstr>
      <vt:lpstr>This week: Learning outcomes</vt:lpstr>
      <vt:lpstr>What Are Research Ethics?</vt:lpstr>
      <vt:lpstr>Video: what are Ethics (13 minutes)</vt:lpstr>
      <vt:lpstr>Ethical Treatment of Participants</vt:lpstr>
      <vt:lpstr>Benefits</vt:lpstr>
      <vt:lpstr>Deception </vt:lpstr>
      <vt:lpstr>Rights in Business Research</vt:lpstr>
      <vt:lpstr>Rights in Business Research</vt:lpstr>
      <vt:lpstr>Rights in Business Research</vt:lpstr>
      <vt:lpstr>Ensuring Quality and Anonymity in Research</vt:lpstr>
      <vt:lpstr>Ensuring Quality and Anonymity in Research</vt:lpstr>
      <vt:lpstr>Informed Consent</vt:lpstr>
      <vt:lpstr>Informed Consent Procedures for Business Survey</vt:lpstr>
      <vt:lpstr>Cont.</vt:lpstr>
      <vt:lpstr>Debriefing Participants After the Survey</vt:lpstr>
      <vt:lpstr>The Growing Importance of Ethics in Economic Organisations</vt:lpstr>
      <vt:lpstr>Diverse Approaches to Ethics in Business Research </vt:lpstr>
      <vt:lpstr>The Need for a Middle Ground in Ethical Standards </vt:lpstr>
      <vt:lpstr>Promoting Integrity and Ongoing Ethical Dialogue </vt:lpstr>
      <vt:lpstr>Group Discussion on UWTSD's Ethical Guidance and Code of Practice (Duration: 30 minutes)</vt:lpstr>
      <vt:lpstr>Cont. </vt:lpstr>
      <vt:lpstr>Next week…</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Xavier Matieni</cp:lastModifiedBy>
  <cp:revision>305</cp:revision>
  <cp:lastPrinted>2018-07-09T15:27:01Z</cp:lastPrinted>
  <dcterms:created xsi:type="dcterms:W3CDTF">2002-10-07T19:43:58Z</dcterms:created>
  <dcterms:modified xsi:type="dcterms:W3CDTF">2025-02-16T21:12:24Z</dcterms:modified>
</cp:coreProperties>
</file>