
<file path=[Content_Types].xml><?xml version="1.0" encoding="utf-8"?>
<Types xmlns="http://schemas.openxmlformats.org/package/2006/content-types">
  <Default Extension="jpeg" ContentType="image/jpeg"/>
  <Default Extension="jpg" ContentType="image/jpeg"/>
  <Default Extension="mp4" ContentType="video/mp4"/>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60" r:id="rId1"/>
  </p:sldMasterIdLst>
  <p:sldIdLst>
    <p:sldId id="270" r:id="rId2"/>
    <p:sldId id="268" r:id="rId3"/>
    <p:sldId id="269" r:id="rId4"/>
    <p:sldId id="256" r:id="rId5"/>
    <p:sldId id="257" r:id="rId6"/>
    <p:sldId id="259" r:id="rId7"/>
    <p:sldId id="258" r:id="rId8"/>
    <p:sldId id="262" r:id="rId9"/>
    <p:sldId id="263" r:id="rId10"/>
    <p:sldId id="264" r:id="rId11"/>
    <p:sldId id="265" r:id="rId12"/>
    <p:sldId id="266" r:id="rId13"/>
    <p:sldId id="267" r:id="rId14"/>
    <p:sldId id="272" r:id="rId15"/>
    <p:sldId id="275" r:id="rId16"/>
    <p:sldId id="273" r:id="rId17"/>
    <p:sldId id="274" r:id="rId18"/>
    <p:sldId id="277" r:id="rId19"/>
    <p:sldId id="276" r:id="rId20"/>
    <p:sldId id="280" r:id="rId21"/>
    <p:sldId id="281" r:id="rId22"/>
    <p:sldId id="282" r:id="rId23"/>
    <p:sldId id="283" r:id="rId24"/>
    <p:sldId id="279" r:id="rId25"/>
    <p:sldId id="278" r:id="rId2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0D889ECC-70FA-8102-D632-EBB577508482}" v="33" dt="2025-11-09T14:30:31.071"/>
    <p1510:client id="{8183D977-5C9D-F42D-79D0-020AEB2855B1}" v="222" dt="2025-11-09T14:24:48.303"/>
    <p1510:client id="{DA96D81E-A651-B9D8-5D6E-F98B11C69E52}" v="82" dt="2025-11-09T13:50:18.738"/>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9317"/>
    <p:restoredTop sz="94651"/>
  </p:normalViewPr>
  <p:slideViewPr>
    <p:cSldViewPr snapToGrid="0">
      <p:cViewPr varScale="1">
        <p:scale>
          <a:sx n="105" d="100"/>
          <a:sy n="105" d="100"/>
        </p:scale>
        <p:origin x="632" y="19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31" Type="http://schemas.microsoft.com/office/2015/10/relationships/revisionInfo" Target="revisionInfo.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presProps" Target="presProps.xml"/><Relationship Id="rId30" Type="http://schemas.openxmlformats.org/officeDocument/2006/relationships/tableStyles" Target="tableStyles.xml"/></Relationships>
</file>

<file path=ppt/diagrams/_rels/data3.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22.svg"/><Relationship Id="rId1" Type="http://schemas.openxmlformats.org/officeDocument/2006/relationships/image" Target="../media/image21.png"/><Relationship Id="rId6" Type="http://schemas.openxmlformats.org/officeDocument/2006/relationships/image" Target="../media/image26.svg"/><Relationship Id="rId5" Type="http://schemas.openxmlformats.org/officeDocument/2006/relationships/image" Target="../media/image25.png"/><Relationship Id="rId4" Type="http://schemas.openxmlformats.org/officeDocument/2006/relationships/image" Target="../media/image24.svg"/></Relationships>
</file>

<file path=ppt/diagrams/_rels/drawing3.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22.svg"/><Relationship Id="rId1" Type="http://schemas.openxmlformats.org/officeDocument/2006/relationships/image" Target="../media/image21.png"/><Relationship Id="rId6" Type="http://schemas.openxmlformats.org/officeDocument/2006/relationships/image" Target="../media/image26.svg"/><Relationship Id="rId5" Type="http://schemas.openxmlformats.org/officeDocument/2006/relationships/image" Target="../media/image25.png"/><Relationship Id="rId4" Type="http://schemas.openxmlformats.org/officeDocument/2006/relationships/image" Target="../media/image24.svg"/></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2D9C8878-0BCC-4EAF-A7BE-57E210D3DA82}" type="doc">
      <dgm:prSet loTypeId="urn:microsoft.com/office/officeart/2008/layout/LinedList" loCatId="list" qsTypeId="urn:microsoft.com/office/officeart/2005/8/quickstyle/simple1" qsCatId="simple" csTypeId="urn:microsoft.com/office/officeart/2005/8/colors/accent1_2" csCatId="accent1" phldr="1"/>
      <dgm:spPr/>
      <dgm:t>
        <a:bodyPr/>
        <a:lstStyle/>
        <a:p>
          <a:endParaRPr lang="en-US"/>
        </a:p>
      </dgm:t>
    </dgm:pt>
    <dgm:pt modelId="{CA1DBD06-CAE3-448D-82C2-72BEBDA9A324}">
      <dgm:prSet/>
      <dgm:spPr/>
      <dgm:t>
        <a:bodyPr/>
        <a:lstStyle/>
        <a:p>
          <a:r>
            <a:rPr lang="en-US"/>
            <a:t>Eliora Blackson: 2436903 (Introduction)</a:t>
          </a:r>
        </a:p>
      </dgm:t>
    </dgm:pt>
    <dgm:pt modelId="{A9235202-0D75-4544-8A21-3AF904098FB6}" type="parTrans" cxnId="{753682A6-28EE-4217-A84B-C7869D2C9065}">
      <dgm:prSet/>
      <dgm:spPr/>
      <dgm:t>
        <a:bodyPr/>
        <a:lstStyle/>
        <a:p>
          <a:endParaRPr lang="en-US"/>
        </a:p>
      </dgm:t>
    </dgm:pt>
    <dgm:pt modelId="{36BBF8AA-FF0C-4F4B-86C7-D60C3523B6DE}" type="sibTrans" cxnId="{753682A6-28EE-4217-A84B-C7869D2C9065}">
      <dgm:prSet/>
      <dgm:spPr/>
      <dgm:t>
        <a:bodyPr/>
        <a:lstStyle/>
        <a:p>
          <a:endParaRPr lang="en-US"/>
        </a:p>
      </dgm:t>
    </dgm:pt>
    <dgm:pt modelId="{64D037FA-C9C1-4E92-9B5B-2CAA9DC16920}">
      <dgm:prSet/>
      <dgm:spPr/>
      <dgm:t>
        <a:bodyPr/>
        <a:lstStyle/>
        <a:p>
          <a:r>
            <a:rPr lang="en-US" dirty="0"/>
            <a:t>Jessica Posser da Costa: 244092 (Monitor) </a:t>
          </a:r>
        </a:p>
      </dgm:t>
    </dgm:pt>
    <dgm:pt modelId="{AF4BEC27-26CE-4624-9AE2-828508DE8673}" type="parTrans" cxnId="{2004691C-A496-42C9-8165-22F5578224BB}">
      <dgm:prSet/>
      <dgm:spPr/>
      <dgm:t>
        <a:bodyPr/>
        <a:lstStyle/>
        <a:p>
          <a:endParaRPr lang="en-US"/>
        </a:p>
      </dgm:t>
    </dgm:pt>
    <dgm:pt modelId="{1BD0B292-FD2E-4D64-AB99-54D427E5A1E3}" type="sibTrans" cxnId="{2004691C-A496-42C9-8165-22F5578224BB}">
      <dgm:prSet/>
      <dgm:spPr/>
      <dgm:t>
        <a:bodyPr/>
        <a:lstStyle/>
        <a:p>
          <a:endParaRPr lang="en-US"/>
        </a:p>
      </dgm:t>
    </dgm:pt>
    <dgm:pt modelId="{540DE078-CC85-49F3-BCA1-6517E8AEF73B}">
      <dgm:prSet/>
      <dgm:spPr/>
      <dgm:t>
        <a:bodyPr/>
        <a:lstStyle/>
        <a:p>
          <a:r>
            <a:rPr lang="en-US" dirty="0"/>
            <a:t>Bruna Moraes Goncalves: 2440011 (Control)</a:t>
          </a:r>
        </a:p>
      </dgm:t>
    </dgm:pt>
    <dgm:pt modelId="{F4B15986-37ED-40CD-8F2E-90CF43F75F97}" type="parTrans" cxnId="{EC9E4F3D-4C7D-4842-BC4E-813866430ECA}">
      <dgm:prSet/>
      <dgm:spPr/>
      <dgm:t>
        <a:bodyPr/>
        <a:lstStyle/>
        <a:p>
          <a:endParaRPr lang="en-US"/>
        </a:p>
      </dgm:t>
    </dgm:pt>
    <dgm:pt modelId="{63FEA7A1-0EC2-4981-BBC3-526677B232A5}" type="sibTrans" cxnId="{EC9E4F3D-4C7D-4842-BC4E-813866430ECA}">
      <dgm:prSet/>
      <dgm:spPr/>
      <dgm:t>
        <a:bodyPr/>
        <a:lstStyle/>
        <a:p>
          <a:endParaRPr lang="en-US"/>
        </a:p>
      </dgm:t>
    </dgm:pt>
    <dgm:pt modelId="{6B7CE814-6C19-4538-AEFA-68933B6F01C3}">
      <dgm:prSet/>
      <dgm:spPr/>
      <dgm:t>
        <a:bodyPr/>
        <a:lstStyle/>
        <a:p>
          <a:r>
            <a:rPr lang="en-US" dirty="0" err="1"/>
            <a:t>Yeneva</a:t>
          </a:r>
          <a:r>
            <a:rPr lang="en-US" dirty="0"/>
            <a:t> Tufino: 2427845 (Policy and Strategies)</a:t>
          </a:r>
        </a:p>
      </dgm:t>
    </dgm:pt>
    <dgm:pt modelId="{B8907811-48BB-4D0C-88B0-1513E8F63160}" type="parTrans" cxnId="{763C8E03-75DD-41CE-B287-186F21B6C356}">
      <dgm:prSet/>
      <dgm:spPr/>
      <dgm:t>
        <a:bodyPr/>
        <a:lstStyle/>
        <a:p>
          <a:endParaRPr lang="en-US"/>
        </a:p>
      </dgm:t>
    </dgm:pt>
    <dgm:pt modelId="{C6FA21A6-6398-4C7B-A80D-A7D830CE4398}" type="sibTrans" cxnId="{763C8E03-75DD-41CE-B287-186F21B6C356}">
      <dgm:prSet/>
      <dgm:spPr/>
      <dgm:t>
        <a:bodyPr/>
        <a:lstStyle/>
        <a:p>
          <a:endParaRPr lang="en-US"/>
        </a:p>
      </dgm:t>
    </dgm:pt>
    <dgm:pt modelId="{EBBD330C-00A1-4F0E-9908-55304ADBCF71}">
      <dgm:prSet/>
      <dgm:spPr/>
      <dgm:t>
        <a:bodyPr/>
        <a:lstStyle/>
        <a:p>
          <a:r>
            <a:rPr lang="en-US" dirty="0"/>
            <a:t>Arzoo </a:t>
          </a:r>
          <a:r>
            <a:rPr lang="en-US" dirty="0" err="1"/>
            <a:t>Anysis</a:t>
          </a:r>
          <a:r>
            <a:rPr lang="en-US" dirty="0"/>
            <a:t>: 2435268 (Public Health Recommendation)</a:t>
          </a:r>
        </a:p>
      </dgm:t>
    </dgm:pt>
    <dgm:pt modelId="{4408431A-C78D-4C07-8F3B-663B9FEBC904}" type="parTrans" cxnId="{396D23B7-21BB-467A-962D-D45563362DBF}">
      <dgm:prSet/>
      <dgm:spPr/>
      <dgm:t>
        <a:bodyPr/>
        <a:lstStyle/>
        <a:p>
          <a:endParaRPr lang="en-US"/>
        </a:p>
      </dgm:t>
    </dgm:pt>
    <dgm:pt modelId="{D132F090-711B-444D-8F51-19EAA06F7E63}" type="sibTrans" cxnId="{396D23B7-21BB-467A-962D-D45563362DBF}">
      <dgm:prSet/>
      <dgm:spPr/>
      <dgm:t>
        <a:bodyPr/>
        <a:lstStyle/>
        <a:p>
          <a:endParaRPr lang="en-US"/>
        </a:p>
      </dgm:t>
    </dgm:pt>
    <dgm:pt modelId="{D9169C44-AD74-4206-97FA-CA8850B45E15}">
      <dgm:prSet/>
      <dgm:spPr/>
      <dgm:t>
        <a:bodyPr/>
        <a:lstStyle/>
        <a:p>
          <a:r>
            <a:rPr lang="en-US" dirty="0"/>
            <a:t>Teresa Francisco da Cruz: 2440007 (Health Education &amp; Conclusion)</a:t>
          </a:r>
        </a:p>
      </dgm:t>
    </dgm:pt>
    <dgm:pt modelId="{13F9225E-D978-4145-A24D-F9A99F1C5DC0}" type="parTrans" cxnId="{25B8AD45-610D-4471-879A-7A91AF048840}">
      <dgm:prSet/>
      <dgm:spPr/>
      <dgm:t>
        <a:bodyPr/>
        <a:lstStyle/>
        <a:p>
          <a:endParaRPr lang="en-US"/>
        </a:p>
      </dgm:t>
    </dgm:pt>
    <dgm:pt modelId="{F6F4BE35-DC35-445B-B470-66F39FBE1587}" type="sibTrans" cxnId="{25B8AD45-610D-4471-879A-7A91AF048840}">
      <dgm:prSet/>
      <dgm:spPr/>
      <dgm:t>
        <a:bodyPr/>
        <a:lstStyle/>
        <a:p>
          <a:endParaRPr lang="en-US"/>
        </a:p>
      </dgm:t>
    </dgm:pt>
    <dgm:pt modelId="{5E57E116-C166-5E4A-AA96-F36515A8D2FD}" type="pres">
      <dgm:prSet presAssocID="{2D9C8878-0BCC-4EAF-A7BE-57E210D3DA82}" presName="vert0" presStyleCnt="0">
        <dgm:presLayoutVars>
          <dgm:dir/>
          <dgm:animOne val="branch"/>
          <dgm:animLvl val="lvl"/>
        </dgm:presLayoutVars>
      </dgm:prSet>
      <dgm:spPr/>
    </dgm:pt>
    <dgm:pt modelId="{B3165427-09F5-CA4B-9351-945032AAB56E}" type="pres">
      <dgm:prSet presAssocID="{CA1DBD06-CAE3-448D-82C2-72BEBDA9A324}" presName="thickLine" presStyleLbl="alignNode1" presStyleIdx="0" presStyleCnt="6"/>
      <dgm:spPr/>
    </dgm:pt>
    <dgm:pt modelId="{A2EC506A-4DC9-C643-BA54-6451B84B83F8}" type="pres">
      <dgm:prSet presAssocID="{CA1DBD06-CAE3-448D-82C2-72BEBDA9A324}" presName="horz1" presStyleCnt="0"/>
      <dgm:spPr/>
    </dgm:pt>
    <dgm:pt modelId="{1C630B32-0ACB-3E44-9C92-FE7351B88525}" type="pres">
      <dgm:prSet presAssocID="{CA1DBD06-CAE3-448D-82C2-72BEBDA9A324}" presName="tx1" presStyleLbl="revTx" presStyleIdx="0" presStyleCnt="6"/>
      <dgm:spPr/>
    </dgm:pt>
    <dgm:pt modelId="{12A93F19-B968-F94D-BDB6-86B90335B49E}" type="pres">
      <dgm:prSet presAssocID="{CA1DBD06-CAE3-448D-82C2-72BEBDA9A324}" presName="vert1" presStyleCnt="0"/>
      <dgm:spPr/>
    </dgm:pt>
    <dgm:pt modelId="{FA0AB069-B4CC-4E4A-B232-B07B948D9E45}" type="pres">
      <dgm:prSet presAssocID="{64D037FA-C9C1-4E92-9B5B-2CAA9DC16920}" presName="thickLine" presStyleLbl="alignNode1" presStyleIdx="1" presStyleCnt="6"/>
      <dgm:spPr/>
    </dgm:pt>
    <dgm:pt modelId="{D31AB760-A218-DA41-A91D-768B4C2607D1}" type="pres">
      <dgm:prSet presAssocID="{64D037FA-C9C1-4E92-9B5B-2CAA9DC16920}" presName="horz1" presStyleCnt="0"/>
      <dgm:spPr/>
    </dgm:pt>
    <dgm:pt modelId="{59F4C854-8652-A94A-822E-FDBF549943E3}" type="pres">
      <dgm:prSet presAssocID="{64D037FA-C9C1-4E92-9B5B-2CAA9DC16920}" presName="tx1" presStyleLbl="revTx" presStyleIdx="1" presStyleCnt="6"/>
      <dgm:spPr/>
    </dgm:pt>
    <dgm:pt modelId="{F2386028-FDD7-514D-A477-CF6330E54B5C}" type="pres">
      <dgm:prSet presAssocID="{64D037FA-C9C1-4E92-9B5B-2CAA9DC16920}" presName="vert1" presStyleCnt="0"/>
      <dgm:spPr/>
    </dgm:pt>
    <dgm:pt modelId="{6D3C146D-7142-8D4D-8385-B9BB2D1532DB}" type="pres">
      <dgm:prSet presAssocID="{540DE078-CC85-49F3-BCA1-6517E8AEF73B}" presName="thickLine" presStyleLbl="alignNode1" presStyleIdx="2" presStyleCnt="6"/>
      <dgm:spPr/>
    </dgm:pt>
    <dgm:pt modelId="{8747C5FF-63B1-0A4B-AD7D-424EB2AF5A41}" type="pres">
      <dgm:prSet presAssocID="{540DE078-CC85-49F3-BCA1-6517E8AEF73B}" presName="horz1" presStyleCnt="0"/>
      <dgm:spPr/>
    </dgm:pt>
    <dgm:pt modelId="{D3FD9F14-AF9A-2549-930E-0A3891F5BC12}" type="pres">
      <dgm:prSet presAssocID="{540DE078-CC85-49F3-BCA1-6517E8AEF73B}" presName="tx1" presStyleLbl="revTx" presStyleIdx="2" presStyleCnt="6"/>
      <dgm:spPr/>
    </dgm:pt>
    <dgm:pt modelId="{47355278-B722-AF49-B969-E950C1733BD4}" type="pres">
      <dgm:prSet presAssocID="{540DE078-CC85-49F3-BCA1-6517E8AEF73B}" presName="vert1" presStyleCnt="0"/>
      <dgm:spPr/>
    </dgm:pt>
    <dgm:pt modelId="{C37D8FB3-87DE-F84C-ABE5-4C129556B4A9}" type="pres">
      <dgm:prSet presAssocID="{6B7CE814-6C19-4538-AEFA-68933B6F01C3}" presName="thickLine" presStyleLbl="alignNode1" presStyleIdx="3" presStyleCnt="6"/>
      <dgm:spPr/>
    </dgm:pt>
    <dgm:pt modelId="{5CECB437-1F26-114F-A02C-CFCB5DBBF021}" type="pres">
      <dgm:prSet presAssocID="{6B7CE814-6C19-4538-AEFA-68933B6F01C3}" presName="horz1" presStyleCnt="0"/>
      <dgm:spPr/>
    </dgm:pt>
    <dgm:pt modelId="{116C5FDE-D0E2-5544-BA90-A9ACA8EE9E42}" type="pres">
      <dgm:prSet presAssocID="{6B7CE814-6C19-4538-AEFA-68933B6F01C3}" presName="tx1" presStyleLbl="revTx" presStyleIdx="3" presStyleCnt="6"/>
      <dgm:spPr/>
    </dgm:pt>
    <dgm:pt modelId="{EF72358F-1BC0-5A4F-BF1A-44A475485C08}" type="pres">
      <dgm:prSet presAssocID="{6B7CE814-6C19-4538-AEFA-68933B6F01C3}" presName="vert1" presStyleCnt="0"/>
      <dgm:spPr/>
    </dgm:pt>
    <dgm:pt modelId="{EB02467B-592E-BF49-8062-F43C0795C0ED}" type="pres">
      <dgm:prSet presAssocID="{EBBD330C-00A1-4F0E-9908-55304ADBCF71}" presName="thickLine" presStyleLbl="alignNode1" presStyleIdx="4" presStyleCnt="6"/>
      <dgm:spPr/>
    </dgm:pt>
    <dgm:pt modelId="{DEB702C0-3091-654E-8D6A-909D2A2C3BF4}" type="pres">
      <dgm:prSet presAssocID="{EBBD330C-00A1-4F0E-9908-55304ADBCF71}" presName="horz1" presStyleCnt="0"/>
      <dgm:spPr/>
    </dgm:pt>
    <dgm:pt modelId="{7FA40F01-828F-914B-97E3-E92E67474FA1}" type="pres">
      <dgm:prSet presAssocID="{EBBD330C-00A1-4F0E-9908-55304ADBCF71}" presName="tx1" presStyleLbl="revTx" presStyleIdx="4" presStyleCnt="6"/>
      <dgm:spPr/>
    </dgm:pt>
    <dgm:pt modelId="{13988AC3-0084-044D-A8AE-A5078C3A86C7}" type="pres">
      <dgm:prSet presAssocID="{EBBD330C-00A1-4F0E-9908-55304ADBCF71}" presName="vert1" presStyleCnt="0"/>
      <dgm:spPr/>
    </dgm:pt>
    <dgm:pt modelId="{7929BF19-267B-0248-B0EA-9B58A3DBF449}" type="pres">
      <dgm:prSet presAssocID="{D9169C44-AD74-4206-97FA-CA8850B45E15}" presName="thickLine" presStyleLbl="alignNode1" presStyleIdx="5" presStyleCnt="6"/>
      <dgm:spPr/>
    </dgm:pt>
    <dgm:pt modelId="{B58EF1BA-286D-124C-ABB8-49B8DEC9F56C}" type="pres">
      <dgm:prSet presAssocID="{D9169C44-AD74-4206-97FA-CA8850B45E15}" presName="horz1" presStyleCnt="0"/>
      <dgm:spPr/>
    </dgm:pt>
    <dgm:pt modelId="{ECD907B4-76F3-CB42-9638-CEDC78DEAF0F}" type="pres">
      <dgm:prSet presAssocID="{D9169C44-AD74-4206-97FA-CA8850B45E15}" presName="tx1" presStyleLbl="revTx" presStyleIdx="5" presStyleCnt="6"/>
      <dgm:spPr/>
    </dgm:pt>
    <dgm:pt modelId="{9C7FEF54-153C-B644-95B8-7718923BBBD7}" type="pres">
      <dgm:prSet presAssocID="{D9169C44-AD74-4206-97FA-CA8850B45E15}" presName="vert1" presStyleCnt="0"/>
      <dgm:spPr/>
    </dgm:pt>
  </dgm:ptLst>
  <dgm:cxnLst>
    <dgm:cxn modelId="{763C8E03-75DD-41CE-B287-186F21B6C356}" srcId="{2D9C8878-0BCC-4EAF-A7BE-57E210D3DA82}" destId="{6B7CE814-6C19-4538-AEFA-68933B6F01C3}" srcOrd="3" destOrd="0" parTransId="{B8907811-48BB-4D0C-88B0-1513E8F63160}" sibTransId="{C6FA21A6-6398-4C7B-A80D-A7D830CE4398}"/>
    <dgm:cxn modelId="{7250DF03-11A5-E04A-BBC5-DC0DDCFD0DA1}" type="presOf" srcId="{6B7CE814-6C19-4538-AEFA-68933B6F01C3}" destId="{116C5FDE-D0E2-5544-BA90-A9ACA8EE9E42}" srcOrd="0" destOrd="0" presId="urn:microsoft.com/office/officeart/2008/layout/LinedList"/>
    <dgm:cxn modelId="{2004691C-A496-42C9-8165-22F5578224BB}" srcId="{2D9C8878-0BCC-4EAF-A7BE-57E210D3DA82}" destId="{64D037FA-C9C1-4E92-9B5B-2CAA9DC16920}" srcOrd="1" destOrd="0" parTransId="{AF4BEC27-26CE-4624-9AE2-828508DE8673}" sibTransId="{1BD0B292-FD2E-4D64-AB99-54D427E5A1E3}"/>
    <dgm:cxn modelId="{918A382D-4424-DD4D-B057-62A1E8121DAE}" type="presOf" srcId="{CA1DBD06-CAE3-448D-82C2-72BEBDA9A324}" destId="{1C630B32-0ACB-3E44-9C92-FE7351B88525}" srcOrd="0" destOrd="0" presId="urn:microsoft.com/office/officeart/2008/layout/LinedList"/>
    <dgm:cxn modelId="{F312362F-71BD-3D46-929F-A6B8CFFBA60E}" type="presOf" srcId="{D9169C44-AD74-4206-97FA-CA8850B45E15}" destId="{ECD907B4-76F3-CB42-9638-CEDC78DEAF0F}" srcOrd="0" destOrd="0" presId="urn:microsoft.com/office/officeart/2008/layout/LinedList"/>
    <dgm:cxn modelId="{7C44BA38-8A3E-234C-9380-FCE95D5EC0F0}" type="presOf" srcId="{540DE078-CC85-49F3-BCA1-6517E8AEF73B}" destId="{D3FD9F14-AF9A-2549-930E-0A3891F5BC12}" srcOrd="0" destOrd="0" presId="urn:microsoft.com/office/officeart/2008/layout/LinedList"/>
    <dgm:cxn modelId="{EC9E4F3D-4C7D-4842-BC4E-813866430ECA}" srcId="{2D9C8878-0BCC-4EAF-A7BE-57E210D3DA82}" destId="{540DE078-CC85-49F3-BCA1-6517E8AEF73B}" srcOrd="2" destOrd="0" parTransId="{F4B15986-37ED-40CD-8F2E-90CF43F75F97}" sibTransId="{63FEA7A1-0EC2-4981-BBC3-526677B232A5}"/>
    <dgm:cxn modelId="{25B8AD45-610D-4471-879A-7A91AF048840}" srcId="{2D9C8878-0BCC-4EAF-A7BE-57E210D3DA82}" destId="{D9169C44-AD74-4206-97FA-CA8850B45E15}" srcOrd="5" destOrd="0" parTransId="{13F9225E-D978-4145-A24D-F9A99F1C5DC0}" sibTransId="{F6F4BE35-DC35-445B-B470-66F39FBE1587}"/>
    <dgm:cxn modelId="{4859D64A-2908-7046-943A-F68231592497}" type="presOf" srcId="{2D9C8878-0BCC-4EAF-A7BE-57E210D3DA82}" destId="{5E57E116-C166-5E4A-AA96-F36515A8D2FD}" srcOrd="0" destOrd="0" presId="urn:microsoft.com/office/officeart/2008/layout/LinedList"/>
    <dgm:cxn modelId="{C7F52385-217D-914F-BA6F-6786FBE11A72}" type="presOf" srcId="{EBBD330C-00A1-4F0E-9908-55304ADBCF71}" destId="{7FA40F01-828F-914B-97E3-E92E67474FA1}" srcOrd="0" destOrd="0" presId="urn:microsoft.com/office/officeart/2008/layout/LinedList"/>
    <dgm:cxn modelId="{753682A6-28EE-4217-A84B-C7869D2C9065}" srcId="{2D9C8878-0BCC-4EAF-A7BE-57E210D3DA82}" destId="{CA1DBD06-CAE3-448D-82C2-72BEBDA9A324}" srcOrd="0" destOrd="0" parTransId="{A9235202-0D75-4544-8A21-3AF904098FB6}" sibTransId="{36BBF8AA-FF0C-4F4B-86C7-D60C3523B6DE}"/>
    <dgm:cxn modelId="{BC51A4AD-4BB8-EF43-81B8-3C934FE21CE4}" type="presOf" srcId="{64D037FA-C9C1-4E92-9B5B-2CAA9DC16920}" destId="{59F4C854-8652-A94A-822E-FDBF549943E3}" srcOrd="0" destOrd="0" presId="urn:microsoft.com/office/officeart/2008/layout/LinedList"/>
    <dgm:cxn modelId="{396D23B7-21BB-467A-962D-D45563362DBF}" srcId="{2D9C8878-0BCC-4EAF-A7BE-57E210D3DA82}" destId="{EBBD330C-00A1-4F0E-9908-55304ADBCF71}" srcOrd="4" destOrd="0" parTransId="{4408431A-C78D-4C07-8F3B-663B9FEBC904}" sibTransId="{D132F090-711B-444D-8F51-19EAA06F7E63}"/>
    <dgm:cxn modelId="{E4D382E8-2490-9244-B82F-AAE2510E12E3}" type="presParOf" srcId="{5E57E116-C166-5E4A-AA96-F36515A8D2FD}" destId="{B3165427-09F5-CA4B-9351-945032AAB56E}" srcOrd="0" destOrd="0" presId="urn:microsoft.com/office/officeart/2008/layout/LinedList"/>
    <dgm:cxn modelId="{E2507E30-B633-C845-912D-D979D9A30A2E}" type="presParOf" srcId="{5E57E116-C166-5E4A-AA96-F36515A8D2FD}" destId="{A2EC506A-4DC9-C643-BA54-6451B84B83F8}" srcOrd="1" destOrd="0" presId="urn:microsoft.com/office/officeart/2008/layout/LinedList"/>
    <dgm:cxn modelId="{7ACA40B1-FE49-674D-BE5F-02661C92109A}" type="presParOf" srcId="{A2EC506A-4DC9-C643-BA54-6451B84B83F8}" destId="{1C630B32-0ACB-3E44-9C92-FE7351B88525}" srcOrd="0" destOrd="0" presId="urn:microsoft.com/office/officeart/2008/layout/LinedList"/>
    <dgm:cxn modelId="{4EDD6AC6-3B99-E54D-B57D-655E5E054F97}" type="presParOf" srcId="{A2EC506A-4DC9-C643-BA54-6451B84B83F8}" destId="{12A93F19-B968-F94D-BDB6-86B90335B49E}" srcOrd="1" destOrd="0" presId="urn:microsoft.com/office/officeart/2008/layout/LinedList"/>
    <dgm:cxn modelId="{CB14FF77-17A6-3C44-AF84-812B27A730E0}" type="presParOf" srcId="{5E57E116-C166-5E4A-AA96-F36515A8D2FD}" destId="{FA0AB069-B4CC-4E4A-B232-B07B948D9E45}" srcOrd="2" destOrd="0" presId="urn:microsoft.com/office/officeart/2008/layout/LinedList"/>
    <dgm:cxn modelId="{A17AF375-00CD-2643-8C08-BDE1706F7BF8}" type="presParOf" srcId="{5E57E116-C166-5E4A-AA96-F36515A8D2FD}" destId="{D31AB760-A218-DA41-A91D-768B4C2607D1}" srcOrd="3" destOrd="0" presId="urn:microsoft.com/office/officeart/2008/layout/LinedList"/>
    <dgm:cxn modelId="{6D6D6CF6-ADAC-A844-8DB0-19267037EEAF}" type="presParOf" srcId="{D31AB760-A218-DA41-A91D-768B4C2607D1}" destId="{59F4C854-8652-A94A-822E-FDBF549943E3}" srcOrd="0" destOrd="0" presId="urn:microsoft.com/office/officeart/2008/layout/LinedList"/>
    <dgm:cxn modelId="{4DA98928-47AD-5848-BE81-4F41238297AD}" type="presParOf" srcId="{D31AB760-A218-DA41-A91D-768B4C2607D1}" destId="{F2386028-FDD7-514D-A477-CF6330E54B5C}" srcOrd="1" destOrd="0" presId="urn:microsoft.com/office/officeart/2008/layout/LinedList"/>
    <dgm:cxn modelId="{1E59F4CC-4CF3-4049-8E3D-A507CBCA8D07}" type="presParOf" srcId="{5E57E116-C166-5E4A-AA96-F36515A8D2FD}" destId="{6D3C146D-7142-8D4D-8385-B9BB2D1532DB}" srcOrd="4" destOrd="0" presId="urn:microsoft.com/office/officeart/2008/layout/LinedList"/>
    <dgm:cxn modelId="{CB6A634A-277A-704D-B818-7058909BF919}" type="presParOf" srcId="{5E57E116-C166-5E4A-AA96-F36515A8D2FD}" destId="{8747C5FF-63B1-0A4B-AD7D-424EB2AF5A41}" srcOrd="5" destOrd="0" presId="urn:microsoft.com/office/officeart/2008/layout/LinedList"/>
    <dgm:cxn modelId="{27FA6C4A-CBC9-8E41-ADCD-F45EAF973A44}" type="presParOf" srcId="{8747C5FF-63B1-0A4B-AD7D-424EB2AF5A41}" destId="{D3FD9F14-AF9A-2549-930E-0A3891F5BC12}" srcOrd="0" destOrd="0" presId="urn:microsoft.com/office/officeart/2008/layout/LinedList"/>
    <dgm:cxn modelId="{05F31AFB-9420-A148-AD80-4C3203C1BDB2}" type="presParOf" srcId="{8747C5FF-63B1-0A4B-AD7D-424EB2AF5A41}" destId="{47355278-B722-AF49-B969-E950C1733BD4}" srcOrd="1" destOrd="0" presId="urn:microsoft.com/office/officeart/2008/layout/LinedList"/>
    <dgm:cxn modelId="{223B9436-7DEE-724B-A1BD-5EDA2A81E306}" type="presParOf" srcId="{5E57E116-C166-5E4A-AA96-F36515A8D2FD}" destId="{C37D8FB3-87DE-F84C-ABE5-4C129556B4A9}" srcOrd="6" destOrd="0" presId="urn:microsoft.com/office/officeart/2008/layout/LinedList"/>
    <dgm:cxn modelId="{EA6B5430-FE2A-574C-B409-489508EB4C42}" type="presParOf" srcId="{5E57E116-C166-5E4A-AA96-F36515A8D2FD}" destId="{5CECB437-1F26-114F-A02C-CFCB5DBBF021}" srcOrd="7" destOrd="0" presId="urn:microsoft.com/office/officeart/2008/layout/LinedList"/>
    <dgm:cxn modelId="{7C72D01C-5730-8C4E-B3A1-56BD26E81F0D}" type="presParOf" srcId="{5CECB437-1F26-114F-A02C-CFCB5DBBF021}" destId="{116C5FDE-D0E2-5544-BA90-A9ACA8EE9E42}" srcOrd="0" destOrd="0" presId="urn:microsoft.com/office/officeart/2008/layout/LinedList"/>
    <dgm:cxn modelId="{697ED089-C308-6D41-A5CA-1D80B94BAF78}" type="presParOf" srcId="{5CECB437-1F26-114F-A02C-CFCB5DBBF021}" destId="{EF72358F-1BC0-5A4F-BF1A-44A475485C08}" srcOrd="1" destOrd="0" presId="urn:microsoft.com/office/officeart/2008/layout/LinedList"/>
    <dgm:cxn modelId="{1F73A454-DF5D-6B4A-8626-B5025A9989D8}" type="presParOf" srcId="{5E57E116-C166-5E4A-AA96-F36515A8D2FD}" destId="{EB02467B-592E-BF49-8062-F43C0795C0ED}" srcOrd="8" destOrd="0" presId="urn:microsoft.com/office/officeart/2008/layout/LinedList"/>
    <dgm:cxn modelId="{81049CEC-EC49-4443-BFA2-5222696239E6}" type="presParOf" srcId="{5E57E116-C166-5E4A-AA96-F36515A8D2FD}" destId="{DEB702C0-3091-654E-8D6A-909D2A2C3BF4}" srcOrd="9" destOrd="0" presId="urn:microsoft.com/office/officeart/2008/layout/LinedList"/>
    <dgm:cxn modelId="{0409FD0A-3F1F-6D46-AAC8-C4B46CD7009E}" type="presParOf" srcId="{DEB702C0-3091-654E-8D6A-909D2A2C3BF4}" destId="{7FA40F01-828F-914B-97E3-E92E67474FA1}" srcOrd="0" destOrd="0" presId="urn:microsoft.com/office/officeart/2008/layout/LinedList"/>
    <dgm:cxn modelId="{9ECE1EBF-83A7-5946-9A1A-D376B00D00B9}" type="presParOf" srcId="{DEB702C0-3091-654E-8D6A-909D2A2C3BF4}" destId="{13988AC3-0084-044D-A8AE-A5078C3A86C7}" srcOrd="1" destOrd="0" presId="urn:microsoft.com/office/officeart/2008/layout/LinedList"/>
    <dgm:cxn modelId="{137126F6-F10E-7D4C-8F5B-D5E2B06A244A}" type="presParOf" srcId="{5E57E116-C166-5E4A-AA96-F36515A8D2FD}" destId="{7929BF19-267B-0248-B0EA-9B58A3DBF449}" srcOrd="10" destOrd="0" presId="urn:microsoft.com/office/officeart/2008/layout/LinedList"/>
    <dgm:cxn modelId="{5D063801-35D9-3D48-8BD5-DF4B2AA98F4A}" type="presParOf" srcId="{5E57E116-C166-5E4A-AA96-F36515A8D2FD}" destId="{B58EF1BA-286D-124C-ABB8-49B8DEC9F56C}" srcOrd="11" destOrd="0" presId="urn:microsoft.com/office/officeart/2008/layout/LinedList"/>
    <dgm:cxn modelId="{E1DE4786-4B34-6549-AF23-5DD880C804D8}" type="presParOf" srcId="{B58EF1BA-286D-124C-ABB8-49B8DEC9F56C}" destId="{ECD907B4-76F3-CB42-9638-CEDC78DEAF0F}" srcOrd="0" destOrd="0" presId="urn:microsoft.com/office/officeart/2008/layout/LinedList"/>
    <dgm:cxn modelId="{8247A027-065C-EF49-9C8A-639C2E4AE969}" type="presParOf" srcId="{B58EF1BA-286D-124C-ABB8-49B8DEC9F56C}" destId="{9C7FEF54-153C-B644-95B8-7718923BBBD7}" srcOrd="1" destOrd="0" presId="urn:microsoft.com/office/officeart/2008/layout/Line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40864C93-351C-48A6-BC62-97D7BA20705F}" type="doc">
      <dgm:prSet loTypeId="urn:microsoft.com/office/officeart/2005/8/layout/default" loCatId="list" qsTypeId="urn:microsoft.com/office/officeart/2005/8/quickstyle/simple1" qsCatId="simple" csTypeId="urn:microsoft.com/office/officeart/2005/8/colors/accent1_2" csCatId="accent1" phldr="1"/>
      <dgm:spPr/>
      <dgm:t>
        <a:bodyPr/>
        <a:lstStyle/>
        <a:p>
          <a:endParaRPr lang="en-US"/>
        </a:p>
      </dgm:t>
    </dgm:pt>
    <dgm:pt modelId="{F53A3E8C-D0FC-4958-B22D-6166A1BF408F}">
      <dgm:prSet custT="1"/>
      <dgm:spPr/>
      <dgm:t>
        <a:bodyPr/>
        <a:lstStyle/>
        <a:p>
          <a:r>
            <a:rPr lang="en-GB" sz="1600" dirty="0"/>
            <a:t>Data collection\Notification </a:t>
          </a:r>
        </a:p>
        <a:p>
          <a:r>
            <a:rPr lang="en-GB" sz="1600" dirty="0"/>
            <a:t> collection of suspected and confirmed case submitted daily by heath care providers</a:t>
          </a:r>
          <a:endParaRPr lang="en-US" sz="1600" dirty="0"/>
        </a:p>
      </dgm:t>
    </dgm:pt>
    <dgm:pt modelId="{D0C2CD97-B226-4B33-851B-8BCFF4AC166D}" type="parTrans" cxnId="{013E7B6D-6F48-4989-A60E-E11410BA834C}">
      <dgm:prSet/>
      <dgm:spPr/>
      <dgm:t>
        <a:bodyPr/>
        <a:lstStyle/>
        <a:p>
          <a:endParaRPr lang="en-US" sz="1400"/>
        </a:p>
      </dgm:t>
    </dgm:pt>
    <dgm:pt modelId="{FA9BCB27-7693-4262-9F02-458D15A75B21}" type="sibTrans" cxnId="{013E7B6D-6F48-4989-A60E-E11410BA834C}">
      <dgm:prSet/>
      <dgm:spPr/>
      <dgm:t>
        <a:bodyPr/>
        <a:lstStyle/>
        <a:p>
          <a:endParaRPr lang="en-US" sz="1400"/>
        </a:p>
      </dgm:t>
    </dgm:pt>
    <dgm:pt modelId="{D3D2870A-A744-4CA1-8362-4FF6E05A3EE2}">
      <dgm:prSet custT="1"/>
      <dgm:spPr/>
      <dgm:t>
        <a:bodyPr/>
        <a:lstStyle/>
        <a:p>
          <a:r>
            <a:rPr lang="en-GB" sz="1400" dirty="0"/>
            <a:t>Uk- wide coverage</a:t>
          </a:r>
          <a:endParaRPr lang="en-US" sz="1400" dirty="0"/>
        </a:p>
      </dgm:t>
    </dgm:pt>
    <dgm:pt modelId="{7597779F-E953-40F8-BBC7-F3F6E38006DC}" type="parTrans" cxnId="{D9F3345A-AD76-49DF-8D59-D01C4D029328}">
      <dgm:prSet/>
      <dgm:spPr/>
      <dgm:t>
        <a:bodyPr/>
        <a:lstStyle/>
        <a:p>
          <a:endParaRPr lang="en-US" sz="1400"/>
        </a:p>
      </dgm:t>
    </dgm:pt>
    <dgm:pt modelId="{E10625B5-20AE-412B-9AE2-ECC3D7B2D134}" type="sibTrans" cxnId="{D9F3345A-AD76-49DF-8D59-D01C4D029328}">
      <dgm:prSet/>
      <dgm:spPr/>
      <dgm:t>
        <a:bodyPr/>
        <a:lstStyle/>
        <a:p>
          <a:endParaRPr lang="en-US" sz="1400"/>
        </a:p>
      </dgm:t>
    </dgm:pt>
    <dgm:pt modelId="{B4791F42-A60E-4714-B93C-BB3B7D1DBB10}">
      <dgm:prSet custT="1"/>
      <dgm:spPr/>
      <dgm:t>
        <a:bodyPr/>
        <a:lstStyle/>
        <a:p>
          <a:r>
            <a:rPr lang="en-GB" sz="1400" dirty="0"/>
            <a:t>Replaced previous system- ETS </a:t>
          </a:r>
          <a:endParaRPr lang="en-US" sz="1400" dirty="0"/>
        </a:p>
      </dgm:t>
    </dgm:pt>
    <dgm:pt modelId="{4085432B-7D5F-42DD-9E28-8547EB264420}" type="parTrans" cxnId="{C55AAC4C-70B4-46CA-867C-5D506C3C1BD4}">
      <dgm:prSet/>
      <dgm:spPr/>
      <dgm:t>
        <a:bodyPr/>
        <a:lstStyle/>
        <a:p>
          <a:endParaRPr lang="en-US" sz="1400"/>
        </a:p>
      </dgm:t>
    </dgm:pt>
    <dgm:pt modelId="{BC2E7300-9A3D-410D-8968-F1EF7ECFDA68}" type="sibTrans" cxnId="{C55AAC4C-70B4-46CA-867C-5D506C3C1BD4}">
      <dgm:prSet/>
      <dgm:spPr/>
      <dgm:t>
        <a:bodyPr/>
        <a:lstStyle/>
        <a:p>
          <a:endParaRPr lang="en-US" sz="1400"/>
        </a:p>
      </dgm:t>
    </dgm:pt>
    <dgm:pt modelId="{89F3875D-046B-4C52-8F2A-86977F11043A}">
      <dgm:prSet custT="1"/>
      <dgm:spPr/>
      <dgm:t>
        <a:bodyPr/>
        <a:lstStyle/>
        <a:p>
          <a:r>
            <a:rPr lang="en-GB" sz="1400" dirty="0"/>
            <a:t>Public heath impact – informs PH action, monitor trends implement  TB national action plan to reduce incidents and transmission</a:t>
          </a:r>
          <a:endParaRPr lang="en-US" sz="1400" dirty="0"/>
        </a:p>
      </dgm:t>
    </dgm:pt>
    <dgm:pt modelId="{491F4800-EA33-4840-AB29-DFD9E127B6F4}" type="parTrans" cxnId="{B1ABB3BD-0B61-4CB9-AE50-FE30CE3A8740}">
      <dgm:prSet/>
      <dgm:spPr/>
      <dgm:t>
        <a:bodyPr/>
        <a:lstStyle/>
        <a:p>
          <a:endParaRPr lang="en-US" sz="1400"/>
        </a:p>
      </dgm:t>
    </dgm:pt>
    <dgm:pt modelId="{C7B4A2DB-CA4A-425D-9A98-6B95400F2488}" type="sibTrans" cxnId="{B1ABB3BD-0B61-4CB9-AE50-FE30CE3A8740}">
      <dgm:prSet/>
      <dgm:spPr/>
      <dgm:t>
        <a:bodyPr/>
        <a:lstStyle/>
        <a:p>
          <a:endParaRPr lang="en-US" sz="1400"/>
        </a:p>
      </dgm:t>
    </dgm:pt>
    <dgm:pt modelId="{FBF45CE4-0DE8-4A8B-8432-F153E44D806A}">
      <dgm:prSet custT="1"/>
      <dgm:spPr/>
      <dgm:t>
        <a:bodyPr/>
        <a:lstStyle/>
        <a:p>
          <a:r>
            <a:rPr lang="en-GB" sz="1600" dirty="0"/>
            <a:t>Molecular data integration-</a:t>
          </a:r>
          <a:r>
            <a:rPr lang="en-US" sz="1600" dirty="0"/>
            <a:t>: NTBS links with whole-genome sequencing data from reference labs, helping identify clusters and support outbreak management.</a:t>
          </a:r>
        </a:p>
      </dgm:t>
    </dgm:pt>
    <dgm:pt modelId="{820F0DB4-DA29-476C-B0D8-21E02DFDE9A9}" type="parTrans" cxnId="{1A783679-72AE-41ED-90D6-944D4203A96A}">
      <dgm:prSet/>
      <dgm:spPr/>
      <dgm:t>
        <a:bodyPr/>
        <a:lstStyle/>
        <a:p>
          <a:endParaRPr lang="en-US" sz="1400"/>
        </a:p>
      </dgm:t>
    </dgm:pt>
    <dgm:pt modelId="{EEEB33CD-E91E-4AD8-8C17-DD8A8A2C9C1C}" type="sibTrans" cxnId="{1A783679-72AE-41ED-90D6-944D4203A96A}">
      <dgm:prSet/>
      <dgm:spPr/>
      <dgm:t>
        <a:bodyPr/>
        <a:lstStyle/>
        <a:p>
          <a:endParaRPr lang="en-US" sz="1400"/>
        </a:p>
      </dgm:t>
    </dgm:pt>
    <dgm:pt modelId="{14FB3CAD-7315-4F72-8FCB-4E92062BD3EF}">
      <dgm:prSet custT="1"/>
      <dgm:spPr/>
      <dgm:t>
        <a:bodyPr/>
        <a:lstStyle/>
        <a:p>
          <a:r>
            <a:rPr lang="en-GB" sz="1600" dirty="0"/>
            <a:t>Social risks factors – </a:t>
          </a:r>
          <a:r>
            <a:rPr lang="en-US" sz="1600" dirty="0"/>
            <a:t>The system records social risk factors including homelessness, drug or alcohol abuse, and time spent in prison to help understand how TB is linked to deprivation.</a:t>
          </a:r>
        </a:p>
      </dgm:t>
    </dgm:pt>
    <dgm:pt modelId="{7A165078-9529-4853-AC65-1FF309386525}" type="parTrans" cxnId="{6E98C316-EE00-4B57-AE2D-D087CBCF2DA5}">
      <dgm:prSet/>
      <dgm:spPr/>
      <dgm:t>
        <a:bodyPr/>
        <a:lstStyle/>
        <a:p>
          <a:endParaRPr lang="en-US" sz="1400"/>
        </a:p>
      </dgm:t>
    </dgm:pt>
    <dgm:pt modelId="{BA051226-E351-4304-9FA5-2AFE264C8051}" type="sibTrans" cxnId="{6E98C316-EE00-4B57-AE2D-D087CBCF2DA5}">
      <dgm:prSet/>
      <dgm:spPr/>
      <dgm:t>
        <a:bodyPr/>
        <a:lstStyle/>
        <a:p>
          <a:endParaRPr lang="en-US" sz="1400"/>
        </a:p>
      </dgm:t>
    </dgm:pt>
    <dgm:pt modelId="{841A661F-FCF5-48B2-BEA2-DDFA7ABB3AFD}" type="pres">
      <dgm:prSet presAssocID="{40864C93-351C-48A6-BC62-97D7BA20705F}" presName="diagram" presStyleCnt="0">
        <dgm:presLayoutVars>
          <dgm:dir/>
          <dgm:resizeHandles val="exact"/>
        </dgm:presLayoutVars>
      </dgm:prSet>
      <dgm:spPr/>
    </dgm:pt>
    <dgm:pt modelId="{F46F8C64-6E61-4951-8075-046536FC6294}" type="pres">
      <dgm:prSet presAssocID="{F53A3E8C-D0FC-4958-B22D-6166A1BF408F}" presName="node" presStyleLbl="node1" presStyleIdx="0" presStyleCnt="6">
        <dgm:presLayoutVars>
          <dgm:bulletEnabled val="1"/>
        </dgm:presLayoutVars>
      </dgm:prSet>
      <dgm:spPr/>
    </dgm:pt>
    <dgm:pt modelId="{B4F799E9-90C5-4022-BE04-319248C5779F}" type="pres">
      <dgm:prSet presAssocID="{FA9BCB27-7693-4262-9F02-458D15A75B21}" presName="sibTrans" presStyleCnt="0"/>
      <dgm:spPr/>
    </dgm:pt>
    <dgm:pt modelId="{15DBF254-D4AB-4BDD-8EBB-90BFDF2F764D}" type="pres">
      <dgm:prSet presAssocID="{D3D2870A-A744-4CA1-8362-4FF6E05A3EE2}" presName="node" presStyleLbl="node1" presStyleIdx="1" presStyleCnt="6" custLinFactNeighborY="-165">
        <dgm:presLayoutVars>
          <dgm:bulletEnabled val="1"/>
        </dgm:presLayoutVars>
      </dgm:prSet>
      <dgm:spPr/>
    </dgm:pt>
    <dgm:pt modelId="{936B9ADF-CCC8-42AF-8B2E-8D31ABC01455}" type="pres">
      <dgm:prSet presAssocID="{E10625B5-20AE-412B-9AE2-ECC3D7B2D134}" presName="sibTrans" presStyleCnt="0"/>
      <dgm:spPr/>
    </dgm:pt>
    <dgm:pt modelId="{DD17C613-387C-4291-8138-9BB2FDED7359}" type="pres">
      <dgm:prSet presAssocID="{B4791F42-A60E-4714-B93C-BB3B7D1DBB10}" presName="node" presStyleLbl="node1" presStyleIdx="2" presStyleCnt="6">
        <dgm:presLayoutVars>
          <dgm:bulletEnabled val="1"/>
        </dgm:presLayoutVars>
      </dgm:prSet>
      <dgm:spPr/>
    </dgm:pt>
    <dgm:pt modelId="{8AB11279-2A9F-4310-892D-C1D09A836C33}" type="pres">
      <dgm:prSet presAssocID="{BC2E7300-9A3D-410D-8968-F1EF7ECFDA68}" presName="sibTrans" presStyleCnt="0"/>
      <dgm:spPr/>
    </dgm:pt>
    <dgm:pt modelId="{026D6537-3886-4C38-B578-45FD25E6D519}" type="pres">
      <dgm:prSet presAssocID="{89F3875D-046B-4C52-8F2A-86977F11043A}" presName="node" presStyleLbl="node1" presStyleIdx="3" presStyleCnt="6">
        <dgm:presLayoutVars>
          <dgm:bulletEnabled val="1"/>
        </dgm:presLayoutVars>
      </dgm:prSet>
      <dgm:spPr/>
    </dgm:pt>
    <dgm:pt modelId="{89E13FAA-C55F-4F6A-9DDF-C373A9FD504E}" type="pres">
      <dgm:prSet presAssocID="{C7B4A2DB-CA4A-425D-9A98-6B95400F2488}" presName="sibTrans" presStyleCnt="0"/>
      <dgm:spPr/>
    </dgm:pt>
    <dgm:pt modelId="{E28D7C0F-B7C6-44E7-BF35-88259FCE4163}" type="pres">
      <dgm:prSet presAssocID="{FBF45CE4-0DE8-4A8B-8432-F153E44D806A}" presName="node" presStyleLbl="node1" presStyleIdx="4" presStyleCnt="6">
        <dgm:presLayoutVars>
          <dgm:bulletEnabled val="1"/>
        </dgm:presLayoutVars>
      </dgm:prSet>
      <dgm:spPr/>
    </dgm:pt>
    <dgm:pt modelId="{E19140C2-18EB-4EFF-8F80-18425A42C1BF}" type="pres">
      <dgm:prSet presAssocID="{EEEB33CD-E91E-4AD8-8C17-DD8A8A2C9C1C}" presName="sibTrans" presStyleCnt="0"/>
      <dgm:spPr/>
    </dgm:pt>
    <dgm:pt modelId="{9B4FF227-B188-4C31-AA8F-21E3BB87D9A1}" type="pres">
      <dgm:prSet presAssocID="{14FB3CAD-7315-4F72-8FCB-4E92062BD3EF}" presName="node" presStyleLbl="node1" presStyleIdx="5" presStyleCnt="6">
        <dgm:presLayoutVars>
          <dgm:bulletEnabled val="1"/>
        </dgm:presLayoutVars>
      </dgm:prSet>
      <dgm:spPr/>
    </dgm:pt>
  </dgm:ptLst>
  <dgm:cxnLst>
    <dgm:cxn modelId="{6E98C316-EE00-4B57-AE2D-D087CBCF2DA5}" srcId="{40864C93-351C-48A6-BC62-97D7BA20705F}" destId="{14FB3CAD-7315-4F72-8FCB-4E92062BD3EF}" srcOrd="5" destOrd="0" parTransId="{7A165078-9529-4853-AC65-1FF309386525}" sibTransId="{BA051226-E351-4304-9FA5-2AFE264C8051}"/>
    <dgm:cxn modelId="{34F95030-8A10-49C5-B07E-2CDEF6462DBC}" type="presOf" srcId="{40864C93-351C-48A6-BC62-97D7BA20705F}" destId="{841A661F-FCF5-48B2-BEA2-DDFA7ABB3AFD}" srcOrd="0" destOrd="0" presId="urn:microsoft.com/office/officeart/2005/8/layout/default"/>
    <dgm:cxn modelId="{98254141-6D2C-4D03-BFBE-B31E402ADD9A}" type="presOf" srcId="{F53A3E8C-D0FC-4958-B22D-6166A1BF408F}" destId="{F46F8C64-6E61-4951-8075-046536FC6294}" srcOrd="0" destOrd="0" presId="urn:microsoft.com/office/officeart/2005/8/layout/default"/>
    <dgm:cxn modelId="{C55AAC4C-70B4-46CA-867C-5D506C3C1BD4}" srcId="{40864C93-351C-48A6-BC62-97D7BA20705F}" destId="{B4791F42-A60E-4714-B93C-BB3B7D1DBB10}" srcOrd="2" destOrd="0" parTransId="{4085432B-7D5F-42DD-9E28-8547EB264420}" sibTransId="{BC2E7300-9A3D-410D-8968-F1EF7ECFDA68}"/>
    <dgm:cxn modelId="{D9F3345A-AD76-49DF-8D59-D01C4D029328}" srcId="{40864C93-351C-48A6-BC62-97D7BA20705F}" destId="{D3D2870A-A744-4CA1-8362-4FF6E05A3EE2}" srcOrd="1" destOrd="0" parTransId="{7597779F-E953-40F8-BBC7-F3F6E38006DC}" sibTransId="{E10625B5-20AE-412B-9AE2-ECC3D7B2D134}"/>
    <dgm:cxn modelId="{013E7B6D-6F48-4989-A60E-E11410BA834C}" srcId="{40864C93-351C-48A6-BC62-97D7BA20705F}" destId="{F53A3E8C-D0FC-4958-B22D-6166A1BF408F}" srcOrd="0" destOrd="0" parTransId="{D0C2CD97-B226-4B33-851B-8BCFF4AC166D}" sibTransId="{FA9BCB27-7693-4262-9F02-458D15A75B21}"/>
    <dgm:cxn modelId="{1A783679-72AE-41ED-90D6-944D4203A96A}" srcId="{40864C93-351C-48A6-BC62-97D7BA20705F}" destId="{FBF45CE4-0DE8-4A8B-8432-F153E44D806A}" srcOrd="4" destOrd="0" parTransId="{820F0DB4-DA29-476C-B0D8-21E02DFDE9A9}" sibTransId="{EEEB33CD-E91E-4AD8-8C17-DD8A8A2C9C1C}"/>
    <dgm:cxn modelId="{B216FDAC-7D6F-40C9-8116-9D36D85A92B4}" type="presOf" srcId="{D3D2870A-A744-4CA1-8362-4FF6E05A3EE2}" destId="{15DBF254-D4AB-4BDD-8EBB-90BFDF2F764D}" srcOrd="0" destOrd="0" presId="urn:microsoft.com/office/officeart/2005/8/layout/default"/>
    <dgm:cxn modelId="{0A5296AF-9CD4-4ABE-A743-63D6E4F0DA9B}" type="presOf" srcId="{FBF45CE4-0DE8-4A8B-8432-F153E44D806A}" destId="{E28D7C0F-B7C6-44E7-BF35-88259FCE4163}" srcOrd="0" destOrd="0" presId="urn:microsoft.com/office/officeart/2005/8/layout/default"/>
    <dgm:cxn modelId="{B1ABB3BD-0B61-4CB9-AE50-FE30CE3A8740}" srcId="{40864C93-351C-48A6-BC62-97D7BA20705F}" destId="{89F3875D-046B-4C52-8F2A-86977F11043A}" srcOrd="3" destOrd="0" parTransId="{491F4800-EA33-4840-AB29-DFD9E127B6F4}" sibTransId="{C7B4A2DB-CA4A-425D-9A98-6B95400F2488}"/>
    <dgm:cxn modelId="{211A69C9-EF92-4C14-A8ED-AAA962BC7F3D}" type="presOf" srcId="{14FB3CAD-7315-4F72-8FCB-4E92062BD3EF}" destId="{9B4FF227-B188-4C31-AA8F-21E3BB87D9A1}" srcOrd="0" destOrd="0" presId="urn:microsoft.com/office/officeart/2005/8/layout/default"/>
    <dgm:cxn modelId="{DC683ACB-7A39-4A72-9AAC-2C05FB9CC62D}" type="presOf" srcId="{B4791F42-A60E-4714-B93C-BB3B7D1DBB10}" destId="{DD17C613-387C-4291-8138-9BB2FDED7359}" srcOrd="0" destOrd="0" presId="urn:microsoft.com/office/officeart/2005/8/layout/default"/>
    <dgm:cxn modelId="{638970F4-E63B-400A-83A4-98FD99D09DC2}" type="presOf" srcId="{89F3875D-046B-4C52-8F2A-86977F11043A}" destId="{026D6537-3886-4C38-B578-45FD25E6D519}" srcOrd="0" destOrd="0" presId="urn:microsoft.com/office/officeart/2005/8/layout/default"/>
    <dgm:cxn modelId="{33CAEC55-6B24-40A5-ADDE-8A2271B321EF}" type="presParOf" srcId="{841A661F-FCF5-48B2-BEA2-DDFA7ABB3AFD}" destId="{F46F8C64-6E61-4951-8075-046536FC6294}" srcOrd="0" destOrd="0" presId="urn:microsoft.com/office/officeart/2005/8/layout/default"/>
    <dgm:cxn modelId="{D8839880-2DB4-4CB1-AE0E-6EF8695C33F8}" type="presParOf" srcId="{841A661F-FCF5-48B2-BEA2-DDFA7ABB3AFD}" destId="{B4F799E9-90C5-4022-BE04-319248C5779F}" srcOrd="1" destOrd="0" presId="urn:microsoft.com/office/officeart/2005/8/layout/default"/>
    <dgm:cxn modelId="{0ACD7FD9-9C8F-48BC-A351-CBFD0024EBFF}" type="presParOf" srcId="{841A661F-FCF5-48B2-BEA2-DDFA7ABB3AFD}" destId="{15DBF254-D4AB-4BDD-8EBB-90BFDF2F764D}" srcOrd="2" destOrd="0" presId="urn:microsoft.com/office/officeart/2005/8/layout/default"/>
    <dgm:cxn modelId="{7DFBEC75-BF2D-4C7C-B116-7B6BBE6D1F26}" type="presParOf" srcId="{841A661F-FCF5-48B2-BEA2-DDFA7ABB3AFD}" destId="{936B9ADF-CCC8-42AF-8B2E-8D31ABC01455}" srcOrd="3" destOrd="0" presId="urn:microsoft.com/office/officeart/2005/8/layout/default"/>
    <dgm:cxn modelId="{2136F8C0-A96A-45F3-9A79-DCF4F133AA8A}" type="presParOf" srcId="{841A661F-FCF5-48B2-BEA2-DDFA7ABB3AFD}" destId="{DD17C613-387C-4291-8138-9BB2FDED7359}" srcOrd="4" destOrd="0" presId="urn:microsoft.com/office/officeart/2005/8/layout/default"/>
    <dgm:cxn modelId="{456DF33E-0503-4CCC-A36C-680CBB9B8DF8}" type="presParOf" srcId="{841A661F-FCF5-48B2-BEA2-DDFA7ABB3AFD}" destId="{8AB11279-2A9F-4310-892D-C1D09A836C33}" srcOrd="5" destOrd="0" presId="urn:microsoft.com/office/officeart/2005/8/layout/default"/>
    <dgm:cxn modelId="{36BACF6B-B241-4BE8-965F-4FFFAAE6E23B}" type="presParOf" srcId="{841A661F-FCF5-48B2-BEA2-DDFA7ABB3AFD}" destId="{026D6537-3886-4C38-B578-45FD25E6D519}" srcOrd="6" destOrd="0" presId="urn:microsoft.com/office/officeart/2005/8/layout/default"/>
    <dgm:cxn modelId="{E31B0BC2-DD39-47A7-8156-4674D33983E2}" type="presParOf" srcId="{841A661F-FCF5-48B2-BEA2-DDFA7ABB3AFD}" destId="{89E13FAA-C55F-4F6A-9DDF-C373A9FD504E}" srcOrd="7" destOrd="0" presId="urn:microsoft.com/office/officeart/2005/8/layout/default"/>
    <dgm:cxn modelId="{D5AAC666-4D58-4485-B4A2-2C368DDEF34E}" type="presParOf" srcId="{841A661F-FCF5-48B2-BEA2-DDFA7ABB3AFD}" destId="{E28D7C0F-B7C6-44E7-BF35-88259FCE4163}" srcOrd="8" destOrd="0" presId="urn:microsoft.com/office/officeart/2005/8/layout/default"/>
    <dgm:cxn modelId="{6E8D9BAC-6F34-4D70-9977-D666C7D33807}" type="presParOf" srcId="{841A661F-FCF5-48B2-BEA2-DDFA7ABB3AFD}" destId="{E19140C2-18EB-4EFF-8F80-18425A42C1BF}" srcOrd="9" destOrd="0" presId="urn:microsoft.com/office/officeart/2005/8/layout/default"/>
    <dgm:cxn modelId="{3A054227-B1EE-4E54-98FD-B9890A82A7A5}" type="presParOf" srcId="{841A661F-FCF5-48B2-BEA2-DDFA7ABB3AFD}" destId="{9B4FF227-B188-4C31-AA8F-21E3BB87D9A1}" srcOrd="10" destOrd="0" presId="urn:microsoft.com/office/officeart/2005/8/layout/defaul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DC72E8D2-62FA-4594-AA38-667625C168F7}" type="doc">
      <dgm:prSet loTypeId="urn:microsoft.com/office/officeart/2018/2/layout/IconVerticalSolidList" loCatId="icon" qsTypeId="urn:microsoft.com/office/officeart/2005/8/quickstyle/simple1" qsCatId="simple" csTypeId="urn:microsoft.com/office/officeart/2005/8/colors/accent1_2" csCatId="accent1" phldr="1"/>
      <dgm:spPr/>
      <dgm:t>
        <a:bodyPr/>
        <a:lstStyle/>
        <a:p>
          <a:endParaRPr lang="en-US"/>
        </a:p>
      </dgm:t>
    </dgm:pt>
    <dgm:pt modelId="{751DDBE0-2365-4FE6-BE09-9BF1DA01F11B}">
      <dgm:prSet/>
      <dgm:spPr/>
      <dgm:t>
        <a:bodyPr/>
        <a:lstStyle/>
        <a:p>
          <a:pPr>
            <a:lnSpc>
              <a:spcPct val="100000"/>
            </a:lnSpc>
          </a:pPr>
          <a:r>
            <a:rPr lang="en-US"/>
            <a:t>Students and staff should be educated about tuberculosis and its transmission through airborne droplets. </a:t>
          </a:r>
        </a:p>
      </dgm:t>
    </dgm:pt>
    <dgm:pt modelId="{62DDC552-5AE3-452D-B0BE-4AF7C0AB1554}" type="parTrans" cxnId="{0AFF71A5-700B-478C-8725-28A4972D14D6}">
      <dgm:prSet/>
      <dgm:spPr/>
      <dgm:t>
        <a:bodyPr/>
        <a:lstStyle/>
        <a:p>
          <a:endParaRPr lang="en-US"/>
        </a:p>
      </dgm:t>
    </dgm:pt>
    <dgm:pt modelId="{537EB1B4-66DA-44E0-AE28-ECAC68098B42}" type="sibTrans" cxnId="{0AFF71A5-700B-478C-8725-28A4972D14D6}">
      <dgm:prSet/>
      <dgm:spPr/>
      <dgm:t>
        <a:bodyPr/>
        <a:lstStyle/>
        <a:p>
          <a:endParaRPr lang="en-US"/>
        </a:p>
      </dgm:t>
    </dgm:pt>
    <dgm:pt modelId="{708CAA63-C27B-4261-8B51-4D5A83A7DAB0}">
      <dgm:prSet/>
      <dgm:spPr/>
      <dgm:t>
        <a:bodyPr/>
        <a:lstStyle/>
        <a:p>
          <a:pPr>
            <a:lnSpc>
              <a:spcPct val="100000"/>
            </a:lnSpc>
          </a:pPr>
          <a:r>
            <a:rPr lang="en-US" dirty="0"/>
            <a:t>They should also be taught about the symptoms of tuberculosis, which can be a persistent cough, fever, night sweats, and weight loss. </a:t>
          </a:r>
        </a:p>
      </dgm:t>
    </dgm:pt>
    <dgm:pt modelId="{1C4F9D46-1B5F-427D-AD8B-0D31B4FE5C91}" type="parTrans" cxnId="{436A463D-4163-4FDE-9E3B-9CD958CEB853}">
      <dgm:prSet/>
      <dgm:spPr/>
      <dgm:t>
        <a:bodyPr/>
        <a:lstStyle/>
        <a:p>
          <a:endParaRPr lang="en-US"/>
        </a:p>
      </dgm:t>
    </dgm:pt>
    <dgm:pt modelId="{10D7B3A3-EC55-40C1-B6CD-6DAEABDF6108}" type="sibTrans" cxnId="{436A463D-4163-4FDE-9E3B-9CD958CEB853}">
      <dgm:prSet/>
      <dgm:spPr/>
      <dgm:t>
        <a:bodyPr/>
        <a:lstStyle/>
        <a:p>
          <a:endParaRPr lang="en-US"/>
        </a:p>
      </dgm:t>
    </dgm:pt>
    <dgm:pt modelId="{52D83BAB-8610-4B8F-BBFA-5366A5B9581B}">
      <dgm:prSet/>
      <dgm:spPr/>
      <dgm:t>
        <a:bodyPr/>
        <a:lstStyle/>
        <a:p>
          <a:pPr>
            <a:lnSpc>
              <a:spcPct val="100000"/>
            </a:lnSpc>
          </a:pPr>
          <a:r>
            <a:rPr lang="en-US" dirty="0"/>
            <a:t>Different strategies, such as assemblies, posters, social media pages, </a:t>
          </a:r>
          <a:r>
            <a:rPr lang="en-US" dirty="0" err="1"/>
            <a:t>etc</a:t>
          </a:r>
          <a:r>
            <a:rPr lang="en-US" dirty="0"/>
            <a:t>, would help to spread awareness and teach about TB and the effect that it has on someone’s life.</a:t>
          </a:r>
        </a:p>
      </dgm:t>
    </dgm:pt>
    <dgm:pt modelId="{D93E9055-6BF2-4B71-8A8F-D61E8D186DC6}" type="parTrans" cxnId="{104BD2A5-B404-4B9C-ABCB-E0A56C2497F4}">
      <dgm:prSet/>
      <dgm:spPr/>
      <dgm:t>
        <a:bodyPr/>
        <a:lstStyle/>
        <a:p>
          <a:endParaRPr lang="en-US"/>
        </a:p>
      </dgm:t>
    </dgm:pt>
    <dgm:pt modelId="{623CC83B-919E-49D2-B571-FDD948631EB4}" type="sibTrans" cxnId="{104BD2A5-B404-4B9C-ABCB-E0A56C2497F4}">
      <dgm:prSet/>
      <dgm:spPr/>
      <dgm:t>
        <a:bodyPr/>
        <a:lstStyle/>
        <a:p>
          <a:endParaRPr lang="en-US"/>
        </a:p>
      </dgm:t>
    </dgm:pt>
    <dgm:pt modelId="{30F43450-D813-4623-ACBB-4A76BBA371DB}" type="pres">
      <dgm:prSet presAssocID="{DC72E8D2-62FA-4594-AA38-667625C168F7}" presName="root" presStyleCnt="0">
        <dgm:presLayoutVars>
          <dgm:dir/>
          <dgm:resizeHandles val="exact"/>
        </dgm:presLayoutVars>
      </dgm:prSet>
      <dgm:spPr/>
    </dgm:pt>
    <dgm:pt modelId="{1AE31EC7-4525-408C-B3C8-A33B45E10853}" type="pres">
      <dgm:prSet presAssocID="{751DDBE0-2365-4FE6-BE09-9BF1DA01F11B}" presName="compNode" presStyleCnt="0"/>
      <dgm:spPr/>
    </dgm:pt>
    <dgm:pt modelId="{4EA5F44F-F3CC-4BEB-AFFF-86079EB070D1}" type="pres">
      <dgm:prSet presAssocID="{751DDBE0-2365-4FE6-BE09-9BF1DA01F11B}" presName="bgRect" presStyleLbl="bgShp" presStyleIdx="0" presStyleCnt="3" custLinFactNeighborX="-1053" custLinFactNeighborY="-34345"/>
      <dgm:spPr/>
    </dgm:pt>
    <dgm:pt modelId="{0B66DED3-0517-4A41-9F8F-00C6AF74E653}" type="pres">
      <dgm:prSet presAssocID="{751DDBE0-2365-4FE6-BE09-9BF1DA01F11B}" presName="iconRect" presStyleLbl="node1" presStyleIdx="0" presStyleCnt="3"/>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dgm:spPr>
      <dgm:extLst>
        <a:ext uri="{E40237B7-FDA0-4F09-8148-C483321AD2D9}">
          <dgm14:cNvPr xmlns:dgm14="http://schemas.microsoft.com/office/drawing/2010/diagram" id="0" name="" descr="Doctor"/>
        </a:ext>
      </dgm:extLst>
    </dgm:pt>
    <dgm:pt modelId="{D5648790-EC9E-45FE-9F01-7C44677EC85E}" type="pres">
      <dgm:prSet presAssocID="{751DDBE0-2365-4FE6-BE09-9BF1DA01F11B}" presName="spaceRect" presStyleCnt="0"/>
      <dgm:spPr/>
    </dgm:pt>
    <dgm:pt modelId="{3FF18D83-CC8A-4CB4-ABA4-C74895AF80A8}" type="pres">
      <dgm:prSet presAssocID="{751DDBE0-2365-4FE6-BE09-9BF1DA01F11B}" presName="parTx" presStyleLbl="revTx" presStyleIdx="0" presStyleCnt="3">
        <dgm:presLayoutVars>
          <dgm:chMax val="0"/>
          <dgm:chPref val="0"/>
        </dgm:presLayoutVars>
      </dgm:prSet>
      <dgm:spPr/>
    </dgm:pt>
    <dgm:pt modelId="{54E3DBE1-F279-459F-92EF-FCAD221F6DBA}" type="pres">
      <dgm:prSet presAssocID="{537EB1B4-66DA-44E0-AE28-ECAC68098B42}" presName="sibTrans" presStyleCnt="0"/>
      <dgm:spPr/>
    </dgm:pt>
    <dgm:pt modelId="{02FC9FB8-15CD-4D45-A352-78C9323C3FDF}" type="pres">
      <dgm:prSet presAssocID="{708CAA63-C27B-4261-8B51-4D5A83A7DAB0}" presName="compNode" presStyleCnt="0"/>
      <dgm:spPr/>
    </dgm:pt>
    <dgm:pt modelId="{0596C800-588B-46CF-A1FB-6B2C3C509C55}" type="pres">
      <dgm:prSet presAssocID="{708CAA63-C27B-4261-8B51-4D5A83A7DAB0}" presName="bgRect" presStyleLbl="bgShp" presStyleIdx="1" presStyleCnt="3"/>
      <dgm:spPr/>
    </dgm:pt>
    <dgm:pt modelId="{6E010103-0D2E-4DC5-9EA9-9810A477A930}" type="pres">
      <dgm:prSet presAssocID="{708CAA63-C27B-4261-8B51-4D5A83A7DAB0}" presName="iconRect" presStyleLbl="node1" presStyleIdx="1" presStyleCnt="3"/>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dgm:spPr>
      <dgm:extLst>
        <a:ext uri="{E40237B7-FDA0-4F09-8148-C483321AD2D9}">
          <dgm14:cNvPr xmlns:dgm14="http://schemas.microsoft.com/office/drawing/2010/diagram" id="0" name="" descr="Brain in head"/>
        </a:ext>
      </dgm:extLst>
    </dgm:pt>
    <dgm:pt modelId="{70F41356-7A65-48DE-8626-DAFF14902E09}" type="pres">
      <dgm:prSet presAssocID="{708CAA63-C27B-4261-8B51-4D5A83A7DAB0}" presName="spaceRect" presStyleCnt="0"/>
      <dgm:spPr/>
    </dgm:pt>
    <dgm:pt modelId="{0A27E2A3-4E61-4F5E-8767-318CC97806BB}" type="pres">
      <dgm:prSet presAssocID="{708CAA63-C27B-4261-8B51-4D5A83A7DAB0}" presName="parTx" presStyleLbl="revTx" presStyleIdx="1" presStyleCnt="3">
        <dgm:presLayoutVars>
          <dgm:chMax val="0"/>
          <dgm:chPref val="0"/>
        </dgm:presLayoutVars>
      </dgm:prSet>
      <dgm:spPr/>
    </dgm:pt>
    <dgm:pt modelId="{A01CB0B3-242A-4B7C-A6D4-9649AA2F416C}" type="pres">
      <dgm:prSet presAssocID="{10D7B3A3-EC55-40C1-B6CD-6DAEABDF6108}" presName="sibTrans" presStyleCnt="0"/>
      <dgm:spPr/>
    </dgm:pt>
    <dgm:pt modelId="{E9FD8AFA-7507-4522-BD51-C03936EAA7AE}" type="pres">
      <dgm:prSet presAssocID="{52D83BAB-8610-4B8F-BBFA-5366A5B9581B}" presName="compNode" presStyleCnt="0"/>
      <dgm:spPr/>
    </dgm:pt>
    <dgm:pt modelId="{11FF3950-0320-4F18-9CFA-688A0E773FCC}" type="pres">
      <dgm:prSet presAssocID="{52D83BAB-8610-4B8F-BBFA-5366A5B9581B}" presName="bgRect" presStyleLbl="bgShp" presStyleIdx="2" presStyleCnt="3"/>
      <dgm:spPr/>
    </dgm:pt>
    <dgm:pt modelId="{AA0B5C86-6714-43ED-BFF4-B851BD942CC7}" type="pres">
      <dgm:prSet presAssocID="{52D83BAB-8610-4B8F-BBFA-5366A5B9581B}" presName="iconRect" presStyleLbl="node1" presStyleIdx="2" presStyleCnt="3"/>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dgm:spPr>
      <dgm:extLst>
        <a:ext uri="{E40237B7-FDA0-4F09-8148-C483321AD2D9}">
          <dgm14:cNvPr xmlns:dgm14="http://schemas.microsoft.com/office/drawing/2010/diagram" id="0" name="" descr="Hospital"/>
        </a:ext>
      </dgm:extLst>
    </dgm:pt>
    <dgm:pt modelId="{D4D560E4-94DC-4BEB-BD87-E4C1BEA3008C}" type="pres">
      <dgm:prSet presAssocID="{52D83BAB-8610-4B8F-BBFA-5366A5B9581B}" presName="spaceRect" presStyleCnt="0"/>
      <dgm:spPr/>
    </dgm:pt>
    <dgm:pt modelId="{535016D4-08B0-4E09-9367-164AF18DCD21}" type="pres">
      <dgm:prSet presAssocID="{52D83BAB-8610-4B8F-BBFA-5366A5B9581B}" presName="parTx" presStyleLbl="revTx" presStyleIdx="2" presStyleCnt="3" custScaleX="110387">
        <dgm:presLayoutVars>
          <dgm:chMax val="0"/>
          <dgm:chPref val="0"/>
        </dgm:presLayoutVars>
      </dgm:prSet>
      <dgm:spPr/>
    </dgm:pt>
  </dgm:ptLst>
  <dgm:cxnLst>
    <dgm:cxn modelId="{436A463D-4163-4FDE-9E3B-9CD958CEB853}" srcId="{DC72E8D2-62FA-4594-AA38-667625C168F7}" destId="{708CAA63-C27B-4261-8B51-4D5A83A7DAB0}" srcOrd="1" destOrd="0" parTransId="{1C4F9D46-1B5F-427D-AD8B-0D31B4FE5C91}" sibTransId="{10D7B3A3-EC55-40C1-B6CD-6DAEABDF6108}"/>
    <dgm:cxn modelId="{E6334661-E939-44FD-B3DF-9DB85FEEC4D6}" type="presOf" srcId="{52D83BAB-8610-4B8F-BBFA-5366A5B9581B}" destId="{535016D4-08B0-4E09-9367-164AF18DCD21}" srcOrd="0" destOrd="0" presId="urn:microsoft.com/office/officeart/2018/2/layout/IconVerticalSolidList"/>
    <dgm:cxn modelId="{6456F275-011C-44A6-8A3F-AC4C1E5D1157}" type="presOf" srcId="{708CAA63-C27B-4261-8B51-4D5A83A7DAB0}" destId="{0A27E2A3-4E61-4F5E-8767-318CC97806BB}" srcOrd="0" destOrd="0" presId="urn:microsoft.com/office/officeart/2018/2/layout/IconVerticalSolidList"/>
    <dgm:cxn modelId="{0AFF71A5-700B-478C-8725-28A4972D14D6}" srcId="{DC72E8D2-62FA-4594-AA38-667625C168F7}" destId="{751DDBE0-2365-4FE6-BE09-9BF1DA01F11B}" srcOrd="0" destOrd="0" parTransId="{62DDC552-5AE3-452D-B0BE-4AF7C0AB1554}" sibTransId="{537EB1B4-66DA-44E0-AE28-ECAC68098B42}"/>
    <dgm:cxn modelId="{104BD2A5-B404-4B9C-ABCB-E0A56C2497F4}" srcId="{DC72E8D2-62FA-4594-AA38-667625C168F7}" destId="{52D83BAB-8610-4B8F-BBFA-5366A5B9581B}" srcOrd="2" destOrd="0" parTransId="{D93E9055-6BF2-4B71-8A8F-D61E8D186DC6}" sibTransId="{623CC83B-919E-49D2-B571-FDD948631EB4}"/>
    <dgm:cxn modelId="{07442DB3-67C2-4CC0-A0D3-E9B0CAE01C53}" type="presOf" srcId="{751DDBE0-2365-4FE6-BE09-9BF1DA01F11B}" destId="{3FF18D83-CC8A-4CB4-ABA4-C74895AF80A8}" srcOrd="0" destOrd="0" presId="urn:microsoft.com/office/officeart/2018/2/layout/IconVerticalSolidList"/>
    <dgm:cxn modelId="{E8BFF7E8-9558-456E-9F94-EA8515F281C4}" type="presOf" srcId="{DC72E8D2-62FA-4594-AA38-667625C168F7}" destId="{30F43450-D813-4623-ACBB-4A76BBA371DB}" srcOrd="0" destOrd="0" presId="urn:microsoft.com/office/officeart/2018/2/layout/IconVerticalSolidList"/>
    <dgm:cxn modelId="{BFD3DB1D-4929-4F2B-9B6C-236B2079F017}" type="presParOf" srcId="{30F43450-D813-4623-ACBB-4A76BBA371DB}" destId="{1AE31EC7-4525-408C-B3C8-A33B45E10853}" srcOrd="0" destOrd="0" presId="urn:microsoft.com/office/officeart/2018/2/layout/IconVerticalSolidList"/>
    <dgm:cxn modelId="{B371116D-5EEB-4730-AC2F-BCD2C8EF8CDA}" type="presParOf" srcId="{1AE31EC7-4525-408C-B3C8-A33B45E10853}" destId="{4EA5F44F-F3CC-4BEB-AFFF-86079EB070D1}" srcOrd="0" destOrd="0" presId="urn:microsoft.com/office/officeart/2018/2/layout/IconVerticalSolidList"/>
    <dgm:cxn modelId="{09A3252E-D1E6-48AA-BEF7-EA889C96F0CC}" type="presParOf" srcId="{1AE31EC7-4525-408C-B3C8-A33B45E10853}" destId="{0B66DED3-0517-4A41-9F8F-00C6AF74E653}" srcOrd="1" destOrd="0" presId="urn:microsoft.com/office/officeart/2018/2/layout/IconVerticalSolidList"/>
    <dgm:cxn modelId="{858E4694-98C2-4ECE-AFEF-47B015A45EB1}" type="presParOf" srcId="{1AE31EC7-4525-408C-B3C8-A33B45E10853}" destId="{D5648790-EC9E-45FE-9F01-7C44677EC85E}" srcOrd="2" destOrd="0" presId="urn:microsoft.com/office/officeart/2018/2/layout/IconVerticalSolidList"/>
    <dgm:cxn modelId="{C9BE84DF-A52D-4B91-A63F-8ECD5B5666D5}" type="presParOf" srcId="{1AE31EC7-4525-408C-B3C8-A33B45E10853}" destId="{3FF18D83-CC8A-4CB4-ABA4-C74895AF80A8}" srcOrd="3" destOrd="0" presId="urn:microsoft.com/office/officeart/2018/2/layout/IconVerticalSolidList"/>
    <dgm:cxn modelId="{4245A486-1AAD-466D-81F4-E7249BE2AD93}" type="presParOf" srcId="{30F43450-D813-4623-ACBB-4A76BBA371DB}" destId="{54E3DBE1-F279-459F-92EF-FCAD221F6DBA}" srcOrd="1" destOrd="0" presId="urn:microsoft.com/office/officeart/2018/2/layout/IconVerticalSolidList"/>
    <dgm:cxn modelId="{1A5D724E-70F9-4949-9EA1-A31C1189CFC9}" type="presParOf" srcId="{30F43450-D813-4623-ACBB-4A76BBA371DB}" destId="{02FC9FB8-15CD-4D45-A352-78C9323C3FDF}" srcOrd="2" destOrd="0" presId="urn:microsoft.com/office/officeart/2018/2/layout/IconVerticalSolidList"/>
    <dgm:cxn modelId="{5943A8B6-4BFA-4FAC-A85E-E20B99542C02}" type="presParOf" srcId="{02FC9FB8-15CD-4D45-A352-78C9323C3FDF}" destId="{0596C800-588B-46CF-A1FB-6B2C3C509C55}" srcOrd="0" destOrd="0" presId="urn:microsoft.com/office/officeart/2018/2/layout/IconVerticalSolidList"/>
    <dgm:cxn modelId="{F27D1F6D-AF6D-42D0-9A36-59EB972A221F}" type="presParOf" srcId="{02FC9FB8-15CD-4D45-A352-78C9323C3FDF}" destId="{6E010103-0D2E-4DC5-9EA9-9810A477A930}" srcOrd="1" destOrd="0" presId="urn:microsoft.com/office/officeart/2018/2/layout/IconVerticalSolidList"/>
    <dgm:cxn modelId="{A2FE2454-6ABE-43B5-935E-D12138DA4653}" type="presParOf" srcId="{02FC9FB8-15CD-4D45-A352-78C9323C3FDF}" destId="{70F41356-7A65-48DE-8626-DAFF14902E09}" srcOrd="2" destOrd="0" presId="urn:microsoft.com/office/officeart/2018/2/layout/IconVerticalSolidList"/>
    <dgm:cxn modelId="{EA0017BA-336B-4E04-A013-DA39FBA3BF42}" type="presParOf" srcId="{02FC9FB8-15CD-4D45-A352-78C9323C3FDF}" destId="{0A27E2A3-4E61-4F5E-8767-318CC97806BB}" srcOrd="3" destOrd="0" presId="urn:microsoft.com/office/officeart/2018/2/layout/IconVerticalSolidList"/>
    <dgm:cxn modelId="{98D6008B-FAFE-4FA0-B809-AB0B7A79D39E}" type="presParOf" srcId="{30F43450-D813-4623-ACBB-4A76BBA371DB}" destId="{A01CB0B3-242A-4B7C-A6D4-9649AA2F416C}" srcOrd="3" destOrd="0" presId="urn:microsoft.com/office/officeart/2018/2/layout/IconVerticalSolidList"/>
    <dgm:cxn modelId="{275EE9F6-3BCF-4517-AD9F-555431FF5A10}" type="presParOf" srcId="{30F43450-D813-4623-ACBB-4A76BBA371DB}" destId="{E9FD8AFA-7507-4522-BD51-C03936EAA7AE}" srcOrd="4" destOrd="0" presId="urn:microsoft.com/office/officeart/2018/2/layout/IconVerticalSolidList"/>
    <dgm:cxn modelId="{CDD5959E-FD5D-43FA-BA1A-21F35B57F930}" type="presParOf" srcId="{E9FD8AFA-7507-4522-BD51-C03936EAA7AE}" destId="{11FF3950-0320-4F18-9CFA-688A0E773FCC}" srcOrd="0" destOrd="0" presId="urn:microsoft.com/office/officeart/2018/2/layout/IconVerticalSolidList"/>
    <dgm:cxn modelId="{AD08091F-A383-48E4-8AE1-FB7FE110E13A}" type="presParOf" srcId="{E9FD8AFA-7507-4522-BD51-C03936EAA7AE}" destId="{AA0B5C86-6714-43ED-BFF4-B851BD942CC7}" srcOrd="1" destOrd="0" presId="urn:microsoft.com/office/officeart/2018/2/layout/IconVerticalSolidList"/>
    <dgm:cxn modelId="{F977F5B8-1BE2-422C-8425-BA88C9A7730A}" type="presParOf" srcId="{E9FD8AFA-7507-4522-BD51-C03936EAA7AE}" destId="{D4D560E4-94DC-4BEB-BD87-E4C1BEA3008C}" srcOrd="2" destOrd="0" presId="urn:microsoft.com/office/officeart/2018/2/layout/IconVerticalSolidList"/>
    <dgm:cxn modelId="{9B1D18C4-5E07-4AFE-9662-5C281F64583B}" type="presParOf" srcId="{E9FD8AFA-7507-4522-BD51-C03936EAA7AE}" destId="{535016D4-08B0-4E09-9367-164AF18DCD21}" srcOrd="3" destOrd="0" presId="urn:microsoft.com/office/officeart/2018/2/layout/IconVerticalSolid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3165427-09F5-CA4B-9351-945032AAB56E}">
      <dsp:nvSpPr>
        <dsp:cNvPr id="0" name=""/>
        <dsp:cNvSpPr/>
      </dsp:nvSpPr>
      <dsp:spPr>
        <a:xfrm>
          <a:off x="0" y="1826"/>
          <a:ext cx="10691265"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1C630B32-0ACB-3E44-9C92-FE7351B88525}">
      <dsp:nvSpPr>
        <dsp:cNvPr id="0" name=""/>
        <dsp:cNvSpPr/>
      </dsp:nvSpPr>
      <dsp:spPr>
        <a:xfrm>
          <a:off x="0" y="1826"/>
          <a:ext cx="10691265" cy="62270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06680" tIns="106680" rIns="106680" bIns="106680" numCol="1" spcCol="1270" anchor="t" anchorCtr="0">
          <a:noAutofit/>
        </a:bodyPr>
        <a:lstStyle/>
        <a:p>
          <a:pPr marL="0" lvl="0" indent="0" algn="l" defTabSz="1244600">
            <a:lnSpc>
              <a:spcPct val="90000"/>
            </a:lnSpc>
            <a:spcBef>
              <a:spcPct val="0"/>
            </a:spcBef>
            <a:spcAft>
              <a:spcPct val="35000"/>
            </a:spcAft>
            <a:buNone/>
          </a:pPr>
          <a:r>
            <a:rPr lang="en-US" sz="2800" kern="1200"/>
            <a:t>Eliora Blackson: 2436903 (Introduction)</a:t>
          </a:r>
        </a:p>
      </dsp:txBody>
      <dsp:txXfrm>
        <a:off x="0" y="1826"/>
        <a:ext cx="10691265" cy="622707"/>
      </dsp:txXfrm>
    </dsp:sp>
    <dsp:sp modelId="{FA0AB069-B4CC-4E4A-B232-B07B948D9E45}">
      <dsp:nvSpPr>
        <dsp:cNvPr id="0" name=""/>
        <dsp:cNvSpPr/>
      </dsp:nvSpPr>
      <dsp:spPr>
        <a:xfrm>
          <a:off x="0" y="624533"/>
          <a:ext cx="10691265"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59F4C854-8652-A94A-822E-FDBF549943E3}">
      <dsp:nvSpPr>
        <dsp:cNvPr id="0" name=""/>
        <dsp:cNvSpPr/>
      </dsp:nvSpPr>
      <dsp:spPr>
        <a:xfrm>
          <a:off x="0" y="624533"/>
          <a:ext cx="10691265" cy="62270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06680" tIns="106680" rIns="106680" bIns="106680" numCol="1" spcCol="1270" anchor="t" anchorCtr="0">
          <a:noAutofit/>
        </a:bodyPr>
        <a:lstStyle/>
        <a:p>
          <a:pPr marL="0" lvl="0" indent="0" algn="l" defTabSz="1244600">
            <a:lnSpc>
              <a:spcPct val="90000"/>
            </a:lnSpc>
            <a:spcBef>
              <a:spcPct val="0"/>
            </a:spcBef>
            <a:spcAft>
              <a:spcPct val="35000"/>
            </a:spcAft>
            <a:buNone/>
          </a:pPr>
          <a:r>
            <a:rPr lang="en-US" sz="2800" kern="1200" dirty="0"/>
            <a:t>Jessica Posser da Costa: 244092 (Monitor) </a:t>
          </a:r>
        </a:p>
      </dsp:txBody>
      <dsp:txXfrm>
        <a:off x="0" y="624533"/>
        <a:ext cx="10691265" cy="622707"/>
      </dsp:txXfrm>
    </dsp:sp>
    <dsp:sp modelId="{6D3C146D-7142-8D4D-8385-B9BB2D1532DB}">
      <dsp:nvSpPr>
        <dsp:cNvPr id="0" name=""/>
        <dsp:cNvSpPr/>
      </dsp:nvSpPr>
      <dsp:spPr>
        <a:xfrm>
          <a:off x="0" y="1247240"/>
          <a:ext cx="10691265"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D3FD9F14-AF9A-2549-930E-0A3891F5BC12}">
      <dsp:nvSpPr>
        <dsp:cNvPr id="0" name=""/>
        <dsp:cNvSpPr/>
      </dsp:nvSpPr>
      <dsp:spPr>
        <a:xfrm>
          <a:off x="0" y="1247240"/>
          <a:ext cx="10691265" cy="62270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06680" tIns="106680" rIns="106680" bIns="106680" numCol="1" spcCol="1270" anchor="t" anchorCtr="0">
          <a:noAutofit/>
        </a:bodyPr>
        <a:lstStyle/>
        <a:p>
          <a:pPr marL="0" lvl="0" indent="0" algn="l" defTabSz="1244600">
            <a:lnSpc>
              <a:spcPct val="90000"/>
            </a:lnSpc>
            <a:spcBef>
              <a:spcPct val="0"/>
            </a:spcBef>
            <a:spcAft>
              <a:spcPct val="35000"/>
            </a:spcAft>
            <a:buNone/>
          </a:pPr>
          <a:r>
            <a:rPr lang="en-US" sz="2800" kern="1200" dirty="0"/>
            <a:t>Bruna Moraes Goncalves: 2440011 (Control)</a:t>
          </a:r>
        </a:p>
      </dsp:txBody>
      <dsp:txXfrm>
        <a:off x="0" y="1247240"/>
        <a:ext cx="10691265" cy="622707"/>
      </dsp:txXfrm>
    </dsp:sp>
    <dsp:sp modelId="{C37D8FB3-87DE-F84C-ABE5-4C129556B4A9}">
      <dsp:nvSpPr>
        <dsp:cNvPr id="0" name=""/>
        <dsp:cNvSpPr/>
      </dsp:nvSpPr>
      <dsp:spPr>
        <a:xfrm>
          <a:off x="0" y="1869947"/>
          <a:ext cx="10691265"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116C5FDE-D0E2-5544-BA90-A9ACA8EE9E42}">
      <dsp:nvSpPr>
        <dsp:cNvPr id="0" name=""/>
        <dsp:cNvSpPr/>
      </dsp:nvSpPr>
      <dsp:spPr>
        <a:xfrm>
          <a:off x="0" y="1869947"/>
          <a:ext cx="10691265" cy="62270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06680" tIns="106680" rIns="106680" bIns="106680" numCol="1" spcCol="1270" anchor="t" anchorCtr="0">
          <a:noAutofit/>
        </a:bodyPr>
        <a:lstStyle/>
        <a:p>
          <a:pPr marL="0" lvl="0" indent="0" algn="l" defTabSz="1244600">
            <a:lnSpc>
              <a:spcPct val="90000"/>
            </a:lnSpc>
            <a:spcBef>
              <a:spcPct val="0"/>
            </a:spcBef>
            <a:spcAft>
              <a:spcPct val="35000"/>
            </a:spcAft>
            <a:buNone/>
          </a:pPr>
          <a:r>
            <a:rPr lang="en-US" sz="2800" kern="1200" dirty="0" err="1"/>
            <a:t>Yeneva</a:t>
          </a:r>
          <a:r>
            <a:rPr lang="en-US" sz="2800" kern="1200" dirty="0"/>
            <a:t> Tufino: 2427845 (Policy and Strategies)</a:t>
          </a:r>
        </a:p>
      </dsp:txBody>
      <dsp:txXfrm>
        <a:off x="0" y="1869947"/>
        <a:ext cx="10691265" cy="622707"/>
      </dsp:txXfrm>
    </dsp:sp>
    <dsp:sp modelId="{EB02467B-592E-BF49-8062-F43C0795C0ED}">
      <dsp:nvSpPr>
        <dsp:cNvPr id="0" name=""/>
        <dsp:cNvSpPr/>
      </dsp:nvSpPr>
      <dsp:spPr>
        <a:xfrm>
          <a:off x="0" y="2492655"/>
          <a:ext cx="10691265"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7FA40F01-828F-914B-97E3-E92E67474FA1}">
      <dsp:nvSpPr>
        <dsp:cNvPr id="0" name=""/>
        <dsp:cNvSpPr/>
      </dsp:nvSpPr>
      <dsp:spPr>
        <a:xfrm>
          <a:off x="0" y="2492655"/>
          <a:ext cx="10691265" cy="62270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06680" tIns="106680" rIns="106680" bIns="106680" numCol="1" spcCol="1270" anchor="t" anchorCtr="0">
          <a:noAutofit/>
        </a:bodyPr>
        <a:lstStyle/>
        <a:p>
          <a:pPr marL="0" lvl="0" indent="0" algn="l" defTabSz="1244600">
            <a:lnSpc>
              <a:spcPct val="90000"/>
            </a:lnSpc>
            <a:spcBef>
              <a:spcPct val="0"/>
            </a:spcBef>
            <a:spcAft>
              <a:spcPct val="35000"/>
            </a:spcAft>
            <a:buNone/>
          </a:pPr>
          <a:r>
            <a:rPr lang="en-US" sz="2800" kern="1200" dirty="0"/>
            <a:t>Arzoo </a:t>
          </a:r>
          <a:r>
            <a:rPr lang="en-US" sz="2800" kern="1200" dirty="0" err="1"/>
            <a:t>Anysis</a:t>
          </a:r>
          <a:r>
            <a:rPr lang="en-US" sz="2800" kern="1200" dirty="0"/>
            <a:t>: 2435268 (Public Health Recommendation)</a:t>
          </a:r>
        </a:p>
      </dsp:txBody>
      <dsp:txXfrm>
        <a:off x="0" y="2492655"/>
        <a:ext cx="10691265" cy="622707"/>
      </dsp:txXfrm>
    </dsp:sp>
    <dsp:sp modelId="{7929BF19-267B-0248-B0EA-9B58A3DBF449}">
      <dsp:nvSpPr>
        <dsp:cNvPr id="0" name=""/>
        <dsp:cNvSpPr/>
      </dsp:nvSpPr>
      <dsp:spPr>
        <a:xfrm>
          <a:off x="0" y="3115362"/>
          <a:ext cx="10691265"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ECD907B4-76F3-CB42-9638-CEDC78DEAF0F}">
      <dsp:nvSpPr>
        <dsp:cNvPr id="0" name=""/>
        <dsp:cNvSpPr/>
      </dsp:nvSpPr>
      <dsp:spPr>
        <a:xfrm>
          <a:off x="0" y="3115362"/>
          <a:ext cx="10691265" cy="62270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06680" tIns="106680" rIns="106680" bIns="106680" numCol="1" spcCol="1270" anchor="t" anchorCtr="0">
          <a:noAutofit/>
        </a:bodyPr>
        <a:lstStyle/>
        <a:p>
          <a:pPr marL="0" lvl="0" indent="0" algn="l" defTabSz="1244600">
            <a:lnSpc>
              <a:spcPct val="90000"/>
            </a:lnSpc>
            <a:spcBef>
              <a:spcPct val="0"/>
            </a:spcBef>
            <a:spcAft>
              <a:spcPct val="35000"/>
            </a:spcAft>
            <a:buNone/>
          </a:pPr>
          <a:r>
            <a:rPr lang="en-US" sz="2800" kern="1200" dirty="0"/>
            <a:t>Teresa Francisco da Cruz: 2440007 (Health Education &amp; Conclusion)</a:t>
          </a:r>
        </a:p>
      </dsp:txBody>
      <dsp:txXfrm>
        <a:off x="0" y="3115362"/>
        <a:ext cx="10691265" cy="622707"/>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46F8C64-6E61-4951-8075-046536FC6294}">
      <dsp:nvSpPr>
        <dsp:cNvPr id="0" name=""/>
        <dsp:cNvSpPr/>
      </dsp:nvSpPr>
      <dsp:spPr>
        <a:xfrm>
          <a:off x="594405" y="2709"/>
          <a:ext cx="2735077" cy="1641046"/>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ctr" defTabSz="711200">
            <a:lnSpc>
              <a:spcPct val="90000"/>
            </a:lnSpc>
            <a:spcBef>
              <a:spcPct val="0"/>
            </a:spcBef>
            <a:spcAft>
              <a:spcPct val="35000"/>
            </a:spcAft>
            <a:buNone/>
          </a:pPr>
          <a:r>
            <a:rPr lang="en-GB" sz="1600" kern="1200" dirty="0"/>
            <a:t>Data collection\Notification </a:t>
          </a:r>
        </a:p>
        <a:p>
          <a:pPr marL="0" lvl="0" indent="0" algn="ctr" defTabSz="711200">
            <a:lnSpc>
              <a:spcPct val="90000"/>
            </a:lnSpc>
            <a:spcBef>
              <a:spcPct val="0"/>
            </a:spcBef>
            <a:spcAft>
              <a:spcPct val="35000"/>
            </a:spcAft>
            <a:buNone/>
          </a:pPr>
          <a:r>
            <a:rPr lang="en-GB" sz="1600" kern="1200" dirty="0"/>
            <a:t> collection of suspected and confirmed case submitted daily by heath care providers</a:t>
          </a:r>
          <a:endParaRPr lang="en-US" sz="1600" kern="1200" dirty="0"/>
        </a:p>
      </dsp:txBody>
      <dsp:txXfrm>
        <a:off x="594405" y="2709"/>
        <a:ext cx="2735077" cy="1641046"/>
      </dsp:txXfrm>
    </dsp:sp>
    <dsp:sp modelId="{15DBF254-D4AB-4BDD-8EBB-90BFDF2F764D}">
      <dsp:nvSpPr>
        <dsp:cNvPr id="0" name=""/>
        <dsp:cNvSpPr/>
      </dsp:nvSpPr>
      <dsp:spPr>
        <a:xfrm>
          <a:off x="3602990" y="2"/>
          <a:ext cx="2735077" cy="1641046"/>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n-GB" sz="1400" kern="1200" dirty="0"/>
            <a:t>Uk- wide coverage</a:t>
          </a:r>
          <a:endParaRPr lang="en-US" sz="1400" kern="1200" dirty="0"/>
        </a:p>
      </dsp:txBody>
      <dsp:txXfrm>
        <a:off x="3602990" y="2"/>
        <a:ext cx="2735077" cy="1641046"/>
      </dsp:txXfrm>
    </dsp:sp>
    <dsp:sp modelId="{DD17C613-387C-4291-8138-9BB2FDED7359}">
      <dsp:nvSpPr>
        <dsp:cNvPr id="0" name=""/>
        <dsp:cNvSpPr/>
      </dsp:nvSpPr>
      <dsp:spPr>
        <a:xfrm>
          <a:off x="594405" y="1917264"/>
          <a:ext cx="2735077" cy="1641046"/>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n-GB" sz="1400" kern="1200" dirty="0"/>
            <a:t>Replaced previous system- ETS </a:t>
          </a:r>
          <a:endParaRPr lang="en-US" sz="1400" kern="1200" dirty="0"/>
        </a:p>
      </dsp:txBody>
      <dsp:txXfrm>
        <a:off x="594405" y="1917264"/>
        <a:ext cx="2735077" cy="1641046"/>
      </dsp:txXfrm>
    </dsp:sp>
    <dsp:sp modelId="{026D6537-3886-4C38-B578-45FD25E6D519}">
      <dsp:nvSpPr>
        <dsp:cNvPr id="0" name=""/>
        <dsp:cNvSpPr/>
      </dsp:nvSpPr>
      <dsp:spPr>
        <a:xfrm>
          <a:off x="3602990" y="1917264"/>
          <a:ext cx="2735077" cy="1641046"/>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n-GB" sz="1400" kern="1200" dirty="0"/>
            <a:t>Public heath impact – informs PH action, monitor trends implement  TB national action plan to reduce incidents and transmission</a:t>
          </a:r>
          <a:endParaRPr lang="en-US" sz="1400" kern="1200" dirty="0"/>
        </a:p>
      </dsp:txBody>
      <dsp:txXfrm>
        <a:off x="3602990" y="1917264"/>
        <a:ext cx="2735077" cy="1641046"/>
      </dsp:txXfrm>
    </dsp:sp>
    <dsp:sp modelId="{E28D7C0F-B7C6-44E7-BF35-88259FCE4163}">
      <dsp:nvSpPr>
        <dsp:cNvPr id="0" name=""/>
        <dsp:cNvSpPr/>
      </dsp:nvSpPr>
      <dsp:spPr>
        <a:xfrm>
          <a:off x="594405" y="3831818"/>
          <a:ext cx="2735077" cy="1641046"/>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ctr" defTabSz="711200">
            <a:lnSpc>
              <a:spcPct val="90000"/>
            </a:lnSpc>
            <a:spcBef>
              <a:spcPct val="0"/>
            </a:spcBef>
            <a:spcAft>
              <a:spcPct val="35000"/>
            </a:spcAft>
            <a:buNone/>
          </a:pPr>
          <a:r>
            <a:rPr lang="en-GB" sz="1600" kern="1200" dirty="0"/>
            <a:t>Molecular data integration-</a:t>
          </a:r>
          <a:r>
            <a:rPr lang="en-US" sz="1600" kern="1200" dirty="0"/>
            <a:t>: NTBS links with whole-genome sequencing data from reference labs, helping identify clusters and support outbreak management.</a:t>
          </a:r>
        </a:p>
      </dsp:txBody>
      <dsp:txXfrm>
        <a:off x="594405" y="3831818"/>
        <a:ext cx="2735077" cy="1641046"/>
      </dsp:txXfrm>
    </dsp:sp>
    <dsp:sp modelId="{9B4FF227-B188-4C31-AA8F-21E3BB87D9A1}">
      <dsp:nvSpPr>
        <dsp:cNvPr id="0" name=""/>
        <dsp:cNvSpPr/>
      </dsp:nvSpPr>
      <dsp:spPr>
        <a:xfrm>
          <a:off x="3602990" y="3831818"/>
          <a:ext cx="2735077" cy="1641046"/>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ctr" defTabSz="711200">
            <a:lnSpc>
              <a:spcPct val="90000"/>
            </a:lnSpc>
            <a:spcBef>
              <a:spcPct val="0"/>
            </a:spcBef>
            <a:spcAft>
              <a:spcPct val="35000"/>
            </a:spcAft>
            <a:buNone/>
          </a:pPr>
          <a:r>
            <a:rPr lang="en-GB" sz="1600" kern="1200" dirty="0"/>
            <a:t>Social risks factors – </a:t>
          </a:r>
          <a:r>
            <a:rPr lang="en-US" sz="1600" kern="1200" dirty="0"/>
            <a:t>The system records social risk factors including homelessness, drug or alcohol abuse, and time spent in prison to help understand how TB is linked to deprivation.</a:t>
          </a:r>
        </a:p>
      </dsp:txBody>
      <dsp:txXfrm>
        <a:off x="3602990" y="3831818"/>
        <a:ext cx="2735077" cy="1641046"/>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EA5F44F-F3CC-4BEB-AFFF-86079EB070D1}">
      <dsp:nvSpPr>
        <dsp:cNvPr id="0" name=""/>
        <dsp:cNvSpPr/>
      </dsp:nvSpPr>
      <dsp:spPr>
        <a:xfrm>
          <a:off x="-100142" y="0"/>
          <a:ext cx="5201121" cy="1119844"/>
        </a:xfrm>
        <a:prstGeom prst="roundRect">
          <a:avLst>
            <a:gd name="adj" fmla="val 1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0B66DED3-0517-4A41-9F8F-00C6AF74E653}">
      <dsp:nvSpPr>
        <dsp:cNvPr id="0" name=""/>
        <dsp:cNvSpPr/>
      </dsp:nvSpPr>
      <dsp:spPr>
        <a:xfrm>
          <a:off x="238610" y="258197"/>
          <a:ext cx="615914" cy="615914"/>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3FF18D83-CC8A-4CB4-ABA4-C74895AF80A8}">
      <dsp:nvSpPr>
        <dsp:cNvPr id="0" name=""/>
        <dsp:cNvSpPr/>
      </dsp:nvSpPr>
      <dsp:spPr>
        <a:xfrm>
          <a:off x="1193277" y="6232"/>
          <a:ext cx="3905170" cy="111984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18517" tIns="118517" rIns="118517" bIns="118517" numCol="1" spcCol="1270" anchor="ctr" anchorCtr="0">
          <a:noAutofit/>
        </a:bodyPr>
        <a:lstStyle/>
        <a:p>
          <a:pPr marL="0" lvl="0" indent="0" algn="l" defTabSz="666750">
            <a:lnSpc>
              <a:spcPct val="100000"/>
            </a:lnSpc>
            <a:spcBef>
              <a:spcPct val="0"/>
            </a:spcBef>
            <a:spcAft>
              <a:spcPct val="35000"/>
            </a:spcAft>
            <a:buNone/>
          </a:pPr>
          <a:r>
            <a:rPr lang="en-US" sz="1500" kern="1200"/>
            <a:t>Students and staff should be educated about tuberculosis and its transmission through airborne droplets. </a:t>
          </a:r>
        </a:p>
      </dsp:txBody>
      <dsp:txXfrm>
        <a:off x="1193277" y="6232"/>
        <a:ext cx="3905170" cy="1119844"/>
      </dsp:txXfrm>
    </dsp:sp>
    <dsp:sp modelId="{0596C800-588B-46CF-A1FB-6B2C3C509C55}">
      <dsp:nvSpPr>
        <dsp:cNvPr id="0" name=""/>
        <dsp:cNvSpPr/>
      </dsp:nvSpPr>
      <dsp:spPr>
        <a:xfrm>
          <a:off x="-100142" y="1406037"/>
          <a:ext cx="5201121" cy="1119844"/>
        </a:xfrm>
        <a:prstGeom prst="roundRect">
          <a:avLst>
            <a:gd name="adj" fmla="val 1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6E010103-0D2E-4DC5-9EA9-9810A477A930}">
      <dsp:nvSpPr>
        <dsp:cNvPr id="0" name=""/>
        <dsp:cNvSpPr/>
      </dsp:nvSpPr>
      <dsp:spPr>
        <a:xfrm>
          <a:off x="238610" y="1658002"/>
          <a:ext cx="615914" cy="615914"/>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0A27E2A3-4E61-4F5E-8767-318CC97806BB}">
      <dsp:nvSpPr>
        <dsp:cNvPr id="0" name=""/>
        <dsp:cNvSpPr/>
      </dsp:nvSpPr>
      <dsp:spPr>
        <a:xfrm>
          <a:off x="1193277" y="1406037"/>
          <a:ext cx="3905170" cy="111984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18517" tIns="118517" rIns="118517" bIns="118517" numCol="1" spcCol="1270" anchor="ctr" anchorCtr="0">
          <a:noAutofit/>
        </a:bodyPr>
        <a:lstStyle/>
        <a:p>
          <a:pPr marL="0" lvl="0" indent="0" algn="l" defTabSz="666750">
            <a:lnSpc>
              <a:spcPct val="100000"/>
            </a:lnSpc>
            <a:spcBef>
              <a:spcPct val="0"/>
            </a:spcBef>
            <a:spcAft>
              <a:spcPct val="35000"/>
            </a:spcAft>
            <a:buNone/>
          </a:pPr>
          <a:r>
            <a:rPr lang="en-US" sz="1500" kern="1200" dirty="0"/>
            <a:t>They should also be taught about the symptoms of tuberculosis, which can be a persistent cough, fever, night sweats, and weight loss. </a:t>
          </a:r>
        </a:p>
      </dsp:txBody>
      <dsp:txXfrm>
        <a:off x="1193277" y="1406037"/>
        <a:ext cx="3905170" cy="1119844"/>
      </dsp:txXfrm>
    </dsp:sp>
    <dsp:sp modelId="{11FF3950-0320-4F18-9CFA-688A0E773FCC}">
      <dsp:nvSpPr>
        <dsp:cNvPr id="0" name=""/>
        <dsp:cNvSpPr/>
      </dsp:nvSpPr>
      <dsp:spPr>
        <a:xfrm>
          <a:off x="-100142" y="2805843"/>
          <a:ext cx="5201121" cy="1119844"/>
        </a:xfrm>
        <a:prstGeom prst="roundRect">
          <a:avLst>
            <a:gd name="adj" fmla="val 1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AA0B5C86-6714-43ED-BFF4-B851BD942CC7}">
      <dsp:nvSpPr>
        <dsp:cNvPr id="0" name=""/>
        <dsp:cNvSpPr/>
      </dsp:nvSpPr>
      <dsp:spPr>
        <a:xfrm>
          <a:off x="238610" y="3057808"/>
          <a:ext cx="615914" cy="615914"/>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535016D4-08B0-4E09-9367-164AF18DCD21}">
      <dsp:nvSpPr>
        <dsp:cNvPr id="0" name=""/>
        <dsp:cNvSpPr/>
      </dsp:nvSpPr>
      <dsp:spPr>
        <a:xfrm>
          <a:off x="990462" y="2805843"/>
          <a:ext cx="4310801" cy="111984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18517" tIns="118517" rIns="118517" bIns="118517" numCol="1" spcCol="1270" anchor="ctr" anchorCtr="0">
          <a:noAutofit/>
        </a:bodyPr>
        <a:lstStyle/>
        <a:p>
          <a:pPr marL="0" lvl="0" indent="0" algn="l" defTabSz="666750">
            <a:lnSpc>
              <a:spcPct val="100000"/>
            </a:lnSpc>
            <a:spcBef>
              <a:spcPct val="0"/>
            </a:spcBef>
            <a:spcAft>
              <a:spcPct val="35000"/>
            </a:spcAft>
            <a:buNone/>
          </a:pPr>
          <a:r>
            <a:rPr lang="en-US" sz="1500" kern="1200" dirty="0"/>
            <a:t>Different strategies, such as assemblies, posters, social media pages, </a:t>
          </a:r>
          <a:r>
            <a:rPr lang="en-US" sz="1500" kern="1200" dirty="0" err="1"/>
            <a:t>etc</a:t>
          </a:r>
          <a:r>
            <a:rPr lang="en-US" sz="1500" kern="1200" dirty="0"/>
            <a:t>, would help to spread awareness and teach about TB and the effect that it has on someone’s life.</a:t>
          </a:r>
        </a:p>
      </dsp:txBody>
      <dsp:txXfrm>
        <a:off x="990462" y="2805843"/>
        <a:ext cx="4310801" cy="1119844"/>
      </dsp:txXfrm>
    </dsp:sp>
  </dsp:spTree>
</dsp:drawing>
</file>

<file path=ppt/diagrams/layout1.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2.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8DE6C8-AB1D-4204-BC9C-3366B0BF0435}"/>
              </a:ext>
            </a:extLst>
          </p:cNvPr>
          <p:cNvSpPr>
            <a:spLocks noGrp="1"/>
          </p:cNvSpPr>
          <p:nvPr>
            <p:ph type="ctrTitle"/>
          </p:nvPr>
        </p:nvSpPr>
        <p:spPr>
          <a:xfrm>
            <a:off x="704088" y="889820"/>
            <a:ext cx="9989574" cy="3598606"/>
          </a:xfrm>
        </p:spPr>
        <p:txBody>
          <a:bodyPr anchor="t">
            <a:normAutofit/>
          </a:bodyPr>
          <a:lstStyle>
            <a:lvl1pPr algn="l">
              <a:defRPr sz="5400"/>
            </a:lvl1pPr>
          </a:lstStyle>
          <a:p>
            <a:r>
              <a:rPr lang="en-US"/>
              <a:t>Click to edit Master title style</a:t>
            </a:r>
            <a:endParaRPr lang="en-US" dirty="0"/>
          </a:p>
        </p:txBody>
      </p:sp>
      <p:sp>
        <p:nvSpPr>
          <p:cNvPr id="3" name="Subtitle 2">
            <a:extLst>
              <a:ext uri="{FF2B5EF4-FFF2-40B4-BE49-F238E27FC236}">
                <a16:creationId xmlns:a16="http://schemas.microsoft.com/office/drawing/2014/main" id="{7A7B9009-EE50-4EE5-B6EB-CD6EC83D3FA3}"/>
              </a:ext>
            </a:extLst>
          </p:cNvPr>
          <p:cNvSpPr>
            <a:spLocks noGrp="1"/>
          </p:cNvSpPr>
          <p:nvPr>
            <p:ph type="subTitle" idx="1"/>
          </p:nvPr>
        </p:nvSpPr>
        <p:spPr>
          <a:xfrm>
            <a:off x="704088" y="4488426"/>
            <a:ext cx="6991776" cy="1302774"/>
          </a:xfrm>
        </p:spPr>
        <p:txBody>
          <a:bodyPr anchor="b">
            <a:normAutofit/>
          </a:bodyPr>
          <a:lstStyle>
            <a:lvl1pPr marL="0" indent="0" algn="l">
              <a:buNone/>
              <a:defRPr sz="20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a:extLst>
              <a:ext uri="{FF2B5EF4-FFF2-40B4-BE49-F238E27FC236}">
                <a16:creationId xmlns:a16="http://schemas.microsoft.com/office/drawing/2014/main" id="{99C8667E-058A-436F-B8EA-5B3A99D43D09}"/>
              </a:ext>
            </a:extLst>
          </p:cNvPr>
          <p:cNvSpPr>
            <a:spLocks noGrp="1"/>
          </p:cNvSpPr>
          <p:nvPr>
            <p:ph type="dt" sz="half" idx="10"/>
          </p:nvPr>
        </p:nvSpPr>
        <p:spPr/>
        <p:txBody>
          <a:bodyPr/>
          <a:lstStyle/>
          <a:p>
            <a:fld id="{D1D1EADE-8E88-4C7C-8AC5-FB148DE4940E}" type="datetime1">
              <a:rPr lang="en-US" smtClean="0"/>
              <a:t>11/9/25</a:t>
            </a:fld>
            <a:endParaRPr lang="en-US"/>
          </a:p>
        </p:txBody>
      </p:sp>
      <p:sp>
        <p:nvSpPr>
          <p:cNvPr id="5" name="Footer Placeholder 4">
            <a:extLst>
              <a:ext uri="{FF2B5EF4-FFF2-40B4-BE49-F238E27FC236}">
                <a16:creationId xmlns:a16="http://schemas.microsoft.com/office/drawing/2014/main" id="{52680305-1AD7-482D-BFFD-6CDB83AB39A4}"/>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BE5762A1-52E9-402D-B65E-DF193E44CE83}"/>
              </a:ext>
            </a:extLst>
          </p:cNvPr>
          <p:cNvSpPr>
            <a:spLocks noGrp="1"/>
          </p:cNvSpPr>
          <p:nvPr>
            <p:ph type="sldNum" sz="quarter" idx="12"/>
          </p:nvPr>
        </p:nvSpPr>
        <p:spPr/>
        <p:txBody>
          <a:bodyPr/>
          <a:lstStyle/>
          <a:p>
            <a:fld id="{87E7843D-FF13-4365-9478-9625B70A2705}" type="slidenum">
              <a:rPr lang="en-US" smtClean="0"/>
              <a:t>‹#›</a:t>
            </a:fld>
            <a:endParaRPr lang="en-US"/>
          </a:p>
        </p:txBody>
      </p:sp>
    </p:spTree>
    <p:extLst>
      <p:ext uri="{BB962C8B-B14F-4D97-AF65-F5344CB8AC3E}">
        <p14:creationId xmlns:p14="http://schemas.microsoft.com/office/powerpoint/2010/main" val="225967739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987CA6-BFD9-4CB1-8892-F6B062E82445}"/>
              </a:ext>
            </a:extLst>
          </p:cNvPr>
          <p:cNvSpPr>
            <a:spLocks noGrp="1"/>
          </p:cNvSpPr>
          <p:nvPr>
            <p:ph type="title"/>
          </p:nvPr>
        </p:nvSpPr>
        <p:spPr/>
        <p:txBody>
          <a:body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E0CDA8C3-9C0C-4E52-9A62-E4DB159E6B0E}"/>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7CC3EC35-E02F-41FF-9232-F90692A902FC}"/>
              </a:ext>
            </a:extLst>
          </p:cNvPr>
          <p:cNvSpPr>
            <a:spLocks noGrp="1"/>
          </p:cNvSpPr>
          <p:nvPr>
            <p:ph type="dt" sz="half" idx="10"/>
          </p:nvPr>
        </p:nvSpPr>
        <p:spPr/>
        <p:txBody>
          <a:bodyPr/>
          <a:lstStyle/>
          <a:p>
            <a:fld id="{157B6794-849E-4626-908B-D15793550EFB}" type="datetime1">
              <a:rPr lang="en-US" smtClean="0"/>
              <a:t>11/9/25</a:t>
            </a:fld>
            <a:endParaRPr lang="en-US"/>
          </a:p>
        </p:txBody>
      </p:sp>
      <p:sp>
        <p:nvSpPr>
          <p:cNvPr id="5" name="Footer Placeholder 4">
            <a:extLst>
              <a:ext uri="{FF2B5EF4-FFF2-40B4-BE49-F238E27FC236}">
                <a16:creationId xmlns:a16="http://schemas.microsoft.com/office/drawing/2014/main" id="{39D13D38-5DF1-443B-8A12-71E834FDC6A1}"/>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F25E644A-4A37-4757-9809-5B035E2874E6}"/>
              </a:ext>
            </a:extLst>
          </p:cNvPr>
          <p:cNvSpPr>
            <a:spLocks noGrp="1"/>
          </p:cNvSpPr>
          <p:nvPr>
            <p:ph type="sldNum" sz="quarter" idx="12"/>
          </p:nvPr>
        </p:nvSpPr>
        <p:spPr/>
        <p:txBody>
          <a:bodyPr/>
          <a:lstStyle/>
          <a:p>
            <a:fld id="{87E7843D-FF13-4365-9478-9625B70A2705}" type="slidenum">
              <a:rPr lang="en-US" smtClean="0"/>
              <a:t>‹#›</a:t>
            </a:fld>
            <a:endParaRPr lang="en-US"/>
          </a:p>
        </p:txBody>
      </p:sp>
    </p:spTree>
    <p:extLst>
      <p:ext uri="{BB962C8B-B14F-4D97-AF65-F5344CB8AC3E}">
        <p14:creationId xmlns:p14="http://schemas.microsoft.com/office/powerpoint/2010/main" val="208769968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0E6578B-CD85-4BF1-A729-E8E8079B595F}"/>
              </a:ext>
            </a:extLst>
          </p:cNvPr>
          <p:cNvSpPr>
            <a:spLocks noGrp="1"/>
          </p:cNvSpPr>
          <p:nvPr>
            <p:ph type="title"/>
          </p:nvPr>
        </p:nvSpPr>
        <p:spPr>
          <a:xfrm>
            <a:off x="715383" y="1709738"/>
            <a:ext cx="10632067" cy="2852737"/>
          </a:xfrm>
        </p:spPr>
        <p:txBody>
          <a:bodyPr anchor="b"/>
          <a:lstStyle>
            <a:lvl1pPr>
              <a:defRPr sz="6000"/>
            </a:lvl1p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A58448C1-C13F-4826-8347-EEB00A6643D6}"/>
              </a:ext>
            </a:extLst>
          </p:cNvPr>
          <p:cNvSpPr>
            <a:spLocks noGrp="1"/>
          </p:cNvSpPr>
          <p:nvPr>
            <p:ph type="body" idx="1"/>
          </p:nvPr>
        </p:nvSpPr>
        <p:spPr>
          <a:xfrm>
            <a:off x="715383" y="4589463"/>
            <a:ext cx="10632067"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5806546A-957F-4C4D-9744-1177AD258E10}"/>
              </a:ext>
            </a:extLst>
          </p:cNvPr>
          <p:cNvSpPr>
            <a:spLocks noGrp="1"/>
          </p:cNvSpPr>
          <p:nvPr>
            <p:ph type="dt" sz="half" idx="10"/>
          </p:nvPr>
        </p:nvSpPr>
        <p:spPr/>
        <p:txBody>
          <a:bodyPr/>
          <a:lstStyle/>
          <a:p>
            <a:fld id="{63DB64E7-5594-42A3-ADBF-E95A7ACEAD64}" type="datetime1">
              <a:rPr lang="en-US" smtClean="0"/>
              <a:t>11/9/25</a:t>
            </a:fld>
            <a:endParaRPr lang="en-US"/>
          </a:p>
        </p:txBody>
      </p:sp>
      <p:sp>
        <p:nvSpPr>
          <p:cNvPr id="5" name="Footer Placeholder 4">
            <a:extLst>
              <a:ext uri="{FF2B5EF4-FFF2-40B4-BE49-F238E27FC236}">
                <a16:creationId xmlns:a16="http://schemas.microsoft.com/office/drawing/2014/main" id="{B1DB149C-CC63-4E3A-A83D-EF637EB51979}"/>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EDB94775-7982-41EC-B584-D51224D38F77}"/>
              </a:ext>
            </a:extLst>
          </p:cNvPr>
          <p:cNvSpPr>
            <a:spLocks noGrp="1"/>
          </p:cNvSpPr>
          <p:nvPr>
            <p:ph type="sldNum" sz="quarter" idx="12"/>
          </p:nvPr>
        </p:nvSpPr>
        <p:spPr/>
        <p:txBody>
          <a:bodyPr/>
          <a:lstStyle/>
          <a:p>
            <a:fld id="{87E7843D-FF13-4365-9478-9625B70A2705}" type="slidenum">
              <a:rPr lang="en-US" smtClean="0"/>
              <a:t>‹#›</a:t>
            </a:fld>
            <a:endParaRPr lang="en-US"/>
          </a:p>
        </p:txBody>
      </p:sp>
    </p:spTree>
    <p:extLst>
      <p:ext uri="{BB962C8B-B14F-4D97-AF65-F5344CB8AC3E}">
        <p14:creationId xmlns:p14="http://schemas.microsoft.com/office/powerpoint/2010/main" val="397022337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8CE4BD8-507D-48E4-A624-F16A741C3609}"/>
              </a:ext>
            </a:extLst>
          </p:cNvPr>
          <p:cNvSpPr>
            <a:spLocks noGrp="1"/>
          </p:cNvSpPr>
          <p:nvPr>
            <p:ph type="title"/>
          </p:nvPr>
        </p:nvSpPr>
        <p:spPr>
          <a:xfrm>
            <a:off x="700635" y="914400"/>
            <a:ext cx="10691265" cy="1307592"/>
          </a:xfrm>
        </p:spPr>
        <p:txBody>
          <a:body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810A07E4-3A39-457C-A059-7DFB6039D947}"/>
              </a:ext>
            </a:extLst>
          </p:cNvPr>
          <p:cNvSpPr>
            <a:spLocks noGrp="1"/>
          </p:cNvSpPr>
          <p:nvPr>
            <p:ph sz="half" idx="1"/>
          </p:nvPr>
        </p:nvSpPr>
        <p:spPr>
          <a:xfrm>
            <a:off x="704088" y="2221992"/>
            <a:ext cx="5212080" cy="3739896"/>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a:extLst>
              <a:ext uri="{FF2B5EF4-FFF2-40B4-BE49-F238E27FC236}">
                <a16:creationId xmlns:a16="http://schemas.microsoft.com/office/drawing/2014/main" id="{7B141E17-47CE-4A78-B0FA-0E9786DA67C5}"/>
              </a:ext>
            </a:extLst>
          </p:cNvPr>
          <p:cNvSpPr>
            <a:spLocks noGrp="1"/>
          </p:cNvSpPr>
          <p:nvPr>
            <p:ph sz="half" idx="2"/>
          </p:nvPr>
        </p:nvSpPr>
        <p:spPr>
          <a:xfrm>
            <a:off x="6181344" y="2221992"/>
            <a:ext cx="5212080" cy="3739896"/>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a:extLst>
              <a:ext uri="{FF2B5EF4-FFF2-40B4-BE49-F238E27FC236}">
                <a16:creationId xmlns:a16="http://schemas.microsoft.com/office/drawing/2014/main" id="{89F02C13-D3ED-4044-9716-F29D79A184C9}"/>
              </a:ext>
            </a:extLst>
          </p:cNvPr>
          <p:cNvSpPr>
            <a:spLocks noGrp="1"/>
          </p:cNvSpPr>
          <p:nvPr>
            <p:ph type="dt" sz="half" idx="10"/>
          </p:nvPr>
        </p:nvSpPr>
        <p:spPr/>
        <p:txBody>
          <a:bodyPr/>
          <a:lstStyle/>
          <a:p>
            <a:fld id="{18462B0B-D248-4FFB-8695-AD7FA4B1284A}" type="datetime1">
              <a:rPr lang="en-US" smtClean="0"/>
              <a:t>11/9/25</a:t>
            </a:fld>
            <a:endParaRPr lang="en-US"/>
          </a:p>
        </p:txBody>
      </p:sp>
      <p:sp>
        <p:nvSpPr>
          <p:cNvPr id="6" name="Footer Placeholder 5">
            <a:extLst>
              <a:ext uri="{FF2B5EF4-FFF2-40B4-BE49-F238E27FC236}">
                <a16:creationId xmlns:a16="http://schemas.microsoft.com/office/drawing/2014/main" id="{8AF334AD-FB29-4355-B5CF-85E61B4F3409}"/>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BA5AA154-790C-4774-9C21-8C543E733F26}"/>
              </a:ext>
            </a:extLst>
          </p:cNvPr>
          <p:cNvSpPr>
            <a:spLocks noGrp="1"/>
          </p:cNvSpPr>
          <p:nvPr>
            <p:ph type="sldNum" sz="quarter" idx="12"/>
          </p:nvPr>
        </p:nvSpPr>
        <p:spPr/>
        <p:txBody>
          <a:bodyPr/>
          <a:lstStyle/>
          <a:p>
            <a:fld id="{87E7843D-FF13-4365-9478-9625B70A2705}" type="slidenum">
              <a:rPr lang="en-US" smtClean="0"/>
              <a:t>‹#›</a:t>
            </a:fld>
            <a:endParaRPr lang="en-US"/>
          </a:p>
        </p:txBody>
      </p:sp>
    </p:spTree>
    <p:extLst>
      <p:ext uri="{BB962C8B-B14F-4D97-AF65-F5344CB8AC3E}">
        <p14:creationId xmlns:p14="http://schemas.microsoft.com/office/powerpoint/2010/main" val="248942897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E07DD35-7673-4F88-86B0-634883B5E345}"/>
              </a:ext>
            </a:extLst>
          </p:cNvPr>
          <p:cNvSpPr>
            <a:spLocks noGrp="1"/>
          </p:cNvSpPr>
          <p:nvPr>
            <p:ph type="title"/>
          </p:nvPr>
        </p:nvSpPr>
        <p:spPr>
          <a:xfrm>
            <a:off x="704087" y="929147"/>
            <a:ext cx="10689336" cy="798451"/>
          </a:xfrm>
        </p:spPr>
        <p:txBody>
          <a:body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5EC820D7-3E0B-47C6-A583-C4C839C5AF03}"/>
              </a:ext>
            </a:extLst>
          </p:cNvPr>
          <p:cNvSpPr>
            <a:spLocks noGrp="1"/>
          </p:cNvSpPr>
          <p:nvPr>
            <p:ph type="body" idx="1"/>
          </p:nvPr>
        </p:nvSpPr>
        <p:spPr>
          <a:xfrm>
            <a:off x="704088" y="1756538"/>
            <a:ext cx="5212080" cy="657225"/>
          </a:xfrm>
        </p:spPr>
        <p:txBody>
          <a:bodyPr anchor="b">
            <a:normAutofit/>
          </a:bodyPr>
          <a:lstStyle>
            <a:lvl1pPr marL="0" indent="0">
              <a:buNone/>
              <a:defRPr sz="1600" b="1">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6A839A7B-97D5-400F-B802-A0FF28FE9F15}"/>
              </a:ext>
            </a:extLst>
          </p:cNvPr>
          <p:cNvSpPr>
            <a:spLocks noGrp="1"/>
          </p:cNvSpPr>
          <p:nvPr>
            <p:ph sz="half" idx="2"/>
          </p:nvPr>
        </p:nvSpPr>
        <p:spPr>
          <a:xfrm>
            <a:off x="704088" y="2442702"/>
            <a:ext cx="5212080" cy="351918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a:extLst>
              <a:ext uri="{FF2B5EF4-FFF2-40B4-BE49-F238E27FC236}">
                <a16:creationId xmlns:a16="http://schemas.microsoft.com/office/drawing/2014/main" id="{C2E0ECA2-DBF1-4681-9DFA-93AFD1B371DB}"/>
              </a:ext>
            </a:extLst>
          </p:cNvPr>
          <p:cNvSpPr>
            <a:spLocks noGrp="1"/>
          </p:cNvSpPr>
          <p:nvPr>
            <p:ph type="body" sz="quarter" idx="3"/>
          </p:nvPr>
        </p:nvSpPr>
        <p:spPr>
          <a:xfrm>
            <a:off x="6181344" y="1756538"/>
            <a:ext cx="5212080" cy="657225"/>
          </a:xfrm>
        </p:spPr>
        <p:txBody>
          <a:bodyPr anchor="b">
            <a:normAutofit/>
          </a:bodyPr>
          <a:lstStyle>
            <a:lvl1pPr marL="0" indent="0">
              <a:buNone/>
              <a:defRPr sz="1600" b="1">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390EBBBB-517F-4ED7-9E51-CF0F7590B4D4}"/>
              </a:ext>
            </a:extLst>
          </p:cNvPr>
          <p:cNvSpPr>
            <a:spLocks noGrp="1"/>
          </p:cNvSpPr>
          <p:nvPr>
            <p:ph sz="quarter" idx="4"/>
          </p:nvPr>
        </p:nvSpPr>
        <p:spPr>
          <a:xfrm>
            <a:off x="6181344" y="2442702"/>
            <a:ext cx="5212080" cy="351918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a:extLst>
              <a:ext uri="{FF2B5EF4-FFF2-40B4-BE49-F238E27FC236}">
                <a16:creationId xmlns:a16="http://schemas.microsoft.com/office/drawing/2014/main" id="{2511B5C7-1E37-478F-B4B0-C7202FFE41B9}"/>
              </a:ext>
            </a:extLst>
          </p:cNvPr>
          <p:cNvSpPr>
            <a:spLocks noGrp="1"/>
          </p:cNvSpPr>
          <p:nvPr>
            <p:ph type="dt" sz="half" idx="10"/>
          </p:nvPr>
        </p:nvSpPr>
        <p:spPr/>
        <p:txBody>
          <a:bodyPr/>
          <a:lstStyle/>
          <a:p>
            <a:fld id="{D0378EFB-9159-4510-B73F-4F0409ADE937}" type="datetime1">
              <a:rPr lang="en-US" smtClean="0"/>
              <a:t>11/9/25</a:t>
            </a:fld>
            <a:endParaRPr lang="en-US"/>
          </a:p>
        </p:txBody>
      </p:sp>
      <p:sp>
        <p:nvSpPr>
          <p:cNvPr id="8" name="Footer Placeholder 7">
            <a:extLst>
              <a:ext uri="{FF2B5EF4-FFF2-40B4-BE49-F238E27FC236}">
                <a16:creationId xmlns:a16="http://schemas.microsoft.com/office/drawing/2014/main" id="{9153F7EF-507C-4CB3-86C5-8B34FFFC1D86}"/>
              </a:ext>
            </a:extLst>
          </p:cNvPr>
          <p:cNvSpPr>
            <a:spLocks noGrp="1"/>
          </p:cNvSpPr>
          <p:nvPr>
            <p:ph type="ftr" sz="quarter" idx="11"/>
          </p:nvPr>
        </p:nvSpPr>
        <p:spPr/>
        <p:txBody>
          <a:bodyPr/>
          <a:lstStyle/>
          <a:p>
            <a:endParaRPr lang="en-US" dirty="0"/>
          </a:p>
        </p:txBody>
      </p:sp>
      <p:sp>
        <p:nvSpPr>
          <p:cNvPr id="9" name="Slide Number Placeholder 8">
            <a:extLst>
              <a:ext uri="{FF2B5EF4-FFF2-40B4-BE49-F238E27FC236}">
                <a16:creationId xmlns:a16="http://schemas.microsoft.com/office/drawing/2014/main" id="{58E3DEA6-E4EB-4C2A-8B4F-55EC965B6219}"/>
              </a:ext>
            </a:extLst>
          </p:cNvPr>
          <p:cNvSpPr>
            <a:spLocks noGrp="1"/>
          </p:cNvSpPr>
          <p:nvPr>
            <p:ph type="sldNum" sz="quarter" idx="12"/>
          </p:nvPr>
        </p:nvSpPr>
        <p:spPr/>
        <p:txBody>
          <a:bodyPr/>
          <a:lstStyle/>
          <a:p>
            <a:fld id="{87E7843D-FF13-4365-9478-9625B70A2705}" type="slidenum">
              <a:rPr lang="en-US" smtClean="0"/>
              <a:t>‹#›</a:t>
            </a:fld>
            <a:endParaRPr lang="en-US"/>
          </a:p>
        </p:txBody>
      </p:sp>
    </p:spTree>
    <p:extLst>
      <p:ext uri="{BB962C8B-B14F-4D97-AF65-F5344CB8AC3E}">
        <p14:creationId xmlns:p14="http://schemas.microsoft.com/office/powerpoint/2010/main" val="320428015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8032964-A933-4B98-A141-A4B316DAFA9F}"/>
              </a:ext>
            </a:extLst>
          </p:cNvPr>
          <p:cNvSpPr>
            <a:spLocks noGrp="1"/>
          </p:cNvSpPr>
          <p:nvPr>
            <p:ph type="title"/>
          </p:nvPr>
        </p:nvSpPr>
        <p:spPr/>
        <p:txBody>
          <a:bodyPr/>
          <a:lstStyle/>
          <a:p>
            <a:r>
              <a:rPr lang="en-US"/>
              <a:t>Click to edit Master title style</a:t>
            </a:r>
            <a:endParaRPr lang="en-US" dirty="0"/>
          </a:p>
        </p:txBody>
      </p:sp>
      <p:sp>
        <p:nvSpPr>
          <p:cNvPr id="3" name="Date Placeholder 2">
            <a:extLst>
              <a:ext uri="{FF2B5EF4-FFF2-40B4-BE49-F238E27FC236}">
                <a16:creationId xmlns:a16="http://schemas.microsoft.com/office/drawing/2014/main" id="{5D684C9D-23DA-42B0-9DD3-7592F72E8DC9}"/>
              </a:ext>
            </a:extLst>
          </p:cNvPr>
          <p:cNvSpPr>
            <a:spLocks noGrp="1"/>
          </p:cNvSpPr>
          <p:nvPr>
            <p:ph type="dt" sz="half" idx="10"/>
          </p:nvPr>
        </p:nvSpPr>
        <p:spPr/>
        <p:txBody>
          <a:bodyPr/>
          <a:lstStyle/>
          <a:p>
            <a:fld id="{89BC9412-2452-4BED-A324-9D8C115361AD}" type="datetime1">
              <a:rPr lang="en-US" smtClean="0"/>
              <a:t>11/9/25</a:t>
            </a:fld>
            <a:endParaRPr lang="en-US"/>
          </a:p>
        </p:txBody>
      </p:sp>
      <p:sp>
        <p:nvSpPr>
          <p:cNvPr id="4" name="Footer Placeholder 3">
            <a:extLst>
              <a:ext uri="{FF2B5EF4-FFF2-40B4-BE49-F238E27FC236}">
                <a16:creationId xmlns:a16="http://schemas.microsoft.com/office/drawing/2014/main" id="{68BF8F05-876F-49D8-AE30-5BB2A91ECD59}"/>
              </a:ext>
            </a:extLst>
          </p:cNvPr>
          <p:cNvSpPr>
            <a:spLocks noGrp="1"/>
          </p:cNvSpPr>
          <p:nvPr>
            <p:ph type="ftr" sz="quarter" idx="11"/>
          </p:nvPr>
        </p:nvSpPr>
        <p:spPr/>
        <p:txBody>
          <a:bodyPr/>
          <a:lstStyle/>
          <a:p>
            <a:endParaRPr lang="en-US" dirty="0"/>
          </a:p>
        </p:txBody>
      </p:sp>
      <p:sp>
        <p:nvSpPr>
          <p:cNvPr id="5" name="Slide Number Placeholder 4">
            <a:extLst>
              <a:ext uri="{FF2B5EF4-FFF2-40B4-BE49-F238E27FC236}">
                <a16:creationId xmlns:a16="http://schemas.microsoft.com/office/drawing/2014/main" id="{153D20DA-9260-4577-BB51-789570A243AF}"/>
              </a:ext>
            </a:extLst>
          </p:cNvPr>
          <p:cNvSpPr>
            <a:spLocks noGrp="1"/>
          </p:cNvSpPr>
          <p:nvPr>
            <p:ph type="sldNum" sz="quarter" idx="12"/>
          </p:nvPr>
        </p:nvSpPr>
        <p:spPr/>
        <p:txBody>
          <a:bodyPr/>
          <a:lstStyle/>
          <a:p>
            <a:fld id="{87E7843D-FF13-4365-9478-9625B70A2705}" type="slidenum">
              <a:rPr lang="en-US" smtClean="0"/>
              <a:t>‹#›</a:t>
            </a:fld>
            <a:endParaRPr lang="en-US"/>
          </a:p>
        </p:txBody>
      </p:sp>
    </p:spTree>
    <p:extLst>
      <p:ext uri="{BB962C8B-B14F-4D97-AF65-F5344CB8AC3E}">
        <p14:creationId xmlns:p14="http://schemas.microsoft.com/office/powerpoint/2010/main" val="124229968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AD2C1F24-E0A1-45A7-8EF5-92CD9799341C}"/>
              </a:ext>
            </a:extLst>
          </p:cNvPr>
          <p:cNvSpPr>
            <a:spLocks noGrp="1"/>
          </p:cNvSpPr>
          <p:nvPr>
            <p:ph type="dt" sz="half" idx="10"/>
          </p:nvPr>
        </p:nvSpPr>
        <p:spPr/>
        <p:txBody>
          <a:bodyPr/>
          <a:lstStyle/>
          <a:p>
            <a:fld id="{F5318F62-D251-40E8-A23C-F4CFE9FEAB41}" type="datetime1">
              <a:rPr lang="en-US" smtClean="0"/>
              <a:t>11/9/25</a:t>
            </a:fld>
            <a:endParaRPr lang="en-US"/>
          </a:p>
        </p:txBody>
      </p:sp>
      <p:sp>
        <p:nvSpPr>
          <p:cNvPr id="3" name="Footer Placeholder 2">
            <a:extLst>
              <a:ext uri="{FF2B5EF4-FFF2-40B4-BE49-F238E27FC236}">
                <a16:creationId xmlns:a16="http://schemas.microsoft.com/office/drawing/2014/main" id="{3E021C19-210E-46B0-9036-5D8AECC9260C}"/>
              </a:ext>
            </a:extLst>
          </p:cNvPr>
          <p:cNvSpPr>
            <a:spLocks noGrp="1"/>
          </p:cNvSpPr>
          <p:nvPr>
            <p:ph type="ftr" sz="quarter" idx="11"/>
          </p:nvPr>
        </p:nvSpPr>
        <p:spPr/>
        <p:txBody>
          <a:bodyPr/>
          <a:lstStyle/>
          <a:p>
            <a:endParaRPr lang="en-US" dirty="0"/>
          </a:p>
        </p:txBody>
      </p:sp>
      <p:sp>
        <p:nvSpPr>
          <p:cNvPr id="4" name="Slide Number Placeholder 3">
            <a:extLst>
              <a:ext uri="{FF2B5EF4-FFF2-40B4-BE49-F238E27FC236}">
                <a16:creationId xmlns:a16="http://schemas.microsoft.com/office/drawing/2014/main" id="{1A880FEF-487E-44DF-8615-DF2210419602}"/>
              </a:ext>
            </a:extLst>
          </p:cNvPr>
          <p:cNvSpPr>
            <a:spLocks noGrp="1"/>
          </p:cNvSpPr>
          <p:nvPr>
            <p:ph type="sldNum" sz="quarter" idx="12"/>
          </p:nvPr>
        </p:nvSpPr>
        <p:spPr/>
        <p:txBody>
          <a:bodyPr/>
          <a:lstStyle/>
          <a:p>
            <a:fld id="{87E7843D-FF13-4365-9478-9625B70A2705}" type="slidenum">
              <a:rPr lang="en-US" smtClean="0"/>
              <a:t>‹#›</a:t>
            </a:fld>
            <a:endParaRPr lang="en-US"/>
          </a:p>
        </p:txBody>
      </p:sp>
    </p:spTree>
    <p:extLst>
      <p:ext uri="{BB962C8B-B14F-4D97-AF65-F5344CB8AC3E}">
        <p14:creationId xmlns:p14="http://schemas.microsoft.com/office/powerpoint/2010/main" val="34767765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1A568EE-74C8-43A6-90BC-2DDD965CF64A}"/>
              </a:ext>
            </a:extLst>
          </p:cNvPr>
          <p:cNvSpPr>
            <a:spLocks noGrp="1"/>
          </p:cNvSpPr>
          <p:nvPr>
            <p:ph type="title"/>
          </p:nvPr>
        </p:nvSpPr>
        <p:spPr>
          <a:xfrm>
            <a:off x="704088" y="1069848"/>
            <a:ext cx="4093599" cy="1316736"/>
          </a:xfrm>
        </p:spPr>
        <p:txBody>
          <a:bodyPr anchor="b"/>
          <a:lstStyle>
            <a:lvl1pPr>
              <a:defRPr sz="3200"/>
            </a:lvl1p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971C35AC-CAE3-48CF-A3E4-A075C9FDD71B}"/>
              </a:ext>
            </a:extLst>
          </p:cNvPr>
          <p:cNvSpPr>
            <a:spLocks noGrp="1"/>
          </p:cNvSpPr>
          <p:nvPr>
            <p:ph idx="1"/>
          </p:nvPr>
        </p:nvSpPr>
        <p:spPr>
          <a:xfrm>
            <a:off x="5183188" y="1069848"/>
            <a:ext cx="6172200" cy="4791202"/>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a:extLst>
              <a:ext uri="{FF2B5EF4-FFF2-40B4-BE49-F238E27FC236}">
                <a16:creationId xmlns:a16="http://schemas.microsoft.com/office/drawing/2014/main" id="{2D9D03EA-5FAD-4609-A2B8-624E426847E3}"/>
              </a:ext>
            </a:extLst>
          </p:cNvPr>
          <p:cNvSpPr>
            <a:spLocks noGrp="1"/>
          </p:cNvSpPr>
          <p:nvPr>
            <p:ph type="body" sz="half" idx="2"/>
          </p:nvPr>
        </p:nvSpPr>
        <p:spPr>
          <a:xfrm>
            <a:off x="704088" y="2551176"/>
            <a:ext cx="4093599" cy="3319272"/>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0B58D2EA-2191-4216-B64D-067BDFE12375}"/>
              </a:ext>
            </a:extLst>
          </p:cNvPr>
          <p:cNvSpPr>
            <a:spLocks noGrp="1"/>
          </p:cNvSpPr>
          <p:nvPr>
            <p:ph type="dt" sz="half" idx="10"/>
          </p:nvPr>
        </p:nvSpPr>
        <p:spPr/>
        <p:txBody>
          <a:bodyPr/>
          <a:lstStyle/>
          <a:p>
            <a:fld id="{44F76144-149E-4874-93A5-554A0357CF82}" type="datetime1">
              <a:rPr lang="en-US" smtClean="0"/>
              <a:t>11/9/25</a:t>
            </a:fld>
            <a:endParaRPr lang="en-US"/>
          </a:p>
        </p:txBody>
      </p:sp>
      <p:sp>
        <p:nvSpPr>
          <p:cNvPr id="6" name="Footer Placeholder 5">
            <a:extLst>
              <a:ext uri="{FF2B5EF4-FFF2-40B4-BE49-F238E27FC236}">
                <a16:creationId xmlns:a16="http://schemas.microsoft.com/office/drawing/2014/main" id="{78042128-DAB4-481C-BEE6-3523E8E88BAD}"/>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AE50E382-C500-4A4C-A7C6-43860383AB91}"/>
              </a:ext>
            </a:extLst>
          </p:cNvPr>
          <p:cNvSpPr>
            <a:spLocks noGrp="1"/>
          </p:cNvSpPr>
          <p:nvPr>
            <p:ph type="sldNum" sz="quarter" idx="12"/>
          </p:nvPr>
        </p:nvSpPr>
        <p:spPr/>
        <p:txBody>
          <a:bodyPr/>
          <a:lstStyle/>
          <a:p>
            <a:fld id="{87E7843D-FF13-4365-9478-9625B70A2705}" type="slidenum">
              <a:rPr lang="en-US" smtClean="0"/>
              <a:t>‹#›</a:t>
            </a:fld>
            <a:endParaRPr lang="en-US"/>
          </a:p>
        </p:txBody>
      </p:sp>
    </p:spTree>
    <p:extLst>
      <p:ext uri="{BB962C8B-B14F-4D97-AF65-F5344CB8AC3E}">
        <p14:creationId xmlns:p14="http://schemas.microsoft.com/office/powerpoint/2010/main" val="65211637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39FE98B-EACF-4251-A8AF-0D9EDD17C664}"/>
              </a:ext>
            </a:extLst>
          </p:cNvPr>
          <p:cNvSpPr>
            <a:spLocks noGrp="1"/>
          </p:cNvSpPr>
          <p:nvPr>
            <p:ph type="title"/>
          </p:nvPr>
        </p:nvSpPr>
        <p:spPr>
          <a:xfrm>
            <a:off x="704088" y="1066800"/>
            <a:ext cx="4103431" cy="1317523"/>
          </a:xfrm>
        </p:spPr>
        <p:txBody>
          <a:bodyPr anchor="b"/>
          <a:lstStyle>
            <a:lvl1pPr>
              <a:defRPr sz="3200"/>
            </a:lvl1pPr>
          </a:lstStyle>
          <a:p>
            <a:r>
              <a:rPr lang="en-US"/>
              <a:t>Click to edit Master title style</a:t>
            </a:r>
            <a:endParaRPr lang="en-US" dirty="0"/>
          </a:p>
        </p:txBody>
      </p:sp>
      <p:sp>
        <p:nvSpPr>
          <p:cNvPr id="3" name="Picture Placeholder 2">
            <a:extLst>
              <a:ext uri="{FF2B5EF4-FFF2-40B4-BE49-F238E27FC236}">
                <a16:creationId xmlns:a16="http://schemas.microsoft.com/office/drawing/2014/main" id="{3905F473-761A-4002-AF70-9FF878D0139E}"/>
              </a:ext>
            </a:extLst>
          </p:cNvPr>
          <p:cNvSpPr>
            <a:spLocks noGrp="1"/>
          </p:cNvSpPr>
          <p:nvPr>
            <p:ph type="pic" idx="1"/>
          </p:nvPr>
        </p:nvSpPr>
        <p:spPr>
          <a:xfrm>
            <a:off x="5183188" y="1066800"/>
            <a:ext cx="6172200" cy="479425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a:extLst>
              <a:ext uri="{FF2B5EF4-FFF2-40B4-BE49-F238E27FC236}">
                <a16:creationId xmlns:a16="http://schemas.microsoft.com/office/drawing/2014/main" id="{FA0C2E6A-F834-4540-BB00-E13CB45DC362}"/>
              </a:ext>
            </a:extLst>
          </p:cNvPr>
          <p:cNvSpPr>
            <a:spLocks noGrp="1"/>
          </p:cNvSpPr>
          <p:nvPr>
            <p:ph type="body" sz="half" idx="2"/>
          </p:nvPr>
        </p:nvSpPr>
        <p:spPr>
          <a:xfrm>
            <a:off x="704088" y="2552700"/>
            <a:ext cx="4103431" cy="33162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F0C38EAB-AD63-415C-B263-BA1D8FBE3CB0}"/>
              </a:ext>
            </a:extLst>
          </p:cNvPr>
          <p:cNvSpPr>
            <a:spLocks noGrp="1"/>
          </p:cNvSpPr>
          <p:nvPr>
            <p:ph type="dt" sz="half" idx="10"/>
          </p:nvPr>
        </p:nvSpPr>
        <p:spPr/>
        <p:txBody>
          <a:bodyPr/>
          <a:lstStyle/>
          <a:p>
            <a:fld id="{50BA65D8-0540-4835-AE5C-25D29DBA01BE}" type="datetime1">
              <a:rPr lang="en-US" smtClean="0"/>
              <a:t>11/9/25</a:t>
            </a:fld>
            <a:endParaRPr lang="en-US"/>
          </a:p>
        </p:txBody>
      </p:sp>
      <p:sp>
        <p:nvSpPr>
          <p:cNvPr id="6" name="Footer Placeholder 5">
            <a:extLst>
              <a:ext uri="{FF2B5EF4-FFF2-40B4-BE49-F238E27FC236}">
                <a16:creationId xmlns:a16="http://schemas.microsoft.com/office/drawing/2014/main" id="{422E5541-B6DE-45E8-BCFE-0DFC4F574079}"/>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DBB78D45-289B-46AF-8CB9-E6150BEA17ED}"/>
              </a:ext>
            </a:extLst>
          </p:cNvPr>
          <p:cNvSpPr>
            <a:spLocks noGrp="1"/>
          </p:cNvSpPr>
          <p:nvPr>
            <p:ph type="sldNum" sz="quarter" idx="12"/>
          </p:nvPr>
        </p:nvSpPr>
        <p:spPr/>
        <p:txBody>
          <a:bodyPr/>
          <a:lstStyle/>
          <a:p>
            <a:fld id="{87E7843D-FF13-4365-9478-9625B70A2705}" type="slidenum">
              <a:rPr lang="en-US" smtClean="0"/>
              <a:t>‹#›</a:t>
            </a:fld>
            <a:endParaRPr lang="en-US"/>
          </a:p>
        </p:txBody>
      </p:sp>
    </p:spTree>
    <p:extLst>
      <p:ext uri="{BB962C8B-B14F-4D97-AF65-F5344CB8AC3E}">
        <p14:creationId xmlns:p14="http://schemas.microsoft.com/office/powerpoint/2010/main" val="406165499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D6359C1-C098-4BF4-A55D-782F4E606B8A}"/>
              </a:ext>
            </a:extLst>
          </p:cNvPr>
          <p:cNvSpPr>
            <a:spLocks noGrp="1"/>
          </p:cNvSpPr>
          <p:nvPr>
            <p:ph type="title"/>
          </p:nvPr>
        </p:nvSpPr>
        <p:spPr/>
        <p:txBody>
          <a:bodyPr/>
          <a:lstStyle/>
          <a:p>
            <a:r>
              <a:rPr lang="en-US"/>
              <a:t>Click to edit Master title style</a:t>
            </a:r>
            <a:endParaRPr lang="en-US" dirty="0"/>
          </a:p>
        </p:txBody>
      </p:sp>
      <p:sp>
        <p:nvSpPr>
          <p:cNvPr id="3" name="Vertical Text Placeholder 2">
            <a:extLst>
              <a:ext uri="{FF2B5EF4-FFF2-40B4-BE49-F238E27FC236}">
                <a16:creationId xmlns:a16="http://schemas.microsoft.com/office/drawing/2014/main" id="{3D343C7E-1E8B-4D38-9B81-1AA2A8978EDE}"/>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C8A70B00-53AE-4D3F-91BE-A8D789ED9864}"/>
              </a:ext>
            </a:extLst>
          </p:cNvPr>
          <p:cNvSpPr>
            <a:spLocks noGrp="1"/>
          </p:cNvSpPr>
          <p:nvPr>
            <p:ph type="dt" sz="half" idx="10"/>
          </p:nvPr>
        </p:nvSpPr>
        <p:spPr/>
        <p:txBody>
          <a:bodyPr/>
          <a:lstStyle/>
          <a:p>
            <a:fld id="{EC3C8B9C-477D-492A-96AD-1FC2CC997A73}" type="datetime1">
              <a:rPr lang="en-US" smtClean="0"/>
              <a:t>11/9/25</a:t>
            </a:fld>
            <a:endParaRPr lang="en-US"/>
          </a:p>
        </p:txBody>
      </p:sp>
      <p:sp>
        <p:nvSpPr>
          <p:cNvPr id="5" name="Footer Placeholder 4">
            <a:extLst>
              <a:ext uri="{FF2B5EF4-FFF2-40B4-BE49-F238E27FC236}">
                <a16:creationId xmlns:a16="http://schemas.microsoft.com/office/drawing/2014/main" id="{06647FC7-8124-4F70-A849-B6BCC5189CC3}"/>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B47CEBE4-50DC-47DB-B699-CCC024336C9F}"/>
              </a:ext>
            </a:extLst>
          </p:cNvPr>
          <p:cNvSpPr>
            <a:spLocks noGrp="1"/>
          </p:cNvSpPr>
          <p:nvPr>
            <p:ph type="sldNum" sz="quarter" idx="12"/>
          </p:nvPr>
        </p:nvSpPr>
        <p:spPr/>
        <p:txBody>
          <a:bodyPr/>
          <a:lstStyle/>
          <a:p>
            <a:fld id="{87E7843D-FF13-4365-9478-9625B70A2705}" type="slidenum">
              <a:rPr lang="en-US" smtClean="0"/>
              <a:t>‹#›</a:t>
            </a:fld>
            <a:endParaRPr lang="en-US"/>
          </a:p>
        </p:txBody>
      </p:sp>
    </p:spTree>
    <p:extLst>
      <p:ext uri="{BB962C8B-B14F-4D97-AF65-F5344CB8AC3E}">
        <p14:creationId xmlns:p14="http://schemas.microsoft.com/office/powerpoint/2010/main" val="284558627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4B418279-D3B8-4C6A-AB74-9DE377771270}"/>
              </a:ext>
            </a:extLst>
          </p:cNvPr>
          <p:cNvSpPr>
            <a:spLocks noGrp="1"/>
          </p:cNvSpPr>
          <p:nvPr>
            <p:ph type="title" orient="vert"/>
          </p:nvPr>
        </p:nvSpPr>
        <p:spPr>
          <a:xfrm>
            <a:off x="9242322" y="997974"/>
            <a:ext cx="2349043" cy="4984956"/>
          </a:xfrm>
        </p:spPr>
        <p:txBody>
          <a:bodyPr vert="eaVert"/>
          <a:lstStyle/>
          <a:p>
            <a:r>
              <a:rPr lang="en-US"/>
              <a:t>Click to edit Master title style</a:t>
            </a:r>
            <a:endParaRPr lang="en-US" dirty="0"/>
          </a:p>
        </p:txBody>
      </p:sp>
      <p:sp>
        <p:nvSpPr>
          <p:cNvPr id="3" name="Vertical Text Placeholder 2">
            <a:extLst>
              <a:ext uri="{FF2B5EF4-FFF2-40B4-BE49-F238E27FC236}">
                <a16:creationId xmlns:a16="http://schemas.microsoft.com/office/drawing/2014/main" id="{E28F733C-9309-4197-BACA-207CDC8935C9}"/>
              </a:ext>
            </a:extLst>
          </p:cNvPr>
          <p:cNvSpPr>
            <a:spLocks noGrp="1"/>
          </p:cNvSpPr>
          <p:nvPr>
            <p:ph type="body" orient="vert" idx="1"/>
          </p:nvPr>
        </p:nvSpPr>
        <p:spPr>
          <a:xfrm>
            <a:off x="768927" y="997973"/>
            <a:ext cx="8473395" cy="4984956"/>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56ACD4D0-5BE6-412D-B08B-5DFFD593513E}"/>
              </a:ext>
            </a:extLst>
          </p:cNvPr>
          <p:cNvSpPr>
            <a:spLocks noGrp="1"/>
          </p:cNvSpPr>
          <p:nvPr>
            <p:ph type="dt" sz="half" idx="10"/>
          </p:nvPr>
        </p:nvSpPr>
        <p:spPr/>
        <p:txBody>
          <a:bodyPr/>
          <a:lstStyle/>
          <a:p>
            <a:fld id="{42D3AED5-E26D-4E29-B1B3-7847B6779594}" type="datetime1">
              <a:rPr lang="en-US" smtClean="0"/>
              <a:t>11/9/25</a:t>
            </a:fld>
            <a:endParaRPr lang="en-US"/>
          </a:p>
        </p:txBody>
      </p:sp>
      <p:sp>
        <p:nvSpPr>
          <p:cNvPr id="5" name="Footer Placeholder 4">
            <a:extLst>
              <a:ext uri="{FF2B5EF4-FFF2-40B4-BE49-F238E27FC236}">
                <a16:creationId xmlns:a16="http://schemas.microsoft.com/office/drawing/2014/main" id="{55021651-B786-4A39-A10F-F5231D0A2C5E}"/>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74504D2D-9379-40DE-9F45-3004BE54F16B}"/>
              </a:ext>
            </a:extLst>
          </p:cNvPr>
          <p:cNvSpPr>
            <a:spLocks noGrp="1"/>
          </p:cNvSpPr>
          <p:nvPr>
            <p:ph type="sldNum" sz="quarter" idx="12"/>
          </p:nvPr>
        </p:nvSpPr>
        <p:spPr/>
        <p:txBody>
          <a:bodyPr/>
          <a:lstStyle/>
          <a:p>
            <a:fld id="{87E7843D-FF13-4365-9478-9625B70A2705}" type="slidenum">
              <a:rPr lang="en-US" smtClean="0"/>
              <a:t>‹#›</a:t>
            </a:fld>
            <a:endParaRPr lang="en-US"/>
          </a:p>
        </p:txBody>
      </p:sp>
    </p:spTree>
    <p:extLst>
      <p:ext uri="{BB962C8B-B14F-4D97-AF65-F5344CB8AC3E}">
        <p14:creationId xmlns:p14="http://schemas.microsoft.com/office/powerpoint/2010/main" val="208412989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47A362AC-B59F-4AC7-B279-57DDD5336BCA}"/>
              </a:ext>
            </a:extLst>
          </p:cNvPr>
          <p:cNvSpPr>
            <a:spLocks noGrp="1"/>
          </p:cNvSpPr>
          <p:nvPr>
            <p:ph type="title"/>
          </p:nvPr>
        </p:nvSpPr>
        <p:spPr>
          <a:xfrm>
            <a:off x="700635" y="914400"/>
            <a:ext cx="10691265" cy="1307592"/>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0E6042DB-75BD-4EC1-B6D9-8A72EF940CAA}"/>
              </a:ext>
            </a:extLst>
          </p:cNvPr>
          <p:cNvSpPr>
            <a:spLocks noGrp="1"/>
          </p:cNvSpPr>
          <p:nvPr>
            <p:ph type="body" idx="1"/>
          </p:nvPr>
        </p:nvSpPr>
        <p:spPr>
          <a:xfrm>
            <a:off x="700635" y="2221992"/>
            <a:ext cx="10691265" cy="3739896"/>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21DD1378-7C96-4079-B44C-3D86B4657596}"/>
              </a:ext>
            </a:extLst>
          </p:cNvPr>
          <p:cNvSpPr>
            <a:spLocks noGrp="1"/>
          </p:cNvSpPr>
          <p:nvPr>
            <p:ph type="dt" sz="half" idx="2"/>
          </p:nvPr>
        </p:nvSpPr>
        <p:spPr>
          <a:xfrm>
            <a:off x="8369448" y="6356350"/>
            <a:ext cx="2549564" cy="365125"/>
          </a:xfrm>
          <a:prstGeom prst="rect">
            <a:avLst/>
          </a:prstGeom>
        </p:spPr>
        <p:txBody>
          <a:bodyPr vert="horz" lIns="91440" tIns="45720" rIns="91440" bIns="45720" rtlCol="0" anchor="ctr"/>
          <a:lstStyle>
            <a:lvl1pPr algn="r">
              <a:defRPr sz="1050">
                <a:solidFill>
                  <a:schemeClr val="tx1"/>
                </a:solidFill>
                <a:latin typeface="+mj-lt"/>
              </a:defRPr>
            </a:lvl1pPr>
          </a:lstStyle>
          <a:p>
            <a:fld id="{E31BA835-12AC-4E8F-955A-EA3F4DE2791F}" type="datetime1">
              <a:rPr lang="en-US" smtClean="0"/>
              <a:t>11/9/25</a:t>
            </a:fld>
            <a:endParaRPr lang="en-US"/>
          </a:p>
        </p:txBody>
      </p:sp>
      <p:sp>
        <p:nvSpPr>
          <p:cNvPr id="5" name="Footer Placeholder 4">
            <a:extLst>
              <a:ext uri="{FF2B5EF4-FFF2-40B4-BE49-F238E27FC236}">
                <a16:creationId xmlns:a16="http://schemas.microsoft.com/office/drawing/2014/main" id="{D19B6B78-577F-43F5-BAEE-BF72484C9850}"/>
              </a:ext>
            </a:extLst>
          </p:cNvPr>
          <p:cNvSpPr>
            <a:spLocks noGrp="1"/>
          </p:cNvSpPr>
          <p:nvPr>
            <p:ph type="ftr" sz="quarter" idx="3"/>
          </p:nvPr>
        </p:nvSpPr>
        <p:spPr>
          <a:xfrm>
            <a:off x="704088" y="6356350"/>
            <a:ext cx="4539727" cy="365125"/>
          </a:xfrm>
          <a:prstGeom prst="rect">
            <a:avLst/>
          </a:prstGeom>
        </p:spPr>
        <p:txBody>
          <a:bodyPr vert="horz" lIns="91440" tIns="45720" rIns="91440" bIns="45720" rtlCol="0" anchor="ctr"/>
          <a:lstStyle>
            <a:lvl1pPr algn="l">
              <a:defRPr sz="1050">
                <a:solidFill>
                  <a:schemeClr val="tx1"/>
                </a:solidFill>
                <a:latin typeface="+mj-lt"/>
              </a:defRPr>
            </a:lvl1pPr>
          </a:lstStyle>
          <a:p>
            <a:endParaRPr lang="en-US" dirty="0"/>
          </a:p>
        </p:txBody>
      </p:sp>
      <p:sp>
        <p:nvSpPr>
          <p:cNvPr id="6" name="Slide Number Placeholder 5">
            <a:extLst>
              <a:ext uri="{FF2B5EF4-FFF2-40B4-BE49-F238E27FC236}">
                <a16:creationId xmlns:a16="http://schemas.microsoft.com/office/drawing/2014/main" id="{A8CC75B8-AF8F-4D8A-9B3D-D1951A64BADB}"/>
              </a:ext>
            </a:extLst>
          </p:cNvPr>
          <p:cNvSpPr>
            <a:spLocks noGrp="1"/>
          </p:cNvSpPr>
          <p:nvPr>
            <p:ph type="sldNum" sz="quarter" idx="4"/>
          </p:nvPr>
        </p:nvSpPr>
        <p:spPr>
          <a:xfrm>
            <a:off x="10919012" y="6356350"/>
            <a:ext cx="672354" cy="365125"/>
          </a:xfrm>
          <a:prstGeom prst="rect">
            <a:avLst/>
          </a:prstGeom>
        </p:spPr>
        <p:txBody>
          <a:bodyPr vert="horz" lIns="91440" tIns="45720" rIns="91440" bIns="45720" rtlCol="0" anchor="ctr"/>
          <a:lstStyle>
            <a:lvl1pPr algn="r">
              <a:defRPr sz="1800">
                <a:solidFill>
                  <a:schemeClr val="tx1"/>
                </a:solidFill>
              </a:defRPr>
            </a:lvl1pPr>
          </a:lstStyle>
          <a:p>
            <a:fld id="{87E7843D-FF13-4365-9478-9625B70A2705}" type="slidenum">
              <a:rPr lang="en-US" smtClean="0"/>
              <a:t>‹#›</a:t>
            </a:fld>
            <a:endParaRPr lang="en-US"/>
          </a:p>
        </p:txBody>
      </p:sp>
      <p:cxnSp>
        <p:nvCxnSpPr>
          <p:cNvPr id="7" name="Straight Connector 6">
            <a:extLst>
              <a:ext uri="{FF2B5EF4-FFF2-40B4-BE49-F238E27FC236}">
                <a16:creationId xmlns:a16="http://schemas.microsoft.com/office/drawing/2014/main" id="{F64F9B95-9045-48D2-B9F3-2927E98F54AA}"/>
              </a:ext>
            </a:extLst>
          </p:cNvPr>
          <p:cNvCxnSpPr>
            <a:cxnSpLocks/>
          </p:cNvCxnSpPr>
          <p:nvPr/>
        </p:nvCxnSpPr>
        <p:spPr>
          <a:xfrm>
            <a:off x="800100" y="723900"/>
            <a:ext cx="10591800" cy="0"/>
          </a:xfrm>
          <a:prstGeom prst="line">
            <a:avLst/>
          </a:prstGeom>
          <a:ln w="444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8" name="Straight Connector 7">
            <a:extLst>
              <a:ext uri="{FF2B5EF4-FFF2-40B4-BE49-F238E27FC236}">
                <a16:creationId xmlns:a16="http://schemas.microsoft.com/office/drawing/2014/main" id="{085AA86F-6A4D-4BCB-A045-D992CDC2959B}"/>
              </a:ext>
            </a:extLst>
          </p:cNvPr>
          <p:cNvCxnSpPr>
            <a:cxnSpLocks/>
          </p:cNvCxnSpPr>
          <p:nvPr/>
        </p:nvCxnSpPr>
        <p:spPr>
          <a:xfrm>
            <a:off x="800100" y="6142781"/>
            <a:ext cx="10591800"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540740170"/>
      </p:ext>
    </p:extLst>
  </p:cSld>
  <p:clrMap bg1="lt1" tx1="dk1" bg2="lt2" tx2="dk2" accent1="accent1" accent2="accent2" accent3="accent3" accent4="accent4" accent5="accent5" accent6="accent6" hlink="hlink" folHlink="folHlink"/>
  <p:sldLayoutIdLst>
    <p:sldLayoutId id="2147483671" r:id="rId1"/>
    <p:sldLayoutId id="2147483670" r:id="rId2"/>
    <p:sldLayoutId id="2147483669" r:id="rId3"/>
    <p:sldLayoutId id="2147483668" r:id="rId4"/>
    <p:sldLayoutId id="2147483667" r:id="rId5"/>
    <p:sldLayoutId id="2147483666" r:id="rId6"/>
    <p:sldLayoutId id="2147483665" r:id="rId7"/>
    <p:sldLayoutId id="2147483664" r:id="rId8"/>
    <p:sldLayoutId id="2147483663" r:id="rId9"/>
    <p:sldLayoutId id="2147483662" r:id="rId10"/>
    <p:sldLayoutId id="2147483661" r:id="rId11"/>
  </p:sldLayoutIdLst>
  <p:hf sldNum="0" hdr="0" ftr="0" dt="0"/>
  <p:txStyles>
    <p:titleStyle>
      <a:lvl1pPr algn="l" defTabSz="914400" rtl="0" eaLnBrk="1" latinLnBrk="0" hangingPunct="1">
        <a:lnSpc>
          <a:spcPct val="100000"/>
        </a:lnSpc>
        <a:spcBef>
          <a:spcPct val="0"/>
        </a:spcBef>
        <a:buNone/>
        <a:defRPr sz="4000" kern="1200" cap="all" spc="30" baseline="0">
          <a:solidFill>
            <a:schemeClr val="tx1"/>
          </a:solidFill>
          <a:latin typeface="+mj-lt"/>
          <a:ea typeface="+mj-ea"/>
          <a:cs typeface="+mj-cs"/>
        </a:defRPr>
      </a:lvl1pPr>
    </p:titleStyle>
    <p:bodyStyle>
      <a:lvl1pPr marL="228600" indent="-228600" algn="l" defTabSz="914400" rtl="0" eaLnBrk="1" latinLnBrk="0" hangingPunct="1">
        <a:lnSpc>
          <a:spcPct val="110000"/>
        </a:lnSpc>
        <a:spcBef>
          <a:spcPts val="1000"/>
        </a:spcBef>
        <a:buFont typeface="Arial" panose="020B0604020202020204" pitchFamily="34" charset="0"/>
        <a:buChar char="•"/>
        <a:defRPr sz="2000" kern="1200">
          <a:solidFill>
            <a:schemeClr val="tx1"/>
          </a:solidFill>
          <a:latin typeface="+mn-lt"/>
          <a:ea typeface="+mn-ea"/>
          <a:cs typeface="+mn-cs"/>
        </a:defRPr>
      </a:lvl1pPr>
      <a:lvl2pPr marL="685800" indent="-228600" algn="l" defTabSz="914400" rtl="0" eaLnBrk="1" latinLnBrk="0" hangingPunct="1">
        <a:lnSpc>
          <a:spcPct val="110000"/>
        </a:lnSpc>
        <a:spcBef>
          <a:spcPts val="500"/>
        </a:spcBef>
        <a:buFont typeface="Arial" panose="020B0604020202020204" pitchFamily="34" charset="0"/>
        <a:buChar char="•"/>
        <a:defRPr sz="1800" kern="1200">
          <a:solidFill>
            <a:schemeClr val="tx1"/>
          </a:solidFill>
          <a:latin typeface="+mn-lt"/>
          <a:ea typeface="+mn-ea"/>
          <a:cs typeface="+mn-cs"/>
        </a:defRPr>
      </a:lvl2pPr>
      <a:lvl3pPr marL="1143000" indent="-228600" algn="l" defTabSz="914400" rtl="0" eaLnBrk="1" latinLnBrk="0" hangingPunct="1">
        <a:lnSpc>
          <a:spcPct val="110000"/>
        </a:lnSpc>
        <a:spcBef>
          <a:spcPts val="500"/>
        </a:spcBef>
        <a:buFont typeface="Arial" panose="020B0604020202020204" pitchFamily="34" charset="0"/>
        <a:buChar char="•"/>
        <a:defRPr sz="1600" kern="1200">
          <a:solidFill>
            <a:schemeClr val="tx1"/>
          </a:solidFill>
          <a:latin typeface="+mn-lt"/>
          <a:ea typeface="+mn-ea"/>
          <a:cs typeface="+mn-cs"/>
        </a:defRPr>
      </a:lvl3pPr>
      <a:lvl4pPr marL="1600200" indent="-228600" algn="l" defTabSz="914400" rtl="0" eaLnBrk="1" latinLnBrk="0" hangingPunct="1">
        <a:lnSpc>
          <a:spcPct val="110000"/>
        </a:lnSpc>
        <a:spcBef>
          <a:spcPts val="500"/>
        </a:spcBef>
        <a:buFont typeface="Arial" panose="020B0604020202020204" pitchFamily="34" charset="0"/>
        <a:buChar char="•"/>
        <a:defRPr sz="1400" kern="1200">
          <a:solidFill>
            <a:schemeClr val="tx1"/>
          </a:solidFill>
          <a:latin typeface="+mn-lt"/>
          <a:ea typeface="+mn-ea"/>
          <a:cs typeface="+mn-cs"/>
        </a:defRPr>
      </a:lvl4pPr>
      <a:lvl5pPr marL="2057400" indent="-228600" algn="l" defTabSz="914400" rtl="0" eaLnBrk="1" latinLnBrk="0" hangingPunct="1">
        <a:lnSpc>
          <a:spcPct val="110000"/>
        </a:lnSpc>
        <a:spcBef>
          <a:spcPts val="500"/>
        </a:spcBef>
        <a:buFont typeface="Arial" panose="020B0604020202020204" pitchFamily="34" charset="0"/>
        <a:buChar char="•"/>
        <a:defRPr sz="14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hyperlink" Target="https://www.thebluediamondgallery.com/medical/t/tuberculosis.html" TargetMode="External"/><Relationship Id="rId2" Type="http://schemas.openxmlformats.org/officeDocument/2006/relationships/image" Target="../media/image1.jpg"/><Relationship Id="rId1" Type="http://schemas.openxmlformats.org/officeDocument/2006/relationships/slideLayout" Target="../slideLayouts/slideLayout2.xml"/><Relationship Id="rId4" Type="http://schemas.openxmlformats.org/officeDocument/2006/relationships/hyperlink" Target="https://creativecommons.org/licenses/by-sa/3.0/" TargetMode="External"/></Relationships>
</file>

<file path=ppt/slides/_rels/slide2.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3.xml.rels><?xml version="1.0" encoding="UTF-8" standalone="yes"?>
<Relationships xmlns="http://schemas.openxmlformats.org/package/2006/relationships"><Relationship Id="rId3" Type="http://schemas.openxmlformats.org/officeDocument/2006/relationships/image" Target="../media/image3.sv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video" Target="../media/media1.mp4"/><Relationship Id="rId1" Type="http://schemas.microsoft.com/office/2007/relationships/media" Target="../media/media1.mp4"/><Relationship Id="rId4" Type="http://schemas.openxmlformats.org/officeDocument/2006/relationships/image" Target="../media/image4.png"/></Relationships>
</file>

<file path=ppt/slides/_rels/slide5.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hyperlink" Target="https://www.rawpixel.com/search/coughs" TargetMode="External"/><Relationship Id="rId2" Type="http://schemas.openxmlformats.org/officeDocument/2006/relationships/image" Target="../media/image7.jpg"/><Relationship Id="rId1" Type="http://schemas.openxmlformats.org/officeDocument/2006/relationships/slideLayout" Target="../slideLayouts/slideLayout2.xml"/><Relationship Id="rId4" Type="http://schemas.openxmlformats.org/officeDocument/2006/relationships/image" Target="../media/image8.jpeg"/></Relationships>
</file>

<file path=ppt/slides/_rels/slide8.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hyperlink" Target="https://www.pexels.com/zh-cn/photo/4149041/" TargetMode="External"/><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hyperlink" Target="https://www.pikist.com/free-photo-vqiil" TargetMode="External"/><Relationship Id="rId2" Type="http://schemas.openxmlformats.org/officeDocument/2006/relationships/image" Target="../media/image11.jp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2.jp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hyperlink" Target="https://pxhere.com/ko/photo/1620247" TargetMode="External"/><Relationship Id="rId2" Type="http://schemas.openxmlformats.org/officeDocument/2006/relationships/image" Target="../media/image13.jp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hyperlink" Target="https://www.pexels.com/video/female-scientists-looking-at-a-microscope-8539897/" TargetMode="External"/><Relationship Id="rId2" Type="http://schemas.openxmlformats.org/officeDocument/2006/relationships/image" Target="../media/image14.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4.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15.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5.jpg"/><Relationship Id="rId1" Type="http://schemas.openxmlformats.org/officeDocument/2006/relationships/slideLayout" Target="../slideLayouts/slideLayout7.xml"/><Relationship Id="rId4" Type="http://schemas.openxmlformats.org/officeDocument/2006/relationships/image" Target="../media/image17.svg"/></Relationships>
</file>

<file path=ppt/slides/_rels/slide16.xml.rels><?xml version="1.0" encoding="UTF-8" standalone="yes"?>
<Relationships xmlns="http://schemas.openxmlformats.org/package/2006/relationships"><Relationship Id="rId2" Type="http://schemas.openxmlformats.org/officeDocument/2006/relationships/image" Target="../media/image18.jpg"/><Relationship Id="rId1" Type="http://schemas.openxmlformats.org/officeDocument/2006/relationships/slideLayout" Target="../slideLayouts/slideLayout4.xml"/></Relationships>
</file>

<file path=ppt/slides/_rels/slide17.xml.rels><?xml version="1.0" encoding="UTF-8" standalone="yes"?>
<Relationships xmlns="http://schemas.openxmlformats.org/package/2006/relationships"><Relationship Id="rId2" Type="http://schemas.openxmlformats.org/officeDocument/2006/relationships/image" Target="../media/image19.jp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openxmlformats.org/officeDocument/2006/relationships/diagramData" Target="../diagrams/data3.xml"/><Relationship Id="rId7" Type="http://schemas.microsoft.com/office/2007/relationships/diagramDrawing" Target="../diagrams/drawing3.xml"/><Relationship Id="rId2" Type="http://schemas.openxmlformats.org/officeDocument/2006/relationships/image" Target="../media/image20.jpeg"/><Relationship Id="rId1" Type="http://schemas.openxmlformats.org/officeDocument/2006/relationships/slideLayout" Target="../slideLayouts/slideLayout7.xml"/><Relationship Id="rId6" Type="http://schemas.openxmlformats.org/officeDocument/2006/relationships/diagramColors" Target="../diagrams/colors3.xml"/><Relationship Id="rId5" Type="http://schemas.openxmlformats.org/officeDocument/2006/relationships/diagramQuickStyle" Target="../diagrams/quickStyle3.xml"/><Relationship Id="rId4" Type="http://schemas.openxmlformats.org/officeDocument/2006/relationships/diagramLayout" Target="../diagrams/layout3.xml"/></Relationships>
</file>

<file path=ppt/slides/_rels/slide22.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3" Type="http://schemas.openxmlformats.org/officeDocument/2006/relationships/image" Target="../media/image28.svg"/><Relationship Id="rId2" Type="http://schemas.openxmlformats.org/officeDocument/2006/relationships/image" Target="../media/image21.pn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3" Type="http://schemas.openxmlformats.org/officeDocument/2006/relationships/hyperlink" Target="https://www.england.nhs.uk/ourwork/prevention/tuberculosis-programme/" TargetMode="External"/><Relationship Id="rId2" Type="http://schemas.openxmlformats.org/officeDocument/2006/relationships/hyperlink" Target="https://www.nhs.uk/vaccinations/bcg-vaccine-for-tuberculosis-tb/" TargetMode="External"/><Relationship Id="rId1" Type="http://schemas.openxmlformats.org/officeDocument/2006/relationships/slideLayout" Target="../slideLayouts/slideLayout2.xml"/><Relationship Id="rId5" Type="http://schemas.openxmlformats.org/officeDocument/2006/relationships/hyperlink" Target="https://www.gov.uk/government/publications/tuberculosis-tb-action-plan-for-england/tuberculosis-tb-action-plan-for-england-2021-to-2026" TargetMode="External"/><Relationship Id="rId4" Type="http://schemas.openxmlformats.org/officeDocument/2006/relationships/hyperlink" Target="https://ukhsa.blog.gov.uk/2022/03/23/what-is-tb-and-what-are-we-doing-to-combat-it/" TargetMode="Externa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cxnSp>
        <p:nvCxnSpPr>
          <p:cNvPr id="11" name="Straight Connector 10">
            <a:extLst>
              <a:ext uri="{FF2B5EF4-FFF2-40B4-BE49-F238E27FC236}">
                <a16:creationId xmlns:a16="http://schemas.microsoft.com/office/drawing/2014/main" id="{F64F9B95-9045-48D2-B9F3-2927E98F54AA}"/>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800100" y="723900"/>
            <a:ext cx="10591800" cy="0"/>
          </a:xfrm>
          <a:prstGeom prst="line">
            <a:avLst/>
          </a:prstGeom>
          <a:ln w="444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3" name="Straight Connector 12">
            <a:extLst>
              <a:ext uri="{FF2B5EF4-FFF2-40B4-BE49-F238E27FC236}">
                <a16:creationId xmlns:a16="http://schemas.microsoft.com/office/drawing/2014/main" id="{085AA86F-6A4D-4BCB-A045-D992CDC2959B}"/>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800100" y="6142781"/>
            <a:ext cx="10591800"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
        <p:nvSpPr>
          <p:cNvPr id="15" name="Rectangle 14">
            <a:extLst>
              <a:ext uri="{FF2B5EF4-FFF2-40B4-BE49-F238E27FC236}">
                <a16:creationId xmlns:a16="http://schemas.microsoft.com/office/drawing/2014/main" id="{479833C7-FDE4-4657-B0B1-32BE833C248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bg1"/>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Rectangle 16">
            <a:extLst>
              <a:ext uri="{FF2B5EF4-FFF2-40B4-BE49-F238E27FC236}">
                <a16:creationId xmlns:a16="http://schemas.microsoft.com/office/drawing/2014/main" id="{0ABE7C0B-A2D9-4202-A524-532DA2E2D58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bg1"/>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Content Placeholder 4" descr="A close-up of a medical binder&#10;&#10;AI-generated content may be incorrect.">
            <a:extLst>
              <a:ext uri="{FF2B5EF4-FFF2-40B4-BE49-F238E27FC236}">
                <a16:creationId xmlns:a16="http://schemas.microsoft.com/office/drawing/2014/main" id="{4081F94B-8F2D-3BE9-1D28-F2D0BBCC765F}"/>
              </a:ext>
            </a:extLst>
          </p:cNvPr>
          <p:cNvPicPr>
            <a:picLocks noGrp="1" noChangeAspect="1"/>
          </p:cNvPicPr>
          <p:nvPr>
            <p:ph idx="1"/>
          </p:nvPr>
        </p:nvPicPr>
        <p:blipFill>
          <a:blip r:embed="rId2">
            <a:extLst>
              <a:ext uri="{837473B0-CC2E-450A-ABE3-18F120FF3D39}">
                <a1611:picAttrSrcUrl xmlns:a1611="http://schemas.microsoft.com/office/drawing/2016/11/main" r:id="rId3"/>
              </a:ext>
            </a:extLst>
          </a:blip>
          <a:srcRect b="15730"/>
          <a:stretch>
            <a:fillRect/>
          </a:stretch>
        </p:blipFill>
        <p:spPr>
          <a:xfrm>
            <a:off x="20" y="10"/>
            <a:ext cx="12191979" cy="6857989"/>
          </a:xfrm>
          <a:prstGeom prst="rect">
            <a:avLst/>
          </a:prstGeom>
        </p:spPr>
      </p:pic>
      <p:sp>
        <p:nvSpPr>
          <p:cNvPr id="6" name="TextBox 5">
            <a:extLst>
              <a:ext uri="{FF2B5EF4-FFF2-40B4-BE49-F238E27FC236}">
                <a16:creationId xmlns:a16="http://schemas.microsoft.com/office/drawing/2014/main" id="{316FCBC2-C6F2-5C19-21EB-77BF0A48E5CB}"/>
              </a:ext>
            </a:extLst>
          </p:cNvPr>
          <p:cNvSpPr txBox="1"/>
          <p:nvPr/>
        </p:nvSpPr>
        <p:spPr>
          <a:xfrm>
            <a:off x="9668552" y="6657944"/>
            <a:ext cx="2523447" cy="200055"/>
          </a:xfrm>
          <a:prstGeom prst="rect">
            <a:avLst/>
          </a:prstGeom>
          <a:solidFill>
            <a:srgbClr val="000000"/>
          </a:solidFill>
        </p:spPr>
        <p:txBody>
          <a:bodyPr wrap="none" rtlCol="0">
            <a:spAutoFit/>
          </a:bodyPr>
          <a:lstStyle/>
          <a:p>
            <a:pPr algn="r">
              <a:spcAft>
                <a:spcPts val="600"/>
              </a:spcAft>
            </a:pPr>
            <a:r>
              <a:rPr lang="en-US" sz="700">
                <a:solidFill>
                  <a:srgbClr val="FFFFFF"/>
                </a:solidFill>
                <a:hlinkClick r:id="rId3" tooltip="https://www.thebluediamondgallery.com/medical/t/tuberculosis.html">
                  <a:extLst>
                    <a:ext uri="{A12FA001-AC4F-418D-AE19-62706E023703}">
                      <ahyp:hlinkClr xmlns:ahyp="http://schemas.microsoft.com/office/drawing/2018/hyperlinkcolor" val="tx"/>
                    </a:ext>
                  </a:extLst>
                </a:hlinkClick>
              </a:rPr>
              <a:t>This Photo</a:t>
            </a:r>
            <a:r>
              <a:rPr lang="en-US" sz="700">
                <a:solidFill>
                  <a:srgbClr val="FFFFFF"/>
                </a:solidFill>
              </a:rPr>
              <a:t> by Unknown Author is licensed under </a:t>
            </a:r>
            <a:r>
              <a:rPr lang="en-US" sz="700">
                <a:solidFill>
                  <a:srgbClr val="FFFFFF"/>
                </a:solidFill>
                <a:hlinkClick r:id="rId4" tooltip="https://creativecommons.org/licenses/by-sa/3.0/">
                  <a:extLst>
                    <a:ext uri="{A12FA001-AC4F-418D-AE19-62706E023703}">
                      <ahyp:hlinkClr xmlns:ahyp="http://schemas.microsoft.com/office/drawing/2018/hyperlinkcolor" val="tx"/>
                    </a:ext>
                  </a:extLst>
                </a:hlinkClick>
              </a:rPr>
              <a:t>CC BY-SA</a:t>
            </a:r>
            <a:endParaRPr lang="en-US" sz="700">
              <a:solidFill>
                <a:srgbClr val="FFFFFF"/>
              </a:solidFill>
            </a:endParaRPr>
          </a:p>
        </p:txBody>
      </p:sp>
    </p:spTree>
    <p:extLst>
      <p:ext uri="{BB962C8B-B14F-4D97-AF65-F5344CB8AC3E}">
        <p14:creationId xmlns:p14="http://schemas.microsoft.com/office/powerpoint/2010/main" val="263004666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E1E490D-B025-1240-954D-04A4E0B031D0}"/>
              </a:ext>
            </a:extLst>
          </p:cNvPr>
          <p:cNvSpPr>
            <a:spLocks noGrp="1"/>
          </p:cNvSpPr>
          <p:nvPr>
            <p:ph type="title"/>
          </p:nvPr>
        </p:nvSpPr>
        <p:spPr/>
        <p:txBody>
          <a:bodyPr/>
          <a:lstStyle/>
          <a:p>
            <a:r>
              <a:rPr lang="en-US"/>
              <a:t>Created by: </a:t>
            </a:r>
            <a:endParaRPr lang="en-US" dirty="0"/>
          </a:p>
        </p:txBody>
      </p:sp>
      <p:graphicFrame>
        <p:nvGraphicFramePr>
          <p:cNvPr id="7" name="Content Placeholder 2">
            <a:extLst>
              <a:ext uri="{FF2B5EF4-FFF2-40B4-BE49-F238E27FC236}">
                <a16:creationId xmlns:a16="http://schemas.microsoft.com/office/drawing/2014/main" id="{F7F9DF56-5EFD-9BA8-CADE-C7485D705ECA}"/>
              </a:ext>
            </a:extLst>
          </p:cNvPr>
          <p:cNvGraphicFramePr>
            <a:graphicFrameLocks noGrp="1"/>
          </p:cNvGraphicFramePr>
          <p:nvPr>
            <p:ph idx="1"/>
            <p:extLst>
              <p:ext uri="{D42A27DB-BD31-4B8C-83A1-F6EECF244321}">
                <p14:modId xmlns:p14="http://schemas.microsoft.com/office/powerpoint/2010/main" val="2349403543"/>
              </p:ext>
            </p:extLst>
          </p:nvPr>
        </p:nvGraphicFramePr>
        <p:xfrm>
          <a:off x="700635" y="2221992"/>
          <a:ext cx="10691265" cy="373989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428468946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E49D7415-2F11-44C2-B6AA-13A25B6814B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29DAC6F6-84C3-D902-4C82-2C1C5CD9A714}"/>
              </a:ext>
            </a:extLst>
          </p:cNvPr>
          <p:cNvSpPr>
            <a:spLocks noGrp="1"/>
          </p:cNvSpPr>
          <p:nvPr>
            <p:ph type="title"/>
          </p:nvPr>
        </p:nvSpPr>
        <p:spPr>
          <a:xfrm>
            <a:off x="704088" y="555712"/>
            <a:ext cx="4218435" cy="2390687"/>
          </a:xfrm>
        </p:spPr>
        <p:txBody>
          <a:bodyPr>
            <a:normAutofit/>
          </a:bodyPr>
          <a:lstStyle/>
          <a:p>
            <a:r>
              <a:rPr lang="en-US" dirty="0"/>
              <a:t>Presentation outline</a:t>
            </a:r>
          </a:p>
        </p:txBody>
      </p:sp>
      <p:pic>
        <p:nvPicPr>
          <p:cNvPr id="7" name="Graphic 6" descr="Stethoscope">
            <a:extLst>
              <a:ext uri="{FF2B5EF4-FFF2-40B4-BE49-F238E27FC236}">
                <a16:creationId xmlns:a16="http://schemas.microsoft.com/office/drawing/2014/main" id="{3DFD91B7-917E-0C10-271E-0E8E0743E29E}"/>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715383" y="3210560"/>
            <a:ext cx="2959568" cy="2959568"/>
          </a:xfrm>
          <a:prstGeom prst="rect">
            <a:avLst/>
          </a:prstGeom>
        </p:spPr>
      </p:pic>
      <p:cxnSp>
        <p:nvCxnSpPr>
          <p:cNvPr id="12" name="Straight Connector 11">
            <a:extLst>
              <a:ext uri="{FF2B5EF4-FFF2-40B4-BE49-F238E27FC236}">
                <a16:creationId xmlns:a16="http://schemas.microsoft.com/office/drawing/2014/main" id="{40ADC89C-EB4E-4AA5-ABBD-448BEC5FA3C4}"/>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V="1">
            <a:off x="5255110" y="723900"/>
            <a:ext cx="0" cy="5449484"/>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
        <p:nvSpPr>
          <p:cNvPr id="3" name="Content Placeholder 2">
            <a:extLst>
              <a:ext uri="{FF2B5EF4-FFF2-40B4-BE49-F238E27FC236}">
                <a16:creationId xmlns:a16="http://schemas.microsoft.com/office/drawing/2014/main" id="{39381641-53FD-DF23-222D-1AB3AA317B29}"/>
              </a:ext>
            </a:extLst>
          </p:cNvPr>
          <p:cNvSpPr>
            <a:spLocks noGrp="1"/>
          </p:cNvSpPr>
          <p:nvPr>
            <p:ph idx="1"/>
          </p:nvPr>
        </p:nvSpPr>
        <p:spPr>
          <a:xfrm>
            <a:off x="5576418" y="555712"/>
            <a:ext cx="5916168" cy="5614416"/>
          </a:xfrm>
        </p:spPr>
        <p:txBody>
          <a:bodyPr>
            <a:normAutofit/>
          </a:bodyPr>
          <a:lstStyle/>
          <a:p>
            <a:endParaRPr lang="en-US" dirty="0"/>
          </a:p>
          <a:p>
            <a:endParaRPr lang="en-US" dirty="0"/>
          </a:p>
          <a:p>
            <a:r>
              <a:rPr lang="en-US" dirty="0"/>
              <a:t>INTRODUCTION</a:t>
            </a:r>
          </a:p>
          <a:p>
            <a:r>
              <a:rPr lang="en-US" dirty="0"/>
              <a:t>MONITOR</a:t>
            </a:r>
          </a:p>
          <a:p>
            <a:r>
              <a:rPr lang="en-US" dirty="0"/>
              <a:t>CONTROL</a:t>
            </a:r>
          </a:p>
          <a:p>
            <a:r>
              <a:rPr lang="en-US" dirty="0"/>
              <a:t>POLICY AND STRATEGIES</a:t>
            </a:r>
          </a:p>
          <a:p>
            <a:r>
              <a:rPr lang="en-US" dirty="0"/>
              <a:t>PUBLIC HEALTH RECOMMENDATION</a:t>
            </a:r>
          </a:p>
          <a:p>
            <a:r>
              <a:rPr lang="en-US" dirty="0"/>
              <a:t>HEALTH EDUCATION</a:t>
            </a:r>
          </a:p>
          <a:p>
            <a:r>
              <a:rPr lang="en-US" dirty="0"/>
              <a:t>CONCLUSION</a:t>
            </a:r>
          </a:p>
          <a:p>
            <a:r>
              <a:rPr lang="en-US" dirty="0"/>
              <a:t>REFERENCE</a:t>
            </a:r>
          </a:p>
          <a:p>
            <a:endParaRPr lang="en-US" dirty="0"/>
          </a:p>
          <a:p>
            <a:endParaRPr lang="en-US" dirty="0"/>
          </a:p>
        </p:txBody>
      </p:sp>
    </p:spTree>
    <p:extLst>
      <p:ext uri="{BB962C8B-B14F-4D97-AF65-F5344CB8AC3E}">
        <p14:creationId xmlns:p14="http://schemas.microsoft.com/office/powerpoint/2010/main" val="190580108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2" name="Rectangle 21">
            <a:extLst>
              <a:ext uri="{FF2B5EF4-FFF2-40B4-BE49-F238E27FC236}">
                <a16:creationId xmlns:a16="http://schemas.microsoft.com/office/drawing/2014/main" id="{33E93247-6229-44AB-A550-739E971E690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B30117C9-AEE7-7337-2D38-11036398FA64}"/>
              </a:ext>
            </a:extLst>
          </p:cNvPr>
          <p:cNvSpPr>
            <a:spLocks noGrp="1"/>
          </p:cNvSpPr>
          <p:nvPr>
            <p:ph type="ctrTitle"/>
          </p:nvPr>
        </p:nvSpPr>
        <p:spPr>
          <a:xfrm>
            <a:off x="685800" y="899024"/>
            <a:ext cx="3076032" cy="3914947"/>
          </a:xfrm>
        </p:spPr>
        <p:txBody>
          <a:bodyPr>
            <a:normAutofit/>
          </a:bodyPr>
          <a:lstStyle/>
          <a:p>
            <a:r>
              <a:rPr lang="en-US" sz="3400" dirty="0"/>
              <a:t>Tuberculosis</a:t>
            </a:r>
            <a:br>
              <a:rPr lang="en-US" sz="3400" dirty="0"/>
            </a:br>
            <a:endParaRPr lang="en-US" sz="3400" dirty="0"/>
          </a:p>
        </p:txBody>
      </p:sp>
      <p:sp>
        <p:nvSpPr>
          <p:cNvPr id="3" name="Subtitle 2">
            <a:extLst>
              <a:ext uri="{FF2B5EF4-FFF2-40B4-BE49-F238E27FC236}">
                <a16:creationId xmlns:a16="http://schemas.microsoft.com/office/drawing/2014/main" id="{F02E66A8-8C0B-62E2-3FB9-C05BCD041D49}"/>
              </a:ext>
            </a:extLst>
          </p:cNvPr>
          <p:cNvSpPr>
            <a:spLocks noGrp="1"/>
          </p:cNvSpPr>
          <p:nvPr>
            <p:ph type="subTitle" idx="1"/>
          </p:nvPr>
        </p:nvSpPr>
        <p:spPr>
          <a:xfrm>
            <a:off x="8688316" y="5491240"/>
            <a:ext cx="2703583" cy="965440"/>
          </a:xfrm>
        </p:spPr>
        <p:txBody>
          <a:bodyPr>
            <a:normAutofit/>
          </a:bodyPr>
          <a:lstStyle/>
          <a:p>
            <a:r>
              <a:rPr lang="en-US" sz="1800" dirty="0"/>
              <a:t>Eliora Blackson: 2436903</a:t>
            </a:r>
          </a:p>
        </p:txBody>
      </p:sp>
      <p:cxnSp>
        <p:nvCxnSpPr>
          <p:cNvPr id="24" name="Straight Connector 23">
            <a:extLst>
              <a:ext uri="{FF2B5EF4-FFF2-40B4-BE49-F238E27FC236}">
                <a16:creationId xmlns:a16="http://schemas.microsoft.com/office/drawing/2014/main" id="{EE2E603F-4A95-4FE8-BB06-211DFD75DBEF}"/>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800100" y="723900"/>
            <a:ext cx="1371600" cy="0"/>
          </a:xfrm>
          <a:prstGeom prst="line">
            <a:avLst/>
          </a:prstGeom>
          <a:ln w="44450">
            <a:solidFill>
              <a:schemeClr val="tx1"/>
            </a:solidFill>
          </a:ln>
        </p:spPr>
        <p:style>
          <a:lnRef idx="1">
            <a:schemeClr val="accent1"/>
          </a:lnRef>
          <a:fillRef idx="0">
            <a:schemeClr val="accent1"/>
          </a:fillRef>
          <a:effectRef idx="0">
            <a:schemeClr val="accent1"/>
          </a:effectRef>
          <a:fontRef idx="minor">
            <a:schemeClr val="tx1"/>
          </a:fontRef>
        </p:style>
      </p:cxnSp>
      <p:pic>
        <p:nvPicPr>
          <p:cNvPr id="4" name="Video 3" descr="Person In A Lab">
            <a:extLst>
              <a:ext uri="{FF2B5EF4-FFF2-40B4-BE49-F238E27FC236}">
                <a16:creationId xmlns:a16="http://schemas.microsoft.com/office/drawing/2014/main" id="{C3BC3439-CD01-385E-039B-FE1895A47D44}"/>
              </a:ext>
            </a:extLst>
          </p:cNvPr>
          <p:cNvPicPr>
            <a:picLocks noChangeAspect="1"/>
          </p:cNvPicPr>
          <p:nvPr>
            <a:videoFile r:link="rId2"/>
            <p:extLst>
              <p:ext uri="{DAA4B4D4-6D71-4841-9C94-3DE7FCFB9230}">
                <p14:media xmlns:p14="http://schemas.microsoft.com/office/powerpoint/2010/main" r:embed="rId1"/>
              </p:ext>
            </p:extLst>
          </p:nvPr>
        </p:nvPicPr>
        <p:blipFill>
          <a:blip r:embed="rId4"/>
          <a:srcRect r="-1" b="283"/>
          <a:stretch>
            <a:fillRect/>
          </a:stretch>
        </p:blipFill>
        <p:spPr>
          <a:xfrm>
            <a:off x="4038600" y="1366760"/>
            <a:ext cx="7353299" cy="4124482"/>
          </a:xfrm>
          <a:prstGeom prst="rect">
            <a:avLst/>
          </a:prstGeom>
        </p:spPr>
      </p:pic>
      <p:sp>
        <p:nvSpPr>
          <p:cNvPr id="6" name="TextBox 5">
            <a:extLst>
              <a:ext uri="{FF2B5EF4-FFF2-40B4-BE49-F238E27FC236}">
                <a16:creationId xmlns:a16="http://schemas.microsoft.com/office/drawing/2014/main" id="{12B4F86B-986D-0402-EC25-6B4484B8A5CD}"/>
              </a:ext>
            </a:extLst>
          </p:cNvPr>
          <p:cNvSpPr txBox="1"/>
          <p:nvPr/>
        </p:nvSpPr>
        <p:spPr>
          <a:xfrm>
            <a:off x="190500" y="1872020"/>
            <a:ext cx="3657600" cy="4985980"/>
          </a:xfrm>
          <a:prstGeom prst="rect">
            <a:avLst/>
          </a:prstGeom>
          <a:noFill/>
        </p:spPr>
        <p:txBody>
          <a:bodyPr wrap="square" rtlCol="0">
            <a:spAutoFit/>
          </a:bodyPr>
          <a:lstStyle/>
          <a:p>
            <a:pPr algn="ctr"/>
            <a:r>
              <a:rPr lang="en-US" sz="2000" dirty="0"/>
              <a:t>Today our group will be discussing tuberculosis, commonly known as TB,</a:t>
            </a:r>
          </a:p>
          <a:p>
            <a:pPr algn="ctr"/>
            <a:r>
              <a:rPr lang="en-US" sz="2000" dirty="0"/>
              <a:t> which remains one of the most serious infectious diseases worldwide. </a:t>
            </a:r>
          </a:p>
          <a:p>
            <a:pPr algn="ctr"/>
            <a:r>
              <a:rPr lang="en-US" sz="2000" dirty="0"/>
              <a:t>My part will introduce what tuberculosis is, its signs and symptoms, </a:t>
            </a:r>
          </a:p>
          <a:p>
            <a:pPr algn="ctr"/>
            <a:r>
              <a:rPr lang="en-US" sz="2000" dirty="0"/>
              <a:t>and explain the main strategies used to measure and monitor outbreaks, </a:t>
            </a:r>
          </a:p>
          <a:p>
            <a:pPr algn="ctr"/>
            <a:r>
              <a:rPr lang="en-US" sz="2000" dirty="0"/>
              <a:t>along with key statistics such as prevalence, incidence, and mortality rates.</a:t>
            </a:r>
          </a:p>
          <a:p>
            <a:pPr algn="ctr"/>
            <a:endParaRPr lang="en-US" dirty="0"/>
          </a:p>
        </p:txBody>
      </p:sp>
    </p:spTree>
    <p:extLst>
      <p:ext uri="{BB962C8B-B14F-4D97-AF65-F5344CB8AC3E}">
        <p14:creationId xmlns:p14="http://schemas.microsoft.com/office/powerpoint/2010/main" val="199581809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8560"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seq concurrent="1" nextAc="seek">
              <p:cTn id="7" restart="whenNotActive" fill="hold" evtFilter="cancelBubble" nodeType="interactiveSeq">
                <p:stCondLst>
                  <p:cond evt="onClick" delay="0">
                    <p:tgtEl>
                      <p:spTgt spid="4"/>
                    </p:tgtEl>
                  </p:cond>
                </p:stCondLst>
                <p:endSync evt="end" delay="0">
                  <p:rtn val="all"/>
                </p:endSync>
                <p:childTnLst>
                  <p:par>
                    <p:cTn id="8" fill="hold">
                      <p:stCondLst>
                        <p:cond delay="0"/>
                      </p:stCondLst>
                      <p:childTnLst>
                        <p:par>
                          <p:cTn id="9" fill="hold">
                            <p:stCondLst>
                              <p:cond delay="0"/>
                            </p:stCondLst>
                            <p:childTnLst>
                              <p:par>
                                <p:cTn id="10" presetID="2" presetClass="mediacall" presetSubtype="0" fill="hold" nodeType="clickEffect">
                                  <p:stCondLst>
                                    <p:cond delay="0"/>
                                  </p:stCondLst>
                                  <p:childTnLst>
                                    <p:cmd type="call" cmd="togglePause">
                                      <p:cBhvr>
                                        <p:cTn id="11" dur="1" fill="hold"/>
                                        <p:tgtEl>
                                          <p:spTgt spid="4"/>
                                        </p:tgtEl>
                                      </p:cBhvr>
                                    </p:cmd>
                                  </p:childTnLst>
                                </p:cTn>
                              </p:par>
                            </p:childTnLst>
                          </p:cTn>
                        </p:par>
                      </p:childTnLst>
                    </p:cTn>
                  </p:par>
                </p:childTnLst>
              </p:cTn>
              <p:nextCondLst>
                <p:cond evt="onClick" delay="0">
                  <p:tgtEl>
                    <p:spTgt spid="4"/>
                  </p:tgtEl>
                </p:cond>
              </p:nextCondLst>
            </p:seq>
            <p:video>
              <p:cMediaNode mute="1">
                <p:cTn id="12" repeatCount="indefinite" fill="hold" display="0">
                  <p:stCondLst>
                    <p:cond delay="indefinite"/>
                  </p:stCondLst>
                </p:cTn>
                <p:tgtEl>
                  <p:spTgt spid="4"/>
                </p:tgtEl>
              </p:cMediaNode>
            </p:video>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35" name="Rectangle 34">
            <a:extLst>
              <a:ext uri="{FF2B5EF4-FFF2-40B4-BE49-F238E27FC236}">
                <a16:creationId xmlns:a16="http://schemas.microsoft.com/office/drawing/2014/main" id="{E49D7415-2F11-44C2-B6AA-13A25B6814B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C654F83A-DEBA-E587-5D61-1C6AEE3F58DC}"/>
              </a:ext>
            </a:extLst>
          </p:cNvPr>
          <p:cNvSpPr>
            <a:spLocks noGrp="1"/>
          </p:cNvSpPr>
          <p:nvPr>
            <p:ph type="title"/>
          </p:nvPr>
        </p:nvSpPr>
        <p:spPr>
          <a:xfrm>
            <a:off x="6696186" y="909637"/>
            <a:ext cx="4800600" cy="1307592"/>
          </a:xfrm>
        </p:spPr>
        <p:txBody>
          <a:bodyPr vert="horz" lIns="91440" tIns="45720" rIns="91440" bIns="45720" rtlCol="0" anchor="t">
            <a:normAutofit/>
          </a:bodyPr>
          <a:lstStyle/>
          <a:p>
            <a:pPr>
              <a:lnSpc>
                <a:spcPct val="90000"/>
              </a:lnSpc>
            </a:pPr>
            <a:r>
              <a:rPr lang="en-US" sz="2800" dirty="0"/>
              <a:t>Definition of Tuberculosis </a:t>
            </a:r>
            <a:br>
              <a:rPr lang="en-US" sz="2800" dirty="0"/>
            </a:br>
            <a:endParaRPr lang="en-US" sz="2800" dirty="0"/>
          </a:p>
        </p:txBody>
      </p:sp>
      <p:pic>
        <p:nvPicPr>
          <p:cNvPr id="5" name="Picture 4" descr="Chemical formulae are written on paper">
            <a:extLst>
              <a:ext uri="{FF2B5EF4-FFF2-40B4-BE49-F238E27FC236}">
                <a16:creationId xmlns:a16="http://schemas.microsoft.com/office/drawing/2014/main" id="{0D4D7036-F198-71AB-85B4-AFCD5B2AF811}"/>
              </a:ext>
            </a:extLst>
          </p:cNvPr>
          <p:cNvPicPr>
            <a:picLocks noChangeAspect="1"/>
          </p:cNvPicPr>
          <p:nvPr/>
        </p:nvPicPr>
        <p:blipFill>
          <a:blip r:embed="rId2"/>
          <a:srcRect l="25165" r="25261"/>
          <a:stretch>
            <a:fillRect/>
          </a:stretch>
        </p:blipFill>
        <p:spPr>
          <a:xfrm>
            <a:off x="20" y="10"/>
            <a:ext cx="6044164" cy="6857990"/>
          </a:xfrm>
          <a:prstGeom prst="rect">
            <a:avLst/>
          </a:prstGeom>
        </p:spPr>
      </p:pic>
      <p:cxnSp>
        <p:nvCxnSpPr>
          <p:cNvPr id="37" name="Straight Connector 36">
            <a:extLst>
              <a:ext uri="{FF2B5EF4-FFF2-40B4-BE49-F238E27FC236}">
                <a16:creationId xmlns:a16="http://schemas.microsoft.com/office/drawing/2014/main" id="{511FC409-B3C2-4F68-865C-C5333D6F2710}"/>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6781300" y="723900"/>
            <a:ext cx="4610075" cy="0"/>
          </a:xfrm>
          <a:prstGeom prst="line">
            <a:avLst/>
          </a:prstGeom>
          <a:ln w="44450">
            <a:solidFill>
              <a:schemeClr val="tx1"/>
            </a:solidFill>
          </a:ln>
        </p:spPr>
        <p:style>
          <a:lnRef idx="1">
            <a:schemeClr val="accent1"/>
          </a:lnRef>
          <a:fillRef idx="0">
            <a:schemeClr val="accent1"/>
          </a:fillRef>
          <a:effectRef idx="0">
            <a:schemeClr val="accent1"/>
          </a:effectRef>
          <a:fontRef idx="minor">
            <a:schemeClr val="tx1"/>
          </a:fontRef>
        </p:style>
      </p:cxnSp>
      <p:sp>
        <p:nvSpPr>
          <p:cNvPr id="4" name="TextBox 3">
            <a:extLst>
              <a:ext uri="{FF2B5EF4-FFF2-40B4-BE49-F238E27FC236}">
                <a16:creationId xmlns:a16="http://schemas.microsoft.com/office/drawing/2014/main" id="{5C2E6B0F-A01D-E527-0244-34A742E5A085}"/>
              </a:ext>
            </a:extLst>
          </p:cNvPr>
          <p:cNvSpPr txBox="1"/>
          <p:nvPr/>
        </p:nvSpPr>
        <p:spPr>
          <a:xfrm>
            <a:off x="6696186" y="2221992"/>
            <a:ext cx="4800600" cy="3739896"/>
          </a:xfrm>
          <a:prstGeom prst="rect">
            <a:avLst/>
          </a:prstGeom>
        </p:spPr>
        <p:txBody>
          <a:bodyPr vert="horz" lIns="91440" tIns="45720" rIns="91440" bIns="45720" rtlCol="0">
            <a:normAutofit/>
          </a:bodyPr>
          <a:lstStyle/>
          <a:p>
            <a:pPr indent="-228600">
              <a:spcAft>
                <a:spcPts val="600"/>
              </a:spcAft>
              <a:buFont typeface="Arial" panose="020B0604020202020204" pitchFamily="34" charset="0"/>
              <a:buChar char="•"/>
            </a:pPr>
            <a:r>
              <a:rPr lang="en-US"/>
              <a:t>Tuberculosis is an infectious disease caused by the bacterium Mycobacterium tuberculosis. </a:t>
            </a:r>
          </a:p>
          <a:p>
            <a:pPr indent="-228600">
              <a:spcAft>
                <a:spcPts val="600"/>
              </a:spcAft>
              <a:buFont typeface="Arial" panose="020B0604020202020204" pitchFamily="34" charset="0"/>
              <a:buChar char="•"/>
            </a:pPr>
            <a:r>
              <a:rPr lang="en-US"/>
              <a:t>It primarily affects the lungs — known as pulmonary TB — but it can also spread to other parts of </a:t>
            </a:r>
          </a:p>
          <a:p>
            <a:pPr indent="-228600">
              <a:spcAft>
                <a:spcPts val="600"/>
              </a:spcAft>
              <a:buFont typeface="Arial" panose="020B0604020202020204" pitchFamily="34" charset="0"/>
              <a:buChar char="•"/>
            </a:pPr>
            <a:r>
              <a:rPr lang="en-US"/>
              <a:t>the body such as the brain, kidneys, or spine, which is called extrapulmonary TB.</a:t>
            </a:r>
            <a:br>
              <a:rPr lang="en-US"/>
            </a:br>
            <a:r>
              <a:rPr lang="en-US"/>
              <a:t>TB spreads through airborne droplets when an infected person coughs, sneezes, or speaks, and prolonged </a:t>
            </a:r>
          </a:p>
          <a:p>
            <a:pPr indent="-228600">
              <a:spcAft>
                <a:spcPts val="600"/>
              </a:spcAft>
              <a:buFont typeface="Arial" panose="020B0604020202020204" pitchFamily="34" charset="0"/>
              <a:buChar char="•"/>
            </a:pPr>
            <a:r>
              <a:rPr lang="en-US"/>
              <a:t>exposure increases the risk of infection.”</a:t>
            </a:r>
            <a:br>
              <a:rPr lang="en-US"/>
            </a:br>
            <a:endParaRPr lang="en-US"/>
          </a:p>
        </p:txBody>
      </p:sp>
      <p:cxnSp>
        <p:nvCxnSpPr>
          <p:cNvPr id="39" name="Straight Connector 38">
            <a:extLst>
              <a:ext uri="{FF2B5EF4-FFF2-40B4-BE49-F238E27FC236}">
                <a16:creationId xmlns:a16="http://schemas.microsoft.com/office/drawing/2014/main" id="{B810270D-76A7-44B3-9746-7EDF5788602E}"/>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6781300" y="6142781"/>
            <a:ext cx="4610075"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
        <p:nvSpPr>
          <p:cNvPr id="6" name="TextBox 5">
            <a:extLst>
              <a:ext uri="{FF2B5EF4-FFF2-40B4-BE49-F238E27FC236}">
                <a16:creationId xmlns:a16="http://schemas.microsoft.com/office/drawing/2014/main" id="{FFB1A644-F16C-AAD3-D054-9C9D9C7CBAD4}"/>
              </a:ext>
            </a:extLst>
          </p:cNvPr>
          <p:cNvSpPr txBox="1"/>
          <p:nvPr/>
        </p:nvSpPr>
        <p:spPr>
          <a:xfrm>
            <a:off x="8926286" y="6336559"/>
            <a:ext cx="2674130" cy="646331"/>
          </a:xfrm>
          <a:prstGeom prst="rect">
            <a:avLst/>
          </a:prstGeom>
          <a:noFill/>
        </p:spPr>
        <p:txBody>
          <a:bodyPr wrap="none" rtlCol="0">
            <a:spAutoFit/>
          </a:bodyPr>
          <a:lstStyle/>
          <a:p>
            <a:r>
              <a:rPr lang="en-US" dirty="0"/>
              <a:t>Eliora Blackson: 2436903</a:t>
            </a:r>
          </a:p>
          <a:p>
            <a:endParaRPr lang="en-US" dirty="0"/>
          </a:p>
        </p:txBody>
      </p:sp>
    </p:spTree>
    <p:extLst>
      <p:ext uri="{BB962C8B-B14F-4D97-AF65-F5344CB8AC3E}">
        <p14:creationId xmlns:p14="http://schemas.microsoft.com/office/powerpoint/2010/main" val="1022920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000"/>
                                  </p:stCondLst>
                                  <p:iterate>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7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660EB578-C970-4186-B93C-45851BBC6E3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067B9BAB-9E64-18F3-A6AB-3B746770073C}"/>
              </a:ext>
            </a:extLst>
          </p:cNvPr>
          <p:cNvSpPr>
            <a:spLocks noGrp="1"/>
          </p:cNvSpPr>
          <p:nvPr>
            <p:ph type="title"/>
          </p:nvPr>
        </p:nvSpPr>
        <p:spPr>
          <a:xfrm>
            <a:off x="4866968" y="914400"/>
            <a:ext cx="6627924" cy="1307592"/>
          </a:xfrm>
        </p:spPr>
        <p:txBody>
          <a:bodyPr>
            <a:normAutofit/>
          </a:bodyPr>
          <a:lstStyle/>
          <a:p>
            <a:pPr>
              <a:lnSpc>
                <a:spcPct val="90000"/>
              </a:lnSpc>
            </a:pPr>
            <a:r>
              <a:rPr lang="en-GB" dirty="0"/>
              <a:t>Measuring and Monitoring an Outbreak</a:t>
            </a:r>
            <a:endParaRPr lang="en-US" dirty="0"/>
          </a:p>
        </p:txBody>
      </p:sp>
      <p:pic>
        <p:nvPicPr>
          <p:cNvPr id="5" name="Picture 4" descr="Magnifying glass showing decling performance">
            <a:extLst>
              <a:ext uri="{FF2B5EF4-FFF2-40B4-BE49-F238E27FC236}">
                <a16:creationId xmlns:a16="http://schemas.microsoft.com/office/drawing/2014/main" id="{94901E58-E50C-9562-91F4-F3510F4E0640}"/>
              </a:ext>
            </a:extLst>
          </p:cNvPr>
          <p:cNvPicPr>
            <a:picLocks noChangeAspect="1"/>
          </p:cNvPicPr>
          <p:nvPr/>
        </p:nvPicPr>
        <p:blipFill>
          <a:blip r:embed="rId2"/>
          <a:srcRect l="14301" r="44867" b="2"/>
          <a:stretch>
            <a:fillRect/>
          </a:stretch>
        </p:blipFill>
        <p:spPr>
          <a:xfrm>
            <a:off x="20" y="-17929"/>
            <a:ext cx="4206220" cy="6875929"/>
          </a:xfrm>
          <a:prstGeom prst="rect">
            <a:avLst/>
          </a:prstGeom>
        </p:spPr>
      </p:pic>
      <p:cxnSp>
        <p:nvCxnSpPr>
          <p:cNvPr id="11" name="Straight Connector 10">
            <a:extLst>
              <a:ext uri="{FF2B5EF4-FFF2-40B4-BE49-F238E27FC236}">
                <a16:creationId xmlns:a16="http://schemas.microsoft.com/office/drawing/2014/main" id="{CDF57B02-07BB-407B-BB36-06D9C64A673E}"/>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917665" y="722376"/>
            <a:ext cx="6476356" cy="0"/>
          </a:xfrm>
          <a:prstGeom prst="line">
            <a:avLst/>
          </a:prstGeom>
          <a:ln w="44450">
            <a:solidFill>
              <a:schemeClr val="tx1"/>
            </a:solidFill>
          </a:ln>
        </p:spPr>
        <p:style>
          <a:lnRef idx="1">
            <a:schemeClr val="accent1"/>
          </a:lnRef>
          <a:fillRef idx="0">
            <a:schemeClr val="accent1"/>
          </a:fillRef>
          <a:effectRef idx="0">
            <a:schemeClr val="accent1"/>
          </a:effectRef>
          <a:fontRef idx="minor">
            <a:schemeClr val="tx1"/>
          </a:fontRef>
        </p:style>
      </p:cxnSp>
      <p:sp>
        <p:nvSpPr>
          <p:cNvPr id="3" name="Content Placeholder 2">
            <a:extLst>
              <a:ext uri="{FF2B5EF4-FFF2-40B4-BE49-F238E27FC236}">
                <a16:creationId xmlns:a16="http://schemas.microsoft.com/office/drawing/2014/main" id="{C16B26F0-D4EF-9CF8-530D-5F08AAE5753A}"/>
              </a:ext>
            </a:extLst>
          </p:cNvPr>
          <p:cNvSpPr>
            <a:spLocks noGrp="1"/>
          </p:cNvSpPr>
          <p:nvPr>
            <p:ph idx="1"/>
          </p:nvPr>
        </p:nvSpPr>
        <p:spPr>
          <a:xfrm>
            <a:off x="4866968" y="2221992"/>
            <a:ext cx="6627924" cy="3739896"/>
          </a:xfrm>
        </p:spPr>
        <p:txBody>
          <a:bodyPr>
            <a:normAutofit/>
          </a:bodyPr>
          <a:lstStyle/>
          <a:p>
            <a:pPr>
              <a:lnSpc>
                <a:spcPct val="100000"/>
              </a:lnSpc>
            </a:pPr>
            <a:r>
              <a:rPr lang="en-GB" sz="1300" dirty="0">
                <a:latin typeface="+mj-lt"/>
              </a:rPr>
              <a:t>To understand and control TB in communities, public health professionals</a:t>
            </a:r>
            <a:br>
              <a:rPr lang="en-GB" sz="1300" dirty="0">
                <a:latin typeface="+mj-lt"/>
              </a:rPr>
            </a:br>
            <a:r>
              <a:rPr lang="en-GB" sz="1300" dirty="0">
                <a:latin typeface="+mj-lt"/>
              </a:rPr>
              <a:t>use several epidemiological approaches and strategies:</a:t>
            </a:r>
            <a:br>
              <a:rPr lang="en-GB" sz="1300" dirty="0">
                <a:latin typeface="+mj-lt"/>
              </a:rPr>
            </a:br>
            <a:br>
              <a:rPr lang="en-GB" sz="1300" dirty="0">
                <a:latin typeface="+mj-lt"/>
              </a:rPr>
            </a:br>
            <a:r>
              <a:rPr lang="en-GB" sz="1300" dirty="0">
                <a:latin typeface="+mj-lt"/>
              </a:rPr>
              <a:t>Incidence rate: measures the number of new TB cases within a specific period (for example, per 100,000 people per year).</a:t>
            </a:r>
            <a:br>
              <a:rPr lang="en-GB" sz="1300" dirty="0">
                <a:latin typeface="+mj-lt"/>
              </a:rPr>
            </a:br>
            <a:br>
              <a:rPr lang="en-GB" sz="1300" dirty="0">
                <a:latin typeface="+mj-lt"/>
              </a:rPr>
            </a:br>
            <a:r>
              <a:rPr lang="en-GB" sz="1300" dirty="0">
                <a:latin typeface="+mj-lt"/>
              </a:rPr>
              <a:t>Prevalence rate: reflects the total number of people living with TB at a given time.</a:t>
            </a:r>
            <a:br>
              <a:rPr lang="en-GB" sz="1300" dirty="0">
                <a:latin typeface="+mj-lt"/>
              </a:rPr>
            </a:br>
            <a:br>
              <a:rPr lang="en-GB" sz="1300" dirty="0">
                <a:latin typeface="+mj-lt"/>
              </a:rPr>
            </a:br>
            <a:r>
              <a:rPr lang="en-GB" sz="1300" dirty="0">
                <a:latin typeface="+mj-lt"/>
              </a:rPr>
              <a:t>Mortality rate: measures the number of deaths due to TB, indicating disease severity and access to healthcare.</a:t>
            </a:r>
            <a:br>
              <a:rPr lang="en-GB" sz="1300" dirty="0">
                <a:latin typeface="+mj-lt"/>
              </a:rPr>
            </a:br>
            <a:br>
              <a:rPr lang="en-GB" sz="1300" dirty="0">
                <a:latin typeface="+mj-lt"/>
              </a:rPr>
            </a:br>
            <a:r>
              <a:rPr lang="en-GB" sz="1300" dirty="0">
                <a:latin typeface="+mj-lt"/>
              </a:rPr>
              <a:t> Morbidity rate: captures how many people are affected by TB-related illness or disability.</a:t>
            </a:r>
            <a:br>
              <a:rPr lang="en-GB" sz="1300" dirty="0">
                <a:latin typeface="+mj-lt"/>
              </a:rPr>
            </a:br>
            <a:br>
              <a:rPr lang="en-GB" sz="1300" dirty="0">
                <a:latin typeface="+mj-lt"/>
              </a:rPr>
            </a:br>
            <a:r>
              <a:rPr lang="en-GB" sz="1300" dirty="0">
                <a:latin typeface="+mj-lt"/>
              </a:rPr>
              <a:t>These indicators help identify trends, high-risk populations, and evaluate how well </a:t>
            </a:r>
            <a:br>
              <a:rPr lang="en-GB" sz="1300" dirty="0">
                <a:latin typeface="+mj-lt"/>
              </a:rPr>
            </a:br>
            <a:r>
              <a:rPr lang="en-GB" sz="1300" dirty="0">
                <a:latin typeface="+mj-lt"/>
              </a:rPr>
              <a:t> </a:t>
            </a:r>
            <a:br>
              <a:rPr lang="en-GB" sz="1300" dirty="0">
                <a:latin typeface="+mj-lt"/>
              </a:rPr>
            </a:br>
            <a:r>
              <a:rPr lang="en-GB" sz="1300" dirty="0">
                <a:latin typeface="+mj-lt"/>
              </a:rPr>
              <a:t>control measures are working.”</a:t>
            </a:r>
            <a:br>
              <a:rPr lang="en-GB" sz="1300" dirty="0">
                <a:latin typeface="+mj-lt"/>
              </a:rPr>
            </a:br>
            <a:endParaRPr lang="en-US" sz="1300" dirty="0">
              <a:latin typeface="+mj-lt"/>
            </a:endParaRPr>
          </a:p>
        </p:txBody>
      </p:sp>
      <p:cxnSp>
        <p:nvCxnSpPr>
          <p:cNvPr id="13" name="Straight Connector 12">
            <a:extLst>
              <a:ext uri="{FF2B5EF4-FFF2-40B4-BE49-F238E27FC236}">
                <a16:creationId xmlns:a16="http://schemas.microsoft.com/office/drawing/2014/main" id="{C6855964-C920-48EB-8804-74291211C8A9}"/>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917665" y="6144768"/>
            <a:ext cx="6476356"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
        <p:nvSpPr>
          <p:cNvPr id="4" name="TextBox 3">
            <a:extLst>
              <a:ext uri="{FF2B5EF4-FFF2-40B4-BE49-F238E27FC236}">
                <a16:creationId xmlns:a16="http://schemas.microsoft.com/office/drawing/2014/main" id="{488AB3DC-9AE4-50D7-1167-42E75DB1EA90}"/>
              </a:ext>
            </a:extLst>
          </p:cNvPr>
          <p:cNvSpPr txBox="1"/>
          <p:nvPr/>
        </p:nvSpPr>
        <p:spPr>
          <a:xfrm>
            <a:off x="8820762" y="6298174"/>
            <a:ext cx="2674130" cy="646331"/>
          </a:xfrm>
          <a:prstGeom prst="rect">
            <a:avLst/>
          </a:prstGeom>
          <a:noFill/>
        </p:spPr>
        <p:txBody>
          <a:bodyPr wrap="none" rtlCol="0">
            <a:spAutoFit/>
          </a:bodyPr>
          <a:lstStyle/>
          <a:p>
            <a:r>
              <a:rPr lang="en-US" dirty="0"/>
              <a:t>Eliora Blackson: 2436903</a:t>
            </a:r>
          </a:p>
          <a:p>
            <a:endParaRPr lang="en-US" dirty="0"/>
          </a:p>
        </p:txBody>
      </p:sp>
    </p:spTree>
    <p:extLst>
      <p:ext uri="{BB962C8B-B14F-4D97-AF65-F5344CB8AC3E}">
        <p14:creationId xmlns:p14="http://schemas.microsoft.com/office/powerpoint/2010/main" val="310645051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3" name="Rectangle 22">
            <a:extLst>
              <a:ext uri="{FF2B5EF4-FFF2-40B4-BE49-F238E27FC236}">
                <a16:creationId xmlns:a16="http://schemas.microsoft.com/office/drawing/2014/main" id="{E53615EE-C559-4E03-999B-5477F1626FE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CFCD2198-3F80-5357-F353-67776812D5C4}"/>
              </a:ext>
            </a:extLst>
          </p:cNvPr>
          <p:cNvSpPr>
            <a:spLocks noGrp="1"/>
          </p:cNvSpPr>
          <p:nvPr>
            <p:ph type="title"/>
          </p:nvPr>
        </p:nvSpPr>
        <p:spPr>
          <a:xfrm>
            <a:off x="704088" y="909637"/>
            <a:ext cx="6119812" cy="1316736"/>
          </a:xfrm>
        </p:spPr>
        <p:txBody>
          <a:bodyPr>
            <a:normAutofit/>
          </a:bodyPr>
          <a:lstStyle/>
          <a:p>
            <a:r>
              <a:rPr lang="en-GB" dirty="0"/>
              <a:t>Signs and Symptoms</a:t>
            </a:r>
            <a:endParaRPr lang="en-US" dirty="0"/>
          </a:p>
        </p:txBody>
      </p:sp>
      <p:cxnSp>
        <p:nvCxnSpPr>
          <p:cNvPr id="25" name="Straight Connector 24">
            <a:extLst>
              <a:ext uri="{FF2B5EF4-FFF2-40B4-BE49-F238E27FC236}">
                <a16:creationId xmlns:a16="http://schemas.microsoft.com/office/drawing/2014/main" id="{986D0DB0-CC82-4868-9E40-44D1164BD6BA}"/>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800100" y="723900"/>
            <a:ext cx="10591800" cy="0"/>
          </a:xfrm>
          <a:prstGeom prst="line">
            <a:avLst/>
          </a:prstGeom>
          <a:ln w="44450">
            <a:solidFill>
              <a:schemeClr val="tx1"/>
            </a:solidFill>
          </a:ln>
        </p:spPr>
        <p:style>
          <a:lnRef idx="1">
            <a:schemeClr val="accent1"/>
          </a:lnRef>
          <a:fillRef idx="0">
            <a:schemeClr val="accent1"/>
          </a:fillRef>
          <a:effectRef idx="0">
            <a:schemeClr val="accent1"/>
          </a:effectRef>
          <a:fontRef idx="minor">
            <a:schemeClr val="tx1"/>
          </a:fontRef>
        </p:style>
      </p:cxnSp>
      <p:sp>
        <p:nvSpPr>
          <p:cNvPr id="3" name="Content Placeholder 2">
            <a:extLst>
              <a:ext uri="{FF2B5EF4-FFF2-40B4-BE49-F238E27FC236}">
                <a16:creationId xmlns:a16="http://schemas.microsoft.com/office/drawing/2014/main" id="{D5ED032B-2501-CF55-79A9-535597EA1F28}"/>
              </a:ext>
            </a:extLst>
          </p:cNvPr>
          <p:cNvSpPr>
            <a:spLocks noGrp="1"/>
          </p:cNvSpPr>
          <p:nvPr>
            <p:ph idx="1"/>
          </p:nvPr>
        </p:nvSpPr>
        <p:spPr>
          <a:xfrm>
            <a:off x="704088" y="2226374"/>
            <a:ext cx="6119812" cy="3603210"/>
          </a:xfrm>
        </p:spPr>
        <p:txBody>
          <a:bodyPr>
            <a:normAutofit/>
          </a:bodyPr>
          <a:lstStyle/>
          <a:p>
            <a:pPr>
              <a:lnSpc>
                <a:spcPct val="100000"/>
              </a:lnSpc>
            </a:pPr>
            <a:r>
              <a:rPr lang="en-GB" sz="1300" dirty="0">
                <a:latin typeface="+mj-lt"/>
              </a:rPr>
              <a:t>The common symptoms of active pulmonary TB include:</a:t>
            </a:r>
            <a:br>
              <a:rPr lang="en-GB" sz="1300" dirty="0">
                <a:latin typeface="+mj-lt"/>
              </a:rPr>
            </a:br>
            <a:r>
              <a:rPr lang="en-GB" sz="1300" dirty="0">
                <a:latin typeface="+mj-lt"/>
              </a:rPr>
              <a:t> </a:t>
            </a:r>
            <a:br>
              <a:rPr lang="en-GB" sz="1300" dirty="0">
                <a:latin typeface="+mj-lt"/>
              </a:rPr>
            </a:br>
            <a:r>
              <a:rPr lang="en-GB" sz="1300" dirty="0">
                <a:latin typeface="+mj-lt"/>
              </a:rPr>
              <a:t>A persistent cough lasting more than three </a:t>
            </a:r>
            <a:br>
              <a:rPr lang="en-GB" sz="1300" dirty="0">
                <a:latin typeface="+mj-lt"/>
              </a:rPr>
            </a:br>
            <a:r>
              <a:rPr lang="en-GB" sz="1300" dirty="0">
                <a:latin typeface="+mj-lt"/>
              </a:rPr>
              <a:t> </a:t>
            </a:r>
            <a:br>
              <a:rPr lang="en-GB" sz="1300" dirty="0">
                <a:latin typeface="+mj-lt"/>
              </a:rPr>
            </a:br>
            <a:r>
              <a:rPr lang="en-GB" sz="1300" dirty="0">
                <a:latin typeface="+mj-lt"/>
              </a:rPr>
              <a:t>weeks</a:t>
            </a:r>
            <a:br>
              <a:rPr lang="en-GB" sz="1300" dirty="0">
                <a:latin typeface="+mj-lt"/>
              </a:rPr>
            </a:br>
            <a:r>
              <a:rPr lang="en-GB" sz="1300" dirty="0">
                <a:latin typeface="+mj-lt"/>
              </a:rPr>
              <a:t> </a:t>
            </a:r>
            <a:br>
              <a:rPr lang="en-GB" sz="1300" dirty="0">
                <a:latin typeface="+mj-lt"/>
              </a:rPr>
            </a:br>
            <a:r>
              <a:rPr lang="en-GB" sz="1300" dirty="0">
                <a:latin typeface="+mj-lt"/>
              </a:rPr>
              <a:t>Chest pain or coughing up blood or sputum</a:t>
            </a:r>
            <a:br>
              <a:rPr lang="en-GB" sz="1300" dirty="0">
                <a:latin typeface="+mj-lt"/>
              </a:rPr>
            </a:br>
            <a:r>
              <a:rPr lang="en-GB" sz="1300" dirty="0">
                <a:latin typeface="+mj-lt"/>
              </a:rPr>
              <a:t> </a:t>
            </a:r>
            <a:br>
              <a:rPr lang="en-GB" sz="1300" dirty="0">
                <a:latin typeface="+mj-lt"/>
              </a:rPr>
            </a:br>
            <a:r>
              <a:rPr lang="en-GB" sz="1300" dirty="0">
                <a:latin typeface="+mj-lt"/>
              </a:rPr>
              <a:t>Fever and night sweats</a:t>
            </a:r>
            <a:br>
              <a:rPr lang="en-GB" sz="1300" dirty="0">
                <a:latin typeface="+mj-lt"/>
              </a:rPr>
            </a:br>
            <a:r>
              <a:rPr lang="en-GB" sz="1300" dirty="0">
                <a:latin typeface="+mj-lt"/>
              </a:rPr>
              <a:t> </a:t>
            </a:r>
            <a:br>
              <a:rPr lang="en-GB" sz="1300" dirty="0">
                <a:latin typeface="+mj-lt"/>
              </a:rPr>
            </a:br>
            <a:r>
              <a:rPr lang="en-GB" sz="1300" dirty="0">
                <a:latin typeface="+mj-lt"/>
              </a:rPr>
              <a:t>Fatigue and weight loss</a:t>
            </a:r>
            <a:br>
              <a:rPr lang="en-GB" sz="1300" dirty="0">
                <a:latin typeface="+mj-lt"/>
              </a:rPr>
            </a:br>
            <a:r>
              <a:rPr lang="en-GB" sz="1300" dirty="0">
                <a:latin typeface="+mj-lt"/>
              </a:rPr>
              <a:t>However, TB infection can also be latent, meaning the bacteria remain in the body but do not cause symptoms or spread to others. People with latent TB can later develop active TB if their immune system becomes weakened.”</a:t>
            </a:r>
            <a:br>
              <a:rPr lang="en-GB" sz="1300" dirty="0">
                <a:latin typeface="+mj-lt"/>
              </a:rPr>
            </a:br>
            <a:r>
              <a:rPr lang="en-GB" sz="1300" dirty="0">
                <a:latin typeface="+mj-lt"/>
              </a:rPr>
              <a:t> </a:t>
            </a:r>
            <a:br>
              <a:rPr lang="en-GB" sz="1300" dirty="0"/>
            </a:br>
            <a:endParaRPr lang="en-US" sz="1300" dirty="0"/>
          </a:p>
        </p:txBody>
      </p:sp>
      <p:pic>
        <p:nvPicPr>
          <p:cNvPr id="6" name="Picture 5" descr="A person clapping hands&#10;&#10;AI-generated content may be incorrect.">
            <a:extLst>
              <a:ext uri="{FF2B5EF4-FFF2-40B4-BE49-F238E27FC236}">
                <a16:creationId xmlns:a16="http://schemas.microsoft.com/office/drawing/2014/main" id="{2331C8DE-9307-5F66-9247-A4F40A40A3FF}"/>
              </a:ext>
            </a:extLst>
          </p:cNvPr>
          <p:cNvPicPr>
            <a:picLocks noChangeAspect="1"/>
          </p:cNvPicPr>
          <p:nvPr/>
        </p:nvPicPr>
        <p:blipFill>
          <a:blip r:embed="rId2">
            <a:extLst>
              <a:ext uri="{837473B0-CC2E-450A-ABE3-18F120FF3D39}">
                <a1611:picAttrSrcUrl xmlns:a1611="http://schemas.microsoft.com/office/drawing/2016/11/main" r:id="rId3"/>
              </a:ext>
            </a:extLst>
          </a:blip>
          <a:srcRect l="4492" r="35980" b="-1"/>
          <a:stretch>
            <a:fillRect/>
          </a:stretch>
        </p:blipFill>
        <p:spPr>
          <a:xfrm>
            <a:off x="7315200" y="1066798"/>
            <a:ext cx="4076700" cy="2277118"/>
          </a:xfrm>
          <a:prstGeom prst="rect">
            <a:avLst/>
          </a:prstGeom>
        </p:spPr>
      </p:pic>
      <p:pic>
        <p:nvPicPr>
          <p:cNvPr id="5" name="Picture 4" descr="Analysing medical x-ray results">
            <a:extLst>
              <a:ext uri="{FF2B5EF4-FFF2-40B4-BE49-F238E27FC236}">
                <a16:creationId xmlns:a16="http://schemas.microsoft.com/office/drawing/2014/main" id="{15090602-842A-4941-C7B4-EABE18360297}"/>
              </a:ext>
            </a:extLst>
          </p:cNvPr>
          <p:cNvPicPr>
            <a:picLocks noChangeAspect="1"/>
          </p:cNvPicPr>
          <p:nvPr/>
        </p:nvPicPr>
        <p:blipFill>
          <a:blip r:embed="rId4"/>
          <a:srcRect t="17588" r="2" b="2"/>
          <a:stretch>
            <a:fillRect/>
          </a:stretch>
        </p:blipFill>
        <p:spPr>
          <a:xfrm>
            <a:off x="7315200" y="3548609"/>
            <a:ext cx="4076700" cy="2242593"/>
          </a:xfrm>
          <a:prstGeom prst="rect">
            <a:avLst/>
          </a:prstGeom>
        </p:spPr>
      </p:pic>
      <p:cxnSp>
        <p:nvCxnSpPr>
          <p:cNvPr id="27" name="Straight Connector 26">
            <a:extLst>
              <a:ext uri="{FF2B5EF4-FFF2-40B4-BE49-F238E27FC236}">
                <a16:creationId xmlns:a16="http://schemas.microsoft.com/office/drawing/2014/main" id="{E9879F10-54E5-4F60-A54F-91F348A6C7E8}"/>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800100" y="6142781"/>
            <a:ext cx="10591800"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
        <p:nvSpPr>
          <p:cNvPr id="7" name="TextBox 6">
            <a:extLst>
              <a:ext uri="{FF2B5EF4-FFF2-40B4-BE49-F238E27FC236}">
                <a16:creationId xmlns:a16="http://schemas.microsoft.com/office/drawing/2014/main" id="{5FE5CEE7-D30A-8699-514F-748414661132}"/>
              </a:ext>
            </a:extLst>
          </p:cNvPr>
          <p:cNvSpPr txBox="1"/>
          <p:nvPr/>
        </p:nvSpPr>
        <p:spPr>
          <a:xfrm>
            <a:off x="7913098" y="6304537"/>
            <a:ext cx="3615092" cy="646331"/>
          </a:xfrm>
          <a:prstGeom prst="rect">
            <a:avLst/>
          </a:prstGeom>
          <a:noFill/>
        </p:spPr>
        <p:txBody>
          <a:bodyPr wrap="none" rtlCol="0">
            <a:spAutoFit/>
          </a:bodyPr>
          <a:lstStyle/>
          <a:p>
            <a:r>
              <a:rPr lang="en-US" dirty="0"/>
              <a:t>Bruna Moraes Goncalves: 2440011</a:t>
            </a:r>
          </a:p>
          <a:p>
            <a:endParaRPr lang="en-US" dirty="0"/>
          </a:p>
        </p:txBody>
      </p:sp>
    </p:spTree>
    <p:extLst>
      <p:ext uri="{BB962C8B-B14F-4D97-AF65-F5344CB8AC3E}">
        <p14:creationId xmlns:p14="http://schemas.microsoft.com/office/powerpoint/2010/main" val="126567479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8" name="Rectangle 17">
            <a:extLst>
              <a:ext uri="{FF2B5EF4-FFF2-40B4-BE49-F238E27FC236}">
                <a16:creationId xmlns:a16="http://schemas.microsoft.com/office/drawing/2014/main" id="{E49D7415-2F11-44C2-B6AA-13A25B6814B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34694F32-42B3-383E-91ED-D0BF48957C7E}"/>
              </a:ext>
            </a:extLst>
          </p:cNvPr>
          <p:cNvSpPr>
            <a:spLocks noGrp="1"/>
          </p:cNvSpPr>
          <p:nvPr>
            <p:ph type="title"/>
          </p:nvPr>
        </p:nvSpPr>
        <p:spPr>
          <a:xfrm>
            <a:off x="704088" y="914400"/>
            <a:ext cx="5195889" cy="501396"/>
          </a:xfrm>
        </p:spPr>
        <p:txBody>
          <a:bodyPr>
            <a:normAutofit fontScale="90000"/>
          </a:bodyPr>
          <a:lstStyle/>
          <a:p>
            <a:pPr>
              <a:lnSpc>
                <a:spcPct val="90000"/>
              </a:lnSpc>
            </a:pPr>
            <a:r>
              <a:rPr lang="en-GB" sz="2800"/>
              <a:t>Immunisation (BCG Vaccine)</a:t>
            </a:r>
            <a:br>
              <a:rPr lang="en-US" sz="2800"/>
            </a:br>
            <a:endParaRPr lang="en-US" sz="2800"/>
          </a:p>
        </p:txBody>
      </p:sp>
      <p:cxnSp>
        <p:nvCxnSpPr>
          <p:cNvPr id="20" name="Straight Connector 19">
            <a:extLst>
              <a:ext uri="{FF2B5EF4-FFF2-40B4-BE49-F238E27FC236}">
                <a16:creationId xmlns:a16="http://schemas.microsoft.com/office/drawing/2014/main" id="{F2B951FD-94F7-E138-3EC2-A66A551D9137}"/>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804672" y="722376"/>
            <a:ext cx="1638300" cy="0"/>
          </a:xfrm>
          <a:prstGeom prst="line">
            <a:avLst/>
          </a:prstGeom>
          <a:ln w="44450">
            <a:solidFill>
              <a:schemeClr val="tx1"/>
            </a:solidFill>
          </a:ln>
        </p:spPr>
        <p:style>
          <a:lnRef idx="1">
            <a:schemeClr val="accent1"/>
          </a:lnRef>
          <a:fillRef idx="0">
            <a:schemeClr val="accent1"/>
          </a:fillRef>
          <a:effectRef idx="0">
            <a:schemeClr val="accent1"/>
          </a:effectRef>
          <a:fontRef idx="minor">
            <a:schemeClr val="tx1"/>
          </a:fontRef>
        </p:style>
      </p:cxnSp>
      <p:sp>
        <p:nvSpPr>
          <p:cNvPr id="3" name="Content Placeholder 2">
            <a:extLst>
              <a:ext uri="{FF2B5EF4-FFF2-40B4-BE49-F238E27FC236}">
                <a16:creationId xmlns:a16="http://schemas.microsoft.com/office/drawing/2014/main" id="{00A14D55-EFE2-F433-4237-4E1AC766B16F}"/>
              </a:ext>
            </a:extLst>
          </p:cNvPr>
          <p:cNvSpPr>
            <a:spLocks noGrp="1"/>
          </p:cNvSpPr>
          <p:nvPr>
            <p:ph idx="1"/>
          </p:nvPr>
        </p:nvSpPr>
        <p:spPr>
          <a:xfrm>
            <a:off x="704088" y="1667256"/>
            <a:ext cx="5195889" cy="4518660"/>
          </a:xfrm>
        </p:spPr>
        <p:txBody>
          <a:bodyPr vert="horz" lIns="91440" tIns="45720" rIns="91440" bIns="45720" rtlCol="0" anchor="t">
            <a:normAutofit lnSpcReduction="10000"/>
          </a:bodyPr>
          <a:lstStyle/>
          <a:p>
            <a:r>
              <a:rPr lang="en-US" sz="1600" dirty="0">
                <a:latin typeface="+mj-lt"/>
                <a:cs typeface="Arial"/>
              </a:rPr>
              <a:t>The </a:t>
            </a:r>
            <a:r>
              <a:rPr lang="en-US" sz="1600" b="1" dirty="0">
                <a:latin typeface="+mj-lt"/>
                <a:cs typeface="Arial"/>
              </a:rPr>
              <a:t>BCG vaccine</a:t>
            </a:r>
            <a:r>
              <a:rPr lang="en-US" sz="1600" dirty="0">
                <a:latin typeface="+mj-lt"/>
                <a:cs typeface="Arial"/>
              </a:rPr>
              <a:t> protects against </a:t>
            </a:r>
            <a:r>
              <a:rPr lang="en-US" sz="1600" b="1" dirty="0">
                <a:latin typeface="+mj-lt"/>
                <a:cs typeface="Arial"/>
              </a:rPr>
              <a:t>tuberculosis (TB)</a:t>
            </a:r>
            <a:r>
              <a:rPr lang="en-US" sz="1600" dirty="0">
                <a:latin typeface="+mj-lt"/>
                <a:cs typeface="Arial"/>
              </a:rPr>
              <a:t>, an infection that usually affects the </a:t>
            </a:r>
            <a:r>
              <a:rPr lang="en-US" sz="1600" b="1" dirty="0">
                <a:latin typeface="+mj-lt"/>
                <a:cs typeface="Arial"/>
              </a:rPr>
              <a:t>lungs</a:t>
            </a:r>
            <a:r>
              <a:rPr lang="en-US" sz="1600" dirty="0">
                <a:latin typeface="+mj-lt"/>
                <a:cs typeface="Arial"/>
              </a:rPr>
              <a:t> but can also harm other parts of the body. TB can be </a:t>
            </a:r>
            <a:r>
              <a:rPr lang="en-US" sz="1600" b="1" dirty="0">
                <a:latin typeface="+mj-lt"/>
                <a:cs typeface="Arial"/>
              </a:rPr>
              <a:t>very serious</a:t>
            </a:r>
            <a:r>
              <a:rPr lang="en-US" sz="1600" dirty="0">
                <a:latin typeface="+mj-lt"/>
                <a:cs typeface="Arial"/>
              </a:rPr>
              <a:t> if not treated.</a:t>
            </a:r>
          </a:p>
          <a:p>
            <a:r>
              <a:rPr lang="en-US" sz="1600" dirty="0">
                <a:latin typeface="+mj-lt"/>
                <a:cs typeface="Arial"/>
              </a:rPr>
              <a:t>•The vaccine is especially useful for </a:t>
            </a:r>
            <a:r>
              <a:rPr lang="en-US" sz="1600" b="1" dirty="0">
                <a:latin typeface="+mj-lt"/>
                <a:cs typeface="Arial"/>
              </a:rPr>
              <a:t>babies and young children</a:t>
            </a:r>
            <a:r>
              <a:rPr lang="en-US" sz="1600" dirty="0">
                <a:latin typeface="+mj-lt"/>
                <a:cs typeface="Arial"/>
              </a:rPr>
              <a:t>, as it helps prevent </a:t>
            </a:r>
            <a:r>
              <a:rPr lang="en-US" sz="1600" b="1" dirty="0">
                <a:latin typeface="+mj-lt"/>
                <a:cs typeface="Arial"/>
              </a:rPr>
              <a:t>severe types of TB</a:t>
            </a:r>
            <a:r>
              <a:rPr lang="en-US" sz="1600" dirty="0">
                <a:latin typeface="+mj-lt"/>
                <a:cs typeface="Arial"/>
              </a:rPr>
              <a:t>, like </a:t>
            </a:r>
            <a:r>
              <a:rPr lang="en-US" sz="1600" b="1" dirty="0">
                <a:latin typeface="+mj-lt"/>
                <a:cs typeface="Arial"/>
              </a:rPr>
              <a:t>TB meningitis</a:t>
            </a:r>
            <a:r>
              <a:rPr lang="en-US" sz="1600" dirty="0">
                <a:latin typeface="+mj-lt"/>
                <a:cs typeface="Arial"/>
              </a:rPr>
              <a:t> (infection in the brain).</a:t>
            </a:r>
          </a:p>
          <a:p>
            <a:r>
              <a:rPr lang="en-US" sz="1600" dirty="0">
                <a:latin typeface="+mj-lt"/>
                <a:cs typeface="Arial"/>
              </a:rPr>
              <a:t>•In the </a:t>
            </a:r>
            <a:r>
              <a:rPr lang="en-US" sz="1600" b="1" dirty="0">
                <a:latin typeface="+mj-lt"/>
                <a:cs typeface="Arial"/>
              </a:rPr>
              <a:t>UK</a:t>
            </a:r>
            <a:r>
              <a:rPr lang="en-US" sz="1600" dirty="0">
                <a:latin typeface="+mj-lt"/>
                <a:cs typeface="Arial"/>
              </a:rPr>
              <a:t>, the BCG vaccine is </a:t>
            </a:r>
            <a:r>
              <a:rPr lang="en-US" sz="1600" b="1" dirty="0">
                <a:latin typeface="+mj-lt"/>
                <a:cs typeface="Arial"/>
              </a:rPr>
              <a:t>not given to everyone</a:t>
            </a:r>
            <a:r>
              <a:rPr lang="en-US" sz="1600" dirty="0">
                <a:latin typeface="+mj-lt"/>
                <a:cs typeface="Arial"/>
              </a:rPr>
              <a:t>. It is only offered to people who are </a:t>
            </a:r>
            <a:r>
              <a:rPr lang="en-US" sz="1600" b="1" dirty="0">
                <a:latin typeface="+mj-lt"/>
                <a:cs typeface="Arial"/>
              </a:rPr>
              <a:t>at higher risk</a:t>
            </a:r>
            <a:r>
              <a:rPr lang="en-US" sz="1600" dirty="0">
                <a:latin typeface="+mj-lt"/>
                <a:cs typeface="Arial"/>
              </a:rPr>
              <a:t>, such as:</a:t>
            </a:r>
          </a:p>
          <a:p>
            <a:r>
              <a:rPr lang="en-US" sz="1600" b="1" dirty="0">
                <a:latin typeface="+mj-lt"/>
                <a:cs typeface="Arial"/>
              </a:rPr>
              <a:t>babies and children</a:t>
            </a:r>
            <a:r>
              <a:rPr lang="en-US" sz="1600" dirty="0">
                <a:latin typeface="+mj-lt"/>
                <a:cs typeface="Arial"/>
              </a:rPr>
              <a:t>,</a:t>
            </a:r>
          </a:p>
          <a:p>
            <a:r>
              <a:rPr lang="en-US" sz="1600" dirty="0">
                <a:latin typeface="+mj-lt"/>
                <a:cs typeface="Arial"/>
              </a:rPr>
              <a:t>some </a:t>
            </a:r>
            <a:r>
              <a:rPr lang="en-US" sz="1600" b="1" dirty="0" err="1">
                <a:latin typeface="+mj-lt"/>
                <a:cs typeface="Arial"/>
              </a:rPr>
              <a:t>travellers</a:t>
            </a:r>
            <a:r>
              <a:rPr lang="en-US" sz="1600" dirty="0">
                <a:latin typeface="+mj-lt"/>
                <a:cs typeface="Arial"/>
              </a:rPr>
              <a:t>, and people who may be </a:t>
            </a:r>
            <a:r>
              <a:rPr lang="en-US" sz="1600" b="1" dirty="0">
                <a:latin typeface="+mj-lt"/>
                <a:cs typeface="Arial"/>
              </a:rPr>
              <a:t>exposed to TB at work</a:t>
            </a:r>
            <a:r>
              <a:rPr lang="en-US" sz="1600" dirty="0">
                <a:latin typeface="+mj-lt"/>
                <a:cs typeface="Arial"/>
              </a:rPr>
              <a:t>.</a:t>
            </a:r>
          </a:p>
          <a:p>
            <a:r>
              <a:rPr lang="en-US" sz="1600" dirty="0">
                <a:latin typeface="+mj-lt"/>
                <a:cs typeface="Arial"/>
              </a:rPr>
              <a:t>You only need the </a:t>
            </a:r>
            <a:r>
              <a:rPr lang="en-US" sz="1600" b="1" dirty="0">
                <a:latin typeface="+mj-lt"/>
                <a:cs typeface="Arial"/>
              </a:rPr>
              <a:t>BCG vaccine once</a:t>
            </a:r>
            <a:r>
              <a:rPr lang="en-US" sz="1600" dirty="0">
                <a:latin typeface="+mj-lt"/>
                <a:cs typeface="Arial"/>
              </a:rPr>
              <a:t>.</a:t>
            </a:r>
          </a:p>
          <a:p>
            <a:r>
              <a:rPr lang="en-US" sz="1600" dirty="0" err="1">
                <a:latin typeface="+mj-lt"/>
                <a:cs typeface="Arial"/>
              </a:rPr>
              <a:t>Immunisation</a:t>
            </a:r>
            <a:r>
              <a:rPr lang="en-US" sz="1600" dirty="0">
                <a:latin typeface="+mj-lt"/>
                <a:cs typeface="Arial"/>
              </a:rPr>
              <a:t> helps reduce the spread of TB and is part of the UK TB Elimination Strategy 2035 (NHS, 2024).</a:t>
            </a:r>
          </a:p>
          <a:p>
            <a:pPr>
              <a:lnSpc>
                <a:spcPct val="100000"/>
              </a:lnSpc>
            </a:pPr>
            <a:endParaRPr lang="en-US" sz="1600" dirty="0">
              <a:latin typeface="Arial"/>
              <a:cs typeface="Arial"/>
            </a:endParaRPr>
          </a:p>
        </p:txBody>
      </p:sp>
      <p:pic>
        <p:nvPicPr>
          <p:cNvPr id="5" name="Picture 4" descr="Needle and vial">
            <a:extLst>
              <a:ext uri="{FF2B5EF4-FFF2-40B4-BE49-F238E27FC236}">
                <a16:creationId xmlns:a16="http://schemas.microsoft.com/office/drawing/2014/main" id="{7C5B5891-6A3A-7BF8-D7CD-0F3142685B3D}"/>
              </a:ext>
            </a:extLst>
          </p:cNvPr>
          <p:cNvPicPr>
            <a:picLocks noChangeAspect="1"/>
          </p:cNvPicPr>
          <p:nvPr/>
        </p:nvPicPr>
        <p:blipFill>
          <a:blip r:embed="rId2"/>
          <a:srcRect l="23275" r="20552" b="-2"/>
          <a:stretch>
            <a:fillRect/>
          </a:stretch>
        </p:blipFill>
        <p:spPr>
          <a:xfrm>
            <a:off x="6420752" y="-1"/>
            <a:ext cx="5771248" cy="6857999"/>
          </a:xfrm>
          <a:prstGeom prst="rect">
            <a:avLst/>
          </a:prstGeom>
        </p:spPr>
      </p:pic>
      <p:sp>
        <p:nvSpPr>
          <p:cNvPr id="4" name="TextBox 3">
            <a:extLst>
              <a:ext uri="{FF2B5EF4-FFF2-40B4-BE49-F238E27FC236}">
                <a16:creationId xmlns:a16="http://schemas.microsoft.com/office/drawing/2014/main" id="{3FE2F330-3A9C-5D0B-473C-87CC682A1975}"/>
              </a:ext>
            </a:extLst>
          </p:cNvPr>
          <p:cNvSpPr txBox="1"/>
          <p:nvPr/>
        </p:nvSpPr>
        <p:spPr>
          <a:xfrm>
            <a:off x="8360229" y="6211669"/>
            <a:ext cx="3615092" cy="646331"/>
          </a:xfrm>
          <a:prstGeom prst="rect">
            <a:avLst/>
          </a:prstGeom>
          <a:noFill/>
        </p:spPr>
        <p:txBody>
          <a:bodyPr wrap="none" rtlCol="0">
            <a:spAutoFit/>
          </a:bodyPr>
          <a:lstStyle/>
          <a:p>
            <a:r>
              <a:rPr lang="en-US" dirty="0"/>
              <a:t>Bruna Moraes Goncalves: 2440011</a:t>
            </a:r>
            <a:endParaRPr lang="en-GB" dirty="0"/>
          </a:p>
          <a:p>
            <a:endParaRPr lang="en-US" dirty="0"/>
          </a:p>
        </p:txBody>
      </p:sp>
    </p:spTree>
    <p:extLst>
      <p:ext uri="{BB962C8B-B14F-4D97-AF65-F5344CB8AC3E}">
        <p14:creationId xmlns:p14="http://schemas.microsoft.com/office/powerpoint/2010/main" val="128194406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5" name="Rectangle 24">
            <a:extLst>
              <a:ext uri="{FF2B5EF4-FFF2-40B4-BE49-F238E27FC236}">
                <a16:creationId xmlns:a16="http://schemas.microsoft.com/office/drawing/2014/main" id="{E49D7415-2F11-44C2-B6AA-13A25B6814B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CBEA87F4-B2C0-0A1A-4E33-469C9E1F7DDD}"/>
              </a:ext>
            </a:extLst>
          </p:cNvPr>
          <p:cNvSpPr>
            <a:spLocks noGrp="1"/>
          </p:cNvSpPr>
          <p:nvPr>
            <p:ph type="title"/>
          </p:nvPr>
        </p:nvSpPr>
        <p:spPr>
          <a:xfrm>
            <a:off x="5248656" y="914400"/>
            <a:ext cx="6236208" cy="1307592"/>
          </a:xfrm>
        </p:spPr>
        <p:txBody>
          <a:bodyPr>
            <a:normAutofit/>
          </a:bodyPr>
          <a:lstStyle/>
          <a:p>
            <a:pPr>
              <a:lnSpc>
                <a:spcPct val="90000"/>
              </a:lnSpc>
            </a:pPr>
            <a:r>
              <a:rPr lang="en-GB" sz="2800"/>
              <a:t>Lifestyle and Behavioural Changes</a:t>
            </a:r>
            <a:br>
              <a:rPr lang="en-US" sz="2800"/>
            </a:br>
            <a:endParaRPr lang="en-US" sz="2800"/>
          </a:p>
        </p:txBody>
      </p:sp>
      <p:pic>
        <p:nvPicPr>
          <p:cNvPr id="6" name="Picture 5" descr="A person wearing a blue scrubs and goggles&#10;&#10;AI-generated content may be incorrect.">
            <a:extLst>
              <a:ext uri="{FF2B5EF4-FFF2-40B4-BE49-F238E27FC236}">
                <a16:creationId xmlns:a16="http://schemas.microsoft.com/office/drawing/2014/main" id="{C89D2AE5-5EF1-0A9B-7FBD-B38B34EAB5F5}"/>
              </a:ext>
            </a:extLst>
          </p:cNvPr>
          <p:cNvPicPr>
            <a:picLocks noChangeAspect="1"/>
          </p:cNvPicPr>
          <p:nvPr/>
        </p:nvPicPr>
        <p:blipFill>
          <a:blip r:embed="rId2">
            <a:extLst>
              <a:ext uri="{837473B0-CC2E-450A-ABE3-18F120FF3D39}">
                <a1611:picAttrSrcUrl xmlns:a1611="http://schemas.microsoft.com/office/drawing/2016/11/main" r:id="rId3"/>
              </a:ext>
            </a:extLst>
          </a:blip>
          <a:srcRect b="1838"/>
          <a:stretch>
            <a:fillRect/>
          </a:stretch>
        </p:blipFill>
        <p:spPr>
          <a:xfrm>
            <a:off x="20" y="-1"/>
            <a:ext cx="4663420" cy="6858001"/>
          </a:xfrm>
          <a:prstGeom prst="rect">
            <a:avLst/>
          </a:prstGeom>
        </p:spPr>
      </p:pic>
      <p:cxnSp>
        <p:nvCxnSpPr>
          <p:cNvPr id="27" name="Straight Connector 26">
            <a:extLst>
              <a:ext uri="{FF2B5EF4-FFF2-40B4-BE49-F238E27FC236}">
                <a16:creationId xmlns:a16="http://schemas.microsoft.com/office/drawing/2014/main" id="{D2E57F3D-33BE-4306-87E6-245763719516}"/>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5346871" y="722376"/>
            <a:ext cx="1638300" cy="0"/>
          </a:xfrm>
          <a:prstGeom prst="line">
            <a:avLst/>
          </a:prstGeom>
          <a:ln w="44450">
            <a:solidFill>
              <a:schemeClr val="tx1"/>
            </a:solidFill>
          </a:ln>
        </p:spPr>
        <p:style>
          <a:lnRef idx="1">
            <a:schemeClr val="accent1"/>
          </a:lnRef>
          <a:fillRef idx="0">
            <a:schemeClr val="accent1"/>
          </a:fillRef>
          <a:effectRef idx="0">
            <a:schemeClr val="accent1"/>
          </a:effectRef>
          <a:fontRef idx="minor">
            <a:schemeClr val="tx1"/>
          </a:fontRef>
        </p:style>
      </p:cxnSp>
      <p:sp>
        <p:nvSpPr>
          <p:cNvPr id="3" name="Content Placeholder 2">
            <a:extLst>
              <a:ext uri="{FF2B5EF4-FFF2-40B4-BE49-F238E27FC236}">
                <a16:creationId xmlns:a16="http://schemas.microsoft.com/office/drawing/2014/main" id="{6008A233-7FCC-FFE8-A1E6-7E55024FCFC7}"/>
              </a:ext>
            </a:extLst>
          </p:cNvPr>
          <p:cNvSpPr>
            <a:spLocks noGrp="1"/>
          </p:cNvSpPr>
          <p:nvPr>
            <p:ph idx="1"/>
          </p:nvPr>
        </p:nvSpPr>
        <p:spPr>
          <a:xfrm>
            <a:off x="5248656" y="2221992"/>
            <a:ext cx="6236208" cy="3941064"/>
          </a:xfrm>
        </p:spPr>
        <p:txBody>
          <a:bodyPr vert="horz" lIns="91440" tIns="45720" rIns="91440" bIns="45720" rtlCol="0" anchor="t">
            <a:normAutofit/>
          </a:bodyPr>
          <a:lstStyle/>
          <a:p>
            <a:r>
              <a:rPr lang="en-GB" dirty="0">
                <a:latin typeface="+mj-lt"/>
              </a:rPr>
              <a:t>TB spreads through the air when a person with active TB coughs, sneezes, or speaks. Good hygiene and healthy habits are essential to stop transmission. </a:t>
            </a:r>
            <a:endParaRPr lang="en-US" dirty="0">
              <a:latin typeface="+mj-lt"/>
            </a:endParaRPr>
          </a:p>
          <a:p>
            <a:r>
              <a:rPr lang="en-GB" dirty="0">
                <a:latin typeface="+mj-lt"/>
              </a:rPr>
              <a:t>Always cover your mouth and nose when coughing or sneezing. </a:t>
            </a:r>
            <a:endParaRPr lang="en-US" dirty="0">
              <a:latin typeface="+mj-lt"/>
            </a:endParaRPr>
          </a:p>
          <a:p>
            <a:r>
              <a:rPr lang="en-GB" dirty="0">
                <a:latin typeface="+mj-lt"/>
              </a:rPr>
              <a:t>Open windows to keep good ventilation and fresh air. </a:t>
            </a:r>
            <a:endParaRPr lang="en-US" dirty="0">
              <a:latin typeface="+mj-lt"/>
            </a:endParaRPr>
          </a:p>
          <a:p>
            <a:r>
              <a:rPr lang="en-GB" dirty="0">
                <a:latin typeface="+mj-lt"/>
              </a:rPr>
              <a:t>Avoid close contact with people who have active TB until treatment starts working. </a:t>
            </a:r>
            <a:endParaRPr lang="en-US" dirty="0">
              <a:latin typeface="+mj-lt"/>
            </a:endParaRPr>
          </a:p>
          <a:p>
            <a:r>
              <a:rPr lang="en-GB" dirty="0">
                <a:latin typeface="+mj-lt"/>
              </a:rPr>
              <a:t>Complete your treatment to prevent spreading TB to others.</a:t>
            </a:r>
          </a:p>
        </p:txBody>
      </p:sp>
      <p:sp>
        <p:nvSpPr>
          <p:cNvPr id="7" name="TextBox 6">
            <a:extLst>
              <a:ext uri="{FF2B5EF4-FFF2-40B4-BE49-F238E27FC236}">
                <a16:creationId xmlns:a16="http://schemas.microsoft.com/office/drawing/2014/main" id="{824C7C79-9306-9FC7-CC30-C171820BF3F7}"/>
              </a:ext>
            </a:extLst>
          </p:cNvPr>
          <p:cNvSpPr txBox="1"/>
          <p:nvPr/>
        </p:nvSpPr>
        <p:spPr>
          <a:xfrm>
            <a:off x="8200572" y="6235975"/>
            <a:ext cx="3615092" cy="646331"/>
          </a:xfrm>
          <a:prstGeom prst="rect">
            <a:avLst/>
          </a:prstGeom>
          <a:noFill/>
        </p:spPr>
        <p:txBody>
          <a:bodyPr wrap="none" rtlCol="0">
            <a:spAutoFit/>
          </a:bodyPr>
          <a:lstStyle/>
          <a:p>
            <a:r>
              <a:rPr lang="en-US" dirty="0"/>
              <a:t>Bruna Moraes Goncalves: 2440011</a:t>
            </a:r>
            <a:endParaRPr lang="en-GB" dirty="0"/>
          </a:p>
          <a:p>
            <a:endParaRPr lang="en-US" dirty="0"/>
          </a:p>
        </p:txBody>
      </p:sp>
    </p:spTree>
    <p:extLst>
      <p:ext uri="{BB962C8B-B14F-4D97-AF65-F5344CB8AC3E}">
        <p14:creationId xmlns:p14="http://schemas.microsoft.com/office/powerpoint/2010/main" val="30779942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E49D7415-2F11-44C2-B6AA-13A25B6814B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3280E4CF-D347-55CA-8A4E-A371FF1711DD}"/>
              </a:ext>
            </a:extLst>
          </p:cNvPr>
          <p:cNvSpPr>
            <a:spLocks noGrp="1"/>
          </p:cNvSpPr>
          <p:nvPr>
            <p:ph type="title"/>
          </p:nvPr>
        </p:nvSpPr>
        <p:spPr>
          <a:xfrm>
            <a:off x="704088" y="914400"/>
            <a:ext cx="10780776" cy="507110"/>
          </a:xfrm>
        </p:spPr>
        <p:txBody>
          <a:bodyPr>
            <a:normAutofit fontScale="90000"/>
          </a:bodyPr>
          <a:lstStyle/>
          <a:p>
            <a:pPr algn="ctr">
              <a:lnSpc>
                <a:spcPct val="90000"/>
              </a:lnSpc>
            </a:pPr>
            <a:r>
              <a:rPr lang="en-GB" sz="2800"/>
              <a:t>Medication and Treatment (Including Drug-Resistant TB)</a:t>
            </a:r>
            <a:br>
              <a:rPr lang="en-US" sz="2800" dirty="0"/>
            </a:br>
            <a:endParaRPr lang="en-US" sz="2800"/>
          </a:p>
        </p:txBody>
      </p:sp>
      <p:cxnSp>
        <p:nvCxnSpPr>
          <p:cNvPr id="12" name="Straight Connector 11">
            <a:extLst>
              <a:ext uri="{FF2B5EF4-FFF2-40B4-BE49-F238E27FC236}">
                <a16:creationId xmlns:a16="http://schemas.microsoft.com/office/drawing/2014/main" id="{4E495065-8864-87FB-2BCC-254769963EA4}"/>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804672" y="722376"/>
            <a:ext cx="1638300" cy="0"/>
          </a:xfrm>
          <a:prstGeom prst="line">
            <a:avLst/>
          </a:prstGeom>
          <a:ln w="44450">
            <a:solidFill>
              <a:schemeClr val="tx1"/>
            </a:solidFill>
          </a:ln>
        </p:spPr>
        <p:style>
          <a:lnRef idx="1">
            <a:schemeClr val="accent1"/>
          </a:lnRef>
          <a:fillRef idx="0">
            <a:schemeClr val="accent1"/>
          </a:fillRef>
          <a:effectRef idx="0">
            <a:schemeClr val="accent1"/>
          </a:effectRef>
          <a:fontRef idx="minor">
            <a:schemeClr val="tx1"/>
          </a:fontRef>
        </p:style>
      </p:cxnSp>
      <p:pic>
        <p:nvPicPr>
          <p:cNvPr id="5" name="Picture 4">
            <a:extLst>
              <a:ext uri="{FF2B5EF4-FFF2-40B4-BE49-F238E27FC236}">
                <a16:creationId xmlns:a16="http://schemas.microsoft.com/office/drawing/2014/main" id="{B202C9E6-6084-AE9D-5D54-C9D44B3428D1}"/>
              </a:ext>
            </a:extLst>
          </p:cNvPr>
          <p:cNvPicPr>
            <a:picLocks noChangeAspect="1"/>
          </p:cNvPicPr>
          <p:nvPr/>
        </p:nvPicPr>
        <p:blipFill>
          <a:blip r:embed="rId2">
            <a:extLst>
              <a:ext uri="{837473B0-CC2E-450A-ABE3-18F120FF3D39}">
                <a1611:picAttrSrcUrl xmlns:a1611="http://schemas.microsoft.com/office/drawing/2016/11/main" r:id="rId3"/>
              </a:ext>
            </a:extLst>
          </a:blip>
          <a:stretch>
            <a:fillRect/>
          </a:stretch>
        </p:blipFill>
        <p:spPr>
          <a:xfrm>
            <a:off x="800098" y="2472369"/>
            <a:ext cx="5549902" cy="3690684"/>
          </a:xfrm>
          <a:prstGeom prst="rect">
            <a:avLst/>
          </a:prstGeom>
        </p:spPr>
      </p:pic>
      <p:sp>
        <p:nvSpPr>
          <p:cNvPr id="3" name="Content Placeholder 2">
            <a:extLst>
              <a:ext uri="{FF2B5EF4-FFF2-40B4-BE49-F238E27FC236}">
                <a16:creationId xmlns:a16="http://schemas.microsoft.com/office/drawing/2014/main" id="{728EFC2B-2695-1776-660E-6D5A233041CA}"/>
              </a:ext>
            </a:extLst>
          </p:cNvPr>
          <p:cNvSpPr>
            <a:spLocks noGrp="1"/>
          </p:cNvSpPr>
          <p:nvPr>
            <p:ph idx="1"/>
          </p:nvPr>
        </p:nvSpPr>
        <p:spPr>
          <a:xfrm>
            <a:off x="6664960" y="2346960"/>
            <a:ext cx="4819903" cy="3775456"/>
          </a:xfrm>
        </p:spPr>
        <p:txBody>
          <a:bodyPr vert="horz" lIns="91440" tIns="45720" rIns="91440" bIns="45720" rtlCol="0" anchor="t">
            <a:normAutofit/>
          </a:bodyPr>
          <a:lstStyle/>
          <a:p>
            <a:pPr>
              <a:lnSpc>
                <a:spcPct val="100000"/>
              </a:lnSpc>
            </a:pPr>
            <a:r>
              <a:rPr lang="en-GB" sz="1700" dirty="0">
                <a:latin typeface="+mj-lt"/>
              </a:rPr>
              <a:t>TB can be cured with a long course of antibiotics, usually lasting at least six months.  Patients must take every dose correctly  missing doses can cause drug-resistant TB (MDR-TB). The NHS provides free treatment and TB nurses support patients with reminders and home visits. </a:t>
            </a:r>
            <a:endParaRPr lang="en-US" sz="1700" dirty="0">
              <a:latin typeface="+mj-lt"/>
            </a:endParaRPr>
          </a:p>
          <a:p>
            <a:r>
              <a:rPr lang="en-GB" sz="1700" dirty="0">
                <a:solidFill>
                  <a:srgbClr val="212B32"/>
                </a:solidFill>
                <a:latin typeface="+mj-lt"/>
                <a:ea typeface="+mn-lt"/>
                <a:cs typeface="+mn-lt"/>
              </a:rPr>
              <a:t> You may also need to take steroid medicine for a few weeks in case of TB has spread to your brain, spinal cord or the area around your heart.</a:t>
            </a:r>
            <a:br>
              <a:rPr lang="en-GB" sz="1700" dirty="0">
                <a:latin typeface="+mj-lt"/>
              </a:rPr>
            </a:br>
            <a:endParaRPr lang="en-US" sz="1700" dirty="0">
              <a:latin typeface="+mj-lt"/>
            </a:endParaRPr>
          </a:p>
        </p:txBody>
      </p:sp>
      <p:sp>
        <p:nvSpPr>
          <p:cNvPr id="6" name="TextBox 5">
            <a:extLst>
              <a:ext uri="{FF2B5EF4-FFF2-40B4-BE49-F238E27FC236}">
                <a16:creationId xmlns:a16="http://schemas.microsoft.com/office/drawing/2014/main" id="{6075F006-14D2-2E31-ADDB-A8C2DE7834CF}"/>
              </a:ext>
            </a:extLst>
          </p:cNvPr>
          <p:cNvSpPr txBox="1"/>
          <p:nvPr/>
        </p:nvSpPr>
        <p:spPr>
          <a:xfrm>
            <a:off x="7986790" y="6163053"/>
            <a:ext cx="3615092" cy="646331"/>
          </a:xfrm>
          <a:prstGeom prst="rect">
            <a:avLst/>
          </a:prstGeom>
          <a:noFill/>
        </p:spPr>
        <p:txBody>
          <a:bodyPr wrap="none" rtlCol="0">
            <a:spAutoFit/>
          </a:bodyPr>
          <a:lstStyle/>
          <a:p>
            <a:r>
              <a:rPr lang="en-US" dirty="0"/>
              <a:t>Bruna Moraes Goncalves: 2440011</a:t>
            </a:r>
            <a:endParaRPr lang="en-GB" dirty="0"/>
          </a:p>
          <a:p>
            <a:endParaRPr lang="en-US" dirty="0"/>
          </a:p>
        </p:txBody>
      </p:sp>
    </p:spTree>
    <p:extLst>
      <p:ext uri="{BB962C8B-B14F-4D97-AF65-F5344CB8AC3E}">
        <p14:creationId xmlns:p14="http://schemas.microsoft.com/office/powerpoint/2010/main" val="117955908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E49D7415-2F11-44C2-B6AA-13A25B6814B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66751ECA-0D90-D601-09DB-C46226BB5FAA}"/>
              </a:ext>
            </a:extLst>
          </p:cNvPr>
          <p:cNvSpPr>
            <a:spLocks noGrp="1"/>
          </p:cNvSpPr>
          <p:nvPr>
            <p:ph type="title"/>
          </p:nvPr>
        </p:nvSpPr>
        <p:spPr>
          <a:xfrm>
            <a:off x="704088" y="914400"/>
            <a:ext cx="6239599" cy="1307590"/>
          </a:xfrm>
        </p:spPr>
        <p:txBody>
          <a:bodyPr>
            <a:normAutofit/>
          </a:bodyPr>
          <a:lstStyle/>
          <a:p>
            <a:pPr>
              <a:lnSpc>
                <a:spcPct val="90000"/>
              </a:lnSpc>
            </a:pPr>
            <a:r>
              <a:rPr lang="en-GB" dirty="0"/>
              <a:t>Environmental Control</a:t>
            </a:r>
            <a:br>
              <a:rPr lang="en-US" dirty="0"/>
            </a:br>
            <a:endParaRPr lang="en-US"/>
          </a:p>
        </p:txBody>
      </p:sp>
      <p:cxnSp>
        <p:nvCxnSpPr>
          <p:cNvPr id="12" name="Straight Connector 11">
            <a:extLst>
              <a:ext uri="{FF2B5EF4-FFF2-40B4-BE49-F238E27FC236}">
                <a16:creationId xmlns:a16="http://schemas.microsoft.com/office/drawing/2014/main" id="{3815BE95-1337-20E2-B2EF-5DA486F72FCB}"/>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804672" y="722376"/>
            <a:ext cx="1638300" cy="0"/>
          </a:xfrm>
          <a:prstGeom prst="line">
            <a:avLst/>
          </a:prstGeom>
          <a:ln w="44450">
            <a:solidFill>
              <a:schemeClr val="tx1"/>
            </a:solidFill>
          </a:ln>
        </p:spPr>
        <p:style>
          <a:lnRef idx="1">
            <a:schemeClr val="accent1"/>
          </a:lnRef>
          <a:fillRef idx="0">
            <a:schemeClr val="accent1"/>
          </a:fillRef>
          <a:effectRef idx="0">
            <a:schemeClr val="accent1"/>
          </a:effectRef>
          <a:fontRef idx="minor">
            <a:schemeClr val="tx1"/>
          </a:fontRef>
        </p:style>
      </p:cxnSp>
      <p:sp>
        <p:nvSpPr>
          <p:cNvPr id="3" name="Content Placeholder 2">
            <a:extLst>
              <a:ext uri="{FF2B5EF4-FFF2-40B4-BE49-F238E27FC236}">
                <a16:creationId xmlns:a16="http://schemas.microsoft.com/office/drawing/2014/main" id="{E1E80FC3-559E-3494-BF5B-D4F34BD1DFE7}"/>
              </a:ext>
            </a:extLst>
          </p:cNvPr>
          <p:cNvSpPr>
            <a:spLocks noGrp="1"/>
          </p:cNvSpPr>
          <p:nvPr>
            <p:ph idx="1"/>
          </p:nvPr>
        </p:nvSpPr>
        <p:spPr>
          <a:xfrm>
            <a:off x="704088" y="2221992"/>
            <a:ext cx="6239599" cy="3941064"/>
          </a:xfrm>
        </p:spPr>
        <p:txBody>
          <a:bodyPr vert="horz" lIns="91440" tIns="45720" rIns="91440" bIns="45720" rtlCol="0" anchor="t">
            <a:normAutofit lnSpcReduction="10000"/>
          </a:bodyPr>
          <a:lstStyle/>
          <a:p>
            <a:r>
              <a:rPr lang="en-GB" dirty="0">
                <a:latin typeface="+mj-lt"/>
              </a:rPr>
              <a:t>TB bacteria survive longer in dark, damp, or poorly ventilated areas.</a:t>
            </a:r>
            <a:endParaRPr lang="en-US" dirty="0">
              <a:latin typeface="+mj-lt"/>
            </a:endParaRPr>
          </a:p>
          <a:p>
            <a:r>
              <a:rPr lang="en-GB" dirty="0">
                <a:latin typeface="+mj-lt"/>
              </a:rPr>
              <a:t> Improving air quality and sunlight helps destroy the bacteria and lowers infection risk. Hospitals and clinics use special ventilation systems, negative-pressure rooms, and UV lights to control airborne TB. </a:t>
            </a:r>
            <a:endParaRPr lang="en-US" dirty="0">
              <a:latin typeface="+mj-lt"/>
            </a:endParaRPr>
          </a:p>
          <a:p>
            <a:r>
              <a:rPr lang="en-GB" dirty="0">
                <a:latin typeface="+mj-lt"/>
              </a:rPr>
              <a:t>Regular cleaning and disinfection of shared spaces (like waiting rooms) prevent further spread.</a:t>
            </a:r>
            <a:endParaRPr lang="en-US" dirty="0">
              <a:latin typeface="+mj-lt"/>
            </a:endParaRPr>
          </a:p>
          <a:p>
            <a:r>
              <a:rPr lang="en-GB" dirty="0">
                <a:latin typeface="+mj-lt"/>
              </a:rPr>
              <a:t> In homes, keeping windows open and avoiding crowding helps reduce TB transmission.</a:t>
            </a:r>
            <a:br>
              <a:rPr lang="en-GB" dirty="0">
                <a:latin typeface="+mj-lt"/>
              </a:rPr>
            </a:br>
            <a:endParaRPr lang="en-US" dirty="0">
              <a:latin typeface="+mj-lt"/>
            </a:endParaRPr>
          </a:p>
        </p:txBody>
      </p:sp>
      <p:pic>
        <p:nvPicPr>
          <p:cNvPr id="5" name="Picture 4" descr="Multiple blue virus organisms">
            <a:extLst>
              <a:ext uri="{FF2B5EF4-FFF2-40B4-BE49-F238E27FC236}">
                <a16:creationId xmlns:a16="http://schemas.microsoft.com/office/drawing/2014/main" id="{8BD689EF-EE4F-154F-E44A-212FA8521A9D}"/>
              </a:ext>
            </a:extLst>
          </p:cNvPr>
          <p:cNvPicPr>
            <a:picLocks noChangeAspect="1"/>
          </p:cNvPicPr>
          <p:nvPr/>
        </p:nvPicPr>
        <p:blipFill>
          <a:blip r:embed="rId2"/>
          <a:srcRect l="25267" r="36933"/>
          <a:stretch>
            <a:fillRect/>
          </a:stretch>
        </p:blipFill>
        <p:spPr>
          <a:xfrm>
            <a:off x="7583424" y="10"/>
            <a:ext cx="4608576" cy="6857990"/>
          </a:xfrm>
          <a:prstGeom prst="rect">
            <a:avLst/>
          </a:prstGeom>
        </p:spPr>
      </p:pic>
      <p:sp>
        <p:nvSpPr>
          <p:cNvPr id="6" name="TextBox 5">
            <a:extLst>
              <a:ext uri="{FF2B5EF4-FFF2-40B4-BE49-F238E27FC236}">
                <a16:creationId xmlns:a16="http://schemas.microsoft.com/office/drawing/2014/main" id="{6812AE37-0129-B56B-E6C0-6AD209ED85D6}"/>
              </a:ext>
            </a:extLst>
          </p:cNvPr>
          <p:cNvSpPr txBox="1"/>
          <p:nvPr/>
        </p:nvSpPr>
        <p:spPr>
          <a:xfrm>
            <a:off x="8505371" y="6371771"/>
            <a:ext cx="3615092" cy="646331"/>
          </a:xfrm>
          <a:prstGeom prst="rect">
            <a:avLst/>
          </a:prstGeom>
          <a:noFill/>
        </p:spPr>
        <p:txBody>
          <a:bodyPr wrap="none" rtlCol="0">
            <a:spAutoFit/>
          </a:bodyPr>
          <a:lstStyle/>
          <a:p>
            <a:r>
              <a:rPr lang="en-US" dirty="0"/>
              <a:t>Bruna Moraes Goncalves: 2440011</a:t>
            </a:r>
            <a:endParaRPr lang="en-GB" dirty="0"/>
          </a:p>
          <a:p>
            <a:endParaRPr lang="en-US" dirty="0"/>
          </a:p>
        </p:txBody>
      </p:sp>
    </p:spTree>
    <p:extLst>
      <p:ext uri="{BB962C8B-B14F-4D97-AF65-F5344CB8AC3E}">
        <p14:creationId xmlns:p14="http://schemas.microsoft.com/office/powerpoint/2010/main" val="220195657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E49D7415-2F11-44C2-B6AA-13A25B6814B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4B74A741-235A-D02B-1222-B770A18A34A2}"/>
              </a:ext>
            </a:extLst>
          </p:cNvPr>
          <p:cNvSpPr>
            <a:spLocks noGrp="1"/>
          </p:cNvSpPr>
          <p:nvPr>
            <p:ph type="title"/>
          </p:nvPr>
        </p:nvSpPr>
        <p:spPr>
          <a:xfrm>
            <a:off x="5427133" y="902447"/>
            <a:ext cx="6053328" cy="1316736"/>
          </a:xfrm>
        </p:spPr>
        <p:txBody>
          <a:bodyPr>
            <a:normAutofit/>
          </a:bodyPr>
          <a:lstStyle/>
          <a:p>
            <a:pPr>
              <a:lnSpc>
                <a:spcPct val="90000"/>
              </a:lnSpc>
            </a:pPr>
            <a:r>
              <a:rPr lang="en-GB" sz="3400"/>
              <a:t>Quarantine and Isolation</a:t>
            </a:r>
            <a:br>
              <a:rPr lang="en-US" sz="3400"/>
            </a:br>
            <a:endParaRPr lang="en-US" sz="3400"/>
          </a:p>
        </p:txBody>
      </p:sp>
      <p:cxnSp>
        <p:nvCxnSpPr>
          <p:cNvPr id="12" name="Straight Connector 11">
            <a:extLst>
              <a:ext uri="{FF2B5EF4-FFF2-40B4-BE49-F238E27FC236}">
                <a16:creationId xmlns:a16="http://schemas.microsoft.com/office/drawing/2014/main" id="{D2E57F3D-33BE-4306-87E6-245763719516}"/>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804672" y="723900"/>
            <a:ext cx="10588752" cy="0"/>
          </a:xfrm>
          <a:prstGeom prst="line">
            <a:avLst/>
          </a:prstGeom>
          <a:ln w="44450">
            <a:solidFill>
              <a:schemeClr val="tx1"/>
            </a:solidFill>
          </a:ln>
        </p:spPr>
        <p:style>
          <a:lnRef idx="1">
            <a:schemeClr val="accent1"/>
          </a:lnRef>
          <a:fillRef idx="0">
            <a:schemeClr val="accent1"/>
          </a:fillRef>
          <a:effectRef idx="0">
            <a:schemeClr val="accent1"/>
          </a:effectRef>
          <a:fontRef idx="minor">
            <a:schemeClr val="tx1"/>
          </a:fontRef>
        </p:style>
      </p:cxnSp>
      <p:pic>
        <p:nvPicPr>
          <p:cNvPr id="5" name="Picture 4" descr="A person wearing a face mask looking out a window&#10;&#10;AI-generated content may be incorrect.">
            <a:extLst>
              <a:ext uri="{FF2B5EF4-FFF2-40B4-BE49-F238E27FC236}">
                <a16:creationId xmlns:a16="http://schemas.microsoft.com/office/drawing/2014/main" id="{9FE6EE09-7863-DBAB-D6CE-559E21EC9DAB}"/>
              </a:ext>
            </a:extLst>
          </p:cNvPr>
          <p:cNvPicPr>
            <a:picLocks noChangeAspect="1"/>
          </p:cNvPicPr>
          <p:nvPr/>
        </p:nvPicPr>
        <p:blipFill>
          <a:blip r:embed="rId2">
            <a:extLst>
              <a:ext uri="{837473B0-CC2E-450A-ABE3-18F120FF3D39}">
                <a1611:picAttrSrcUrl xmlns:a1611="http://schemas.microsoft.com/office/drawing/2016/11/main" r:id="rId3"/>
              </a:ext>
            </a:extLst>
          </a:blip>
          <a:srcRect l="18779" r="2" b="2"/>
          <a:stretch>
            <a:fillRect/>
          </a:stretch>
        </p:blipFill>
        <p:spPr>
          <a:xfrm>
            <a:off x="790575" y="902448"/>
            <a:ext cx="4104154" cy="5053104"/>
          </a:xfrm>
          <a:prstGeom prst="rect">
            <a:avLst/>
          </a:prstGeom>
        </p:spPr>
      </p:pic>
      <p:sp>
        <p:nvSpPr>
          <p:cNvPr id="3" name="Content Placeholder 2">
            <a:extLst>
              <a:ext uri="{FF2B5EF4-FFF2-40B4-BE49-F238E27FC236}">
                <a16:creationId xmlns:a16="http://schemas.microsoft.com/office/drawing/2014/main" id="{FB5554F1-C37E-2DD5-5344-471E5A6C4AF7}"/>
              </a:ext>
            </a:extLst>
          </p:cNvPr>
          <p:cNvSpPr>
            <a:spLocks noGrp="1"/>
          </p:cNvSpPr>
          <p:nvPr>
            <p:ph idx="1"/>
          </p:nvPr>
        </p:nvSpPr>
        <p:spPr>
          <a:xfrm>
            <a:off x="5427133" y="2219183"/>
            <a:ext cx="6053328" cy="3736368"/>
          </a:xfrm>
        </p:spPr>
        <p:txBody>
          <a:bodyPr vert="horz" lIns="91440" tIns="45720" rIns="91440" bIns="45720" rtlCol="0" anchor="t">
            <a:normAutofit/>
          </a:bodyPr>
          <a:lstStyle/>
          <a:p>
            <a:r>
              <a:rPr lang="en-GB" sz="1600" dirty="0">
                <a:latin typeface="+mj-lt"/>
                <a:cs typeface="Arial"/>
              </a:rPr>
              <a:t>People with active, infectious TB stay at home or in hospital until they are no longer contagious. Health teams contact family, friends, or co-workers to offer screening and TB tests. If infection is found early, preventive medicine can stop active TB from developing. </a:t>
            </a:r>
            <a:endParaRPr lang="en-US" sz="1600" dirty="0">
              <a:latin typeface="+mj-lt"/>
              <a:cs typeface="Arial"/>
            </a:endParaRPr>
          </a:p>
          <a:p>
            <a:r>
              <a:rPr lang="en-GB" sz="1600" dirty="0">
                <a:latin typeface="+mj-lt"/>
                <a:cs typeface="Arial"/>
              </a:rPr>
              <a:t>Isolation protects others and helps to break the chain of infection in the community. Patients receive both medical and emotional support to complete their recovery safely.</a:t>
            </a:r>
            <a:endParaRPr lang="en-US" sz="1600" dirty="0">
              <a:latin typeface="+mj-lt"/>
              <a:cs typeface="Arial"/>
            </a:endParaRPr>
          </a:p>
          <a:p>
            <a:r>
              <a:rPr lang="en-GB" sz="1600" dirty="0">
                <a:solidFill>
                  <a:srgbClr val="212B32"/>
                </a:solidFill>
                <a:latin typeface="+mj-lt"/>
                <a:ea typeface="+mn-lt"/>
                <a:cs typeface="+mn-lt"/>
              </a:rPr>
              <a:t>You will need to be in home isolation for at least two weeks, but it might be longer. Your TB specialist nurse/ doctor will tell you when you can stop home isolation</a:t>
            </a:r>
            <a:endParaRPr lang="en-US" sz="1600" dirty="0">
              <a:latin typeface="+mj-lt"/>
              <a:cs typeface="Arial"/>
            </a:endParaRPr>
          </a:p>
        </p:txBody>
      </p:sp>
      <p:cxnSp>
        <p:nvCxnSpPr>
          <p:cNvPr id="14" name="Straight Connector 13">
            <a:extLst>
              <a:ext uri="{FF2B5EF4-FFF2-40B4-BE49-F238E27FC236}">
                <a16:creationId xmlns:a16="http://schemas.microsoft.com/office/drawing/2014/main" id="{8E0104E4-99BC-494F-8342-F250828E574F}"/>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809065" y="6145599"/>
            <a:ext cx="10582835"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
        <p:nvSpPr>
          <p:cNvPr id="6" name="TextBox 5">
            <a:extLst>
              <a:ext uri="{FF2B5EF4-FFF2-40B4-BE49-F238E27FC236}">
                <a16:creationId xmlns:a16="http://schemas.microsoft.com/office/drawing/2014/main" id="{C16F9129-3F81-FAEC-7234-005FB6321ADF}"/>
              </a:ext>
            </a:extLst>
          </p:cNvPr>
          <p:cNvSpPr txBox="1"/>
          <p:nvPr/>
        </p:nvSpPr>
        <p:spPr>
          <a:xfrm>
            <a:off x="7893827" y="6300942"/>
            <a:ext cx="3615092" cy="646331"/>
          </a:xfrm>
          <a:prstGeom prst="rect">
            <a:avLst/>
          </a:prstGeom>
          <a:noFill/>
        </p:spPr>
        <p:txBody>
          <a:bodyPr wrap="none" rtlCol="0">
            <a:spAutoFit/>
          </a:bodyPr>
          <a:lstStyle/>
          <a:p>
            <a:r>
              <a:rPr lang="en-US" dirty="0"/>
              <a:t>Bruna Moraes Goncalves: 2440011</a:t>
            </a:r>
            <a:endParaRPr lang="en-GB" dirty="0"/>
          </a:p>
          <a:p>
            <a:endParaRPr lang="en-US" dirty="0"/>
          </a:p>
        </p:txBody>
      </p:sp>
    </p:spTree>
    <p:extLst>
      <p:ext uri="{BB962C8B-B14F-4D97-AF65-F5344CB8AC3E}">
        <p14:creationId xmlns:p14="http://schemas.microsoft.com/office/powerpoint/2010/main" val="109556861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E49D7415-2F11-44C2-B6AA-13A25B6814B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AB152F31-B1D7-4F8E-6081-EF66B2F939D4}"/>
              </a:ext>
            </a:extLst>
          </p:cNvPr>
          <p:cNvSpPr>
            <a:spLocks noGrp="1"/>
          </p:cNvSpPr>
          <p:nvPr>
            <p:ph type="title"/>
          </p:nvPr>
        </p:nvSpPr>
        <p:spPr>
          <a:xfrm>
            <a:off x="704088" y="1046104"/>
            <a:ext cx="6239599" cy="833590"/>
          </a:xfrm>
        </p:spPr>
        <p:txBody>
          <a:bodyPr>
            <a:normAutofit fontScale="90000"/>
          </a:bodyPr>
          <a:lstStyle/>
          <a:p>
            <a:pPr>
              <a:lnSpc>
                <a:spcPct val="90000"/>
              </a:lnSpc>
            </a:pPr>
            <a:r>
              <a:rPr lang="en-GB" sz="2800" dirty="0"/>
              <a:t>Use of PPE (Personal Protective Equipment)</a:t>
            </a:r>
            <a:br>
              <a:rPr lang="en-US" sz="2800" dirty="0"/>
            </a:br>
            <a:endParaRPr lang="en-US" sz="2800" dirty="0"/>
          </a:p>
        </p:txBody>
      </p:sp>
      <p:cxnSp>
        <p:nvCxnSpPr>
          <p:cNvPr id="12" name="Straight Connector 11">
            <a:extLst>
              <a:ext uri="{FF2B5EF4-FFF2-40B4-BE49-F238E27FC236}">
                <a16:creationId xmlns:a16="http://schemas.microsoft.com/office/drawing/2014/main" id="{3815BE95-1337-20E2-B2EF-5DA486F72FCB}"/>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804672" y="722376"/>
            <a:ext cx="1638300" cy="0"/>
          </a:xfrm>
          <a:prstGeom prst="line">
            <a:avLst/>
          </a:prstGeom>
          <a:ln w="44450">
            <a:solidFill>
              <a:schemeClr val="tx1"/>
            </a:solidFill>
          </a:ln>
        </p:spPr>
        <p:style>
          <a:lnRef idx="1">
            <a:schemeClr val="accent1"/>
          </a:lnRef>
          <a:fillRef idx="0">
            <a:schemeClr val="accent1"/>
          </a:fillRef>
          <a:effectRef idx="0">
            <a:schemeClr val="accent1"/>
          </a:effectRef>
          <a:fontRef idx="minor">
            <a:schemeClr val="tx1"/>
          </a:fontRef>
        </p:style>
      </p:cxnSp>
      <p:sp>
        <p:nvSpPr>
          <p:cNvPr id="3" name="Content Placeholder 2">
            <a:extLst>
              <a:ext uri="{FF2B5EF4-FFF2-40B4-BE49-F238E27FC236}">
                <a16:creationId xmlns:a16="http://schemas.microsoft.com/office/drawing/2014/main" id="{2F8EB886-887D-531D-CE78-5EC3FD9CD4A8}"/>
              </a:ext>
            </a:extLst>
          </p:cNvPr>
          <p:cNvSpPr>
            <a:spLocks noGrp="1"/>
          </p:cNvSpPr>
          <p:nvPr>
            <p:ph idx="1"/>
          </p:nvPr>
        </p:nvSpPr>
        <p:spPr>
          <a:xfrm>
            <a:off x="704088" y="2363103"/>
            <a:ext cx="6509525" cy="3983878"/>
          </a:xfrm>
        </p:spPr>
        <p:txBody>
          <a:bodyPr vert="horz" lIns="91440" tIns="45720" rIns="91440" bIns="45720" rtlCol="0" anchor="t">
            <a:normAutofit fontScale="92500" lnSpcReduction="10000"/>
          </a:bodyPr>
          <a:lstStyle/>
          <a:p>
            <a:pPr>
              <a:buNone/>
            </a:pPr>
            <a:r>
              <a:rPr lang="en-GB" sz="1600" b="1" dirty="0">
                <a:latin typeface="+mj-lt"/>
              </a:rPr>
              <a:t>Protective Equipment (PPE)</a:t>
            </a:r>
            <a:endParaRPr lang="en-US" sz="1600" dirty="0">
              <a:latin typeface="+mj-lt"/>
            </a:endParaRPr>
          </a:p>
          <a:p>
            <a:pPr>
              <a:buFont typeface="Arial"/>
              <a:buChar char="•"/>
            </a:pPr>
            <a:r>
              <a:rPr lang="en-GB" sz="1600" b="1" dirty="0">
                <a:latin typeface="+mj-lt"/>
                <a:ea typeface="+mn-lt"/>
                <a:cs typeface="+mn-lt"/>
              </a:rPr>
              <a:t>Apron:</a:t>
            </a:r>
            <a:r>
              <a:rPr lang="en-GB" sz="1600" dirty="0">
                <a:latin typeface="+mj-lt"/>
                <a:ea typeface="+mn-lt"/>
                <a:cs typeface="+mn-lt"/>
              </a:rPr>
              <a:t> wear when touching the patient or dirty items.</a:t>
            </a:r>
            <a:endParaRPr lang="en-GB" sz="1600" dirty="0">
              <a:latin typeface="+mj-lt"/>
            </a:endParaRPr>
          </a:p>
          <a:p>
            <a:pPr>
              <a:buFont typeface="Arial"/>
              <a:buChar char="•"/>
            </a:pPr>
            <a:r>
              <a:rPr lang="en-GB" sz="1600" b="1" dirty="0">
                <a:latin typeface="+mj-lt"/>
                <a:ea typeface="+mn-lt"/>
                <a:cs typeface="+mn-lt"/>
              </a:rPr>
              <a:t>Gloves:</a:t>
            </a:r>
            <a:r>
              <a:rPr lang="en-GB" sz="1600" dirty="0">
                <a:latin typeface="+mj-lt"/>
                <a:ea typeface="+mn-lt"/>
                <a:cs typeface="+mn-lt"/>
              </a:rPr>
              <a:t> always use for contact with secretions or linen.</a:t>
            </a:r>
            <a:endParaRPr lang="en-GB" sz="1600" dirty="0">
              <a:latin typeface="+mj-lt"/>
            </a:endParaRPr>
          </a:p>
          <a:p>
            <a:pPr>
              <a:buFont typeface="Arial"/>
              <a:buChar char="•"/>
            </a:pPr>
            <a:r>
              <a:rPr lang="en-GB" sz="1600" b="1" dirty="0">
                <a:latin typeface="+mj-lt"/>
                <a:ea typeface="+mn-lt"/>
                <a:cs typeface="+mn-lt"/>
              </a:rPr>
              <a:t>Masks:</a:t>
            </a:r>
            <a:r>
              <a:rPr lang="en-GB" sz="1600" dirty="0">
                <a:latin typeface="+mj-lt"/>
                <a:ea typeface="+mn-lt"/>
                <a:cs typeface="+mn-lt"/>
              </a:rPr>
              <a:t> needed only for </a:t>
            </a:r>
            <a:r>
              <a:rPr lang="en-GB" sz="1600" b="1" dirty="0">
                <a:latin typeface="+mj-lt"/>
                <a:ea typeface="+mn-lt"/>
                <a:cs typeface="+mn-lt"/>
              </a:rPr>
              <a:t>high-risk procedures</a:t>
            </a:r>
            <a:r>
              <a:rPr lang="en-GB" sz="1600" dirty="0">
                <a:latin typeface="+mj-lt"/>
                <a:ea typeface="+mn-lt"/>
                <a:cs typeface="+mn-lt"/>
              </a:rPr>
              <a:t> (like sputum collection or bronchoscopy). </a:t>
            </a:r>
          </a:p>
          <a:p>
            <a:pPr>
              <a:buFont typeface="Arial"/>
              <a:buChar char="•"/>
            </a:pPr>
            <a:r>
              <a:rPr lang="en-GB" sz="1600" dirty="0">
                <a:latin typeface="+mj-lt"/>
                <a:ea typeface="+mn-lt"/>
                <a:cs typeface="+mn-lt"/>
              </a:rPr>
              <a:t>Use a </a:t>
            </a:r>
            <a:r>
              <a:rPr lang="en-GB" sz="1600" b="1" dirty="0">
                <a:latin typeface="+mj-lt"/>
                <a:ea typeface="+mn-lt"/>
                <a:cs typeface="+mn-lt"/>
              </a:rPr>
              <a:t>HEPA-filter mask</a:t>
            </a:r>
            <a:r>
              <a:rPr lang="en-GB" sz="1600" dirty="0">
                <a:latin typeface="+mj-lt"/>
                <a:ea typeface="+mn-lt"/>
                <a:cs typeface="+mn-lt"/>
              </a:rPr>
              <a:t> for better protection.</a:t>
            </a:r>
            <a:endParaRPr lang="en-GB" sz="1600" dirty="0">
              <a:latin typeface="+mj-lt"/>
            </a:endParaRPr>
          </a:p>
          <a:p>
            <a:pPr>
              <a:buFont typeface="Arial"/>
              <a:buChar char="•"/>
            </a:pPr>
            <a:r>
              <a:rPr lang="en-GB" sz="1600" b="1" dirty="0">
                <a:latin typeface="+mj-lt"/>
                <a:ea typeface="+mn-lt"/>
                <a:cs typeface="+mn-lt"/>
              </a:rPr>
              <a:t>Eye or face protection:</a:t>
            </a:r>
            <a:r>
              <a:rPr lang="en-GB" sz="1600" dirty="0">
                <a:latin typeface="+mj-lt"/>
                <a:ea typeface="+mn-lt"/>
                <a:cs typeface="+mn-lt"/>
              </a:rPr>
              <a:t> only if splashing is possible.</a:t>
            </a:r>
            <a:endParaRPr lang="en-GB" sz="1600" dirty="0">
              <a:latin typeface="+mj-lt"/>
            </a:endParaRPr>
          </a:p>
          <a:p>
            <a:pPr>
              <a:buNone/>
            </a:pPr>
            <a:endParaRPr lang="en-GB" sz="1600" b="1" dirty="0">
              <a:latin typeface="+mj-lt"/>
            </a:endParaRPr>
          </a:p>
          <a:p>
            <a:pPr>
              <a:buNone/>
            </a:pPr>
            <a:endParaRPr lang="en-GB" sz="1400" b="1" dirty="0"/>
          </a:p>
          <a:p>
            <a:pPr>
              <a:buFont typeface="Arial"/>
              <a:buChar char="•"/>
            </a:pPr>
            <a:endParaRPr lang="en-GB" sz="1400" dirty="0"/>
          </a:p>
          <a:p>
            <a:pPr marL="0" indent="0">
              <a:buNone/>
            </a:pPr>
            <a:br>
              <a:rPr lang="en-GB" dirty="0"/>
            </a:br>
            <a:endParaRPr lang="en-US" sz="1600" dirty="0"/>
          </a:p>
        </p:txBody>
      </p:sp>
      <p:pic>
        <p:nvPicPr>
          <p:cNvPr id="5" name="Picture 4" descr="A person wearing blue gloves and white coat&#10;&#10;AI-generated content may be incorrect.">
            <a:extLst>
              <a:ext uri="{FF2B5EF4-FFF2-40B4-BE49-F238E27FC236}">
                <a16:creationId xmlns:a16="http://schemas.microsoft.com/office/drawing/2014/main" id="{72744CB2-A425-8071-8B1F-1A74FAA66C5A}"/>
              </a:ext>
            </a:extLst>
          </p:cNvPr>
          <p:cNvPicPr>
            <a:picLocks noChangeAspect="1"/>
          </p:cNvPicPr>
          <p:nvPr/>
        </p:nvPicPr>
        <p:blipFill>
          <a:blip r:embed="rId2">
            <a:extLst>
              <a:ext uri="{837473B0-CC2E-450A-ABE3-18F120FF3D39}">
                <a1611:picAttrSrcUrl xmlns:a1611="http://schemas.microsoft.com/office/drawing/2016/11/main" r:id="rId3"/>
              </a:ext>
            </a:extLst>
          </a:blip>
          <a:srcRect r="2" b="21505"/>
          <a:stretch>
            <a:fillRect/>
          </a:stretch>
        </p:blipFill>
        <p:spPr>
          <a:xfrm>
            <a:off x="7583424" y="10"/>
            <a:ext cx="4608576" cy="6857990"/>
          </a:xfrm>
          <a:prstGeom prst="rect">
            <a:avLst/>
          </a:prstGeom>
        </p:spPr>
      </p:pic>
      <p:sp>
        <p:nvSpPr>
          <p:cNvPr id="6" name="TextBox 5">
            <a:extLst>
              <a:ext uri="{FF2B5EF4-FFF2-40B4-BE49-F238E27FC236}">
                <a16:creationId xmlns:a16="http://schemas.microsoft.com/office/drawing/2014/main" id="{72DE99D6-6994-1971-1CC6-5FC59E5655FF}"/>
              </a:ext>
            </a:extLst>
          </p:cNvPr>
          <p:cNvSpPr txBox="1"/>
          <p:nvPr/>
        </p:nvSpPr>
        <p:spPr>
          <a:xfrm>
            <a:off x="8447314" y="6220668"/>
            <a:ext cx="3615092" cy="646331"/>
          </a:xfrm>
          <a:prstGeom prst="rect">
            <a:avLst/>
          </a:prstGeom>
          <a:noFill/>
        </p:spPr>
        <p:txBody>
          <a:bodyPr wrap="none" rtlCol="0">
            <a:spAutoFit/>
          </a:bodyPr>
          <a:lstStyle/>
          <a:p>
            <a:r>
              <a:rPr lang="en-US" dirty="0"/>
              <a:t>Bruna Moraes Goncalves: 2440011</a:t>
            </a:r>
            <a:endParaRPr lang="en-GB" dirty="0"/>
          </a:p>
          <a:p>
            <a:endParaRPr lang="en-US" dirty="0"/>
          </a:p>
        </p:txBody>
      </p:sp>
    </p:spTree>
    <p:extLst>
      <p:ext uri="{BB962C8B-B14F-4D97-AF65-F5344CB8AC3E}">
        <p14:creationId xmlns:p14="http://schemas.microsoft.com/office/powerpoint/2010/main" val="145938708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FFD571F-5B8E-1E16-6187-F9790F82B406}"/>
              </a:ext>
            </a:extLst>
          </p:cNvPr>
          <p:cNvSpPr>
            <a:spLocks noGrp="1"/>
          </p:cNvSpPr>
          <p:nvPr>
            <p:ph type="title"/>
          </p:nvPr>
        </p:nvSpPr>
        <p:spPr>
          <a:xfrm>
            <a:off x="700635" y="914399"/>
            <a:ext cx="4371879" cy="558265"/>
          </a:xfrm>
        </p:spPr>
        <p:txBody>
          <a:bodyPr>
            <a:normAutofit fontScale="90000"/>
          </a:bodyPr>
          <a:lstStyle/>
          <a:p>
            <a:r>
              <a:rPr lang="en-GB" sz="2800" dirty="0"/>
              <a:t>Public heath surveillance                    </a:t>
            </a:r>
          </a:p>
        </p:txBody>
      </p:sp>
      <p:sp>
        <p:nvSpPr>
          <p:cNvPr id="3" name="Content Placeholder 2">
            <a:extLst>
              <a:ext uri="{FF2B5EF4-FFF2-40B4-BE49-F238E27FC236}">
                <a16:creationId xmlns:a16="http://schemas.microsoft.com/office/drawing/2014/main" id="{2E9D9816-4D20-1B43-AE9D-108192F73EB4}"/>
              </a:ext>
            </a:extLst>
          </p:cNvPr>
          <p:cNvSpPr>
            <a:spLocks noGrp="1"/>
          </p:cNvSpPr>
          <p:nvPr>
            <p:ph sz="half" idx="1"/>
          </p:nvPr>
        </p:nvSpPr>
        <p:spPr>
          <a:xfrm>
            <a:off x="360267" y="1617044"/>
            <a:ext cx="5106881" cy="4135524"/>
          </a:xfrm>
        </p:spPr>
        <p:txBody>
          <a:bodyPr>
            <a:noAutofit/>
          </a:bodyPr>
          <a:lstStyle/>
          <a:p>
            <a:pPr marL="0" indent="0">
              <a:buNone/>
            </a:pPr>
            <a:r>
              <a:rPr lang="en-US" dirty="0">
                <a:latin typeface="+mj-lt"/>
              </a:rPr>
              <a:t>The National Tuberculosis Surveillance System (NTBS) is the UK’s online system for monitoring tuberculosis (TB). Run by the UK Health Security Agency, it replaces older reporting systems and gathers detailed information on every TB case, including patient characteristics, clinical details and treatment results. This promotes effective monitoring at national and regional levels, supports public health risk assessments, and helps identify outbreaks.</a:t>
            </a:r>
            <a:br>
              <a:rPr lang="en-GB" dirty="0">
                <a:latin typeface="+mj-lt"/>
              </a:rPr>
            </a:br>
            <a:endParaRPr lang="en-GB" dirty="0">
              <a:latin typeface="+mj-lt"/>
            </a:endParaRPr>
          </a:p>
        </p:txBody>
      </p:sp>
      <p:graphicFrame>
        <p:nvGraphicFramePr>
          <p:cNvPr id="22" name="Content Placeholder 4">
            <a:extLst>
              <a:ext uri="{FF2B5EF4-FFF2-40B4-BE49-F238E27FC236}">
                <a16:creationId xmlns:a16="http://schemas.microsoft.com/office/drawing/2014/main" id="{05C7FEC0-E732-5B8F-9BDC-78A8EED87E02}"/>
              </a:ext>
            </a:extLst>
          </p:cNvPr>
          <p:cNvGraphicFramePr>
            <a:graphicFrameLocks noGrp="1"/>
          </p:cNvGraphicFramePr>
          <p:nvPr>
            <p:ph sz="half" idx="2"/>
            <p:extLst>
              <p:ext uri="{D42A27DB-BD31-4B8C-83A1-F6EECF244321}">
                <p14:modId xmlns:p14="http://schemas.microsoft.com/office/powerpoint/2010/main" val="13638921"/>
              </p:ext>
            </p:extLst>
          </p:nvPr>
        </p:nvGraphicFramePr>
        <p:xfrm>
          <a:off x="4899259" y="838599"/>
          <a:ext cx="6932474" cy="547557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4" name="Rectangle 3">
            <a:extLst>
              <a:ext uri="{FF2B5EF4-FFF2-40B4-BE49-F238E27FC236}">
                <a16:creationId xmlns:a16="http://schemas.microsoft.com/office/drawing/2014/main" id="{722516B0-EB59-2489-8EA7-3918221A23AE}"/>
              </a:ext>
            </a:extLst>
          </p:cNvPr>
          <p:cNvSpPr/>
          <p:nvPr/>
        </p:nvSpPr>
        <p:spPr>
          <a:xfrm>
            <a:off x="8759951" y="6458528"/>
            <a:ext cx="2631948" cy="329184"/>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dirty="0"/>
              <a:t>Jessica cravid:2440920</a:t>
            </a:r>
          </a:p>
        </p:txBody>
      </p:sp>
      <p:sp>
        <p:nvSpPr>
          <p:cNvPr id="8" name="Rectangle 1">
            <a:extLst>
              <a:ext uri="{FF2B5EF4-FFF2-40B4-BE49-F238E27FC236}">
                <a16:creationId xmlns:a16="http://schemas.microsoft.com/office/drawing/2014/main" id="{0F93A13C-F0B5-F7CA-503A-5370E858C617}"/>
              </a:ext>
            </a:extLst>
          </p:cNvPr>
          <p:cNvSpPr>
            <a:spLocks noChangeArrowheads="1"/>
          </p:cNvSpPr>
          <p:nvPr/>
        </p:nvSpPr>
        <p:spPr bwMode="auto">
          <a:xfrm>
            <a:off x="115503" y="192268"/>
            <a:ext cx="184731" cy="6463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br>
              <a:rPr kumimoji="0" lang="en-US" altLang="en-US" sz="1800" b="0" i="0" u="none" strike="noStrike" cap="none" normalizeH="0" baseline="0" dirty="0">
                <a:ln>
                  <a:noFill/>
                </a:ln>
                <a:solidFill>
                  <a:schemeClr val="tx1"/>
                </a:solidFill>
                <a:effectLst/>
                <a:latin typeface="Arial" panose="020B0604020202020204" pitchFamily="34" charset="0"/>
              </a:rPr>
            </a:b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sp>
        <p:nvSpPr>
          <p:cNvPr id="9" name="Rectangle 2">
            <a:extLst>
              <a:ext uri="{FF2B5EF4-FFF2-40B4-BE49-F238E27FC236}">
                <a16:creationId xmlns:a16="http://schemas.microsoft.com/office/drawing/2014/main" id="{D4B43083-EC46-CA86-A75E-2A2D90A4909F}"/>
              </a:ext>
            </a:extLst>
          </p:cNvPr>
          <p:cNvSpPr>
            <a:spLocks noChangeArrowheads="1"/>
          </p:cNvSpPr>
          <p:nvPr/>
        </p:nvSpPr>
        <p:spPr bwMode="auto">
          <a:xfrm>
            <a:off x="267903" y="344668"/>
            <a:ext cx="184731" cy="6463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br>
              <a:rPr kumimoji="0" lang="en-US" altLang="en-US" sz="1800" b="0" i="0" u="none" strike="noStrike" cap="none" normalizeH="0" baseline="0" dirty="0">
                <a:ln>
                  <a:noFill/>
                </a:ln>
                <a:solidFill>
                  <a:schemeClr val="tx1"/>
                </a:solidFill>
                <a:effectLst/>
                <a:latin typeface="Arial" panose="020B0604020202020204" pitchFamily="34" charset="0"/>
              </a:rPr>
            </a:b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sp>
        <p:nvSpPr>
          <p:cNvPr id="10" name="Rectangle 1">
            <a:extLst>
              <a:ext uri="{FF2B5EF4-FFF2-40B4-BE49-F238E27FC236}">
                <a16:creationId xmlns:a16="http://schemas.microsoft.com/office/drawing/2014/main" id="{F4A6BFDA-CAAB-1803-235F-7B4AEA999EBE}"/>
              </a:ext>
            </a:extLst>
          </p:cNvPr>
          <p:cNvSpPr>
            <a:spLocks noChangeArrowheads="1"/>
          </p:cNvSpPr>
          <p:nvPr/>
        </p:nvSpPr>
        <p:spPr bwMode="auto">
          <a:xfrm>
            <a:off x="6518548" y="284600"/>
            <a:ext cx="4873351" cy="4616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2400" b="0" i="0" u="none" strike="noStrike" cap="none" normalizeH="0" baseline="0" dirty="0">
                <a:ln>
                  <a:noFill/>
                </a:ln>
                <a:solidFill>
                  <a:schemeClr val="tx1"/>
                </a:solidFill>
                <a:effectLst/>
                <a:latin typeface="Univers Condensed" panose="020B0506020202050204" pitchFamily="34" charset="0"/>
              </a:rPr>
              <a:t>Important aspects of NTBS system</a:t>
            </a:r>
          </a:p>
        </p:txBody>
      </p:sp>
    </p:spTree>
    <p:extLst>
      <p:ext uri="{BB962C8B-B14F-4D97-AF65-F5344CB8AC3E}">
        <p14:creationId xmlns:p14="http://schemas.microsoft.com/office/powerpoint/2010/main" val="149138943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40F781BA-FBAD-57A4-CD03-D465E59793BC}"/>
              </a:ext>
            </a:extLst>
          </p:cNvPr>
          <p:cNvSpPr/>
          <p:nvPr/>
        </p:nvSpPr>
        <p:spPr>
          <a:xfrm>
            <a:off x="8912994" y="6362299"/>
            <a:ext cx="2637322" cy="423512"/>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Jessica cravid 2440920  </a:t>
            </a:r>
          </a:p>
        </p:txBody>
      </p:sp>
      <p:pic>
        <p:nvPicPr>
          <p:cNvPr id="5" name="Picture 4" descr="A graph showing the number of cases in cases&#10;&#10;AI-generated content may be incorrect.">
            <a:extLst>
              <a:ext uri="{FF2B5EF4-FFF2-40B4-BE49-F238E27FC236}">
                <a16:creationId xmlns:a16="http://schemas.microsoft.com/office/drawing/2014/main" id="{86E13043-B1DA-A458-7384-C11365F4EFC3}"/>
              </a:ext>
            </a:extLst>
          </p:cNvPr>
          <p:cNvPicPr>
            <a:picLocks noChangeAspect="1"/>
          </p:cNvPicPr>
          <p:nvPr/>
        </p:nvPicPr>
        <p:blipFill>
          <a:blip r:embed="rId2"/>
          <a:stretch>
            <a:fillRect/>
          </a:stretch>
        </p:blipFill>
        <p:spPr>
          <a:xfrm>
            <a:off x="77544" y="742108"/>
            <a:ext cx="6178878" cy="5373783"/>
          </a:xfrm>
          <a:prstGeom prst="rect">
            <a:avLst/>
          </a:prstGeom>
        </p:spPr>
      </p:pic>
      <p:sp>
        <p:nvSpPr>
          <p:cNvPr id="6" name="Rectangle 5">
            <a:extLst>
              <a:ext uri="{FF2B5EF4-FFF2-40B4-BE49-F238E27FC236}">
                <a16:creationId xmlns:a16="http://schemas.microsoft.com/office/drawing/2014/main" id="{AB20D012-C8CD-1702-9AFF-D6F144D9CB7C}"/>
              </a:ext>
            </a:extLst>
          </p:cNvPr>
          <p:cNvSpPr/>
          <p:nvPr/>
        </p:nvSpPr>
        <p:spPr>
          <a:xfrm>
            <a:off x="1250009" y="185766"/>
            <a:ext cx="3389367" cy="468751"/>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Before NTBS </a:t>
            </a:r>
          </a:p>
        </p:txBody>
      </p:sp>
      <p:sp>
        <p:nvSpPr>
          <p:cNvPr id="7" name="Rectangle 6">
            <a:extLst>
              <a:ext uri="{FF2B5EF4-FFF2-40B4-BE49-F238E27FC236}">
                <a16:creationId xmlns:a16="http://schemas.microsoft.com/office/drawing/2014/main" id="{98EB3977-33EA-E876-DC03-367ED1532DF0}"/>
              </a:ext>
            </a:extLst>
          </p:cNvPr>
          <p:cNvSpPr/>
          <p:nvPr/>
        </p:nvSpPr>
        <p:spPr>
          <a:xfrm>
            <a:off x="7440328" y="279133"/>
            <a:ext cx="3994485" cy="423512"/>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After NTBS</a:t>
            </a:r>
          </a:p>
        </p:txBody>
      </p:sp>
      <p:pic>
        <p:nvPicPr>
          <p:cNvPr id="9" name="Graphic 8">
            <a:extLst>
              <a:ext uri="{FF2B5EF4-FFF2-40B4-BE49-F238E27FC236}">
                <a16:creationId xmlns:a16="http://schemas.microsoft.com/office/drawing/2014/main" id="{4F2A7473-F387-84B4-8EF7-CFB460D1EA1D}"/>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6410427" y="818149"/>
            <a:ext cx="5550026" cy="4164146"/>
          </a:xfrm>
          <a:prstGeom prst="rect">
            <a:avLst/>
          </a:prstGeom>
        </p:spPr>
      </p:pic>
    </p:spTree>
    <p:extLst>
      <p:ext uri="{BB962C8B-B14F-4D97-AF65-F5344CB8AC3E}">
        <p14:creationId xmlns:p14="http://schemas.microsoft.com/office/powerpoint/2010/main" val="117193738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D82E41A-D63C-C911-41F1-82B80E813910}"/>
              </a:ext>
            </a:extLst>
          </p:cNvPr>
          <p:cNvSpPr>
            <a:spLocks noGrp="1"/>
          </p:cNvSpPr>
          <p:nvPr>
            <p:ph type="title"/>
          </p:nvPr>
        </p:nvSpPr>
        <p:spPr>
          <a:xfrm>
            <a:off x="798576" y="1101687"/>
            <a:ext cx="10691265" cy="1307592"/>
          </a:xfrm>
        </p:spPr>
        <p:txBody>
          <a:bodyPr>
            <a:normAutofit/>
          </a:bodyPr>
          <a:lstStyle/>
          <a:p>
            <a:r>
              <a:rPr lang="en-GB" dirty="0"/>
              <a:t>data collection </a:t>
            </a:r>
          </a:p>
        </p:txBody>
      </p:sp>
      <p:sp>
        <p:nvSpPr>
          <p:cNvPr id="3" name="Content Placeholder 2">
            <a:extLst>
              <a:ext uri="{FF2B5EF4-FFF2-40B4-BE49-F238E27FC236}">
                <a16:creationId xmlns:a16="http://schemas.microsoft.com/office/drawing/2014/main" id="{6527F17E-3825-ECB5-CF0B-3566AED7709A}"/>
              </a:ext>
            </a:extLst>
          </p:cNvPr>
          <p:cNvSpPr>
            <a:spLocks noGrp="1"/>
          </p:cNvSpPr>
          <p:nvPr>
            <p:ph sz="half" idx="1"/>
          </p:nvPr>
        </p:nvSpPr>
        <p:spPr/>
        <p:txBody>
          <a:bodyPr>
            <a:normAutofit lnSpcReduction="10000"/>
          </a:bodyPr>
          <a:lstStyle/>
          <a:p>
            <a:r>
              <a:rPr lang="en-US" dirty="0">
                <a:latin typeface="+mj-lt"/>
              </a:rPr>
              <a:t>Data on tuberculosis (TB) is collected through a combination of clinical reporting, laboratory testing, and national surveillance systems. Healthcare teams report new TB cases to a central database, often using a web-based system, which includes demographic, social, and clinical information. Simultaneously, laboratory tests like sputum smear microscopy and blood tests provide microbiological and diagnostic data that is also entered into these systems. </a:t>
            </a:r>
            <a:endParaRPr lang="en-GB" dirty="0">
              <a:latin typeface="+mj-lt"/>
            </a:endParaRPr>
          </a:p>
        </p:txBody>
      </p:sp>
      <p:sp>
        <p:nvSpPr>
          <p:cNvPr id="6" name="Rectangle 5">
            <a:extLst>
              <a:ext uri="{FF2B5EF4-FFF2-40B4-BE49-F238E27FC236}">
                <a16:creationId xmlns:a16="http://schemas.microsoft.com/office/drawing/2014/main" id="{1764A423-0FF7-E9BB-1A6C-002E6310D71B}"/>
              </a:ext>
            </a:extLst>
          </p:cNvPr>
          <p:cNvSpPr/>
          <p:nvPr/>
        </p:nvSpPr>
        <p:spPr>
          <a:xfrm>
            <a:off x="7719461" y="6304547"/>
            <a:ext cx="3426594" cy="385011"/>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Jessica cravid 2440920</a:t>
            </a:r>
          </a:p>
        </p:txBody>
      </p:sp>
      <p:pic>
        <p:nvPicPr>
          <p:cNvPr id="12" name="Content Placeholder 11" descr="A diagram of a person's throat&#10;&#10;AI-generated content may be incorrect.">
            <a:extLst>
              <a:ext uri="{FF2B5EF4-FFF2-40B4-BE49-F238E27FC236}">
                <a16:creationId xmlns:a16="http://schemas.microsoft.com/office/drawing/2014/main" id="{91760032-B8B6-F0D9-5EC0-E10FBDE2E9D2}"/>
              </a:ext>
            </a:extLst>
          </p:cNvPr>
          <p:cNvPicPr>
            <a:picLocks noGrp="1" noChangeAspect="1"/>
          </p:cNvPicPr>
          <p:nvPr>
            <p:ph sz="half" idx="2"/>
          </p:nvPr>
        </p:nvPicPr>
        <p:blipFill>
          <a:blip r:embed="rId2"/>
          <a:stretch>
            <a:fillRect/>
          </a:stretch>
        </p:blipFill>
        <p:spPr>
          <a:xfrm>
            <a:off x="6096000" y="1054066"/>
            <a:ext cx="5897828" cy="4749867"/>
          </a:xfrm>
        </p:spPr>
      </p:pic>
    </p:spTree>
    <p:extLst>
      <p:ext uri="{BB962C8B-B14F-4D97-AF65-F5344CB8AC3E}">
        <p14:creationId xmlns:p14="http://schemas.microsoft.com/office/powerpoint/2010/main" val="185113211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63FD5B1-C983-719F-2C6E-185C52C5BA12}"/>
              </a:ext>
            </a:extLst>
          </p:cNvPr>
          <p:cNvSpPr>
            <a:spLocks noGrp="1"/>
          </p:cNvSpPr>
          <p:nvPr>
            <p:ph type="title"/>
          </p:nvPr>
        </p:nvSpPr>
        <p:spPr>
          <a:xfrm>
            <a:off x="700637" y="809244"/>
            <a:ext cx="10691265" cy="1307592"/>
          </a:xfrm>
        </p:spPr>
        <p:txBody>
          <a:bodyPr/>
          <a:lstStyle/>
          <a:p>
            <a:r>
              <a:rPr lang="en-GB" dirty="0"/>
              <a:t>How the vaccination data works?</a:t>
            </a:r>
          </a:p>
        </p:txBody>
      </p:sp>
      <p:sp>
        <p:nvSpPr>
          <p:cNvPr id="3" name="Content Placeholder 2">
            <a:extLst>
              <a:ext uri="{FF2B5EF4-FFF2-40B4-BE49-F238E27FC236}">
                <a16:creationId xmlns:a16="http://schemas.microsoft.com/office/drawing/2014/main" id="{4DF9727F-7657-3352-8303-9C10435CCE34}"/>
              </a:ext>
            </a:extLst>
          </p:cNvPr>
          <p:cNvSpPr>
            <a:spLocks noGrp="1"/>
          </p:cNvSpPr>
          <p:nvPr>
            <p:ph idx="1"/>
          </p:nvPr>
        </p:nvSpPr>
        <p:spPr>
          <a:xfrm>
            <a:off x="700637" y="1463040"/>
            <a:ext cx="6537562" cy="4498849"/>
          </a:xfrm>
        </p:spPr>
        <p:txBody>
          <a:bodyPr>
            <a:normAutofit lnSpcReduction="10000"/>
          </a:bodyPr>
          <a:lstStyle/>
          <a:p>
            <a:r>
              <a:rPr lang="en-US" sz="1800" dirty="0">
                <a:latin typeface="+mj-lt"/>
              </a:rPr>
              <a:t>The TB vaccine, known as BCG, is primally collected at national and local</a:t>
            </a:r>
            <a:r>
              <a:rPr lang="en-US" dirty="0">
                <a:latin typeface="+mj-lt"/>
              </a:rPr>
              <a:t>, healthcare level ,and then shared with international bodies like the World Health Organization (WHO) and UNICEF for global monitoring and public health guidance. Administrative data comes from routine reports sent by health facilities that give vaccines, such as district health centers, clinics, vaccination teams. Health workers record every vaccine dose on tally sheets and in register books. These numbers are added up at district, provincial, and national levels according to </a:t>
            </a:r>
            <a:r>
              <a:rPr lang="en-GB" dirty="0">
                <a:latin typeface="+mj-lt"/>
              </a:rPr>
              <a:t>(NHS, 2024).</a:t>
            </a:r>
            <a:endParaRPr lang="en-US" dirty="0">
              <a:latin typeface="+mj-lt"/>
            </a:endParaRPr>
          </a:p>
          <a:p>
            <a:r>
              <a:rPr lang="en-US" dirty="0">
                <a:latin typeface="+mj-lt"/>
              </a:rPr>
              <a:t>To find </a:t>
            </a:r>
            <a:r>
              <a:rPr lang="en-US" b="1" dirty="0">
                <a:latin typeface="+mj-lt"/>
              </a:rPr>
              <a:t>coverage</a:t>
            </a:r>
            <a:r>
              <a:rPr lang="en-US" dirty="0">
                <a:latin typeface="+mj-lt"/>
              </a:rPr>
              <a:t>, they divide the number of doses given by the estimated number of children who were supposed to get the vaccine (usually the number of live births that year).</a:t>
            </a:r>
          </a:p>
          <a:p>
            <a:endParaRPr lang="en-GB" dirty="0"/>
          </a:p>
        </p:txBody>
      </p:sp>
      <p:sp>
        <p:nvSpPr>
          <p:cNvPr id="4" name="Rectangle 3">
            <a:extLst>
              <a:ext uri="{FF2B5EF4-FFF2-40B4-BE49-F238E27FC236}">
                <a16:creationId xmlns:a16="http://schemas.microsoft.com/office/drawing/2014/main" id="{A9A79819-02C1-891D-AB09-7DD1439155BC}"/>
              </a:ext>
            </a:extLst>
          </p:cNvPr>
          <p:cNvSpPr/>
          <p:nvPr/>
        </p:nvSpPr>
        <p:spPr>
          <a:xfrm>
            <a:off x="8951494" y="6294921"/>
            <a:ext cx="2440406" cy="404261"/>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Jessica cravid 2440920  </a:t>
            </a:r>
          </a:p>
        </p:txBody>
      </p:sp>
      <p:pic>
        <p:nvPicPr>
          <p:cNvPr id="7" name="Picture 6" descr="A baby being given a shot&#10;&#10;AI-generated content may be incorrect.">
            <a:extLst>
              <a:ext uri="{FF2B5EF4-FFF2-40B4-BE49-F238E27FC236}">
                <a16:creationId xmlns:a16="http://schemas.microsoft.com/office/drawing/2014/main" id="{80EE6166-7E61-E83A-B250-270DF81D2DBE}"/>
              </a:ext>
            </a:extLst>
          </p:cNvPr>
          <p:cNvPicPr>
            <a:picLocks noChangeAspect="1"/>
          </p:cNvPicPr>
          <p:nvPr/>
        </p:nvPicPr>
        <p:blipFill>
          <a:blip r:embed="rId2"/>
          <a:stretch>
            <a:fillRect/>
          </a:stretch>
        </p:blipFill>
        <p:spPr>
          <a:xfrm>
            <a:off x="7238199" y="1645921"/>
            <a:ext cx="4404738" cy="3903044"/>
          </a:xfrm>
          <a:prstGeom prst="rect">
            <a:avLst/>
          </a:prstGeom>
        </p:spPr>
      </p:pic>
    </p:spTree>
    <p:extLst>
      <p:ext uri="{BB962C8B-B14F-4D97-AF65-F5344CB8AC3E}">
        <p14:creationId xmlns:p14="http://schemas.microsoft.com/office/powerpoint/2010/main" val="5712934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7F465A-C757-6AC6-2FDF-B8DF6D64BA03}"/>
              </a:ext>
            </a:extLst>
          </p:cNvPr>
          <p:cNvSpPr>
            <a:spLocks noGrp="1"/>
          </p:cNvSpPr>
          <p:nvPr>
            <p:ph type="title"/>
          </p:nvPr>
        </p:nvSpPr>
        <p:spPr/>
        <p:txBody>
          <a:bodyPr/>
          <a:lstStyle/>
          <a:p>
            <a:r>
              <a:rPr lang="en-GB" dirty="0"/>
              <a:t>Data analysis</a:t>
            </a:r>
          </a:p>
        </p:txBody>
      </p:sp>
      <p:sp>
        <p:nvSpPr>
          <p:cNvPr id="3" name="Text Placeholder 2">
            <a:extLst>
              <a:ext uri="{FF2B5EF4-FFF2-40B4-BE49-F238E27FC236}">
                <a16:creationId xmlns:a16="http://schemas.microsoft.com/office/drawing/2014/main" id="{270991CB-019B-F593-74A5-57C08210E470}"/>
              </a:ext>
            </a:extLst>
          </p:cNvPr>
          <p:cNvSpPr>
            <a:spLocks noGrp="1"/>
          </p:cNvSpPr>
          <p:nvPr>
            <p:ph type="body" idx="1"/>
          </p:nvPr>
        </p:nvSpPr>
        <p:spPr/>
        <p:txBody>
          <a:bodyPr>
            <a:normAutofit/>
          </a:bodyPr>
          <a:lstStyle/>
          <a:p>
            <a:r>
              <a:rPr lang="en-GB" sz="2400" dirty="0"/>
              <a:t>Metrics</a:t>
            </a:r>
          </a:p>
        </p:txBody>
      </p:sp>
      <p:sp>
        <p:nvSpPr>
          <p:cNvPr id="4" name="Content Placeholder 3">
            <a:extLst>
              <a:ext uri="{FF2B5EF4-FFF2-40B4-BE49-F238E27FC236}">
                <a16:creationId xmlns:a16="http://schemas.microsoft.com/office/drawing/2014/main" id="{B8A32278-455C-F0FC-3602-0DDDDFE12EC9}"/>
              </a:ext>
            </a:extLst>
          </p:cNvPr>
          <p:cNvSpPr>
            <a:spLocks noGrp="1"/>
          </p:cNvSpPr>
          <p:nvPr>
            <p:ph sz="half" idx="2"/>
          </p:nvPr>
        </p:nvSpPr>
        <p:spPr/>
        <p:txBody>
          <a:bodyPr>
            <a:normAutofit lnSpcReduction="10000"/>
          </a:bodyPr>
          <a:lstStyle/>
          <a:p>
            <a:r>
              <a:rPr lang="en-GB" dirty="0">
                <a:latin typeface="+mj-lt"/>
              </a:rPr>
              <a:t>Vaccination  coverage – percentage of target population( live births).</a:t>
            </a:r>
          </a:p>
          <a:p>
            <a:r>
              <a:rPr lang="en-GB" dirty="0">
                <a:latin typeface="+mj-lt"/>
              </a:rPr>
              <a:t>Number of doses administered- statistic</a:t>
            </a:r>
          </a:p>
          <a:p>
            <a:r>
              <a:rPr lang="en-GB" dirty="0">
                <a:latin typeface="+mj-lt"/>
              </a:rPr>
              <a:t>Target population- infants</a:t>
            </a:r>
          </a:p>
          <a:p>
            <a:r>
              <a:rPr lang="en-GB" dirty="0">
                <a:latin typeface="+mj-lt"/>
              </a:rPr>
              <a:t>Incident and prevalence- mortality rate in case of absence of immunization.</a:t>
            </a:r>
          </a:p>
          <a:p>
            <a:r>
              <a:rPr lang="en-GB" dirty="0">
                <a:latin typeface="+mj-lt"/>
              </a:rPr>
              <a:t>Vaccine efficacy-how well vaccine performs 70-80% preventive in infants. </a:t>
            </a:r>
          </a:p>
          <a:p>
            <a:endParaRPr lang="en-GB" dirty="0"/>
          </a:p>
        </p:txBody>
      </p:sp>
      <p:sp>
        <p:nvSpPr>
          <p:cNvPr id="5" name="Text Placeholder 4">
            <a:extLst>
              <a:ext uri="{FF2B5EF4-FFF2-40B4-BE49-F238E27FC236}">
                <a16:creationId xmlns:a16="http://schemas.microsoft.com/office/drawing/2014/main" id="{BE037212-B922-71C9-39DD-39FE429BFE3D}"/>
              </a:ext>
            </a:extLst>
          </p:cNvPr>
          <p:cNvSpPr>
            <a:spLocks noGrp="1"/>
          </p:cNvSpPr>
          <p:nvPr>
            <p:ph type="body" sz="quarter" idx="3"/>
          </p:nvPr>
        </p:nvSpPr>
        <p:spPr/>
        <p:txBody>
          <a:bodyPr>
            <a:normAutofit/>
          </a:bodyPr>
          <a:lstStyle/>
          <a:p>
            <a:r>
              <a:rPr lang="en-GB" sz="2400" dirty="0"/>
              <a:t>Purposes</a:t>
            </a:r>
          </a:p>
        </p:txBody>
      </p:sp>
      <p:sp>
        <p:nvSpPr>
          <p:cNvPr id="6" name="Content Placeholder 5">
            <a:extLst>
              <a:ext uri="{FF2B5EF4-FFF2-40B4-BE49-F238E27FC236}">
                <a16:creationId xmlns:a16="http://schemas.microsoft.com/office/drawing/2014/main" id="{F5428526-EF79-4503-FD05-8A36CFDF5CE9}"/>
              </a:ext>
            </a:extLst>
          </p:cNvPr>
          <p:cNvSpPr>
            <a:spLocks noGrp="1"/>
          </p:cNvSpPr>
          <p:nvPr>
            <p:ph sz="quarter" idx="4"/>
          </p:nvPr>
        </p:nvSpPr>
        <p:spPr/>
        <p:txBody>
          <a:bodyPr>
            <a:normAutofit lnSpcReduction="10000"/>
          </a:bodyPr>
          <a:lstStyle/>
          <a:p>
            <a:r>
              <a:rPr lang="en-GB" dirty="0">
                <a:latin typeface="+mj-lt"/>
              </a:rPr>
              <a:t>Monitoring and planning –helps world  organization like UNICEF in tracking the immunization programs reach.</a:t>
            </a:r>
          </a:p>
          <a:p>
            <a:r>
              <a:rPr lang="en-GB" dirty="0">
                <a:latin typeface="+mj-lt"/>
              </a:rPr>
              <a:t>Research –  efficacy of data helps the research understand the protective mechanism and direct the clinical development of new, more potent TB vaccine.</a:t>
            </a:r>
          </a:p>
          <a:p>
            <a:r>
              <a:rPr lang="en-GB" dirty="0">
                <a:latin typeface="+mj-lt"/>
              </a:rPr>
              <a:t>Resource allocation- helps distribute resources effectively and identify  high risk geographic location.</a:t>
            </a:r>
          </a:p>
        </p:txBody>
      </p:sp>
      <p:sp>
        <p:nvSpPr>
          <p:cNvPr id="9" name="Rectangle 8">
            <a:extLst>
              <a:ext uri="{FF2B5EF4-FFF2-40B4-BE49-F238E27FC236}">
                <a16:creationId xmlns:a16="http://schemas.microsoft.com/office/drawing/2014/main" id="{C753072F-FF0C-07F6-5F31-AD8B7520CD58}"/>
              </a:ext>
            </a:extLst>
          </p:cNvPr>
          <p:cNvSpPr/>
          <p:nvPr/>
        </p:nvSpPr>
        <p:spPr>
          <a:xfrm>
            <a:off x="8556859" y="6400800"/>
            <a:ext cx="2492943" cy="327259"/>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Jessica cravid  2440920</a:t>
            </a:r>
          </a:p>
        </p:txBody>
      </p:sp>
      <p:sp>
        <p:nvSpPr>
          <p:cNvPr id="11" name="Rectangle 2">
            <a:extLst>
              <a:ext uri="{FF2B5EF4-FFF2-40B4-BE49-F238E27FC236}">
                <a16:creationId xmlns:a16="http://schemas.microsoft.com/office/drawing/2014/main" id="{5CD37E40-7568-1EC3-F55D-E2ADF15BCAFB}"/>
              </a:ext>
            </a:extLst>
          </p:cNvPr>
          <p:cNvSpPr>
            <a:spLocks noChangeArrowheads="1"/>
          </p:cNvSpPr>
          <p:nvPr/>
        </p:nvSpPr>
        <p:spPr bwMode="auto">
          <a:xfrm>
            <a:off x="152400" y="-170765"/>
            <a:ext cx="248786" cy="6463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800" b="0" i="0" u="none" strike="noStrike" cap="none" normalizeH="0" baseline="0" dirty="0">
                <a:ln>
                  <a:noFill/>
                </a:ln>
                <a:solidFill>
                  <a:schemeClr val="tx1"/>
                </a:solidFill>
                <a:effectLst/>
                <a:latin typeface="Arial" panose="020B0604020202020204" pitchFamily="34" charset="0"/>
              </a:rPr>
              <a:t> </a:t>
            </a:r>
            <a:br>
              <a:rPr kumimoji="0" lang="en-US" altLang="en-US" sz="1800" b="0" i="0" u="none" strike="noStrike" cap="none" normalizeH="0" baseline="0" dirty="0">
                <a:ln>
                  <a:noFill/>
                </a:ln>
                <a:solidFill>
                  <a:schemeClr val="tx1"/>
                </a:solidFill>
                <a:effectLst/>
                <a:latin typeface="Arial" panose="020B0604020202020204" pitchFamily="34" charset="0"/>
              </a:rPr>
            </a:b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47090229"/>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2D1B4621-C239-40C9-E90F-9B48D92B9F4B}"/>
              </a:ext>
            </a:extLst>
          </p:cNvPr>
          <p:cNvSpPr txBox="1"/>
          <p:nvPr/>
        </p:nvSpPr>
        <p:spPr>
          <a:xfrm>
            <a:off x="6620256" y="5462016"/>
            <a:ext cx="4786951" cy="646331"/>
          </a:xfrm>
          <a:prstGeom prst="rect">
            <a:avLst/>
          </a:prstGeom>
          <a:noFill/>
        </p:spPr>
        <p:txBody>
          <a:bodyPr wrap="none" rtlCol="0">
            <a:spAutoFit/>
          </a:bodyPr>
          <a:lstStyle/>
          <a:p>
            <a:r>
              <a:rPr lang="en-US" dirty="0" err="1"/>
              <a:t>Yeneva</a:t>
            </a:r>
            <a:r>
              <a:rPr lang="en-US" dirty="0"/>
              <a:t> Tufino: 2427845 (Policy and Strategies)</a:t>
            </a:r>
          </a:p>
          <a:p>
            <a:r>
              <a:rPr lang="en-US" dirty="0"/>
              <a:t> </a:t>
            </a:r>
          </a:p>
        </p:txBody>
      </p:sp>
    </p:spTree>
    <p:extLst>
      <p:ext uri="{BB962C8B-B14F-4D97-AF65-F5344CB8AC3E}">
        <p14:creationId xmlns:p14="http://schemas.microsoft.com/office/powerpoint/2010/main" val="1395887241"/>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322B88D2-B0B0-4A4F-6828-2979816B327E}"/>
              </a:ext>
            </a:extLst>
          </p:cNvPr>
          <p:cNvSpPr txBox="1"/>
          <p:nvPr/>
        </p:nvSpPr>
        <p:spPr>
          <a:xfrm>
            <a:off x="5681472" y="5632704"/>
            <a:ext cx="6328840" cy="369332"/>
          </a:xfrm>
          <a:prstGeom prst="rect">
            <a:avLst/>
          </a:prstGeom>
          <a:noFill/>
        </p:spPr>
        <p:txBody>
          <a:bodyPr wrap="square" rtlCol="0">
            <a:spAutoFit/>
          </a:bodyPr>
          <a:lstStyle/>
          <a:p>
            <a:r>
              <a:rPr lang="en-US" dirty="0"/>
              <a:t>Arzoo </a:t>
            </a:r>
            <a:r>
              <a:rPr lang="en-US" dirty="0" err="1"/>
              <a:t>Anysis</a:t>
            </a:r>
            <a:r>
              <a:rPr lang="en-US" dirty="0"/>
              <a:t>: 2435268 (Public Health Recommendation)</a:t>
            </a:r>
          </a:p>
        </p:txBody>
      </p:sp>
    </p:spTree>
    <p:extLst>
      <p:ext uri="{BB962C8B-B14F-4D97-AF65-F5344CB8AC3E}">
        <p14:creationId xmlns:p14="http://schemas.microsoft.com/office/powerpoint/2010/main" val="3539818025"/>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cxnSp>
        <p:nvCxnSpPr>
          <p:cNvPr id="10" name="Straight Connector 9">
            <a:extLst>
              <a:ext uri="{FF2B5EF4-FFF2-40B4-BE49-F238E27FC236}">
                <a16:creationId xmlns:a16="http://schemas.microsoft.com/office/drawing/2014/main" id="{F64F9B95-9045-48D2-B9F3-2927E98F54AA}"/>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800100" y="723900"/>
            <a:ext cx="10591800" cy="0"/>
          </a:xfrm>
          <a:prstGeom prst="line">
            <a:avLst/>
          </a:prstGeom>
          <a:ln w="444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2" name="Straight Connector 11">
            <a:extLst>
              <a:ext uri="{FF2B5EF4-FFF2-40B4-BE49-F238E27FC236}">
                <a16:creationId xmlns:a16="http://schemas.microsoft.com/office/drawing/2014/main" id="{085AA86F-6A4D-4BCB-A045-D992CDC2959B}"/>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800100" y="6142781"/>
            <a:ext cx="10591800"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 useBgFill="1">
        <p:nvSpPr>
          <p:cNvPr id="14" name="Rectangle 13">
            <a:extLst>
              <a:ext uri="{FF2B5EF4-FFF2-40B4-BE49-F238E27FC236}">
                <a16:creationId xmlns:a16="http://schemas.microsoft.com/office/drawing/2014/main" id="{E49D7415-2F11-44C2-B6AA-13A25B6814B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descr="A poster of a person's body&#10;&#10;AI-generated content may be incorrect.">
            <a:extLst>
              <a:ext uri="{FF2B5EF4-FFF2-40B4-BE49-F238E27FC236}">
                <a16:creationId xmlns:a16="http://schemas.microsoft.com/office/drawing/2014/main" id="{5DDCA461-6712-F6EB-0263-D76A02D46739}"/>
              </a:ext>
            </a:extLst>
          </p:cNvPr>
          <p:cNvPicPr>
            <a:picLocks noChangeAspect="1"/>
          </p:cNvPicPr>
          <p:nvPr/>
        </p:nvPicPr>
        <p:blipFill>
          <a:blip r:embed="rId2"/>
          <a:srcRect b="3523"/>
          <a:stretch>
            <a:fillRect/>
          </a:stretch>
        </p:blipFill>
        <p:spPr>
          <a:xfrm>
            <a:off x="20" y="10"/>
            <a:ext cx="5686740" cy="6857990"/>
          </a:xfrm>
          <a:prstGeom prst="rect">
            <a:avLst/>
          </a:prstGeom>
        </p:spPr>
      </p:pic>
      <p:cxnSp>
        <p:nvCxnSpPr>
          <p:cNvPr id="16" name="Straight Connector 15">
            <a:extLst>
              <a:ext uri="{FF2B5EF4-FFF2-40B4-BE49-F238E27FC236}">
                <a16:creationId xmlns:a16="http://schemas.microsoft.com/office/drawing/2014/main" id="{D2E57F3D-33BE-4306-87E6-245763719516}"/>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6422739" y="722376"/>
            <a:ext cx="1600200" cy="0"/>
          </a:xfrm>
          <a:prstGeom prst="line">
            <a:avLst/>
          </a:prstGeom>
          <a:ln w="44450">
            <a:solidFill>
              <a:schemeClr val="tx1"/>
            </a:solidFill>
          </a:ln>
        </p:spPr>
        <p:style>
          <a:lnRef idx="1">
            <a:schemeClr val="accent1"/>
          </a:lnRef>
          <a:fillRef idx="0">
            <a:schemeClr val="accent1"/>
          </a:fillRef>
          <a:effectRef idx="0">
            <a:schemeClr val="accent1"/>
          </a:effectRef>
          <a:fontRef idx="minor">
            <a:schemeClr val="tx1"/>
          </a:fontRef>
        </p:style>
      </p:cxnSp>
      <p:graphicFrame>
        <p:nvGraphicFramePr>
          <p:cNvPr id="18" name="TextBox 4">
            <a:extLst>
              <a:ext uri="{FF2B5EF4-FFF2-40B4-BE49-F238E27FC236}">
                <a16:creationId xmlns:a16="http://schemas.microsoft.com/office/drawing/2014/main" id="{34C456A8-3DDF-C83F-3525-AA487C492FC2}"/>
              </a:ext>
            </a:extLst>
          </p:cNvPr>
          <p:cNvGraphicFramePr/>
          <p:nvPr>
            <p:extLst>
              <p:ext uri="{D42A27DB-BD31-4B8C-83A1-F6EECF244321}">
                <p14:modId xmlns:p14="http://schemas.microsoft.com/office/powerpoint/2010/main" val="4144059460"/>
              </p:ext>
            </p:extLst>
          </p:nvPr>
        </p:nvGraphicFramePr>
        <p:xfrm>
          <a:off x="6338819" y="1773547"/>
          <a:ext cx="5201121" cy="393192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6" name="TextBox 5">
            <a:extLst>
              <a:ext uri="{FF2B5EF4-FFF2-40B4-BE49-F238E27FC236}">
                <a16:creationId xmlns:a16="http://schemas.microsoft.com/office/drawing/2014/main" id="{0E2AFA3A-F52E-E2E1-3268-7AD8473328C5}"/>
              </a:ext>
            </a:extLst>
          </p:cNvPr>
          <p:cNvSpPr txBox="1"/>
          <p:nvPr/>
        </p:nvSpPr>
        <p:spPr>
          <a:xfrm>
            <a:off x="6608064" y="1036320"/>
            <a:ext cx="1973617" cy="369332"/>
          </a:xfrm>
          <a:prstGeom prst="rect">
            <a:avLst/>
          </a:prstGeom>
          <a:noFill/>
        </p:spPr>
        <p:txBody>
          <a:bodyPr wrap="none" rtlCol="0">
            <a:spAutoFit/>
          </a:bodyPr>
          <a:lstStyle/>
          <a:p>
            <a:pPr algn="ctr"/>
            <a:r>
              <a:rPr lang="en-US" dirty="0"/>
              <a:t>Health Education </a:t>
            </a:r>
          </a:p>
        </p:txBody>
      </p:sp>
      <p:sp>
        <p:nvSpPr>
          <p:cNvPr id="8" name="TextBox 7">
            <a:extLst>
              <a:ext uri="{FF2B5EF4-FFF2-40B4-BE49-F238E27FC236}">
                <a16:creationId xmlns:a16="http://schemas.microsoft.com/office/drawing/2014/main" id="{1C3FE1D5-1C3D-6CBD-461E-1E8F7DF4482D}"/>
              </a:ext>
            </a:extLst>
          </p:cNvPr>
          <p:cNvSpPr txBox="1"/>
          <p:nvPr/>
        </p:nvSpPr>
        <p:spPr>
          <a:xfrm>
            <a:off x="7851648" y="6142781"/>
            <a:ext cx="3667607" cy="646331"/>
          </a:xfrm>
          <a:prstGeom prst="rect">
            <a:avLst/>
          </a:prstGeom>
          <a:noFill/>
        </p:spPr>
        <p:txBody>
          <a:bodyPr wrap="none" rtlCol="0">
            <a:spAutoFit/>
          </a:bodyPr>
          <a:lstStyle/>
          <a:p>
            <a:r>
              <a:rPr lang="en-US" dirty="0"/>
              <a:t>Teresa Francisco da Cruz: 2440007 </a:t>
            </a:r>
            <a:endParaRPr lang="en-GB" dirty="0"/>
          </a:p>
          <a:p>
            <a:endParaRPr lang="en-US" dirty="0"/>
          </a:p>
        </p:txBody>
      </p:sp>
    </p:spTree>
    <p:extLst>
      <p:ext uri="{BB962C8B-B14F-4D97-AF65-F5344CB8AC3E}">
        <p14:creationId xmlns:p14="http://schemas.microsoft.com/office/powerpoint/2010/main" val="1279131270"/>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cxnSp>
        <p:nvCxnSpPr>
          <p:cNvPr id="21" name="Straight Connector 20">
            <a:extLst>
              <a:ext uri="{FF2B5EF4-FFF2-40B4-BE49-F238E27FC236}">
                <a16:creationId xmlns:a16="http://schemas.microsoft.com/office/drawing/2014/main" id="{F64F9B95-9045-48D2-B9F3-2927E98F54AA}"/>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800100" y="723900"/>
            <a:ext cx="10591800" cy="0"/>
          </a:xfrm>
          <a:prstGeom prst="line">
            <a:avLst/>
          </a:prstGeom>
          <a:ln w="444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3" name="Straight Connector 22">
            <a:extLst>
              <a:ext uri="{FF2B5EF4-FFF2-40B4-BE49-F238E27FC236}">
                <a16:creationId xmlns:a16="http://schemas.microsoft.com/office/drawing/2014/main" id="{085AA86F-6A4D-4BCB-A045-D992CDC2959B}"/>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800100" y="6142781"/>
            <a:ext cx="10591800"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 useBgFill="1">
        <p:nvSpPr>
          <p:cNvPr id="25" name="Rectangle 24">
            <a:extLst>
              <a:ext uri="{FF2B5EF4-FFF2-40B4-BE49-F238E27FC236}">
                <a16:creationId xmlns:a16="http://schemas.microsoft.com/office/drawing/2014/main" id="{E49D7415-2F11-44C2-B6AA-13A25B6814B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descr="Person sanitising hand">
            <a:extLst>
              <a:ext uri="{FF2B5EF4-FFF2-40B4-BE49-F238E27FC236}">
                <a16:creationId xmlns:a16="http://schemas.microsoft.com/office/drawing/2014/main" id="{818D436B-8C6E-FD21-0D2F-CF6F9B84932F}"/>
              </a:ext>
            </a:extLst>
          </p:cNvPr>
          <p:cNvPicPr>
            <a:picLocks noChangeAspect="1"/>
          </p:cNvPicPr>
          <p:nvPr/>
        </p:nvPicPr>
        <p:blipFill>
          <a:blip r:embed="rId2"/>
          <a:srcRect l="22368" r="30882" b="-1"/>
          <a:stretch>
            <a:fillRect/>
          </a:stretch>
        </p:blipFill>
        <p:spPr>
          <a:xfrm>
            <a:off x="20" y="-1"/>
            <a:ext cx="4663420" cy="6858001"/>
          </a:xfrm>
          <a:prstGeom prst="rect">
            <a:avLst/>
          </a:prstGeom>
        </p:spPr>
      </p:pic>
      <p:cxnSp>
        <p:nvCxnSpPr>
          <p:cNvPr id="27" name="Straight Connector 26">
            <a:extLst>
              <a:ext uri="{FF2B5EF4-FFF2-40B4-BE49-F238E27FC236}">
                <a16:creationId xmlns:a16="http://schemas.microsoft.com/office/drawing/2014/main" id="{D2E57F3D-33BE-4306-87E6-245763719516}"/>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5346871" y="722376"/>
            <a:ext cx="1638300" cy="0"/>
          </a:xfrm>
          <a:prstGeom prst="line">
            <a:avLst/>
          </a:prstGeom>
          <a:ln w="44450">
            <a:solidFill>
              <a:schemeClr val="tx1"/>
            </a:solidFill>
          </a:ln>
        </p:spPr>
        <p:style>
          <a:lnRef idx="1">
            <a:schemeClr val="accent1"/>
          </a:lnRef>
          <a:fillRef idx="0">
            <a:schemeClr val="accent1"/>
          </a:fillRef>
          <a:effectRef idx="0">
            <a:schemeClr val="accent1"/>
          </a:effectRef>
          <a:fontRef idx="minor">
            <a:schemeClr val="tx1"/>
          </a:fontRef>
        </p:style>
      </p:cxnSp>
      <p:sp>
        <p:nvSpPr>
          <p:cNvPr id="2" name="TextBox 1">
            <a:extLst>
              <a:ext uri="{FF2B5EF4-FFF2-40B4-BE49-F238E27FC236}">
                <a16:creationId xmlns:a16="http://schemas.microsoft.com/office/drawing/2014/main" id="{366A879D-5EDA-9D80-3CBD-B6DC9A4B7AF2}"/>
              </a:ext>
            </a:extLst>
          </p:cNvPr>
          <p:cNvSpPr txBox="1"/>
          <p:nvPr/>
        </p:nvSpPr>
        <p:spPr>
          <a:xfrm>
            <a:off x="5248656" y="2221992"/>
            <a:ext cx="6236208" cy="3941064"/>
          </a:xfrm>
          <a:prstGeom prst="rect">
            <a:avLst/>
          </a:prstGeom>
        </p:spPr>
        <p:txBody>
          <a:bodyPr vert="horz" lIns="91440" tIns="45720" rIns="91440" bIns="45720" rtlCol="0">
            <a:normAutofit/>
          </a:bodyPr>
          <a:lstStyle/>
          <a:p>
            <a:pPr indent="-228600">
              <a:lnSpc>
                <a:spcPct val="110000"/>
              </a:lnSpc>
              <a:spcAft>
                <a:spcPts val="600"/>
              </a:spcAft>
              <a:buFont typeface="Arial" panose="020B0604020202020204" pitchFamily="34" charset="0"/>
              <a:buChar char="•"/>
            </a:pPr>
            <a:r>
              <a:rPr lang="en-US" dirty="0">
                <a:latin typeface="Arial" panose="020B0604020202020204" pitchFamily="34" charset="0"/>
                <a:cs typeface="Arial" panose="020B0604020202020204" pitchFamily="34" charset="0"/>
              </a:rPr>
              <a:t>Hand hygiene should be promoted as well as sanitation routines should be improved and implemented especially when students are in communal areas, students should also be regularly encouraged to wash their hands properly especially after coughing or sneezing and to also cover up there mouth then they cough or sneeze to prevent bacteria from spreading</a:t>
            </a:r>
            <a:r>
              <a:rPr lang="en-US" dirty="0"/>
              <a:t>.</a:t>
            </a:r>
          </a:p>
        </p:txBody>
      </p:sp>
      <p:sp>
        <p:nvSpPr>
          <p:cNvPr id="3" name="TextBox 2">
            <a:extLst>
              <a:ext uri="{FF2B5EF4-FFF2-40B4-BE49-F238E27FC236}">
                <a16:creationId xmlns:a16="http://schemas.microsoft.com/office/drawing/2014/main" id="{6432BF68-F6A3-C97D-6C05-8570ECEADA27}"/>
              </a:ext>
            </a:extLst>
          </p:cNvPr>
          <p:cNvSpPr txBox="1"/>
          <p:nvPr/>
        </p:nvSpPr>
        <p:spPr>
          <a:xfrm>
            <a:off x="7144512" y="1296215"/>
            <a:ext cx="2081788" cy="461665"/>
          </a:xfrm>
          <a:prstGeom prst="rect">
            <a:avLst/>
          </a:prstGeom>
          <a:noFill/>
        </p:spPr>
        <p:txBody>
          <a:bodyPr wrap="none" rtlCol="0">
            <a:spAutoFit/>
          </a:bodyPr>
          <a:lstStyle/>
          <a:p>
            <a:r>
              <a:rPr lang="en-US" sz="2400" dirty="0"/>
              <a:t>Hand Hygiene</a:t>
            </a:r>
          </a:p>
        </p:txBody>
      </p:sp>
      <p:sp>
        <p:nvSpPr>
          <p:cNvPr id="5" name="TextBox 4">
            <a:extLst>
              <a:ext uri="{FF2B5EF4-FFF2-40B4-BE49-F238E27FC236}">
                <a16:creationId xmlns:a16="http://schemas.microsoft.com/office/drawing/2014/main" id="{7768E27E-246B-4A08-C3A8-0991BE8C297C}"/>
              </a:ext>
            </a:extLst>
          </p:cNvPr>
          <p:cNvSpPr txBox="1"/>
          <p:nvPr/>
        </p:nvSpPr>
        <p:spPr>
          <a:xfrm>
            <a:off x="8071104" y="6197499"/>
            <a:ext cx="3667607" cy="646331"/>
          </a:xfrm>
          <a:prstGeom prst="rect">
            <a:avLst/>
          </a:prstGeom>
          <a:noFill/>
        </p:spPr>
        <p:txBody>
          <a:bodyPr wrap="none" rtlCol="0">
            <a:spAutoFit/>
          </a:bodyPr>
          <a:lstStyle/>
          <a:p>
            <a:r>
              <a:rPr lang="en-US" dirty="0"/>
              <a:t>Teresa Francisco da Cruz: 2440007 </a:t>
            </a:r>
            <a:endParaRPr lang="en-GB" dirty="0"/>
          </a:p>
          <a:p>
            <a:endParaRPr lang="en-US" dirty="0"/>
          </a:p>
        </p:txBody>
      </p:sp>
    </p:spTree>
    <p:extLst>
      <p:ext uri="{BB962C8B-B14F-4D97-AF65-F5344CB8AC3E}">
        <p14:creationId xmlns:p14="http://schemas.microsoft.com/office/powerpoint/2010/main" val="2376401204"/>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cxnSp>
        <p:nvCxnSpPr>
          <p:cNvPr id="9" name="Straight Connector 8">
            <a:extLst>
              <a:ext uri="{FF2B5EF4-FFF2-40B4-BE49-F238E27FC236}">
                <a16:creationId xmlns:a16="http://schemas.microsoft.com/office/drawing/2014/main" id="{F64F9B95-9045-48D2-B9F3-2927E98F54AA}"/>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800100" y="723900"/>
            <a:ext cx="10591800" cy="0"/>
          </a:xfrm>
          <a:prstGeom prst="line">
            <a:avLst/>
          </a:prstGeom>
          <a:ln w="444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1" name="Straight Connector 10">
            <a:extLst>
              <a:ext uri="{FF2B5EF4-FFF2-40B4-BE49-F238E27FC236}">
                <a16:creationId xmlns:a16="http://schemas.microsoft.com/office/drawing/2014/main" id="{085AA86F-6A4D-4BCB-A045-D992CDC2959B}"/>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800100" y="6142781"/>
            <a:ext cx="10591800"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 useBgFill="1">
        <p:nvSpPr>
          <p:cNvPr id="13" name="Rectangle 12">
            <a:extLst>
              <a:ext uri="{FF2B5EF4-FFF2-40B4-BE49-F238E27FC236}">
                <a16:creationId xmlns:a16="http://schemas.microsoft.com/office/drawing/2014/main" id="{E49D7415-2F11-44C2-B6AA-13A25B6814B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15" name="Straight Connector 14">
            <a:extLst>
              <a:ext uri="{FF2B5EF4-FFF2-40B4-BE49-F238E27FC236}">
                <a16:creationId xmlns:a16="http://schemas.microsoft.com/office/drawing/2014/main" id="{8E813B4C-6731-0B72-5252-A79AB0E20B58}"/>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804672" y="723900"/>
            <a:ext cx="10588752" cy="0"/>
          </a:xfrm>
          <a:prstGeom prst="line">
            <a:avLst/>
          </a:prstGeom>
          <a:ln w="44450">
            <a:solidFill>
              <a:schemeClr val="tx1"/>
            </a:solidFill>
          </a:ln>
        </p:spPr>
        <p:style>
          <a:lnRef idx="1">
            <a:schemeClr val="accent1"/>
          </a:lnRef>
          <a:fillRef idx="0">
            <a:schemeClr val="accent1"/>
          </a:fillRef>
          <a:effectRef idx="0">
            <a:schemeClr val="accent1"/>
          </a:effectRef>
          <a:fontRef idx="minor">
            <a:schemeClr val="tx1"/>
          </a:fontRef>
        </p:style>
      </p:cxnSp>
      <p:sp>
        <p:nvSpPr>
          <p:cNvPr id="2" name="TextBox 1">
            <a:extLst>
              <a:ext uri="{FF2B5EF4-FFF2-40B4-BE49-F238E27FC236}">
                <a16:creationId xmlns:a16="http://schemas.microsoft.com/office/drawing/2014/main" id="{CDEB9EFD-5D7A-7EE6-0955-D38D5C5CB3D6}"/>
              </a:ext>
            </a:extLst>
          </p:cNvPr>
          <p:cNvSpPr txBox="1"/>
          <p:nvPr/>
        </p:nvSpPr>
        <p:spPr>
          <a:xfrm>
            <a:off x="700088" y="2221992"/>
            <a:ext cx="6400800" cy="3739896"/>
          </a:xfrm>
          <a:prstGeom prst="rect">
            <a:avLst/>
          </a:prstGeom>
        </p:spPr>
        <p:txBody>
          <a:bodyPr vert="horz" lIns="91440" tIns="45720" rIns="91440" bIns="45720" rtlCol="0">
            <a:normAutofit/>
          </a:bodyPr>
          <a:lstStyle/>
          <a:p>
            <a:pPr indent="-228600">
              <a:lnSpc>
                <a:spcPct val="110000"/>
              </a:lnSpc>
              <a:spcAft>
                <a:spcPts val="600"/>
              </a:spcAft>
              <a:buFont typeface="Arial" panose="020B0604020202020204" pitchFamily="34" charset="0"/>
              <a:buChar char="•"/>
            </a:pPr>
            <a:r>
              <a:rPr lang="en-US" dirty="0"/>
              <a:t>To </a:t>
            </a:r>
            <a:r>
              <a:rPr lang="en-US" dirty="0" err="1"/>
              <a:t>finalise</a:t>
            </a:r>
            <a:r>
              <a:rPr lang="en-US" dirty="0"/>
              <a:t> a system of effective health monitoring should be put out in place this would be easier to identify students with persistent coughs that are lasting 3 weeks or more, weight loss and fever and making sure they get tested urgently so that they can get the help they need and so that the TB can be detected early.</a:t>
            </a:r>
          </a:p>
        </p:txBody>
      </p:sp>
      <p:pic>
        <p:nvPicPr>
          <p:cNvPr id="6" name="Graphic 5" descr="Doctor">
            <a:extLst>
              <a:ext uri="{FF2B5EF4-FFF2-40B4-BE49-F238E27FC236}">
                <a16:creationId xmlns:a16="http://schemas.microsoft.com/office/drawing/2014/main" id="{BF2718A0-0F82-DA1C-70F8-2B68D0146BCF}"/>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7487920" y="2102261"/>
            <a:ext cx="3903980" cy="3903980"/>
          </a:xfrm>
          <a:prstGeom prst="rect">
            <a:avLst/>
          </a:prstGeom>
        </p:spPr>
      </p:pic>
      <p:cxnSp>
        <p:nvCxnSpPr>
          <p:cNvPr id="17" name="Straight Connector 16">
            <a:extLst>
              <a:ext uri="{FF2B5EF4-FFF2-40B4-BE49-F238E27FC236}">
                <a16:creationId xmlns:a16="http://schemas.microsoft.com/office/drawing/2014/main" id="{6E0E8146-6E65-2E6C-0C86-547E3C925406}"/>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809065" y="6145599"/>
            <a:ext cx="10582835"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
        <p:nvSpPr>
          <p:cNvPr id="3" name="TextBox 2">
            <a:extLst>
              <a:ext uri="{FF2B5EF4-FFF2-40B4-BE49-F238E27FC236}">
                <a16:creationId xmlns:a16="http://schemas.microsoft.com/office/drawing/2014/main" id="{98E22D4F-4516-3DEB-BB2A-8507D7D522C6}"/>
              </a:ext>
            </a:extLst>
          </p:cNvPr>
          <p:cNvSpPr txBox="1"/>
          <p:nvPr/>
        </p:nvSpPr>
        <p:spPr>
          <a:xfrm>
            <a:off x="700088" y="1216968"/>
            <a:ext cx="2723823" cy="461665"/>
          </a:xfrm>
          <a:prstGeom prst="rect">
            <a:avLst/>
          </a:prstGeom>
          <a:noFill/>
        </p:spPr>
        <p:txBody>
          <a:bodyPr wrap="none" rtlCol="0">
            <a:spAutoFit/>
          </a:bodyPr>
          <a:lstStyle/>
          <a:p>
            <a:r>
              <a:rPr lang="en-US" sz="2400" dirty="0"/>
              <a:t>Health Monitoring </a:t>
            </a:r>
          </a:p>
        </p:txBody>
      </p:sp>
      <p:sp>
        <p:nvSpPr>
          <p:cNvPr id="4" name="TextBox 3">
            <a:extLst>
              <a:ext uri="{FF2B5EF4-FFF2-40B4-BE49-F238E27FC236}">
                <a16:creationId xmlns:a16="http://schemas.microsoft.com/office/drawing/2014/main" id="{C78898F5-0569-21F9-AAA5-185D7F328F0B}"/>
              </a:ext>
            </a:extLst>
          </p:cNvPr>
          <p:cNvSpPr txBox="1"/>
          <p:nvPr/>
        </p:nvSpPr>
        <p:spPr>
          <a:xfrm>
            <a:off x="7487920" y="6388608"/>
            <a:ext cx="3667607" cy="646331"/>
          </a:xfrm>
          <a:prstGeom prst="rect">
            <a:avLst/>
          </a:prstGeom>
          <a:noFill/>
        </p:spPr>
        <p:txBody>
          <a:bodyPr wrap="none" rtlCol="0">
            <a:spAutoFit/>
          </a:bodyPr>
          <a:lstStyle/>
          <a:p>
            <a:r>
              <a:rPr lang="en-US" dirty="0"/>
              <a:t>Teresa Francisco da Cruz: 2440007 </a:t>
            </a:r>
            <a:endParaRPr lang="en-GB" dirty="0"/>
          </a:p>
          <a:p>
            <a:endParaRPr lang="en-US" dirty="0"/>
          </a:p>
        </p:txBody>
      </p:sp>
    </p:spTree>
    <p:extLst>
      <p:ext uri="{BB962C8B-B14F-4D97-AF65-F5344CB8AC3E}">
        <p14:creationId xmlns:p14="http://schemas.microsoft.com/office/powerpoint/2010/main" val="3805219690"/>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14F8AA3B-5049-B76B-2205-4C4BE9AA8ACE}"/>
              </a:ext>
            </a:extLst>
          </p:cNvPr>
          <p:cNvSpPr txBox="1"/>
          <p:nvPr/>
        </p:nvSpPr>
        <p:spPr>
          <a:xfrm>
            <a:off x="5240637" y="1060704"/>
            <a:ext cx="1710725" cy="461665"/>
          </a:xfrm>
          <a:prstGeom prst="rect">
            <a:avLst/>
          </a:prstGeom>
          <a:noFill/>
        </p:spPr>
        <p:txBody>
          <a:bodyPr wrap="none" rtlCol="0">
            <a:spAutoFit/>
          </a:bodyPr>
          <a:lstStyle/>
          <a:p>
            <a:r>
              <a:rPr lang="en-US" sz="2400" dirty="0">
                <a:latin typeface="Arial" panose="020B0604020202020204" pitchFamily="34" charset="0"/>
                <a:cs typeface="Arial" panose="020B0604020202020204" pitchFamily="34" charset="0"/>
              </a:rPr>
              <a:t>Conclusion</a:t>
            </a:r>
          </a:p>
        </p:txBody>
      </p:sp>
      <p:sp>
        <p:nvSpPr>
          <p:cNvPr id="3" name="TextBox 2">
            <a:extLst>
              <a:ext uri="{FF2B5EF4-FFF2-40B4-BE49-F238E27FC236}">
                <a16:creationId xmlns:a16="http://schemas.microsoft.com/office/drawing/2014/main" id="{30B3B711-F1DE-D517-625C-F3A56C282881}"/>
              </a:ext>
            </a:extLst>
          </p:cNvPr>
          <p:cNvSpPr txBox="1"/>
          <p:nvPr/>
        </p:nvSpPr>
        <p:spPr>
          <a:xfrm>
            <a:off x="7424928" y="6291072"/>
            <a:ext cx="3667607" cy="646331"/>
          </a:xfrm>
          <a:prstGeom prst="rect">
            <a:avLst/>
          </a:prstGeom>
          <a:noFill/>
        </p:spPr>
        <p:txBody>
          <a:bodyPr wrap="none" rtlCol="0">
            <a:spAutoFit/>
          </a:bodyPr>
          <a:lstStyle/>
          <a:p>
            <a:r>
              <a:rPr lang="en-US" dirty="0"/>
              <a:t>Teresa Francisco da Cruz: 2440007 </a:t>
            </a:r>
            <a:endParaRPr lang="en-GB" dirty="0"/>
          </a:p>
          <a:p>
            <a:endParaRPr lang="en-US" dirty="0"/>
          </a:p>
        </p:txBody>
      </p:sp>
    </p:spTree>
    <p:extLst>
      <p:ext uri="{BB962C8B-B14F-4D97-AF65-F5344CB8AC3E}">
        <p14:creationId xmlns:p14="http://schemas.microsoft.com/office/powerpoint/2010/main" val="3725783489"/>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0AF3342-EFFD-6A44-39F7-0950E170B3DB}"/>
              </a:ext>
            </a:extLst>
          </p:cNvPr>
          <p:cNvSpPr>
            <a:spLocks noGrp="1"/>
          </p:cNvSpPr>
          <p:nvPr>
            <p:ph type="title"/>
          </p:nvPr>
        </p:nvSpPr>
        <p:spPr/>
        <p:txBody>
          <a:bodyPr/>
          <a:lstStyle/>
          <a:p>
            <a:r>
              <a:rPr lang="en-GB" dirty="0"/>
              <a:t>references</a:t>
            </a:r>
          </a:p>
        </p:txBody>
      </p:sp>
      <p:sp>
        <p:nvSpPr>
          <p:cNvPr id="3" name="Content Placeholder 2">
            <a:extLst>
              <a:ext uri="{FF2B5EF4-FFF2-40B4-BE49-F238E27FC236}">
                <a16:creationId xmlns:a16="http://schemas.microsoft.com/office/drawing/2014/main" id="{4E61CF9B-1E1E-824D-1809-164C4D0D1BE7}"/>
              </a:ext>
            </a:extLst>
          </p:cNvPr>
          <p:cNvSpPr>
            <a:spLocks noGrp="1"/>
          </p:cNvSpPr>
          <p:nvPr>
            <p:ph idx="1"/>
          </p:nvPr>
        </p:nvSpPr>
        <p:spPr>
          <a:xfrm>
            <a:off x="750367" y="1568196"/>
            <a:ext cx="10691265" cy="4364094"/>
          </a:xfrm>
        </p:spPr>
        <p:txBody>
          <a:bodyPr vert="horz" lIns="91440" tIns="45720" rIns="91440" bIns="45720" rtlCol="0" anchor="t">
            <a:normAutofit fontScale="70000" lnSpcReduction="20000"/>
          </a:bodyPr>
          <a:lstStyle/>
          <a:p>
            <a:r>
              <a:rPr lang="en-GB" dirty="0"/>
              <a:t>Jessica </a:t>
            </a:r>
          </a:p>
          <a:p>
            <a:r>
              <a:rPr lang="en-US" dirty="0"/>
              <a:t>NHS (2024). </a:t>
            </a:r>
            <a:r>
              <a:rPr lang="en-US" i="1" dirty="0"/>
              <a:t>BCG vaccine for tuberculosis (TB)</a:t>
            </a:r>
            <a:r>
              <a:rPr lang="en-US" dirty="0"/>
              <a:t>. [online] nhs.uk. Available at: </a:t>
            </a:r>
            <a:r>
              <a:rPr lang="en-US" dirty="0">
                <a:hlinkClick r:id="rId2"/>
              </a:rPr>
              <a:t>https://www.nhs.uk/vaccinations/bcg-vaccine-for-tuberculosis-tb/</a:t>
            </a:r>
            <a:r>
              <a:rPr lang="en-US" dirty="0"/>
              <a:t>.</a:t>
            </a:r>
            <a:endParaRPr lang="en-GB" dirty="0"/>
          </a:p>
          <a:p>
            <a:r>
              <a:rPr lang="en-US" dirty="0"/>
              <a:t>NHS England (2024). </a:t>
            </a:r>
            <a:r>
              <a:rPr lang="en-US" i="1" dirty="0"/>
              <a:t>NHS England» Tuberculosis </a:t>
            </a:r>
            <a:r>
              <a:rPr lang="en-US" i="1" dirty="0" err="1"/>
              <a:t>Programme</a:t>
            </a:r>
            <a:r>
              <a:rPr lang="en-US" dirty="0"/>
              <a:t>. [online] www.england.nhs.uk. Available at: </a:t>
            </a:r>
            <a:r>
              <a:rPr lang="en-US" dirty="0">
                <a:hlinkClick r:id="rId3"/>
              </a:rPr>
              <a:t>https://www.england.nhs.uk/ourwork/prevention/tuberculosis-programme/</a:t>
            </a:r>
            <a:r>
              <a:rPr lang="en-US" dirty="0"/>
              <a:t>.</a:t>
            </a:r>
            <a:endParaRPr lang="en-GB" dirty="0"/>
          </a:p>
          <a:p>
            <a:r>
              <a:rPr lang="en-US" dirty="0"/>
              <a:t>UK HEALTH SECURITY AGENCY (2022). </a:t>
            </a:r>
            <a:r>
              <a:rPr lang="en-US" i="1" dirty="0"/>
              <a:t>What is TB and what are we doing to combat it? - UK Health Security Agency</a:t>
            </a:r>
            <a:r>
              <a:rPr lang="en-US" dirty="0"/>
              <a:t>. [online] ukhsa.blog.gov.uk. Available at: </a:t>
            </a:r>
            <a:r>
              <a:rPr lang="en-US" dirty="0">
                <a:hlinkClick r:id="rId4"/>
              </a:rPr>
              <a:t>https://ukhsa.blog.gov.uk/2022/03/23/what-is-tb-and-what-are-we-doing-to-combat-it/</a:t>
            </a:r>
            <a:r>
              <a:rPr lang="en-US" dirty="0"/>
              <a:t>.</a:t>
            </a:r>
            <a:endParaRPr lang="en-GB" dirty="0"/>
          </a:p>
          <a:p>
            <a:r>
              <a:rPr lang="en-US" dirty="0"/>
              <a:t>UK Health Security Agency (2023). </a:t>
            </a:r>
            <a:r>
              <a:rPr lang="en-US" i="1" dirty="0"/>
              <a:t>Tuberculosis (TB): action plan for England, 2021 to 2026</a:t>
            </a:r>
            <a:r>
              <a:rPr lang="en-US" dirty="0"/>
              <a:t>. [online] GOV.UK. Available at: </a:t>
            </a:r>
            <a:r>
              <a:rPr lang="en-US" dirty="0">
                <a:hlinkClick r:id="rId5"/>
              </a:rPr>
              <a:t>https://www.gov.uk/government/publications/tuberculosis-tb-action-plan-for-england/tuberculosis-tb-action-plan-for-england-2021-to-2026</a:t>
            </a:r>
            <a:endParaRPr lang="en-GB" dirty="0"/>
          </a:p>
          <a:p>
            <a:r>
              <a:rPr lang="en-GB" dirty="0"/>
              <a:t>Bruna </a:t>
            </a:r>
          </a:p>
          <a:p>
            <a:r>
              <a:rPr lang="en-GB" sz="1900" dirty="0">
                <a:latin typeface="Times New Roman"/>
                <a:cs typeface="Times New Roman"/>
              </a:rPr>
              <a:t>NHS. (2024, March 6). </a:t>
            </a:r>
            <a:r>
              <a:rPr lang="en-GB" sz="1900" i="1" dirty="0">
                <a:latin typeface="Times New Roman"/>
                <a:cs typeface="Times New Roman"/>
              </a:rPr>
              <a:t>BCG vaccine for tuberculosis (TB)</a:t>
            </a:r>
            <a:r>
              <a:rPr lang="en-GB" sz="1900" dirty="0">
                <a:latin typeface="Times New Roman"/>
                <a:cs typeface="Times New Roman"/>
              </a:rPr>
              <a:t>. </a:t>
            </a:r>
            <a:r>
              <a:rPr lang="en-GB" sz="1900" dirty="0" err="1">
                <a:latin typeface="Times New Roman"/>
                <a:cs typeface="Times New Roman"/>
              </a:rPr>
              <a:t>Nhs.uk</a:t>
            </a:r>
            <a:r>
              <a:rPr lang="en-GB" sz="1900" dirty="0">
                <a:latin typeface="Times New Roman"/>
                <a:cs typeface="Times New Roman"/>
              </a:rPr>
              <a:t>. </a:t>
            </a:r>
            <a:r>
              <a:rPr lang="en-GB" sz="1900" dirty="0">
                <a:latin typeface="Times New Roman"/>
                <a:cs typeface="Times New Roman"/>
                <a:hlinkClick r:id="rId2"/>
              </a:rPr>
              <a:t>https://www.nhs.uk/vaccinations/bcg-vaccine-for-tuberculosis-tb/</a:t>
            </a:r>
          </a:p>
          <a:p>
            <a:pPr marL="0" indent="0">
              <a:buNone/>
            </a:pPr>
            <a:endParaRPr lang="en-GB" dirty="0"/>
          </a:p>
          <a:p>
            <a:r>
              <a:rPr lang="en-GB" dirty="0"/>
              <a:t>Eliora</a:t>
            </a:r>
          </a:p>
          <a:p>
            <a:r>
              <a:rPr lang="en-GB" dirty="0"/>
              <a:t>Teresa</a:t>
            </a:r>
          </a:p>
          <a:p>
            <a:endParaRPr lang="en-GB" dirty="0"/>
          </a:p>
        </p:txBody>
      </p:sp>
    </p:spTree>
    <p:extLst>
      <p:ext uri="{BB962C8B-B14F-4D97-AF65-F5344CB8AC3E}">
        <p14:creationId xmlns:p14="http://schemas.microsoft.com/office/powerpoint/2010/main" val="1719012441"/>
      </p:ext>
    </p:extLst>
  </p:cSld>
  <p:clrMapOvr>
    <a:masterClrMapping/>
  </p:clrMapOvr>
</p:sld>
</file>

<file path=ppt/theme/theme1.xml><?xml version="1.0" encoding="utf-8"?>
<a:theme xmlns:a="http://schemas.openxmlformats.org/drawingml/2006/main" name="ChronicleVTI">
  <a:themeElements>
    <a:clrScheme name="Chronicle">
      <a:dk1>
        <a:srgbClr val="000000"/>
      </a:dk1>
      <a:lt1>
        <a:srgbClr val="FFFFFF"/>
      </a:lt1>
      <a:dk2>
        <a:srgbClr val="1C1C32"/>
      </a:dk2>
      <a:lt2>
        <a:srgbClr val="F8F4F1"/>
      </a:lt2>
      <a:accent1>
        <a:srgbClr val="734B67"/>
      </a:accent1>
      <a:accent2>
        <a:srgbClr val="959EBB"/>
      </a:accent2>
      <a:accent3>
        <a:srgbClr val="596781"/>
      </a:accent3>
      <a:accent4>
        <a:srgbClr val="7F6E8C"/>
      </a:accent4>
      <a:accent5>
        <a:srgbClr val="DB9A8F"/>
      </a:accent5>
      <a:accent6>
        <a:srgbClr val="C29AB1"/>
      </a:accent6>
      <a:hlink>
        <a:srgbClr val="778BA2"/>
      </a:hlink>
      <a:folHlink>
        <a:srgbClr val="A27C99"/>
      </a:folHlink>
    </a:clrScheme>
    <a:fontScheme name="Univers Calisto">
      <a:majorFont>
        <a:latin typeface="Univers Condensed"/>
        <a:ea typeface=""/>
        <a:cs typeface=""/>
      </a:majorFont>
      <a:minorFont>
        <a:latin typeface="Calisto MT"/>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ChronicleVTI" id="{508E4D90-5116-4BF0-876B-3F422DD1F65F}" vid="{AA21DC3D-92A8-43A4-8358-ED428371CD55}"/>
    </a:ext>
  </a:extLst>
</a:theme>
</file>

<file path=docProps/app.xml><?xml version="1.0" encoding="utf-8"?>
<Properties xmlns="http://schemas.openxmlformats.org/officeDocument/2006/extended-properties" xmlns:vt="http://schemas.openxmlformats.org/officeDocument/2006/docPropsVTypes">
  <TotalTime>2037</TotalTime>
  <Words>2069</Words>
  <Application>Microsoft Macintosh PowerPoint</Application>
  <PresentationFormat>Widescreen</PresentationFormat>
  <Paragraphs>144</Paragraphs>
  <Slides>25</Slides>
  <Notes>0</Notes>
  <HiddenSlides>0</HiddenSlides>
  <MMClips>1</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25</vt:i4>
      </vt:variant>
    </vt:vector>
  </HeadingPairs>
  <TitlesOfParts>
    <vt:vector size="30" baseType="lpstr">
      <vt:lpstr>Arial</vt:lpstr>
      <vt:lpstr>Calisto MT</vt:lpstr>
      <vt:lpstr>Times New Roman</vt:lpstr>
      <vt:lpstr>Univers Condensed</vt:lpstr>
      <vt:lpstr>ChronicleVTI</vt:lpstr>
      <vt:lpstr>PowerPoint Presentation</vt:lpstr>
      <vt:lpstr>Created by: </vt:lpstr>
      <vt:lpstr>Presentation outline</vt:lpstr>
      <vt:lpstr>Tuberculosis </vt:lpstr>
      <vt:lpstr>Definition of Tuberculosis  </vt:lpstr>
      <vt:lpstr>Measuring and Monitoring an Outbreak</vt:lpstr>
      <vt:lpstr>Signs and Symptoms</vt:lpstr>
      <vt:lpstr>Immunisation (BCG Vaccine) </vt:lpstr>
      <vt:lpstr>Lifestyle and Behavioural Changes </vt:lpstr>
      <vt:lpstr>Medication and Treatment (Including Drug-Resistant TB) </vt:lpstr>
      <vt:lpstr>Environmental Control </vt:lpstr>
      <vt:lpstr>Quarantine and Isolation </vt:lpstr>
      <vt:lpstr>Use of PPE (Personal Protective Equipment) </vt:lpstr>
      <vt:lpstr>Public heath surveillance                    </vt:lpstr>
      <vt:lpstr>PowerPoint Presentation</vt:lpstr>
      <vt:lpstr>data collection </vt:lpstr>
      <vt:lpstr>How the vaccination data works?</vt:lpstr>
      <vt:lpstr>Data analysis</vt:lpstr>
      <vt:lpstr>PowerPoint Presentation</vt:lpstr>
      <vt:lpstr>PowerPoint Presentation</vt:lpstr>
      <vt:lpstr>PowerPoint Presentation</vt:lpstr>
      <vt:lpstr>PowerPoint Presentation</vt:lpstr>
      <vt:lpstr>PowerPoint Presentation</vt:lpstr>
      <vt:lpstr>PowerPoint Presentation</vt:lpstr>
      <vt:lpstr>references</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Bruna Moraes Goncalves (2440011)</dc:creator>
  <cp:lastModifiedBy>Bruna Moraes Goncalves (2440011)</cp:lastModifiedBy>
  <cp:revision>101</cp:revision>
  <dcterms:created xsi:type="dcterms:W3CDTF">2025-11-06T22:19:59Z</dcterms:created>
  <dcterms:modified xsi:type="dcterms:W3CDTF">2025-11-09T21:46:14Z</dcterms:modified>
</cp:coreProperties>
</file>