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6" r:id="rId2"/>
    <p:sldId id="268" r:id="rId3"/>
    <p:sldId id="289" r:id="rId4"/>
    <p:sldId id="257" r:id="rId5"/>
    <p:sldId id="270" r:id="rId6"/>
    <p:sldId id="271" r:id="rId7"/>
    <p:sldId id="282" r:id="rId8"/>
    <p:sldId id="279" r:id="rId9"/>
    <p:sldId id="272" r:id="rId10"/>
    <p:sldId id="276" r:id="rId11"/>
    <p:sldId id="287" r:id="rId12"/>
    <p:sldId id="280" r:id="rId13"/>
    <p:sldId id="281" r:id="rId14"/>
    <p:sldId id="283" r:id="rId15"/>
    <p:sldId id="273" r:id="rId16"/>
    <p:sldId id="288" r:id="rId17"/>
    <p:sldId id="286" r:id="rId18"/>
    <p:sldId id="275" r:id="rId19"/>
    <p:sldId id="274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F4EC9-0C14-4CB8-BA73-4823BF3FF7DE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2765B-B056-4AC3-B8C1-07692ADDA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04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7-8 million tonnes of End</a:t>
            </a:r>
            <a:r>
              <a:rPr lang="en-GB" baseline="0" dirty="0" smtClean="0"/>
              <a:t> of Life Vehicle waste in EU per year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765B-B056-4AC3-B8C1-07692ADDA79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6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5&amp;v=QPfKQIsUGK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c.europa.eu/eurostat/statistics-explained/index.php?title=End-of-life_vehicle_statistic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n2ZjAMHKZ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Motor Industry and End of Life Directive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67744" y="2924944"/>
            <a:ext cx="6172200" cy="2053590"/>
          </a:xfrm>
        </p:spPr>
        <p:txBody>
          <a:bodyPr/>
          <a:lstStyle/>
          <a:p>
            <a:r>
              <a:rPr lang="en-GB" dirty="0" smtClean="0"/>
              <a:t>Vehicle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7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430"/>
          <a:stretch/>
        </p:blipFill>
        <p:spPr>
          <a:xfrm>
            <a:off x="251520" y="285100"/>
            <a:ext cx="5815473" cy="396044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900"/>
          <a:stretch/>
        </p:blipFill>
        <p:spPr>
          <a:xfrm>
            <a:off x="806624" y="2564904"/>
            <a:ext cx="6768752" cy="414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10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Materials are in a vehicle?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Ferrous Metals</a:t>
            </a:r>
          </a:p>
          <a:p>
            <a:r>
              <a:rPr lang="en-GB" dirty="0" smtClean="0"/>
              <a:t>Plastics</a:t>
            </a:r>
          </a:p>
          <a:p>
            <a:r>
              <a:rPr lang="en-GB" dirty="0" smtClean="0"/>
              <a:t>Light Non-Ferrous Metals</a:t>
            </a:r>
          </a:p>
          <a:p>
            <a:r>
              <a:rPr lang="en-GB" dirty="0" smtClean="0"/>
              <a:t>Tyres</a:t>
            </a:r>
          </a:p>
          <a:p>
            <a:r>
              <a:rPr lang="en-GB" dirty="0" smtClean="0"/>
              <a:t>Glass</a:t>
            </a:r>
          </a:p>
          <a:p>
            <a:r>
              <a:rPr lang="en-GB" dirty="0" smtClean="0"/>
              <a:t>Fluids</a:t>
            </a:r>
          </a:p>
          <a:p>
            <a:r>
              <a:rPr lang="en-GB" dirty="0" smtClean="0"/>
              <a:t>Rubber</a:t>
            </a:r>
          </a:p>
          <a:p>
            <a:r>
              <a:rPr lang="en-GB" dirty="0" smtClean="0"/>
              <a:t>Heavy Non-Ferrous Metals</a:t>
            </a:r>
          </a:p>
          <a:p>
            <a:r>
              <a:rPr lang="en-GB" dirty="0" smtClean="0"/>
              <a:t>Other</a:t>
            </a:r>
          </a:p>
          <a:p>
            <a:r>
              <a:rPr lang="en-GB" dirty="0" smtClean="0"/>
              <a:t>Battery</a:t>
            </a:r>
          </a:p>
          <a:p>
            <a:r>
              <a:rPr lang="en-GB" dirty="0" smtClean="0"/>
              <a:t>Process Polymers</a:t>
            </a:r>
          </a:p>
          <a:p>
            <a:r>
              <a:rPr lang="en-GB" dirty="0" smtClean="0"/>
              <a:t>Electronics</a:t>
            </a:r>
          </a:p>
          <a:p>
            <a:r>
              <a:rPr lang="en-GB" dirty="0" smtClean="0"/>
              <a:t>Carpet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2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much of each material?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67756332"/>
              </p:ext>
            </p:extLst>
          </p:nvPr>
        </p:nvGraphicFramePr>
        <p:xfrm>
          <a:off x="1925094" y="1772816"/>
          <a:ext cx="5112568" cy="4176466"/>
        </p:xfrm>
        <a:graphic>
          <a:graphicData uri="http://schemas.openxmlformats.org/drawingml/2006/table">
            <a:tbl>
              <a:tblPr firstRow="1" firstCol="1" bandRow="1"/>
              <a:tblGrid>
                <a:gridCol w="33832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9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Times New Roman"/>
                        </a:rPr>
                        <a:t>Material</a:t>
                      </a:r>
                      <a:endParaRPr lang="en-GB" sz="12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Times New Roman"/>
                        </a:rPr>
                        <a:t>% by Weight</a:t>
                      </a:r>
                      <a:endParaRPr lang="en-GB" sz="12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Ferrous Metal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68.3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Plastics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9.1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Light Non-Ferrous Metal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6.3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Tyres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3.5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Glass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2.9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Fluids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2.1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Rubber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1.6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Heavy Non-Ferrous Metal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Other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Battery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Process Polymers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Electrical/Electronics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0.7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Carpet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0.4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18350" y="1465039"/>
            <a:ext cx="75260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Table 1 - Detailed breakdown of the materials used in a vehicles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251520" y="6115655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Gerrard, J &amp; </a:t>
            </a:r>
            <a:r>
              <a:rPr lang="en-GB" sz="1200" dirty="0" err="1"/>
              <a:t>Kandlikar</a:t>
            </a:r>
            <a:r>
              <a:rPr lang="en-GB" sz="1200" dirty="0"/>
              <a:t>, M (2007) ‘Is European end-of-life vehicle legislation living up to expectations? Assessing the impact of the ELV Directive on ‘green’ innovation and vehicle recovery’ </a:t>
            </a:r>
            <a:r>
              <a:rPr lang="en-GB" sz="1200" i="1" dirty="0"/>
              <a:t>Journal of Cleaner Production</a:t>
            </a:r>
            <a:r>
              <a:rPr lang="en-GB" sz="1200" dirty="0"/>
              <a:t> </a:t>
            </a:r>
            <a:r>
              <a:rPr lang="en-GB" sz="1200" b="1" dirty="0"/>
              <a:t>15</a:t>
            </a:r>
            <a:r>
              <a:rPr lang="en-GB" sz="1200" dirty="0"/>
              <a:t> 17-27</a:t>
            </a:r>
          </a:p>
        </p:txBody>
      </p:sp>
    </p:spTree>
    <p:extLst>
      <p:ext uri="{BB962C8B-B14F-4D97-AF65-F5344CB8AC3E}">
        <p14:creationId xmlns:p14="http://schemas.microsoft.com/office/powerpoint/2010/main" val="1355739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Recycling Directives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Vehicles purchased increasing</a:t>
            </a:r>
          </a:p>
          <a:p>
            <a:pPr marL="0" indent="0" algn="ctr">
              <a:buNone/>
            </a:pPr>
            <a:r>
              <a:rPr lang="en-GB" dirty="0" smtClean="0"/>
              <a:t>=</a:t>
            </a:r>
          </a:p>
          <a:p>
            <a:pPr marL="0" indent="0" algn="ctr">
              <a:buNone/>
            </a:pPr>
            <a:r>
              <a:rPr lang="en-GB" dirty="0" smtClean="0"/>
              <a:t>Vehicles scrapped increasing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r>
              <a:rPr lang="en-GB" dirty="0" smtClean="0"/>
              <a:t>EU created three directives</a:t>
            </a:r>
          </a:p>
          <a:p>
            <a:pPr lvl="1"/>
            <a:r>
              <a:rPr lang="en-GB" dirty="0" smtClean="0"/>
              <a:t>Waste Disposal Directive</a:t>
            </a:r>
          </a:p>
          <a:p>
            <a:pPr lvl="1"/>
            <a:r>
              <a:rPr lang="en-GB" dirty="0" smtClean="0"/>
              <a:t>Waste Electrical and Electronic Equipment (WEEE)</a:t>
            </a:r>
          </a:p>
          <a:p>
            <a:pPr lvl="1"/>
            <a:r>
              <a:rPr lang="en-GB" dirty="0" smtClean="0"/>
              <a:t>End of Life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7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Life Directive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9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Life Vehicles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European Parliament implemented in 2000</a:t>
            </a:r>
          </a:p>
          <a:p>
            <a:endParaRPr lang="en-GB" dirty="0"/>
          </a:p>
          <a:p>
            <a:r>
              <a:rPr lang="en-GB" dirty="0" smtClean="0"/>
              <a:t>End-Of-Life Directive 2000/53/EC</a:t>
            </a:r>
          </a:p>
          <a:p>
            <a:endParaRPr lang="en-GB" dirty="0"/>
          </a:p>
          <a:p>
            <a:r>
              <a:rPr lang="en-GB" dirty="0" smtClean="0"/>
              <a:t>Aim was;</a:t>
            </a:r>
          </a:p>
          <a:p>
            <a:pPr lvl="1"/>
            <a:r>
              <a:rPr lang="en-GB" i="1" dirty="0" smtClean="0"/>
              <a:t>To encourage the reuse, recycling and recovery of components from end of life vehicles</a:t>
            </a:r>
          </a:p>
          <a:p>
            <a:pPr lvl="1"/>
            <a:endParaRPr lang="en-GB" i="1" dirty="0"/>
          </a:p>
          <a:p>
            <a:r>
              <a:rPr lang="en-GB" dirty="0" smtClean="0"/>
              <a:t>Effective on the 3</a:t>
            </a:r>
            <a:r>
              <a:rPr lang="en-GB" baseline="30000" dirty="0" smtClean="0"/>
              <a:t>rd</a:t>
            </a:r>
            <a:r>
              <a:rPr lang="en-GB" dirty="0" smtClean="0"/>
              <a:t> November 2003</a:t>
            </a:r>
          </a:p>
          <a:p>
            <a:endParaRPr lang="en-GB" dirty="0"/>
          </a:p>
          <a:p>
            <a:r>
              <a:rPr lang="en-GB" dirty="0" smtClean="0"/>
              <a:t>Covers components, materials and whole vehicle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81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within the ELV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Producer</a:t>
            </a:r>
          </a:p>
          <a:p>
            <a:pPr lvl="1"/>
            <a:r>
              <a:rPr lang="en-GB" dirty="0" smtClean="0"/>
              <a:t>Manufacturer or professional importer</a:t>
            </a:r>
          </a:p>
          <a:p>
            <a:pPr lvl="1"/>
            <a:endParaRPr lang="en-GB" sz="1200" dirty="0"/>
          </a:p>
          <a:p>
            <a:r>
              <a:rPr lang="en-GB" dirty="0" smtClean="0"/>
              <a:t>Prevention</a:t>
            </a:r>
          </a:p>
          <a:p>
            <a:pPr lvl="1"/>
            <a:r>
              <a:rPr lang="en-GB" dirty="0" smtClean="0"/>
              <a:t>Measures aimed to reduce effects</a:t>
            </a:r>
          </a:p>
          <a:p>
            <a:pPr lvl="1"/>
            <a:endParaRPr lang="en-GB" sz="1200" dirty="0"/>
          </a:p>
          <a:p>
            <a:r>
              <a:rPr lang="en-GB" dirty="0" smtClean="0"/>
              <a:t>Treatment</a:t>
            </a:r>
          </a:p>
          <a:p>
            <a:pPr lvl="1"/>
            <a:r>
              <a:rPr lang="en-GB" dirty="0" smtClean="0"/>
              <a:t>Activity after end of life conducted by facility</a:t>
            </a:r>
          </a:p>
          <a:p>
            <a:pPr lvl="1"/>
            <a:endParaRPr lang="en-GB" sz="1200" dirty="0"/>
          </a:p>
          <a:p>
            <a:r>
              <a:rPr lang="en-GB" dirty="0" smtClean="0"/>
              <a:t>Reuse</a:t>
            </a:r>
          </a:p>
          <a:p>
            <a:pPr lvl="1"/>
            <a:r>
              <a:rPr lang="en-GB" dirty="0" smtClean="0"/>
              <a:t>Components being used for the same purpose</a:t>
            </a:r>
          </a:p>
          <a:p>
            <a:pPr lvl="1"/>
            <a:endParaRPr lang="en-GB" sz="1200" dirty="0"/>
          </a:p>
          <a:p>
            <a:r>
              <a:rPr lang="en-GB" dirty="0" smtClean="0"/>
              <a:t>Recover</a:t>
            </a:r>
          </a:p>
          <a:p>
            <a:pPr lvl="1"/>
            <a:r>
              <a:rPr lang="en-GB" dirty="0" smtClean="0"/>
              <a:t>Includes solvent reclamation, reclamation of metals and components, oil refining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33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Terms within the ELV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Recycling</a:t>
            </a:r>
          </a:p>
          <a:p>
            <a:pPr lvl="1"/>
            <a:r>
              <a:rPr lang="en-GB" dirty="0" smtClean="0"/>
              <a:t>Reprocessing of waste materials (doesn’t include energy recovery)</a:t>
            </a:r>
          </a:p>
          <a:p>
            <a:pPr lvl="1"/>
            <a:endParaRPr lang="en-GB" sz="1300" dirty="0"/>
          </a:p>
          <a:p>
            <a:r>
              <a:rPr lang="en-GB" dirty="0" smtClean="0"/>
              <a:t>ATF</a:t>
            </a:r>
            <a:endParaRPr lang="en-GB" dirty="0" smtClean="0"/>
          </a:p>
          <a:p>
            <a:pPr lvl="1"/>
            <a:r>
              <a:rPr lang="en-GB" dirty="0" smtClean="0"/>
              <a:t>Authorised Treatment Facility</a:t>
            </a:r>
            <a:endParaRPr lang="en-GB" dirty="0" smtClean="0"/>
          </a:p>
          <a:p>
            <a:pPr lvl="1"/>
            <a:endParaRPr lang="en-GB" sz="1300" dirty="0"/>
          </a:p>
          <a:p>
            <a:r>
              <a:rPr lang="en-GB" dirty="0" smtClean="0"/>
              <a:t>Hazardous substances</a:t>
            </a:r>
          </a:p>
          <a:p>
            <a:pPr lvl="1"/>
            <a:r>
              <a:rPr lang="en-GB" dirty="0" smtClean="0"/>
              <a:t>Dangerous substances</a:t>
            </a:r>
          </a:p>
          <a:p>
            <a:pPr lvl="1"/>
            <a:endParaRPr lang="en-GB" sz="1300" dirty="0"/>
          </a:p>
          <a:p>
            <a:r>
              <a:rPr lang="en-GB" dirty="0" smtClean="0"/>
              <a:t>Shredder</a:t>
            </a:r>
          </a:p>
          <a:p>
            <a:pPr lvl="1"/>
            <a:r>
              <a:rPr lang="en-GB" dirty="0" smtClean="0"/>
              <a:t>Device used to fragment end of life vehicle</a:t>
            </a:r>
          </a:p>
          <a:p>
            <a:pPr lvl="1"/>
            <a:endParaRPr lang="en-GB" sz="1300" dirty="0"/>
          </a:p>
          <a:p>
            <a:r>
              <a:rPr lang="en-GB" dirty="0" smtClean="0"/>
              <a:t>Dismantling Information</a:t>
            </a:r>
          </a:p>
          <a:p>
            <a:pPr lvl="1"/>
            <a:r>
              <a:rPr lang="en-GB" dirty="0" smtClean="0"/>
              <a:t>Information required for good treatment of end of life vehicle</a:t>
            </a:r>
          </a:p>
        </p:txBody>
      </p:sp>
    </p:spTree>
    <p:extLst>
      <p:ext uri="{BB962C8B-B14F-4D97-AF65-F5344CB8AC3E}">
        <p14:creationId xmlns:p14="http://schemas.microsoft.com/office/powerpoint/2010/main" val="257718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 Agency Video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43608" y="5157192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‘Authorised treatment facilities shall strip end-of-life vehicles before treatment and recover all environmentally hazardous components’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www.youtube.com/watch?time_continue=5&amp;v=QPfKQIsUGKg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58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ELV in more detail - Prevention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Limit use of hazardous substances – avoids having to dispose of them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Consider dismantling, reuse, recovery and recycling during the design stage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Increase amount of recycled materials used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As of 1</a:t>
            </a:r>
            <a:r>
              <a:rPr lang="en-GB" baseline="30000" dirty="0" smtClean="0"/>
              <a:t>st</a:t>
            </a:r>
            <a:r>
              <a:rPr lang="en-GB" dirty="0" smtClean="0"/>
              <a:t> July 2003 – lead, mercury, cadmium or hexavalent chromium are not allowed</a:t>
            </a:r>
          </a:p>
        </p:txBody>
      </p:sp>
    </p:spTree>
    <p:extLst>
      <p:ext uri="{BB962C8B-B14F-4D97-AF65-F5344CB8AC3E}">
        <p14:creationId xmlns:p14="http://schemas.microsoft.com/office/powerpoint/2010/main" val="98891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ELV in more detail - </a:t>
            </a:r>
            <a:r>
              <a:rPr lang="en-GB" dirty="0" smtClean="0"/>
              <a:t>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System constructed by economic operators</a:t>
            </a:r>
          </a:p>
          <a:p>
            <a:endParaRPr lang="en-GB" dirty="0"/>
          </a:p>
          <a:p>
            <a:r>
              <a:rPr lang="en-GB" dirty="0" smtClean="0"/>
              <a:t>European Parliament suggest system;</a:t>
            </a:r>
          </a:p>
          <a:p>
            <a:pPr lvl="1"/>
            <a:r>
              <a:rPr lang="en-GB" dirty="0" smtClean="0"/>
              <a:t>Should include a ‘certificate of destruction’, issued to owner of vehicle when transferred to the authorised treatment facility</a:t>
            </a:r>
          </a:p>
          <a:p>
            <a:pPr lvl="1"/>
            <a:endParaRPr lang="en-GB" dirty="0"/>
          </a:p>
          <a:p>
            <a:r>
              <a:rPr lang="en-GB" dirty="0" smtClean="0"/>
              <a:t>Cost of transporting vehicle to treatment facility not at expense of vehicle owner</a:t>
            </a:r>
          </a:p>
          <a:p>
            <a:endParaRPr lang="en-GB" dirty="0"/>
          </a:p>
          <a:p>
            <a:r>
              <a:rPr lang="en-GB" dirty="0" smtClean="0"/>
              <a:t>Companies need to have permit to be treatment facility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43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ELV in More Detail - 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Keep environmental impact to a minimum</a:t>
            </a:r>
          </a:p>
          <a:p>
            <a:endParaRPr lang="en-GB" dirty="0"/>
          </a:p>
          <a:p>
            <a:r>
              <a:rPr lang="en-GB" dirty="0" smtClean="0"/>
              <a:t>Waste Disposal Directive 2006/12/EC</a:t>
            </a:r>
          </a:p>
          <a:p>
            <a:pPr lvl="1"/>
            <a:r>
              <a:rPr lang="en-GB" dirty="0" smtClean="0"/>
              <a:t>Clear guidelines on storage and treatment of waste</a:t>
            </a:r>
          </a:p>
          <a:p>
            <a:pPr lvl="1"/>
            <a:endParaRPr lang="en-GB" dirty="0"/>
          </a:p>
          <a:p>
            <a:r>
              <a:rPr lang="en-GB" dirty="0" smtClean="0"/>
              <a:t>Before any treatment</a:t>
            </a:r>
          </a:p>
          <a:p>
            <a:pPr lvl="1"/>
            <a:r>
              <a:rPr lang="en-GB" dirty="0" smtClean="0"/>
              <a:t>Vehicle is stripped</a:t>
            </a:r>
          </a:p>
          <a:p>
            <a:pPr lvl="1"/>
            <a:r>
              <a:rPr lang="en-GB" dirty="0" smtClean="0"/>
              <a:t>Removal and separation of all hazardous materials and components</a:t>
            </a:r>
          </a:p>
          <a:p>
            <a:pPr lvl="1"/>
            <a:r>
              <a:rPr lang="en-GB" dirty="0" smtClean="0"/>
              <a:t>Proceeds to shredder process</a:t>
            </a:r>
          </a:p>
        </p:txBody>
      </p:sp>
    </p:spTree>
    <p:extLst>
      <p:ext uri="{BB962C8B-B14F-4D97-AF65-F5344CB8AC3E}">
        <p14:creationId xmlns:p14="http://schemas.microsoft.com/office/powerpoint/2010/main" val="335717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Targets from ELV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Initial targets were set for 1</a:t>
            </a:r>
            <a:r>
              <a:rPr lang="en-GB" baseline="30000" dirty="0" smtClean="0"/>
              <a:t>st</a:t>
            </a:r>
            <a:r>
              <a:rPr lang="en-GB" dirty="0" smtClean="0"/>
              <a:t> January 2006</a:t>
            </a:r>
          </a:p>
          <a:p>
            <a:pPr lvl="1"/>
            <a:r>
              <a:rPr lang="en-GB" dirty="0" smtClean="0"/>
              <a:t>All values based on average weight per vehicle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 smtClean="0"/>
              <a:t>Reuse and Recovery – Min. 85%</a:t>
            </a:r>
          </a:p>
          <a:p>
            <a:pPr lvl="1"/>
            <a:r>
              <a:rPr lang="en-GB" dirty="0" smtClean="0"/>
              <a:t>Reuse and Recycling – Min. 80%</a:t>
            </a:r>
          </a:p>
          <a:p>
            <a:pPr lvl="1"/>
            <a:endParaRPr lang="en-GB" dirty="0"/>
          </a:p>
          <a:p>
            <a:r>
              <a:rPr lang="en-GB" dirty="0" smtClean="0"/>
              <a:t>Second set of targets was set for 2015;</a:t>
            </a:r>
          </a:p>
          <a:p>
            <a:endParaRPr lang="en-GB" dirty="0"/>
          </a:p>
          <a:p>
            <a:pPr lvl="1"/>
            <a:r>
              <a:rPr lang="en-GB" dirty="0" smtClean="0"/>
              <a:t>Reuse and Recovery – Min. 95%</a:t>
            </a:r>
          </a:p>
          <a:p>
            <a:pPr lvl="1"/>
            <a:r>
              <a:rPr lang="en-GB" dirty="0" smtClean="0"/>
              <a:t>Reuse and Recycling – Min.85%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93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06" y="1484784"/>
            <a:ext cx="9188126" cy="4299376"/>
          </a:xfrm>
        </p:spPr>
      </p:pic>
      <p:sp>
        <p:nvSpPr>
          <p:cNvPr id="5" name="TextBox 4"/>
          <p:cNvSpPr txBox="1"/>
          <p:nvPr/>
        </p:nvSpPr>
        <p:spPr>
          <a:xfrm>
            <a:off x="251520" y="6093296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Eurostat Statistics Explained (2018) </a:t>
            </a:r>
            <a:r>
              <a:rPr lang="en-GB" sz="1200" i="1" dirty="0" smtClean="0"/>
              <a:t>End-of-life vehicle statistics.</a:t>
            </a:r>
            <a:r>
              <a:rPr lang="en-GB" sz="1200" dirty="0" smtClean="0"/>
              <a:t> Available at: </a:t>
            </a:r>
            <a:r>
              <a:rPr lang="en-GB" sz="1200" dirty="0" smtClean="0">
                <a:hlinkClick r:id="rId3"/>
              </a:rPr>
              <a:t>https</a:t>
            </a:r>
            <a:r>
              <a:rPr lang="en-GB" sz="1200" dirty="0">
                <a:hlinkClick r:id="rId3"/>
              </a:rPr>
              <a:t>://</a:t>
            </a:r>
            <a:r>
              <a:rPr lang="en-GB" sz="1200" dirty="0" smtClean="0">
                <a:hlinkClick r:id="rId3"/>
              </a:rPr>
              <a:t>ec.europa.eu/eurostat/statistics-explained/index.php?title=End-of-life_vehicle_statistics</a:t>
            </a:r>
            <a:r>
              <a:rPr lang="en-GB" sz="1200" dirty="0" smtClean="0"/>
              <a:t> (Accessed 28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Feb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0984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a car recycled?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Received or collected  by Authorised Treatment Facility (ATF)</a:t>
            </a:r>
          </a:p>
          <a:p>
            <a:endParaRPr lang="en-GB" dirty="0"/>
          </a:p>
          <a:p>
            <a:r>
              <a:rPr lang="en-GB" dirty="0" smtClean="0"/>
              <a:t>ATF will carry some steps out, others done by specialist</a:t>
            </a:r>
          </a:p>
          <a:p>
            <a:endParaRPr lang="en-GB" dirty="0"/>
          </a:p>
          <a:p>
            <a:r>
              <a:rPr lang="en-GB" dirty="0" smtClean="0"/>
              <a:t>Certificate of destruction is issued</a:t>
            </a:r>
          </a:p>
          <a:p>
            <a:endParaRPr lang="en-GB" dirty="0"/>
          </a:p>
          <a:p>
            <a:r>
              <a:rPr lang="en-GB" dirty="0" smtClean="0"/>
              <a:t>Then enter ‘Depollution’</a:t>
            </a:r>
          </a:p>
          <a:p>
            <a:pPr lvl="1"/>
            <a:r>
              <a:rPr lang="en-GB" dirty="0" smtClean="0"/>
              <a:t>Businesses remove parts they can either sell or recovery (i.e. repair or clean up)</a:t>
            </a:r>
          </a:p>
          <a:p>
            <a:pPr lvl="1"/>
            <a:r>
              <a:rPr lang="en-GB" dirty="0" smtClean="0"/>
              <a:t>Specialist equipment developed for ATF’s to quickly and safely dispose of vehicles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78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Depollution 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 smtClean="0"/>
              <a:t>Start Depollution Process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Battery, fuel, oil filter, coolant, washer and brake fluid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Wheels and tyres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Fluids drained and correctly stored and disposed 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 smtClean="0"/>
              <a:t>Other components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Insert plugs in all gravity drain holes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Assess what is remaining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211960" y="191683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1960" y="263691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059832" y="335699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16200000" flipH="1">
            <a:off x="5667148" y="3413971"/>
            <a:ext cx="918489" cy="80452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139952" y="544522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139952" y="494116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/>
          <p:nvPr/>
        </p:nvCxnSpPr>
        <p:spPr>
          <a:xfrm flipV="1">
            <a:off x="4139952" y="4581128"/>
            <a:ext cx="720080" cy="3600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139952" y="4077072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10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for Vehicle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http://www.youtube.com/watch?v=Nn2ZjAMHKZg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67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916</TotalTime>
  <Words>693</Words>
  <Application>Microsoft Office PowerPoint</Application>
  <PresentationFormat>On-screen Show (4:3)</PresentationFormat>
  <Paragraphs>176</Paragraphs>
  <Slides>19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Century Schoolbook</vt:lpstr>
      <vt:lpstr>Times New Roman</vt:lpstr>
      <vt:lpstr>Wingdings</vt:lpstr>
      <vt:lpstr>Wingdings 2</vt:lpstr>
      <vt:lpstr>Oriel</vt:lpstr>
      <vt:lpstr>Sustainability through Technology</vt:lpstr>
      <vt:lpstr>Vehicle Recycling</vt:lpstr>
      <vt:lpstr>PowerPoint Presentation</vt:lpstr>
      <vt:lpstr>What Materials are in a vehicle? </vt:lpstr>
      <vt:lpstr>How much of each material?</vt:lpstr>
      <vt:lpstr>Recycling Directives</vt:lpstr>
      <vt:lpstr>End of Life Directive</vt:lpstr>
      <vt:lpstr>End of Life Vehicles Directive</vt:lpstr>
      <vt:lpstr>Terms within the ELV directive</vt:lpstr>
      <vt:lpstr>Terms within the ELV directive</vt:lpstr>
      <vt:lpstr>Environment Agency Video</vt:lpstr>
      <vt:lpstr>ELV in more detail - Prevention</vt:lpstr>
      <vt:lpstr>ELV in more detail - Collection</vt:lpstr>
      <vt:lpstr>ELV in More Detail - Treatment</vt:lpstr>
      <vt:lpstr>Targets from ELV Directive</vt:lpstr>
      <vt:lpstr>PowerPoint Presentation</vt:lpstr>
      <vt:lpstr>How is a car recycled?</vt:lpstr>
      <vt:lpstr>Depollution  Process</vt:lpstr>
      <vt:lpstr>Process for Vehicle Recycling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59</cp:revision>
  <cp:lastPrinted>2017-03-09T16:05:26Z</cp:lastPrinted>
  <dcterms:created xsi:type="dcterms:W3CDTF">2014-10-10T09:37:13Z</dcterms:created>
  <dcterms:modified xsi:type="dcterms:W3CDTF">2019-02-28T09:03:34Z</dcterms:modified>
</cp:coreProperties>
</file>