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75" r:id="rId3"/>
    <p:sldId id="276" r:id="rId4"/>
    <p:sldId id="257" r:id="rId5"/>
    <p:sldId id="272" r:id="rId6"/>
    <p:sldId id="271" r:id="rId7"/>
    <p:sldId id="265" r:id="rId8"/>
    <p:sldId id="258" r:id="rId9"/>
    <p:sldId id="259" r:id="rId10"/>
    <p:sldId id="260" r:id="rId11"/>
    <p:sldId id="261" r:id="rId12"/>
    <p:sldId id="262" r:id="rId13"/>
    <p:sldId id="263" r:id="rId14"/>
    <p:sldId id="264" r:id="rId15"/>
    <p:sldId id="274" r:id="rId16"/>
    <p:sldId id="269" r:id="rId17"/>
    <p:sldId id="273" r:id="rId18"/>
    <p:sldId id="267" r:id="rId19"/>
    <p:sldId id="268" r:id="rId20"/>
    <p:sldId id="270" r:id="rId21"/>
    <p:sldId id="27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6" d="100"/>
          <a:sy n="56" d="100"/>
        </p:scale>
        <p:origin x="107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20" name="Footer Placeholder 19"/>
          <p:cNvSpPr>
            <a:spLocks noGrp="1"/>
          </p:cNvSpPr>
          <p:nvPr>
            <p:ph type="ftr" sz="quarter" idx="11"/>
          </p:nvPr>
        </p:nvSpPr>
        <p:spPr/>
        <p:txBody>
          <a:bodyPr/>
          <a:lstStyle>
            <a:extLst/>
          </a:lstStyle>
          <a:p>
            <a:endParaRPr lang="en-GB" dirty="0"/>
          </a:p>
        </p:txBody>
      </p:sp>
      <p:sp>
        <p:nvSpPr>
          <p:cNvPr id="10" name="Slide Number Placeholder 9"/>
          <p:cNvSpPr>
            <a:spLocks noGrp="1"/>
          </p:cNvSpPr>
          <p:nvPr>
            <p:ph type="sldNum" sz="quarter" idx="12"/>
          </p:nvPr>
        </p:nvSpPr>
        <p:spPr/>
        <p:txBody>
          <a:bodyPr/>
          <a:lstStyle>
            <a:extLst/>
          </a:lstStyle>
          <a:p>
            <a:fld id="{117186C3-C7BF-4BD8-BE25-CFD7A5B79D9C}" type="slidenum">
              <a:rPr lang="en-GB" smtClean="0"/>
              <a:t>‹#›</a:t>
            </a:fld>
            <a:endParaRPr lang="en-GB" dirty="0"/>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117186C3-C7BF-4BD8-BE25-CFD7A5B79D9C}"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117186C3-C7BF-4BD8-BE25-CFD7A5B79D9C}" type="slidenum">
              <a:rPr lang="en-GB" smtClean="0"/>
              <a:t>‹#›</a:t>
            </a:fld>
            <a:endParaRPr lang="en-GB" dirty="0"/>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6" name="Footer Placeholder 5"/>
          <p:cNvSpPr>
            <a:spLocks noGrp="1"/>
          </p:cNvSpPr>
          <p:nvPr>
            <p:ph type="ftr" sz="quarter" idx="11"/>
          </p:nvPr>
        </p:nvSpPr>
        <p:spPr/>
        <p:txBody>
          <a:bodyPr/>
          <a:lstStyle>
            <a:extLst/>
          </a:lstStyle>
          <a:p>
            <a:endParaRPr lang="en-GB" dirty="0"/>
          </a:p>
        </p:txBody>
      </p:sp>
      <p:sp>
        <p:nvSpPr>
          <p:cNvPr id="7" name="Slide Number Placeholder 6"/>
          <p:cNvSpPr>
            <a:spLocks noGrp="1"/>
          </p:cNvSpPr>
          <p:nvPr>
            <p:ph type="sldNum" sz="quarter" idx="12"/>
          </p:nvPr>
        </p:nvSpPr>
        <p:spPr/>
        <p:txBody>
          <a:bodyPr/>
          <a:lstStyle>
            <a:extLst/>
          </a:lstStyle>
          <a:p>
            <a:fld id="{117186C3-C7BF-4BD8-BE25-CFD7A5B79D9C}" type="slidenum">
              <a:rPr lang="en-GB" smtClean="0"/>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8" name="Footer Placeholder 7"/>
          <p:cNvSpPr>
            <a:spLocks noGrp="1"/>
          </p:cNvSpPr>
          <p:nvPr>
            <p:ph type="ftr" sz="quarter" idx="11"/>
          </p:nvPr>
        </p:nvSpPr>
        <p:spPr/>
        <p:txBody>
          <a:bodyPr/>
          <a:lstStyle>
            <a:extLst/>
          </a:lstStyle>
          <a:p>
            <a:endParaRPr lang="en-GB" dirty="0"/>
          </a:p>
        </p:txBody>
      </p:sp>
      <p:sp>
        <p:nvSpPr>
          <p:cNvPr id="9" name="Slide Number Placeholder 8"/>
          <p:cNvSpPr>
            <a:spLocks noGrp="1"/>
          </p:cNvSpPr>
          <p:nvPr>
            <p:ph type="sldNum" sz="quarter" idx="12"/>
          </p:nvPr>
        </p:nvSpPr>
        <p:spPr/>
        <p:txBody>
          <a:bodyPr/>
          <a:lstStyle>
            <a:extLst/>
          </a:lstStyle>
          <a:p>
            <a:fld id="{117186C3-C7BF-4BD8-BE25-CFD7A5B79D9C}"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4" name="Footer Placeholder 3"/>
          <p:cNvSpPr>
            <a:spLocks noGrp="1"/>
          </p:cNvSpPr>
          <p:nvPr>
            <p:ph type="ftr" sz="quarter" idx="11"/>
          </p:nvPr>
        </p:nvSpPr>
        <p:spPr/>
        <p:txBody>
          <a:bodyPr/>
          <a:lstStyle>
            <a:extLst/>
          </a:lstStyle>
          <a:p>
            <a:endParaRPr lang="en-GB" dirty="0"/>
          </a:p>
        </p:txBody>
      </p:sp>
      <p:sp>
        <p:nvSpPr>
          <p:cNvPr id="5" name="Slide Number Placeholder 4"/>
          <p:cNvSpPr>
            <a:spLocks noGrp="1"/>
          </p:cNvSpPr>
          <p:nvPr>
            <p:ph type="sldNum" sz="quarter" idx="12"/>
          </p:nvPr>
        </p:nvSpPr>
        <p:spPr/>
        <p:txBody>
          <a:bodyPr/>
          <a:lstStyle>
            <a:extLst/>
          </a:lstStyle>
          <a:p>
            <a:fld id="{117186C3-C7BF-4BD8-BE25-CFD7A5B79D9C}"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Date Placeholder 1"/>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3" name="Footer Placeholder 2"/>
          <p:cNvSpPr>
            <a:spLocks noGrp="1"/>
          </p:cNvSpPr>
          <p:nvPr>
            <p:ph type="ftr" sz="quarter" idx="11"/>
          </p:nvPr>
        </p:nvSpPr>
        <p:spPr/>
        <p:txBody>
          <a:bodyPr/>
          <a:lstStyle>
            <a:extLst/>
          </a:lstStyle>
          <a:p>
            <a:endParaRPr lang="en-GB" dirty="0"/>
          </a:p>
        </p:txBody>
      </p:sp>
      <p:sp>
        <p:nvSpPr>
          <p:cNvPr id="4" name="Slide Number Placeholder 3"/>
          <p:cNvSpPr>
            <a:spLocks noGrp="1"/>
          </p:cNvSpPr>
          <p:nvPr>
            <p:ph type="sldNum" sz="quarter" idx="12"/>
          </p:nvPr>
        </p:nvSpPr>
        <p:spPr/>
        <p:txBody>
          <a:bodyPr/>
          <a:lstStyle>
            <a:extLst/>
          </a:lstStyle>
          <a:p>
            <a:fld id="{117186C3-C7BF-4BD8-BE25-CFD7A5B79D9C}" type="slidenum">
              <a:rPr lang="en-GB" smtClean="0"/>
              <a:t>‹#›</a:t>
            </a:fld>
            <a:endParaRPr lang="en-GB" dirty="0"/>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6" name="Footer Placeholder 5"/>
          <p:cNvSpPr>
            <a:spLocks noGrp="1"/>
          </p:cNvSpPr>
          <p:nvPr>
            <p:ph type="ftr" sz="quarter" idx="11"/>
          </p:nvPr>
        </p:nvSpPr>
        <p:spPr/>
        <p:txBody>
          <a:bodyPr/>
          <a:lstStyle>
            <a:extLst/>
          </a:lstStyle>
          <a:p>
            <a:endParaRPr lang="en-GB" dirty="0"/>
          </a:p>
        </p:txBody>
      </p:sp>
      <p:sp>
        <p:nvSpPr>
          <p:cNvPr id="7" name="Slide Number Placeholder 6"/>
          <p:cNvSpPr>
            <a:spLocks noGrp="1"/>
          </p:cNvSpPr>
          <p:nvPr>
            <p:ph type="sldNum" sz="quarter" idx="12"/>
          </p:nvPr>
        </p:nvSpPr>
        <p:spPr/>
        <p:txBody>
          <a:bodyPr/>
          <a:lstStyle>
            <a:extLst/>
          </a:lstStyle>
          <a:p>
            <a:fld id="{117186C3-C7BF-4BD8-BE25-CFD7A5B79D9C}"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6" name="Footer Placeholder 5"/>
          <p:cNvSpPr>
            <a:spLocks noGrp="1"/>
          </p:cNvSpPr>
          <p:nvPr>
            <p:ph type="ftr" sz="quarter" idx="11"/>
          </p:nvPr>
        </p:nvSpPr>
        <p:spPr/>
        <p:txBody>
          <a:bodyPr/>
          <a:lstStyle>
            <a:extLst/>
          </a:lstStyle>
          <a:p>
            <a:endParaRPr lang="en-GB" dirty="0"/>
          </a:p>
        </p:txBody>
      </p:sp>
      <p:sp>
        <p:nvSpPr>
          <p:cNvPr id="7" name="Slide Number Placeholder 6"/>
          <p:cNvSpPr>
            <a:spLocks noGrp="1"/>
          </p:cNvSpPr>
          <p:nvPr>
            <p:ph type="sldNum" sz="quarter" idx="12"/>
          </p:nvPr>
        </p:nvSpPr>
        <p:spPr/>
        <p:txBody>
          <a:bodyPr/>
          <a:lstStyle>
            <a:extLst/>
          </a:lstStyle>
          <a:p>
            <a:fld id="{117186C3-C7BF-4BD8-BE25-CFD7A5B79D9C}" type="slidenum">
              <a:rPr lang="en-GB" smtClean="0"/>
              <a:t>‹#›</a:t>
            </a:fld>
            <a:endParaRPr lang="en-GB" dirty="0"/>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dirty="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dirty="0"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117186C3-C7BF-4BD8-BE25-CFD7A5B79D9C}"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E28B61C-62B2-4281-AA0F-F4707333B2CD}" type="datetimeFigureOut">
              <a:rPr lang="en-GB" smtClean="0"/>
              <a:t>05/11/2018</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117186C3-C7BF-4BD8-BE25-CFD7A5B79D9C}"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E28B61C-62B2-4281-AA0F-F4707333B2CD}" type="datetimeFigureOut">
              <a:rPr lang="en-GB" smtClean="0"/>
              <a:t>05/11/2018</a:t>
            </a:fld>
            <a:endParaRPr lang="en-GB" dirty="0"/>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GB" dirty="0"/>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7186C3-C7BF-4BD8-BE25-CFD7A5B79D9C}" type="slidenum">
              <a:rPr lang="en-GB" smtClean="0"/>
              <a:t>‹#›</a:t>
            </a:fld>
            <a:endParaRPr lang="en-GB" dirty="0"/>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Oppression</a:t>
            </a:r>
            <a:endParaRPr lang="en-GB" dirty="0"/>
          </a:p>
        </p:txBody>
      </p:sp>
      <p:sp>
        <p:nvSpPr>
          <p:cNvPr id="3" name="Subtitle 2"/>
          <p:cNvSpPr>
            <a:spLocks noGrp="1"/>
          </p:cNvSpPr>
          <p:nvPr>
            <p:ph type="subTitle" idx="1"/>
          </p:nvPr>
        </p:nvSpPr>
        <p:spPr>
          <a:xfrm>
            <a:off x="1403648" y="1850064"/>
            <a:ext cx="7435552" cy="1002872"/>
          </a:xfrm>
        </p:spPr>
        <p:txBody>
          <a:bodyPr>
            <a:normAutofit fontScale="92500"/>
          </a:bodyPr>
          <a:lstStyle/>
          <a:p>
            <a:r>
              <a:rPr lang="en-GB" dirty="0"/>
              <a:t>ECAY4002: Giving Individuals a Voice: Empowerment, Agency and Anti-Oppressive Practice</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924944"/>
            <a:ext cx="5687913" cy="3789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8980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Terms</a:t>
            </a:r>
            <a:endParaRPr lang="en-GB" dirty="0"/>
          </a:p>
        </p:txBody>
      </p:sp>
      <p:sp>
        <p:nvSpPr>
          <p:cNvPr id="3" name="Content Placeholder 2"/>
          <p:cNvSpPr>
            <a:spLocks noGrp="1"/>
          </p:cNvSpPr>
          <p:nvPr>
            <p:ph idx="1"/>
          </p:nvPr>
        </p:nvSpPr>
        <p:spPr/>
        <p:txBody>
          <a:bodyPr/>
          <a:lstStyle/>
          <a:p>
            <a:r>
              <a:rPr lang="en-GB" dirty="0" smtClean="0"/>
              <a:t>Identity</a:t>
            </a:r>
          </a:p>
          <a:p>
            <a:r>
              <a:rPr lang="en-GB" dirty="0" smtClean="0"/>
              <a:t>Oppression</a:t>
            </a:r>
          </a:p>
          <a:p>
            <a:r>
              <a:rPr lang="en-GB" dirty="0" smtClean="0"/>
              <a:t>Privilege</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924944"/>
            <a:ext cx="4381500" cy="3638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8576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Oppression as Power</a:t>
            </a:r>
            <a:endParaRPr lang="en-GB" dirty="0"/>
          </a:p>
        </p:txBody>
      </p:sp>
      <p:sp>
        <p:nvSpPr>
          <p:cNvPr id="3" name="Content Placeholder 2"/>
          <p:cNvSpPr>
            <a:spLocks noGrp="1"/>
          </p:cNvSpPr>
          <p:nvPr>
            <p:ph idx="1"/>
          </p:nvPr>
        </p:nvSpPr>
        <p:spPr/>
        <p:txBody>
          <a:bodyPr/>
          <a:lstStyle/>
          <a:p>
            <a:r>
              <a:rPr lang="en-GB" dirty="0" smtClean="0"/>
              <a:t>Oppression assumes a power relationship between the </a:t>
            </a:r>
            <a:r>
              <a:rPr lang="en-GB" b="1" dirty="0" smtClean="0"/>
              <a:t>oppressor</a:t>
            </a:r>
            <a:r>
              <a:rPr lang="en-GB" dirty="0" smtClean="0"/>
              <a:t> and the </a:t>
            </a:r>
            <a:r>
              <a:rPr lang="en-GB" b="1" dirty="0" smtClean="0"/>
              <a:t>oppressed</a:t>
            </a:r>
          </a:p>
          <a:p>
            <a:endParaRPr lang="en-GB" b="1" dirty="0"/>
          </a:p>
          <a:p>
            <a:r>
              <a:rPr lang="en-GB" b="1" dirty="0" smtClean="0"/>
              <a:t>Is this always the case? </a:t>
            </a:r>
            <a:endParaRPr lang="en-GB" b="1" dirty="0"/>
          </a:p>
        </p:txBody>
      </p:sp>
    </p:spTree>
    <p:extLst>
      <p:ext uri="{BB962C8B-B14F-4D97-AF65-F5344CB8AC3E}">
        <p14:creationId xmlns:p14="http://schemas.microsoft.com/office/powerpoint/2010/main" val="1049085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Oppressive Literature?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00808"/>
            <a:ext cx="2095500" cy="3095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6988" y="2128838"/>
            <a:ext cx="2440432" cy="3028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1659" y="1916832"/>
            <a:ext cx="2847975" cy="4286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3316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Oppressive Media? </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2132856"/>
            <a:ext cx="2095500" cy="310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2120815"/>
            <a:ext cx="2095500" cy="310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2132856"/>
            <a:ext cx="2095500" cy="310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8981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Advocacy &amp; Oppression</a:t>
            </a:r>
            <a:endParaRPr lang="en-GB" dirty="0"/>
          </a:p>
        </p:txBody>
      </p:sp>
      <p:sp>
        <p:nvSpPr>
          <p:cNvPr id="3" name="Content Placeholder 2"/>
          <p:cNvSpPr>
            <a:spLocks noGrp="1"/>
          </p:cNvSpPr>
          <p:nvPr>
            <p:ph idx="1"/>
          </p:nvPr>
        </p:nvSpPr>
        <p:spPr/>
        <p:txBody>
          <a:bodyPr>
            <a:normAutofit fontScale="70000" lnSpcReduction="20000"/>
          </a:bodyPr>
          <a:lstStyle/>
          <a:p>
            <a:r>
              <a:rPr lang="en-GB" dirty="0"/>
              <a:t>Advocacy </a:t>
            </a:r>
            <a:r>
              <a:rPr lang="en-GB" dirty="0" smtClean="0"/>
              <a:t>is </a:t>
            </a:r>
            <a:r>
              <a:rPr lang="en-GB" dirty="0"/>
              <a:t>the representation of a need or an idea, either by a person or group on behalf of themselves, or by someone or an organisation on behalf of another person or group. Advocacy is allied to political action, since it usually involves seeking greater influence in decision-taking. However, it can involve other actions, such as helping people to integrate and participate in community life. Self-advocacy by disadvantaged groups, and advocacy on their behalf by others, can be vehicles through which </a:t>
            </a:r>
            <a:r>
              <a:rPr lang="en-GB" b="1" dirty="0"/>
              <a:t>injustices can become better recognised</a:t>
            </a:r>
            <a:r>
              <a:rPr lang="en-GB" dirty="0"/>
              <a:t>, people can become more involved, respected and included, and remedies found for oppression </a:t>
            </a:r>
            <a:r>
              <a:rPr lang="en-GB" dirty="0" smtClean="0"/>
              <a:t>suffered.    </a:t>
            </a:r>
          </a:p>
          <a:p>
            <a:pPr marL="82296" indent="0">
              <a:buNone/>
            </a:pPr>
            <a:r>
              <a:rPr lang="en-GB" dirty="0"/>
              <a:t>	</a:t>
            </a:r>
            <a:r>
              <a:rPr lang="en-GB" dirty="0" smtClean="0"/>
              <a:t>	Williams &amp; </a:t>
            </a:r>
            <a:r>
              <a:rPr lang="en-GB" dirty="0" err="1" smtClean="0"/>
              <a:t>Nzira</a:t>
            </a:r>
            <a:r>
              <a:rPr lang="en-GB" dirty="0" smtClean="0"/>
              <a:t>, 2009</a:t>
            </a:r>
            <a:endParaRPr lang="en-GB" dirty="0"/>
          </a:p>
        </p:txBody>
      </p:sp>
    </p:spTree>
    <p:extLst>
      <p:ext uri="{BB962C8B-B14F-4D97-AF65-F5344CB8AC3E}">
        <p14:creationId xmlns:p14="http://schemas.microsoft.com/office/powerpoint/2010/main" val="1714679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9752" y="505621"/>
            <a:ext cx="7498080" cy="1143000"/>
          </a:xfrm>
        </p:spPr>
        <p:txBody>
          <a:bodyPr>
            <a:normAutofit fontScale="90000"/>
          </a:bodyPr>
          <a:lstStyle/>
          <a:p>
            <a:r>
              <a:rPr lang="en-GB" dirty="0" smtClean="0"/>
              <a:t>The rise of Identity Politics:</a:t>
            </a:r>
            <a:br>
              <a:rPr lang="en-GB" dirty="0" smtClean="0"/>
            </a:br>
            <a:r>
              <a:rPr lang="en-GB" dirty="0" smtClean="0"/>
              <a:t>Christopher Hitchens,</a:t>
            </a:r>
            <a:endParaRPr lang="en-GB" dirty="0"/>
          </a:p>
        </p:txBody>
      </p:sp>
      <p:sp>
        <p:nvSpPr>
          <p:cNvPr id="3" name="Content Placeholder 2"/>
          <p:cNvSpPr>
            <a:spLocks noGrp="1"/>
          </p:cNvSpPr>
          <p:nvPr>
            <p:ph idx="1"/>
          </p:nvPr>
        </p:nvSpPr>
        <p:spPr>
          <a:xfrm>
            <a:off x="1403648" y="2057400"/>
            <a:ext cx="7498080" cy="4800600"/>
          </a:xfrm>
        </p:spPr>
        <p:txBody>
          <a:bodyPr>
            <a:normAutofit fontScale="85000" lnSpcReduction="10000"/>
          </a:bodyPr>
          <a:lstStyle/>
          <a:p>
            <a:r>
              <a:rPr lang="en-GB" i="1" dirty="0"/>
              <a:t>Beware of identity </a:t>
            </a:r>
            <a:r>
              <a:rPr lang="en-GB" i="1" dirty="0" smtClean="0"/>
              <a:t>politics… </a:t>
            </a:r>
            <a:r>
              <a:rPr lang="en-GB" i="1" dirty="0"/>
              <a:t>People began to stand up at meetings and orate about how they felt, not about what or how they thought, and about who they were rather than what (if anything) they had done or stood for.  It became the replication in even less interesting form of the narcissism of small difference, because each identity group begat its subgroups and “specificities.” </a:t>
            </a:r>
            <a:r>
              <a:rPr lang="en-GB" i="1" dirty="0" smtClean="0"/>
              <a:t>…From </a:t>
            </a:r>
            <a:r>
              <a:rPr lang="en-GB" i="1" dirty="0"/>
              <a:t>a way of being radical it very swiftly became a way of being </a:t>
            </a:r>
            <a:r>
              <a:rPr lang="en-GB" i="1" dirty="0" smtClean="0"/>
              <a:t>reactionary.</a:t>
            </a:r>
          </a:p>
          <a:p>
            <a:pPr marL="82296" indent="0">
              <a:buNone/>
            </a:pPr>
            <a:r>
              <a:rPr lang="en-GB" i="1" dirty="0"/>
              <a:t>	</a:t>
            </a:r>
            <a:r>
              <a:rPr lang="en-GB" i="1" dirty="0" smtClean="0"/>
              <a:t>	Hitchens, 2005</a:t>
            </a:r>
            <a:endParaRPr lang="en-GB"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409925"/>
            <a:ext cx="2005409" cy="1334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0423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Iris Marion Young: 5 Faces of Oppression (2004)</a:t>
            </a:r>
            <a:endParaRPr lang="en-GB" dirty="0"/>
          </a:p>
        </p:txBody>
      </p:sp>
      <p:sp>
        <p:nvSpPr>
          <p:cNvPr id="3" name="Content Placeholder 2"/>
          <p:cNvSpPr>
            <a:spLocks noGrp="1"/>
          </p:cNvSpPr>
          <p:nvPr>
            <p:ph idx="1"/>
          </p:nvPr>
        </p:nvSpPr>
        <p:spPr>
          <a:xfrm>
            <a:off x="1403648" y="1628800"/>
            <a:ext cx="7498080" cy="4800600"/>
          </a:xfrm>
        </p:spPr>
        <p:txBody>
          <a:bodyPr/>
          <a:lstStyle/>
          <a:p>
            <a:r>
              <a:rPr lang="en-GB" b="1" dirty="0" smtClean="0"/>
              <a:t>Exploitation</a:t>
            </a:r>
          </a:p>
          <a:p>
            <a:r>
              <a:rPr lang="en-GB" b="1" dirty="0" smtClean="0"/>
              <a:t>Marginalisation</a:t>
            </a:r>
          </a:p>
          <a:p>
            <a:r>
              <a:rPr lang="en-GB" b="1" dirty="0" smtClean="0"/>
              <a:t>Powerlessness</a:t>
            </a:r>
          </a:p>
          <a:p>
            <a:r>
              <a:rPr lang="en-GB" b="1" dirty="0" smtClean="0"/>
              <a:t>Cultural Imperialism</a:t>
            </a:r>
          </a:p>
          <a:p>
            <a:r>
              <a:rPr lang="en-GB" b="1" dirty="0" smtClean="0"/>
              <a:t>Violence</a:t>
            </a:r>
          </a:p>
          <a:p>
            <a:endParaRPr lang="en-GB" dirty="0"/>
          </a:p>
          <a:p>
            <a:pPr marL="82296" indent="0">
              <a:buNone/>
            </a:pPr>
            <a:r>
              <a:rPr lang="en-GB" dirty="0" smtClean="0"/>
              <a:t>Paulo Freire also suggests a </a:t>
            </a:r>
            <a:r>
              <a:rPr lang="en-GB" b="1" dirty="0" smtClean="0"/>
              <a:t>culture of silence</a:t>
            </a:r>
            <a:r>
              <a:rPr lang="en-GB" dirty="0" smtClean="0"/>
              <a:t> as a form of oppression</a:t>
            </a:r>
          </a:p>
        </p:txBody>
      </p:sp>
    </p:spTree>
    <p:extLst>
      <p:ext uri="{BB962C8B-B14F-4D97-AF65-F5344CB8AC3E}">
        <p14:creationId xmlns:p14="http://schemas.microsoft.com/office/powerpoint/2010/main" val="2958297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Exploitation</a:t>
            </a:r>
            <a:endParaRPr lang="en-GB" dirty="0"/>
          </a:p>
        </p:txBody>
      </p:sp>
      <p:sp>
        <p:nvSpPr>
          <p:cNvPr id="3" name="Content Placeholder 2"/>
          <p:cNvSpPr>
            <a:spLocks noGrp="1"/>
          </p:cNvSpPr>
          <p:nvPr>
            <p:ph idx="1"/>
          </p:nvPr>
        </p:nvSpPr>
        <p:spPr/>
        <p:txBody>
          <a:bodyPr>
            <a:normAutofit fontScale="92500"/>
          </a:bodyPr>
          <a:lstStyle/>
          <a:p>
            <a:r>
              <a:rPr lang="en-GB" dirty="0"/>
              <a:t>Exploitation is the act of using people’s </a:t>
            </a:r>
            <a:r>
              <a:rPr lang="en-GB" dirty="0" smtClean="0"/>
              <a:t>labours </a:t>
            </a:r>
            <a:r>
              <a:rPr lang="en-GB" dirty="0"/>
              <a:t>to produce profit while not compensating them fairly. Exploitation uses capitalism to oppress. The economic theory of capitalism states that people are free to exchange goods freely. Yet, whenever this has happens throughout history, it has created different classes of people: wealthy and poor</a:t>
            </a:r>
            <a:endParaRPr lang="en-GB" dirty="0" smtClean="0"/>
          </a:p>
        </p:txBody>
      </p:sp>
    </p:spTree>
    <p:extLst>
      <p:ext uri="{BB962C8B-B14F-4D97-AF65-F5344CB8AC3E}">
        <p14:creationId xmlns:p14="http://schemas.microsoft.com/office/powerpoint/2010/main" val="1305297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Marginalisation</a:t>
            </a:r>
            <a:endParaRPr lang="en-GB" dirty="0"/>
          </a:p>
        </p:txBody>
      </p:sp>
      <p:sp>
        <p:nvSpPr>
          <p:cNvPr id="3" name="Content Placeholder 2"/>
          <p:cNvSpPr>
            <a:spLocks noGrp="1"/>
          </p:cNvSpPr>
          <p:nvPr>
            <p:ph idx="1"/>
          </p:nvPr>
        </p:nvSpPr>
        <p:spPr/>
        <p:txBody>
          <a:bodyPr>
            <a:normAutofit lnSpcReduction="10000"/>
          </a:bodyPr>
          <a:lstStyle/>
          <a:p>
            <a:r>
              <a:rPr lang="en-GB" dirty="0"/>
              <a:t>Marginalization is the act of relegating or confining a group of people to a lower social standing or outer limit or edge of society. Most commonly, people are marginalized based upon race. One prominent example is the Aboriginal communities of Australia that were excluded from society and pushed farther and farther away from their homelands as cities grew</a:t>
            </a:r>
          </a:p>
        </p:txBody>
      </p:sp>
    </p:spTree>
    <p:extLst>
      <p:ext uri="{BB962C8B-B14F-4D97-AF65-F5344CB8AC3E}">
        <p14:creationId xmlns:p14="http://schemas.microsoft.com/office/powerpoint/2010/main" val="1075460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Powerlessness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Powerlessness </a:t>
            </a:r>
            <a:r>
              <a:rPr lang="en-GB" dirty="0"/>
              <a:t>links to Marx’s theory of socialism: some people “have” power while others “have-not”. The powerless are dominated by the ruling class and are situated to take orders and rarely have the right to give them. Some of the fundamental injustices associated with powerlessness are inhibition to develop one’s capacities, lack of decision making power, and exposure to disrespectful treatment because of the lowered status.</a:t>
            </a:r>
          </a:p>
        </p:txBody>
      </p:sp>
    </p:spTree>
    <p:extLst>
      <p:ext uri="{BB962C8B-B14F-4D97-AF65-F5344CB8AC3E}">
        <p14:creationId xmlns:p14="http://schemas.microsoft.com/office/powerpoint/2010/main" val="45865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Cultural Imperialism</a:t>
            </a:r>
            <a:endParaRPr lang="en-GB" dirty="0"/>
          </a:p>
        </p:txBody>
      </p:sp>
      <p:sp>
        <p:nvSpPr>
          <p:cNvPr id="3" name="Content Placeholder 2"/>
          <p:cNvSpPr>
            <a:spLocks noGrp="1"/>
          </p:cNvSpPr>
          <p:nvPr>
            <p:ph idx="1"/>
          </p:nvPr>
        </p:nvSpPr>
        <p:spPr/>
        <p:txBody>
          <a:bodyPr>
            <a:normAutofit lnSpcReduction="10000"/>
          </a:bodyPr>
          <a:lstStyle/>
          <a:p>
            <a:r>
              <a:rPr lang="en-GB" dirty="0"/>
              <a:t>Cultural Imperialism involves taking the culture of the ruling class and establishing it as the norm. The groups that have power in society control how the people in that society interpret and communicate. Therefore, the beliefs of that society are the most widely disseminated and express the experience, values, goals and achievements of these groups. </a:t>
            </a:r>
          </a:p>
        </p:txBody>
      </p:sp>
    </p:spTree>
    <p:extLst>
      <p:ext uri="{BB962C8B-B14F-4D97-AF65-F5344CB8AC3E}">
        <p14:creationId xmlns:p14="http://schemas.microsoft.com/office/powerpoint/2010/main" val="3990374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Violence</a:t>
            </a:r>
            <a:endParaRPr lang="en-GB" dirty="0"/>
          </a:p>
        </p:txBody>
      </p:sp>
      <p:sp>
        <p:nvSpPr>
          <p:cNvPr id="3" name="Content Placeholder 2"/>
          <p:cNvSpPr>
            <a:spLocks noGrp="1"/>
          </p:cNvSpPr>
          <p:nvPr>
            <p:ph idx="1"/>
          </p:nvPr>
        </p:nvSpPr>
        <p:spPr/>
        <p:txBody>
          <a:bodyPr/>
          <a:lstStyle/>
          <a:p>
            <a:r>
              <a:rPr lang="en-GB" dirty="0"/>
              <a:t>Violence is probably the most obvious and visible form of oppression. Members of some groups live with the knowledge that they must fear random, unprovoked attacks on their persons or property. These attacks do not necessarily need a motive but are intended to damage, humiliate, or destroy the person. </a:t>
            </a:r>
          </a:p>
        </p:txBody>
      </p:sp>
    </p:spTree>
    <p:extLst>
      <p:ext uri="{BB962C8B-B14F-4D97-AF65-F5344CB8AC3E}">
        <p14:creationId xmlns:p14="http://schemas.microsoft.com/office/powerpoint/2010/main" val="704884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Freire’s ‘Culture of Silence’</a:t>
            </a:r>
            <a:endParaRPr lang="en-GB" dirty="0"/>
          </a:p>
        </p:txBody>
      </p:sp>
      <p:sp>
        <p:nvSpPr>
          <p:cNvPr id="3" name="Content Placeholder 2"/>
          <p:cNvSpPr>
            <a:spLocks noGrp="1"/>
          </p:cNvSpPr>
          <p:nvPr>
            <p:ph idx="1"/>
          </p:nvPr>
        </p:nvSpPr>
        <p:spPr/>
        <p:txBody>
          <a:bodyPr/>
          <a:lstStyle/>
          <a:p>
            <a:r>
              <a:rPr lang="en-GB" dirty="0"/>
              <a:t>According to Freire, oppressed people become so powerless that they do not even talk about their oppression. If they reach this stage of oppression, it creates a culture wherein it is forbidden to even mention the injustices that are being committed. The oppressed are silenced. They have no voice and no will. </a:t>
            </a:r>
          </a:p>
        </p:txBody>
      </p:sp>
    </p:spTree>
    <p:extLst>
      <p:ext uri="{BB962C8B-B14F-4D97-AF65-F5344CB8AC3E}">
        <p14:creationId xmlns:p14="http://schemas.microsoft.com/office/powerpoint/2010/main" val="1666044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Anti Oppressive Practice</a:t>
            </a:r>
            <a:endParaRPr lang="en-GB" dirty="0"/>
          </a:p>
        </p:txBody>
      </p:sp>
      <p:sp>
        <p:nvSpPr>
          <p:cNvPr id="3" name="Content Placeholder 2"/>
          <p:cNvSpPr>
            <a:spLocks noGrp="1"/>
          </p:cNvSpPr>
          <p:nvPr>
            <p:ph idx="1"/>
          </p:nvPr>
        </p:nvSpPr>
        <p:spPr/>
        <p:txBody>
          <a:bodyPr/>
          <a:lstStyle/>
          <a:p>
            <a:r>
              <a:rPr lang="en-GB" dirty="0"/>
              <a:t>"Law and order are always and everywhere the law and order which protect the established hierarchy; it is nonsensical to invoke the absolute authority of this law and this order against those who suffer from it and struggle against it</a:t>
            </a:r>
            <a:r>
              <a:rPr lang="en-GB" dirty="0" smtClean="0"/>
              <a:t>.“</a:t>
            </a:r>
          </a:p>
          <a:p>
            <a:pPr marL="82296" indent="0">
              <a:buNone/>
            </a:pPr>
            <a:r>
              <a:rPr lang="en-GB" dirty="0" smtClean="0"/>
              <a:t>	-Herbert Marcuse </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509120"/>
            <a:ext cx="2629492" cy="21274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699792" y="5548502"/>
            <a:ext cx="2775119" cy="369332"/>
          </a:xfrm>
          <a:prstGeom prst="rect">
            <a:avLst/>
          </a:prstGeom>
          <a:noFill/>
        </p:spPr>
        <p:txBody>
          <a:bodyPr wrap="none" rtlCol="0">
            <a:spAutoFit/>
          </a:bodyPr>
          <a:lstStyle/>
          <a:p>
            <a:r>
              <a:rPr lang="en-GB" dirty="0" smtClean="0"/>
              <a:t>From </a:t>
            </a:r>
            <a:r>
              <a:rPr lang="en-GB" dirty="0" err="1" smtClean="0"/>
              <a:t>Wiggershaus</a:t>
            </a:r>
            <a:r>
              <a:rPr lang="en-GB" dirty="0" smtClean="0"/>
              <a:t>, 1994</a:t>
            </a:r>
            <a:endParaRPr lang="en-GB" dirty="0"/>
          </a:p>
        </p:txBody>
      </p:sp>
    </p:spTree>
    <p:extLst>
      <p:ext uri="{BB962C8B-B14F-4D97-AF65-F5344CB8AC3E}">
        <p14:creationId xmlns:p14="http://schemas.microsoft.com/office/powerpoint/2010/main" val="3730649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Anti Oppressive Practice</a:t>
            </a:r>
            <a:endParaRPr lang="en-GB" dirty="0"/>
          </a:p>
        </p:txBody>
      </p:sp>
      <p:sp>
        <p:nvSpPr>
          <p:cNvPr id="3" name="Content Placeholder 2"/>
          <p:cNvSpPr>
            <a:spLocks noGrp="1"/>
          </p:cNvSpPr>
          <p:nvPr>
            <p:ph idx="1"/>
          </p:nvPr>
        </p:nvSpPr>
        <p:spPr>
          <a:xfrm>
            <a:off x="827584" y="1340768"/>
            <a:ext cx="8394136" cy="5149552"/>
          </a:xfrm>
        </p:spPr>
        <p:txBody>
          <a:bodyPr/>
          <a:lstStyle/>
          <a:p>
            <a:r>
              <a:rPr lang="en-GB" dirty="0"/>
              <a:t>It is an approach that seeks to reduce, undermine </a:t>
            </a:r>
            <a:r>
              <a:rPr lang="en-GB" dirty="0" smtClean="0"/>
              <a:t>or eliminate</a:t>
            </a:r>
            <a:r>
              <a:rPr lang="en-GB" dirty="0"/>
              <a:t> </a:t>
            </a:r>
            <a:r>
              <a:rPr lang="en-GB" b="1" dirty="0"/>
              <a:t>discrimination</a:t>
            </a:r>
            <a:r>
              <a:rPr lang="en-GB" dirty="0"/>
              <a:t> and </a:t>
            </a:r>
            <a:r>
              <a:rPr lang="en-GB" b="1" dirty="0"/>
              <a:t>oppression</a:t>
            </a:r>
            <a:r>
              <a:rPr lang="en-GB" dirty="0"/>
              <a:t> and remove the barriers that prevent people from accessing services</a:t>
            </a:r>
            <a:r>
              <a:rPr lang="en-GB" dirty="0" smtClean="0"/>
              <a:t>.</a:t>
            </a:r>
          </a:p>
          <a:p>
            <a:endParaRPr lang="en-GB" dirty="0"/>
          </a:p>
          <a:p>
            <a:pPr marL="82296" indent="0">
              <a:buNone/>
            </a:pPr>
            <a:r>
              <a:rPr lang="en-GB" dirty="0" smtClean="0"/>
              <a:t>What are some of those barriers?</a:t>
            </a:r>
            <a:endParaRPr lang="en-GB" dirty="0"/>
          </a:p>
        </p:txBody>
      </p:sp>
    </p:spTree>
    <p:extLst>
      <p:ext uri="{BB962C8B-B14F-4D97-AF65-F5344CB8AC3E}">
        <p14:creationId xmlns:p14="http://schemas.microsoft.com/office/powerpoint/2010/main" val="11979814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Anti Oppressive Practice</a:t>
            </a:r>
            <a:endParaRPr lang="en-GB" dirty="0"/>
          </a:p>
        </p:txBody>
      </p:sp>
      <p:sp>
        <p:nvSpPr>
          <p:cNvPr id="3" name="Content Placeholder 2"/>
          <p:cNvSpPr>
            <a:spLocks noGrp="1"/>
          </p:cNvSpPr>
          <p:nvPr>
            <p:ph idx="1"/>
          </p:nvPr>
        </p:nvSpPr>
        <p:spPr/>
        <p:txBody>
          <a:bodyPr/>
          <a:lstStyle/>
          <a:p>
            <a:r>
              <a:rPr lang="en-GB" dirty="0" smtClean="0"/>
              <a:t>Requires the practitioner to critically examine the power imbalance inherent in an organisational structure with regards to the larger social and cultural context, aiming to create an environment free from oppression, racism and other forms of discrimination. </a:t>
            </a:r>
            <a:endParaRPr lang="en-GB" dirty="0"/>
          </a:p>
        </p:txBody>
      </p:sp>
    </p:spTree>
    <p:extLst>
      <p:ext uri="{BB962C8B-B14F-4D97-AF65-F5344CB8AC3E}">
        <p14:creationId xmlns:p14="http://schemas.microsoft.com/office/powerpoint/2010/main" val="490849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Anti Oppressive Practice</a:t>
            </a:r>
            <a:endParaRPr lang="en-GB" dirty="0"/>
          </a:p>
        </p:txBody>
      </p:sp>
      <p:sp>
        <p:nvSpPr>
          <p:cNvPr id="3" name="Content Placeholder 2"/>
          <p:cNvSpPr>
            <a:spLocks noGrp="1"/>
          </p:cNvSpPr>
          <p:nvPr>
            <p:ph idx="1"/>
          </p:nvPr>
        </p:nvSpPr>
        <p:spPr/>
        <p:txBody>
          <a:bodyPr/>
          <a:lstStyle/>
          <a:p>
            <a:r>
              <a:rPr lang="en-GB" dirty="0"/>
              <a:t>Anti-oppressive practice is an interdisciplinary approach primarily rooted within the practice of social work that focuses on ending socioeconomic </a:t>
            </a:r>
            <a:r>
              <a:rPr lang="en-GB" dirty="0" smtClean="0"/>
              <a:t>oppression</a:t>
            </a:r>
          </a:p>
          <a:p>
            <a:endParaRPr lang="en-GB" dirty="0"/>
          </a:p>
          <a:p>
            <a:pPr marL="82296" indent="0">
              <a:buNone/>
            </a:pPr>
            <a:r>
              <a:rPr lang="en-GB" dirty="0" smtClean="0"/>
              <a:t>HOWEVER…</a:t>
            </a:r>
            <a:endParaRPr lang="en-GB"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4907804"/>
            <a:ext cx="2997194" cy="18528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8666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Anti Oppressive Practice</a:t>
            </a:r>
            <a:endParaRPr lang="en-GB" dirty="0"/>
          </a:p>
        </p:txBody>
      </p:sp>
      <p:sp>
        <p:nvSpPr>
          <p:cNvPr id="3" name="Content Placeholder 2"/>
          <p:cNvSpPr>
            <a:spLocks noGrp="1"/>
          </p:cNvSpPr>
          <p:nvPr>
            <p:ph idx="1"/>
          </p:nvPr>
        </p:nvSpPr>
        <p:spPr/>
        <p:txBody>
          <a:bodyPr/>
          <a:lstStyle/>
          <a:p>
            <a:pPr marL="82296" indent="0">
              <a:buNone/>
            </a:pPr>
            <a:r>
              <a:rPr lang="en-GB" dirty="0" smtClean="0"/>
              <a:t>There are other kinds of oppression, including:</a:t>
            </a:r>
          </a:p>
          <a:p>
            <a:r>
              <a:rPr lang="en-GB" dirty="0" smtClean="0"/>
              <a:t>Gender oppression</a:t>
            </a:r>
          </a:p>
          <a:p>
            <a:r>
              <a:rPr lang="en-GB" dirty="0" smtClean="0"/>
              <a:t>Racial oppression</a:t>
            </a:r>
          </a:p>
          <a:p>
            <a:r>
              <a:rPr lang="en-GB" dirty="0" smtClean="0"/>
              <a:t>Age oppression</a:t>
            </a:r>
          </a:p>
          <a:p>
            <a:r>
              <a:rPr lang="en-GB" dirty="0" smtClean="0"/>
              <a:t>Class oppression</a:t>
            </a:r>
          </a:p>
          <a:p>
            <a:r>
              <a:rPr lang="en-GB" dirty="0" smtClean="0"/>
              <a:t>Sexuality oppression</a:t>
            </a:r>
            <a:endParaRPr lang="en-GB" dirty="0"/>
          </a:p>
        </p:txBody>
      </p:sp>
    </p:spTree>
    <p:extLst>
      <p:ext uri="{BB962C8B-B14F-4D97-AF65-F5344CB8AC3E}">
        <p14:creationId xmlns:p14="http://schemas.microsoft.com/office/powerpoint/2010/main" val="3320507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Principles</a:t>
            </a:r>
            <a:endParaRPr lang="en-GB" dirty="0"/>
          </a:p>
        </p:txBody>
      </p:sp>
      <p:sp>
        <p:nvSpPr>
          <p:cNvPr id="3" name="Content Placeholder 2"/>
          <p:cNvSpPr>
            <a:spLocks noGrp="1"/>
          </p:cNvSpPr>
          <p:nvPr>
            <p:ph idx="1"/>
          </p:nvPr>
        </p:nvSpPr>
        <p:spPr/>
        <p:txBody>
          <a:bodyPr/>
          <a:lstStyle/>
          <a:p>
            <a:r>
              <a:rPr lang="en-GB" dirty="0" smtClean="0"/>
              <a:t>Inclusion</a:t>
            </a:r>
          </a:p>
          <a:p>
            <a:r>
              <a:rPr lang="en-GB" dirty="0" smtClean="0"/>
              <a:t>Communication</a:t>
            </a:r>
          </a:p>
          <a:p>
            <a:r>
              <a:rPr lang="en-GB" dirty="0" smtClean="0"/>
              <a:t>Empowerment</a:t>
            </a:r>
          </a:p>
          <a:p>
            <a:r>
              <a:rPr lang="en-GB" dirty="0" smtClean="0"/>
              <a:t>Equality</a:t>
            </a:r>
          </a:p>
          <a:p>
            <a:r>
              <a:rPr lang="en-GB" dirty="0" smtClean="0"/>
              <a:t>Respect</a:t>
            </a:r>
          </a:p>
          <a:p>
            <a:r>
              <a:rPr lang="en-GB" dirty="0" smtClean="0"/>
              <a:t>Commitment </a:t>
            </a: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243188"/>
            <a:ext cx="3786188" cy="2205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2605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70000" lnSpcReduction="20000"/>
          </a:bodyPr>
          <a:lstStyle/>
          <a:p>
            <a:r>
              <a:rPr lang="en-US" dirty="0"/>
              <a:t>Hitchens, C., 2005. </a:t>
            </a:r>
            <a:r>
              <a:rPr lang="en-US" i="1" dirty="0"/>
              <a:t>Letters to a Young Contrarian. </a:t>
            </a:r>
            <a:r>
              <a:rPr lang="en-US" dirty="0"/>
              <a:t>New York: Basic Books.</a:t>
            </a:r>
            <a:endParaRPr lang="en-GB" dirty="0"/>
          </a:p>
          <a:p>
            <a:r>
              <a:rPr lang="en-US" dirty="0" err="1"/>
              <a:t>Nzira</a:t>
            </a:r>
            <a:r>
              <a:rPr lang="en-US" dirty="0"/>
              <a:t>, V. &amp; Williams, P., 2009. Useful Concepts in Anti Oppression. In: </a:t>
            </a:r>
            <a:r>
              <a:rPr lang="en-US" i="1" dirty="0"/>
              <a:t>Anti-Oppressive Practice in Health and Social Care. </a:t>
            </a:r>
            <a:r>
              <a:rPr lang="en-US" dirty="0"/>
              <a:t>New York: Sage Publications Ltd, pp. 21-40.</a:t>
            </a:r>
            <a:endParaRPr lang="en-GB" dirty="0"/>
          </a:p>
          <a:p>
            <a:r>
              <a:rPr lang="en-US" dirty="0"/>
              <a:t>Thompson, N., 2016. </a:t>
            </a:r>
            <a:r>
              <a:rPr lang="en-US" i="1" dirty="0"/>
              <a:t>Anti-Discriminatory Practice. </a:t>
            </a:r>
            <a:r>
              <a:rPr lang="en-US" dirty="0"/>
              <a:t>6th ed. London: Palgrave.</a:t>
            </a:r>
            <a:endParaRPr lang="en-GB" dirty="0"/>
          </a:p>
          <a:p>
            <a:r>
              <a:rPr lang="en-US" dirty="0" err="1"/>
              <a:t>Wiggershaus</a:t>
            </a:r>
            <a:r>
              <a:rPr lang="en-US" dirty="0"/>
              <a:t>, R., 1994. </a:t>
            </a:r>
            <a:r>
              <a:rPr lang="en-US" i="1" dirty="0"/>
              <a:t>The Frankfurt School: Its Histories, Theories &amp; Political Significance. </a:t>
            </a:r>
            <a:r>
              <a:rPr lang="en-US" dirty="0"/>
              <a:t>Cambridge: MIT Press.</a:t>
            </a:r>
            <a:endParaRPr lang="en-GB" dirty="0"/>
          </a:p>
          <a:p>
            <a:r>
              <a:rPr lang="en-US" dirty="0"/>
              <a:t>Young, I., 2004. Five Faces of Oppression. In: </a:t>
            </a:r>
            <a:r>
              <a:rPr lang="en-US" i="1" dirty="0"/>
              <a:t>Oppression, Privilege and Resistance. </a:t>
            </a:r>
            <a:r>
              <a:rPr lang="en-US" dirty="0"/>
              <a:t>Boston: McGraw Hill.</a:t>
            </a:r>
            <a:endParaRPr lang="en-GB" dirty="0"/>
          </a:p>
          <a:p>
            <a:pPr marL="82296" indent="0">
              <a:buNone/>
            </a:pPr>
            <a:r>
              <a:rPr lang="en-GB" dirty="0"/>
              <a:t> </a:t>
            </a:r>
          </a:p>
          <a:p>
            <a:endParaRPr lang="en-GB" dirty="0"/>
          </a:p>
        </p:txBody>
      </p:sp>
    </p:spTree>
    <p:extLst>
      <p:ext uri="{BB962C8B-B14F-4D97-AF65-F5344CB8AC3E}">
        <p14:creationId xmlns:p14="http://schemas.microsoft.com/office/powerpoint/2010/main" val="34031521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1164</TotalTime>
  <Words>907</Words>
  <Application>Microsoft Office PowerPoint</Application>
  <PresentationFormat>On-screen Show (4:3)</PresentationFormat>
  <Paragraphs>73</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Gill Sans MT</vt:lpstr>
      <vt:lpstr>Verdana</vt:lpstr>
      <vt:lpstr>Wingdings 2</vt:lpstr>
      <vt:lpstr>Solstice</vt:lpstr>
      <vt:lpstr>Oppression</vt:lpstr>
      <vt:lpstr>Key Terms</vt:lpstr>
      <vt:lpstr>Oppression as Power</vt:lpstr>
      <vt:lpstr>Oppressive Literature?</vt:lpstr>
      <vt:lpstr>Oppressive Media? </vt:lpstr>
      <vt:lpstr>Advocacy &amp; Oppression</vt:lpstr>
      <vt:lpstr>The rise of Identity Politics: Christopher Hitchens,</vt:lpstr>
      <vt:lpstr>Iris Marion Young: 5 Faces of Oppression (2004)</vt:lpstr>
      <vt:lpstr>Exploitation</vt:lpstr>
      <vt:lpstr>Marginalisation</vt:lpstr>
      <vt:lpstr>Powerlessness</vt:lpstr>
      <vt:lpstr>Cultural Imperialism</vt:lpstr>
      <vt:lpstr>Violence</vt:lpstr>
      <vt:lpstr>Freire’s ‘Culture of Silence’</vt:lpstr>
      <vt:lpstr>Anti Oppressive Practice</vt:lpstr>
      <vt:lpstr>Anti Oppressive Practice</vt:lpstr>
      <vt:lpstr>Anti Oppressive Practice</vt:lpstr>
      <vt:lpstr>Anti Oppressive Practice</vt:lpstr>
      <vt:lpstr>Anti Oppressive Practice</vt:lpstr>
      <vt:lpstr>Examples of Principles</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Mattie</dc:creator>
  <cp:lastModifiedBy>Jessica Pitman</cp:lastModifiedBy>
  <cp:revision>17</cp:revision>
  <dcterms:created xsi:type="dcterms:W3CDTF">2018-10-21T16:10:36Z</dcterms:created>
  <dcterms:modified xsi:type="dcterms:W3CDTF">2018-11-05T12:39:35Z</dcterms:modified>
</cp:coreProperties>
</file>