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6" r:id="rId8"/>
    <p:sldId id="263" r:id="rId9"/>
    <p:sldId id="265" r:id="rId10"/>
    <p:sldId id="264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04C7E2-4F03-4A5B-A03C-A204C52D792F}" v="188" dt="2021-11-29T19:57:41.3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86CC10-0BFF-4418-AB8B-09B2341E264A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85B7F8D-B224-461D-875C-C43F3A26C44D}">
      <dgm:prSet/>
      <dgm:spPr/>
      <dgm:t>
        <a:bodyPr/>
        <a:lstStyle/>
        <a:p>
          <a:r>
            <a:rPr lang="en-GB" dirty="0"/>
            <a:t>Accessing information</a:t>
          </a:r>
          <a:endParaRPr lang="en-US" dirty="0"/>
        </a:p>
      </dgm:t>
    </dgm:pt>
    <dgm:pt modelId="{0FCF4FEE-B6D3-4594-8955-7DF1C21BA0DF}" type="parTrans" cxnId="{F034983B-D5AC-4A29-9AB1-F59679623715}">
      <dgm:prSet/>
      <dgm:spPr/>
      <dgm:t>
        <a:bodyPr/>
        <a:lstStyle/>
        <a:p>
          <a:endParaRPr lang="en-US"/>
        </a:p>
      </dgm:t>
    </dgm:pt>
    <dgm:pt modelId="{CA1A4857-8BDC-409E-9B00-AFECAB99EA7C}" type="sibTrans" cxnId="{F034983B-D5AC-4A29-9AB1-F59679623715}">
      <dgm:prSet/>
      <dgm:spPr/>
      <dgm:t>
        <a:bodyPr/>
        <a:lstStyle/>
        <a:p>
          <a:endParaRPr lang="en-US"/>
        </a:p>
      </dgm:t>
    </dgm:pt>
    <dgm:pt modelId="{11CADE60-8386-4892-8CF0-FC276AB49C2E}">
      <dgm:prSet/>
      <dgm:spPr/>
      <dgm:t>
        <a:bodyPr/>
        <a:lstStyle/>
        <a:p>
          <a:r>
            <a:rPr lang="en-GB" dirty="0"/>
            <a:t>What support is currently available for disabled people </a:t>
          </a:r>
          <a:endParaRPr lang="en-US" dirty="0"/>
        </a:p>
      </dgm:t>
    </dgm:pt>
    <dgm:pt modelId="{ABAAED4A-4600-4D1B-A9E9-B65DB7709B5D}" type="parTrans" cxnId="{D9B05254-4E3F-453A-AD33-18D3FF8B07D8}">
      <dgm:prSet/>
      <dgm:spPr/>
      <dgm:t>
        <a:bodyPr/>
        <a:lstStyle/>
        <a:p>
          <a:endParaRPr lang="en-US"/>
        </a:p>
      </dgm:t>
    </dgm:pt>
    <dgm:pt modelId="{E3E66ECC-F707-4EE4-ADEE-225FAB9F8798}" type="sibTrans" cxnId="{D9B05254-4E3F-453A-AD33-18D3FF8B07D8}">
      <dgm:prSet/>
      <dgm:spPr/>
      <dgm:t>
        <a:bodyPr/>
        <a:lstStyle/>
        <a:p>
          <a:endParaRPr lang="en-US"/>
        </a:p>
      </dgm:t>
    </dgm:pt>
    <dgm:pt modelId="{2A3911A4-0FA6-44E7-8084-6433F1F1A8D4}">
      <dgm:prSet/>
      <dgm:spPr/>
      <dgm:t>
        <a:bodyPr/>
        <a:lstStyle/>
        <a:p>
          <a:r>
            <a:rPr lang="en-GB"/>
            <a:t>Gaps within the system </a:t>
          </a:r>
          <a:endParaRPr lang="en-US"/>
        </a:p>
      </dgm:t>
    </dgm:pt>
    <dgm:pt modelId="{3F66BA0A-F2B4-44FB-B1AC-2F1846EE4A04}" type="parTrans" cxnId="{CDDB09E1-BA0D-43F4-A1C2-58A7910B2DA8}">
      <dgm:prSet/>
      <dgm:spPr/>
      <dgm:t>
        <a:bodyPr/>
        <a:lstStyle/>
        <a:p>
          <a:endParaRPr lang="en-US"/>
        </a:p>
      </dgm:t>
    </dgm:pt>
    <dgm:pt modelId="{A12C4E6E-701B-4757-A7FF-0DCB28D19B7E}" type="sibTrans" cxnId="{CDDB09E1-BA0D-43F4-A1C2-58A7910B2DA8}">
      <dgm:prSet/>
      <dgm:spPr/>
      <dgm:t>
        <a:bodyPr/>
        <a:lstStyle/>
        <a:p>
          <a:endParaRPr lang="en-US"/>
        </a:p>
      </dgm:t>
    </dgm:pt>
    <dgm:pt modelId="{0C95020C-E68D-41D1-A7A5-D039CCC07058}">
      <dgm:prSet/>
      <dgm:spPr/>
      <dgm:t>
        <a:bodyPr/>
        <a:lstStyle/>
        <a:p>
          <a:r>
            <a:rPr lang="en-GB"/>
            <a:t>Equality and equity</a:t>
          </a:r>
          <a:endParaRPr lang="en-US"/>
        </a:p>
      </dgm:t>
    </dgm:pt>
    <dgm:pt modelId="{7BEBD148-C250-4F12-A965-51CA68455E7B}" type="parTrans" cxnId="{96D2C8F1-54DB-4C80-AD35-05B6A3AE2AD7}">
      <dgm:prSet/>
      <dgm:spPr/>
      <dgm:t>
        <a:bodyPr/>
        <a:lstStyle/>
        <a:p>
          <a:endParaRPr lang="en-US"/>
        </a:p>
      </dgm:t>
    </dgm:pt>
    <dgm:pt modelId="{63DCB598-6A5D-4671-95C0-6C0B82725658}" type="sibTrans" cxnId="{96D2C8F1-54DB-4C80-AD35-05B6A3AE2AD7}">
      <dgm:prSet/>
      <dgm:spPr/>
      <dgm:t>
        <a:bodyPr/>
        <a:lstStyle/>
        <a:p>
          <a:endParaRPr lang="en-US"/>
        </a:p>
      </dgm:t>
    </dgm:pt>
    <dgm:pt modelId="{47C23368-D25D-44C2-B315-9B7EFA9342A4}">
      <dgm:prSet/>
      <dgm:spPr/>
      <dgm:t>
        <a:bodyPr/>
        <a:lstStyle/>
        <a:p>
          <a:r>
            <a:rPr lang="en-US" dirty="0"/>
            <a:t>future information and changes</a:t>
          </a:r>
        </a:p>
      </dgm:t>
    </dgm:pt>
    <dgm:pt modelId="{22913D7E-9C16-489F-97FB-78E4AB724970}" type="parTrans" cxnId="{A1055251-DD77-43D8-8688-7A4437D2EE8E}">
      <dgm:prSet/>
      <dgm:spPr/>
      <dgm:t>
        <a:bodyPr/>
        <a:lstStyle/>
        <a:p>
          <a:endParaRPr lang="en-GB"/>
        </a:p>
      </dgm:t>
    </dgm:pt>
    <dgm:pt modelId="{480EB77F-B500-44AE-9A53-4FC300C314EE}" type="sibTrans" cxnId="{A1055251-DD77-43D8-8688-7A4437D2EE8E}">
      <dgm:prSet/>
      <dgm:spPr/>
      <dgm:t>
        <a:bodyPr/>
        <a:lstStyle/>
        <a:p>
          <a:endParaRPr lang="en-GB"/>
        </a:p>
      </dgm:t>
    </dgm:pt>
    <dgm:pt modelId="{88539290-D072-4190-8C1B-0B578BDE452F}">
      <dgm:prSet/>
      <dgm:spPr/>
      <dgm:t>
        <a:bodyPr/>
        <a:lstStyle/>
        <a:p>
          <a:r>
            <a:rPr lang="en-GB" dirty="0"/>
            <a:t>8.4 million people of working age are disabled </a:t>
          </a:r>
        </a:p>
      </dgm:t>
    </dgm:pt>
    <dgm:pt modelId="{D811DD16-EE97-4F9A-B7BD-9B90213AB97F}" type="parTrans" cxnId="{9E0600E3-1F33-4EDF-B51E-2E617DD87F92}">
      <dgm:prSet/>
      <dgm:spPr/>
      <dgm:t>
        <a:bodyPr/>
        <a:lstStyle/>
        <a:p>
          <a:endParaRPr lang="en-GB"/>
        </a:p>
      </dgm:t>
    </dgm:pt>
    <dgm:pt modelId="{20274A7E-EAB7-4068-BB93-737AAD82F9EF}" type="sibTrans" cxnId="{9E0600E3-1F33-4EDF-B51E-2E617DD87F92}">
      <dgm:prSet/>
      <dgm:spPr/>
      <dgm:t>
        <a:bodyPr/>
        <a:lstStyle/>
        <a:p>
          <a:endParaRPr lang="en-GB"/>
        </a:p>
      </dgm:t>
    </dgm:pt>
    <dgm:pt modelId="{D146BD59-E98A-44AC-8BC4-4B932F441076}">
      <dgm:prSet/>
      <dgm:spPr/>
      <dgm:t>
        <a:bodyPr/>
        <a:lstStyle/>
        <a:p>
          <a:r>
            <a:rPr lang="en-GB" dirty="0"/>
            <a:t>requirements on employers</a:t>
          </a:r>
          <a:endParaRPr lang="en-US" dirty="0"/>
        </a:p>
      </dgm:t>
    </dgm:pt>
    <dgm:pt modelId="{5D3B82A6-6416-4CCB-B15D-1DDA6A884AFA}" type="parTrans" cxnId="{622506FC-64FE-48C2-B9A6-93366389BC82}">
      <dgm:prSet/>
      <dgm:spPr/>
      <dgm:t>
        <a:bodyPr/>
        <a:lstStyle/>
        <a:p>
          <a:endParaRPr lang="en-GB"/>
        </a:p>
      </dgm:t>
    </dgm:pt>
    <dgm:pt modelId="{D5F7D4C3-7BDB-40B2-9819-17D7C92BFA62}" type="sibTrans" cxnId="{622506FC-64FE-48C2-B9A6-93366389BC82}">
      <dgm:prSet/>
      <dgm:spPr/>
      <dgm:t>
        <a:bodyPr/>
        <a:lstStyle/>
        <a:p>
          <a:endParaRPr lang="en-GB"/>
        </a:p>
      </dgm:t>
    </dgm:pt>
    <dgm:pt modelId="{90C0932B-6CC0-489B-A097-EB32D4B4F88D}" type="pres">
      <dgm:prSet presAssocID="{FC86CC10-0BFF-4418-AB8B-09B2341E264A}" presName="diagram" presStyleCnt="0">
        <dgm:presLayoutVars>
          <dgm:dir/>
          <dgm:resizeHandles val="exact"/>
        </dgm:presLayoutVars>
      </dgm:prSet>
      <dgm:spPr/>
    </dgm:pt>
    <dgm:pt modelId="{F335B6C7-2D6C-4274-AEB6-9BDF8BFEFF26}" type="pres">
      <dgm:prSet presAssocID="{88539290-D072-4190-8C1B-0B578BDE452F}" presName="node" presStyleLbl="node1" presStyleIdx="0" presStyleCnt="7" custLinFactNeighborX="-2187" custLinFactNeighborY="-12503">
        <dgm:presLayoutVars>
          <dgm:bulletEnabled val="1"/>
        </dgm:presLayoutVars>
      </dgm:prSet>
      <dgm:spPr/>
    </dgm:pt>
    <dgm:pt modelId="{741F88D2-A2F5-425E-BCBC-D4E91B886FBC}" type="pres">
      <dgm:prSet presAssocID="{20274A7E-EAB7-4068-BB93-737AAD82F9EF}" presName="sibTrans" presStyleCnt="0"/>
      <dgm:spPr/>
    </dgm:pt>
    <dgm:pt modelId="{5BA8C00B-E6BA-4428-99B1-49688A10A557}" type="pres">
      <dgm:prSet presAssocID="{C85B7F8D-B224-461D-875C-C43F3A26C44D}" presName="node" presStyleLbl="node1" presStyleIdx="1" presStyleCnt="7" custLinFactX="9735" custLinFactNeighborX="100000" custLinFactNeighborY="-15128">
        <dgm:presLayoutVars>
          <dgm:bulletEnabled val="1"/>
        </dgm:presLayoutVars>
      </dgm:prSet>
      <dgm:spPr/>
    </dgm:pt>
    <dgm:pt modelId="{46EB0AF2-2863-40E5-B77D-EB209AA9A4E6}" type="pres">
      <dgm:prSet presAssocID="{CA1A4857-8BDC-409E-9B00-AFECAB99EA7C}" presName="sibTrans" presStyleCnt="0"/>
      <dgm:spPr/>
    </dgm:pt>
    <dgm:pt modelId="{37ED6C67-B40F-4EB2-973B-20C230AC7215}" type="pres">
      <dgm:prSet presAssocID="{11CADE60-8386-4892-8CF0-FC276AB49C2E}" presName="node" presStyleLbl="node1" presStyleIdx="2" presStyleCnt="7" custLinFactX="-10464" custLinFactNeighborX="-100000" custLinFactNeighborY="-10712">
        <dgm:presLayoutVars>
          <dgm:bulletEnabled val="1"/>
        </dgm:presLayoutVars>
      </dgm:prSet>
      <dgm:spPr/>
    </dgm:pt>
    <dgm:pt modelId="{97A98496-A8FA-4E58-A9AF-2F6981784837}" type="pres">
      <dgm:prSet presAssocID="{E3E66ECC-F707-4EE4-ADEE-225FAB9F8798}" presName="sibTrans" presStyleCnt="0"/>
      <dgm:spPr/>
    </dgm:pt>
    <dgm:pt modelId="{C865795D-0058-4486-9347-3A25B593A9EF}" type="pres">
      <dgm:prSet presAssocID="{2A3911A4-0FA6-44E7-8084-6433F1F1A8D4}" presName="node" presStyleLbl="node1" presStyleIdx="3" presStyleCnt="7" custLinFactX="-64910" custLinFactY="28988" custLinFactNeighborX="-100000" custLinFactNeighborY="100000">
        <dgm:presLayoutVars>
          <dgm:bulletEnabled val="1"/>
        </dgm:presLayoutVars>
      </dgm:prSet>
      <dgm:spPr/>
    </dgm:pt>
    <dgm:pt modelId="{BD0FEC31-624F-45E1-A91F-932F5AC67896}" type="pres">
      <dgm:prSet presAssocID="{A12C4E6E-701B-4757-A7FF-0DCB28D19B7E}" presName="sibTrans" presStyleCnt="0"/>
      <dgm:spPr/>
    </dgm:pt>
    <dgm:pt modelId="{AEB8F48B-2953-4E16-8C63-6412D611AA92}" type="pres">
      <dgm:prSet presAssocID="{0C95020C-E68D-41D1-A7A5-D039CCC07058}" presName="node" presStyleLbl="node1" presStyleIdx="4" presStyleCnt="7" custLinFactNeighborX="-5956" custLinFactNeighborY="10712">
        <dgm:presLayoutVars>
          <dgm:bulletEnabled val="1"/>
        </dgm:presLayoutVars>
      </dgm:prSet>
      <dgm:spPr/>
    </dgm:pt>
    <dgm:pt modelId="{D73D9DDC-179C-4DA9-A1CF-FEA7C40B17A2}" type="pres">
      <dgm:prSet presAssocID="{63DCB598-6A5D-4671-95C0-6C0B82725658}" presName="sibTrans" presStyleCnt="0"/>
      <dgm:spPr/>
    </dgm:pt>
    <dgm:pt modelId="{6A576470-A42D-43ED-B564-DC0109A26C1C}" type="pres">
      <dgm:prSet presAssocID="{47C23368-D25D-44C2-B315-9B7EFA9342A4}" presName="node" presStyleLbl="node1" presStyleIdx="5" presStyleCnt="7" custLinFactX="18939" custLinFactNeighborX="100000" custLinFactNeighborY="10728">
        <dgm:presLayoutVars>
          <dgm:bulletEnabled val="1"/>
        </dgm:presLayoutVars>
      </dgm:prSet>
      <dgm:spPr/>
    </dgm:pt>
    <dgm:pt modelId="{7162ABF0-61A1-4F5C-9CCB-C7E58F0B5283}" type="pres">
      <dgm:prSet presAssocID="{480EB77F-B500-44AE-9A53-4FC300C314EE}" presName="sibTrans" presStyleCnt="0"/>
      <dgm:spPr/>
    </dgm:pt>
    <dgm:pt modelId="{42AF5F45-1E73-4713-8AA0-99CA7C3D0C4D}" type="pres">
      <dgm:prSet presAssocID="{D146BD59-E98A-44AC-8BC4-4B932F441076}" presName="node" presStyleLbl="node1" presStyleIdx="6" presStyleCnt="7" custLinFactY="-31794" custLinFactNeighborX="56508" custLinFactNeighborY="-100000">
        <dgm:presLayoutVars>
          <dgm:bulletEnabled val="1"/>
        </dgm:presLayoutVars>
      </dgm:prSet>
      <dgm:spPr/>
    </dgm:pt>
  </dgm:ptLst>
  <dgm:cxnLst>
    <dgm:cxn modelId="{734E7720-0A72-4424-95CB-31390812D682}" type="presOf" srcId="{D146BD59-E98A-44AC-8BC4-4B932F441076}" destId="{42AF5F45-1E73-4713-8AA0-99CA7C3D0C4D}" srcOrd="0" destOrd="0" presId="urn:microsoft.com/office/officeart/2005/8/layout/default"/>
    <dgm:cxn modelId="{F034983B-D5AC-4A29-9AB1-F59679623715}" srcId="{FC86CC10-0BFF-4418-AB8B-09B2341E264A}" destId="{C85B7F8D-B224-461D-875C-C43F3A26C44D}" srcOrd="1" destOrd="0" parTransId="{0FCF4FEE-B6D3-4594-8955-7DF1C21BA0DF}" sibTransId="{CA1A4857-8BDC-409E-9B00-AFECAB99EA7C}"/>
    <dgm:cxn modelId="{31975A6D-F2EB-463F-87F3-6D9BFE7A2103}" type="presOf" srcId="{47C23368-D25D-44C2-B315-9B7EFA9342A4}" destId="{6A576470-A42D-43ED-B564-DC0109A26C1C}" srcOrd="0" destOrd="0" presId="urn:microsoft.com/office/officeart/2005/8/layout/default"/>
    <dgm:cxn modelId="{D77CBF4E-4C06-485F-9DA6-7B579F040AC5}" type="presOf" srcId="{88539290-D072-4190-8C1B-0B578BDE452F}" destId="{F335B6C7-2D6C-4274-AEB6-9BDF8BFEFF26}" srcOrd="0" destOrd="0" presId="urn:microsoft.com/office/officeart/2005/8/layout/default"/>
    <dgm:cxn modelId="{A1055251-DD77-43D8-8688-7A4437D2EE8E}" srcId="{FC86CC10-0BFF-4418-AB8B-09B2341E264A}" destId="{47C23368-D25D-44C2-B315-9B7EFA9342A4}" srcOrd="5" destOrd="0" parTransId="{22913D7E-9C16-489F-97FB-78E4AB724970}" sibTransId="{480EB77F-B500-44AE-9A53-4FC300C314EE}"/>
    <dgm:cxn modelId="{D9B05254-4E3F-453A-AD33-18D3FF8B07D8}" srcId="{FC86CC10-0BFF-4418-AB8B-09B2341E264A}" destId="{11CADE60-8386-4892-8CF0-FC276AB49C2E}" srcOrd="2" destOrd="0" parTransId="{ABAAED4A-4600-4D1B-A9E9-B65DB7709B5D}" sibTransId="{E3E66ECC-F707-4EE4-ADEE-225FAB9F8798}"/>
    <dgm:cxn modelId="{BD1B8A57-5D6F-4514-BC89-733C3AECED76}" type="presOf" srcId="{0C95020C-E68D-41D1-A7A5-D039CCC07058}" destId="{AEB8F48B-2953-4E16-8C63-6412D611AA92}" srcOrd="0" destOrd="0" presId="urn:microsoft.com/office/officeart/2005/8/layout/default"/>
    <dgm:cxn modelId="{41DAB582-7109-4B85-89D9-F13009F8A40B}" type="presOf" srcId="{C85B7F8D-B224-461D-875C-C43F3A26C44D}" destId="{5BA8C00B-E6BA-4428-99B1-49688A10A557}" srcOrd="0" destOrd="0" presId="urn:microsoft.com/office/officeart/2005/8/layout/default"/>
    <dgm:cxn modelId="{3E1D638E-F377-46F9-90BC-ACB327BD6AAE}" type="presOf" srcId="{FC86CC10-0BFF-4418-AB8B-09B2341E264A}" destId="{90C0932B-6CC0-489B-A097-EB32D4B4F88D}" srcOrd="0" destOrd="0" presId="urn:microsoft.com/office/officeart/2005/8/layout/default"/>
    <dgm:cxn modelId="{E54818C1-2659-4120-BF63-CDE96AA4CB19}" type="presOf" srcId="{11CADE60-8386-4892-8CF0-FC276AB49C2E}" destId="{37ED6C67-B40F-4EB2-973B-20C230AC7215}" srcOrd="0" destOrd="0" presId="urn:microsoft.com/office/officeart/2005/8/layout/default"/>
    <dgm:cxn modelId="{CDDB09E1-BA0D-43F4-A1C2-58A7910B2DA8}" srcId="{FC86CC10-0BFF-4418-AB8B-09B2341E264A}" destId="{2A3911A4-0FA6-44E7-8084-6433F1F1A8D4}" srcOrd="3" destOrd="0" parTransId="{3F66BA0A-F2B4-44FB-B1AC-2F1846EE4A04}" sibTransId="{A12C4E6E-701B-4757-A7FF-0DCB28D19B7E}"/>
    <dgm:cxn modelId="{9E0600E3-1F33-4EDF-B51E-2E617DD87F92}" srcId="{FC86CC10-0BFF-4418-AB8B-09B2341E264A}" destId="{88539290-D072-4190-8C1B-0B578BDE452F}" srcOrd="0" destOrd="0" parTransId="{D811DD16-EE97-4F9A-B7BD-9B90213AB97F}" sibTransId="{20274A7E-EAB7-4068-BB93-737AAD82F9EF}"/>
    <dgm:cxn modelId="{96D2C8F1-54DB-4C80-AD35-05B6A3AE2AD7}" srcId="{FC86CC10-0BFF-4418-AB8B-09B2341E264A}" destId="{0C95020C-E68D-41D1-A7A5-D039CCC07058}" srcOrd="4" destOrd="0" parTransId="{7BEBD148-C250-4F12-A965-51CA68455E7B}" sibTransId="{63DCB598-6A5D-4671-95C0-6C0B82725658}"/>
    <dgm:cxn modelId="{0C8208F9-0D9A-47CC-B81A-BF81E773B84F}" type="presOf" srcId="{2A3911A4-0FA6-44E7-8084-6433F1F1A8D4}" destId="{C865795D-0058-4486-9347-3A25B593A9EF}" srcOrd="0" destOrd="0" presId="urn:microsoft.com/office/officeart/2005/8/layout/default"/>
    <dgm:cxn modelId="{622506FC-64FE-48C2-B9A6-93366389BC82}" srcId="{FC86CC10-0BFF-4418-AB8B-09B2341E264A}" destId="{D146BD59-E98A-44AC-8BC4-4B932F441076}" srcOrd="6" destOrd="0" parTransId="{5D3B82A6-6416-4CCB-B15D-1DDA6A884AFA}" sibTransId="{D5F7D4C3-7BDB-40B2-9819-17D7C92BFA62}"/>
    <dgm:cxn modelId="{F43939CC-CE62-4A41-82F4-1BC4660CC696}" type="presParOf" srcId="{90C0932B-6CC0-489B-A097-EB32D4B4F88D}" destId="{F335B6C7-2D6C-4274-AEB6-9BDF8BFEFF26}" srcOrd="0" destOrd="0" presId="urn:microsoft.com/office/officeart/2005/8/layout/default"/>
    <dgm:cxn modelId="{98F54B27-E00B-4ED8-A309-9E65FB8F1CE1}" type="presParOf" srcId="{90C0932B-6CC0-489B-A097-EB32D4B4F88D}" destId="{741F88D2-A2F5-425E-BCBC-D4E91B886FBC}" srcOrd="1" destOrd="0" presId="urn:microsoft.com/office/officeart/2005/8/layout/default"/>
    <dgm:cxn modelId="{8946211A-36EA-4D11-85A0-C87E08186BBD}" type="presParOf" srcId="{90C0932B-6CC0-489B-A097-EB32D4B4F88D}" destId="{5BA8C00B-E6BA-4428-99B1-49688A10A557}" srcOrd="2" destOrd="0" presId="urn:microsoft.com/office/officeart/2005/8/layout/default"/>
    <dgm:cxn modelId="{1A2D5ED5-C59F-4718-BE91-3E36A9A38941}" type="presParOf" srcId="{90C0932B-6CC0-489B-A097-EB32D4B4F88D}" destId="{46EB0AF2-2863-40E5-B77D-EB209AA9A4E6}" srcOrd="3" destOrd="0" presId="urn:microsoft.com/office/officeart/2005/8/layout/default"/>
    <dgm:cxn modelId="{FEB04D54-DD14-4B6C-90A4-CA47C822C391}" type="presParOf" srcId="{90C0932B-6CC0-489B-A097-EB32D4B4F88D}" destId="{37ED6C67-B40F-4EB2-973B-20C230AC7215}" srcOrd="4" destOrd="0" presId="urn:microsoft.com/office/officeart/2005/8/layout/default"/>
    <dgm:cxn modelId="{ACA515D4-651F-40EB-8ACB-2303745B0EBE}" type="presParOf" srcId="{90C0932B-6CC0-489B-A097-EB32D4B4F88D}" destId="{97A98496-A8FA-4E58-A9AF-2F6981784837}" srcOrd="5" destOrd="0" presId="urn:microsoft.com/office/officeart/2005/8/layout/default"/>
    <dgm:cxn modelId="{F5406578-3396-43B0-835A-A32B3AD557BC}" type="presParOf" srcId="{90C0932B-6CC0-489B-A097-EB32D4B4F88D}" destId="{C865795D-0058-4486-9347-3A25B593A9EF}" srcOrd="6" destOrd="0" presId="urn:microsoft.com/office/officeart/2005/8/layout/default"/>
    <dgm:cxn modelId="{426D8C73-7400-4586-B28F-7E3D6B739564}" type="presParOf" srcId="{90C0932B-6CC0-489B-A097-EB32D4B4F88D}" destId="{BD0FEC31-624F-45E1-A91F-932F5AC67896}" srcOrd="7" destOrd="0" presId="urn:microsoft.com/office/officeart/2005/8/layout/default"/>
    <dgm:cxn modelId="{3BE090CB-6962-4858-A8F4-5CE2EF8591CC}" type="presParOf" srcId="{90C0932B-6CC0-489B-A097-EB32D4B4F88D}" destId="{AEB8F48B-2953-4E16-8C63-6412D611AA92}" srcOrd="8" destOrd="0" presId="urn:microsoft.com/office/officeart/2005/8/layout/default"/>
    <dgm:cxn modelId="{E9875795-2C03-48C3-8E11-99A83C44DE1E}" type="presParOf" srcId="{90C0932B-6CC0-489B-A097-EB32D4B4F88D}" destId="{D73D9DDC-179C-4DA9-A1CF-FEA7C40B17A2}" srcOrd="9" destOrd="0" presId="urn:microsoft.com/office/officeart/2005/8/layout/default"/>
    <dgm:cxn modelId="{5B4EF529-EB32-48A3-A9AD-10D5467B2522}" type="presParOf" srcId="{90C0932B-6CC0-489B-A097-EB32D4B4F88D}" destId="{6A576470-A42D-43ED-B564-DC0109A26C1C}" srcOrd="10" destOrd="0" presId="urn:microsoft.com/office/officeart/2005/8/layout/default"/>
    <dgm:cxn modelId="{6E3AF9B2-4AD7-406A-A90F-ACDCAF85488B}" type="presParOf" srcId="{90C0932B-6CC0-489B-A097-EB32D4B4F88D}" destId="{7162ABF0-61A1-4F5C-9CCB-C7E58F0B5283}" srcOrd="11" destOrd="0" presId="urn:microsoft.com/office/officeart/2005/8/layout/default"/>
    <dgm:cxn modelId="{406F2F9D-0151-4F04-B18C-EAE1E13B2CB6}" type="presParOf" srcId="{90C0932B-6CC0-489B-A097-EB32D4B4F88D}" destId="{42AF5F45-1E73-4713-8AA0-99CA7C3D0C4D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86CC10-0BFF-4418-AB8B-09B2341E264A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C95020C-E68D-41D1-A7A5-D039CCC07058}">
      <dgm:prSet/>
      <dgm:spPr/>
      <dgm:t>
        <a:bodyPr/>
        <a:lstStyle/>
        <a:p>
          <a:r>
            <a:rPr lang="en-GB" b="0" i="0" dirty="0"/>
            <a:t>adaptations to your vehicle so you can get to work</a:t>
          </a:r>
          <a:endParaRPr lang="en-US" dirty="0"/>
        </a:p>
      </dgm:t>
    </dgm:pt>
    <dgm:pt modelId="{7BEBD148-C250-4F12-A965-51CA68455E7B}" type="parTrans" cxnId="{96D2C8F1-54DB-4C80-AD35-05B6A3AE2AD7}">
      <dgm:prSet/>
      <dgm:spPr/>
      <dgm:t>
        <a:bodyPr/>
        <a:lstStyle/>
        <a:p>
          <a:endParaRPr lang="en-US"/>
        </a:p>
      </dgm:t>
    </dgm:pt>
    <dgm:pt modelId="{63DCB598-6A5D-4671-95C0-6C0B82725658}" type="sibTrans" cxnId="{96D2C8F1-54DB-4C80-AD35-05B6A3AE2AD7}">
      <dgm:prSet/>
      <dgm:spPr/>
      <dgm:t>
        <a:bodyPr/>
        <a:lstStyle/>
        <a:p>
          <a:endParaRPr lang="en-US"/>
        </a:p>
      </dgm:t>
    </dgm:pt>
    <dgm:pt modelId="{65D3BEAA-B743-43A3-8BE1-9762576E23C4}">
      <dgm:prSet/>
      <dgm:spPr/>
      <dgm:t>
        <a:bodyPr/>
        <a:lstStyle/>
        <a:p>
          <a:r>
            <a:rPr lang="en-GB" b="0" i="0" dirty="0"/>
            <a:t>BSL interpreters, lip speakers or note takers</a:t>
          </a:r>
          <a:endParaRPr lang="en-GB" dirty="0"/>
        </a:p>
      </dgm:t>
    </dgm:pt>
    <dgm:pt modelId="{B76A2264-4FBB-4CB9-9915-CB19881B2BA5}" type="parTrans" cxnId="{7A1C3C9B-A4C8-474C-9F23-9CA2D8DF47EB}">
      <dgm:prSet/>
      <dgm:spPr/>
      <dgm:t>
        <a:bodyPr/>
        <a:lstStyle/>
        <a:p>
          <a:endParaRPr lang="en-GB"/>
        </a:p>
      </dgm:t>
    </dgm:pt>
    <dgm:pt modelId="{9CA05B76-0371-4859-91BF-FF9A4784C7A5}" type="sibTrans" cxnId="{7A1C3C9B-A4C8-474C-9F23-9CA2D8DF47EB}">
      <dgm:prSet/>
      <dgm:spPr/>
      <dgm:t>
        <a:bodyPr/>
        <a:lstStyle/>
        <a:p>
          <a:endParaRPr lang="en-GB"/>
        </a:p>
      </dgm:t>
    </dgm:pt>
    <dgm:pt modelId="{449EF565-2518-4A4D-BC0A-D66ACF894EAD}">
      <dgm:prSet/>
      <dgm:spPr/>
      <dgm:t>
        <a:bodyPr/>
        <a:lstStyle/>
        <a:p>
          <a:r>
            <a:rPr lang="en-GB"/>
            <a:t>taxi fares to work or a support worker if you cannot use public transport</a:t>
          </a:r>
        </a:p>
      </dgm:t>
    </dgm:pt>
    <dgm:pt modelId="{F70FDFC5-A5C4-419F-A8C8-E465160AF8D6}" type="parTrans" cxnId="{107540EF-A432-47D4-9582-911B0754EC90}">
      <dgm:prSet/>
      <dgm:spPr/>
      <dgm:t>
        <a:bodyPr/>
        <a:lstStyle/>
        <a:p>
          <a:endParaRPr lang="en-GB"/>
        </a:p>
      </dgm:t>
    </dgm:pt>
    <dgm:pt modelId="{0C59BC01-AAD6-48B1-A612-8096DC0B262F}" type="sibTrans" cxnId="{107540EF-A432-47D4-9582-911B0754EC90}">
      <dgm:prSet/>
      <dgm:spPr/>
      <dgm:t>
        <a:bodyPr/>
        <a:lstStyle/>
        <a:p>
          <a:endParaRPr lang="en-GB"/>
        </a:p>
      </dgm:t>
    </dgm:pt>
    <dgm:pt modelId="{F0B72225-A974-4764-8F15-8BBD64753DCD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a support worker or job coach to help you in your workplace</a:t>
          </a:r>
        </a:p>
      </dgm:t>
    </dgm:pt>
    <dgm:pt modelId="{365E251C-404E-4494-BF5D-DAF07E82379F}" type="parTrans" cxnId="{F12EDC11-2E2F-4A1C-BDD7-5BE7C8E4A212}">
      <dgm:prSet/>
      <dgm:spPr/>
      <dgm:t>
        <a:bodyPr/>
        <a:lstStyle/>
        <a:p>
          <a:endParaRPr lang="en-GB"/>
        </a:p>
      </dgm:t>
    </dgm:pt>
    <dgm:pt modelId="{EAC9E75E-7813-4EB5-BC0E-7DE24EC04644}" type="sibTrans" cxnId="{F12EDC11-2E2F-4A1C-BDD7-5BE7C8E4A212}">
      <dgm:prSet/>
      <dgm:spPr/>
      <dgm:t>
        <a:bodyPr/>
        <a:lstStyle/>
        <a:p>
          <a:endParaRPr lang="en-GB"/>
        </a:p>
      </dgm:t>
    </dgm:pt>
    <dgm:pt modelId="{D10AA7A6-ECDD-456E-859B-72FDC069910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i="0"/>
            <a:t>a grant to help pay for practical support with your work</a:t>
          </a:r>
        </a:p>
      </dgm:t>
    </dgm:pt>
    <dgm:pt modelId="{045A16AD-0A09-4D2E-86D4-5AAA56B99037}" type="parTrans" cxnId="{279DF7DC-2E42-4695-B6B8-793B841E462E}">
      <dgm:prSet/>
      <dgm:spPr/>
      <dgm:t>
        <a:bodyPr/>
        <a:lstStyle/>
        <a:p>
          <a:endParaRPr lang="en-GB"/>
        </a:p>
      </dgm:t>
    </dgm:pt>
    <dgm:pt modelId="{86B8CDA7-EC59-477D-99B5-80F3BA003836}" type="sibTrans" cxnId="{279DF7DC-2E42-4695-B6B8-793B841E462E}">
      <dgm:prSet/>
      <dgm:spPr/>
      <dgm:t>
        <a:bodyPr/>
        <a:lstStyle/>
        <a:p>
          <a:endParaRPr lang="en-GB"/>
        </a:p>
      </dgm:t>
    </dgm:pt>
    <dgm:pt modelId="{90C0932B-6CC0-489B-A097-EB32D4B4F88D}" type="pres">
      <dgm:prSet presAssocID="{FC86CC10-0BFF-4418-AB8B-09B2341E264A}" presName="diagram" presStyleCnt="0">
        <dgm:presLayoutVars>
          <dgm:dir/>
          <dgm:resizeHandles val="exact"/>
        </dgm:presLayoutVars>
      </dgm:prSet>
      <dgm:spPr/>
    </dgm:pt>
    <dgm:pt modelId="{9DFEBD21-0AEE-4301-9E67-FF1087F12DB0}" type="pres">
      <dgm:prSet presAssocID="{65D3BEAA-B743-43A3-8BE1-9762576E23C4}" presName="node" presStyleLbl="node1" presStyleIdx="0" presStyleCnt="5">
        <dgm:presLayoutVars>
          <dgm:bulletEnabled val="1"/>
        </dgm:presLayoutVars>
      </dgm:prSet>
      <dgm:spPr/>
    </dgm:pt>
    <dgm:pt modelId="{09871288-C8E1-4ADA-8E01-2F41443D23D3}" type="pres">
      <dgm:prSet presAssocID="{9CA05B76-0371-4859-91BF-FF9A4784C7A5}" presName="sibTrans" presStyleCnt="0"/>
      <dgm:spPr/>
    </dgm:pt>
    <dgm:pt modelId="{AEB8F48B-2953-4E16-8C63-6412D611AA92}" type="pres">
      <dgm:prSet presAssocID="{0C95020C-E68D-41D1-A7A5-D039CCC07058}" presName="node" presStyleLbl="node1" presStyleIdx="1" presStyleCnt="5">
        <dgm:presLayoutVars>
          <dgm:bulletEnabled val="1"/>
        </dgm:presLayoutVars>
      </dgm:prSet>
      <dgm:spPr/>
    </dgm:pt>
    <dgm:pt modelId="{5E685D54-F5F2-4290-B001-BD6F59A0A453}" type="pres">
      <dgm:prSet presAssocID="{63DCB598-6A5D-4671-95C0-6C0B82725658}" presName="sibTrans" presStyleCnt="0"/>
      <dgm:spPr/>
    </dgm:pt>
    <dgm:pt modelId="{3D3ABD4D-1A1F-42F4-9034-ED01F5C4A93C}" type="pres">
      <dgm:prSet presAssocID="{449EF565-2518-4A4D-BC0A-D66ACF894EAD}" presName="node" presStyleLbl="node1" presStyleIdx="2" presStyleCnt="5">
        <dgm:presLayoutVars>
          <dgm:bulletEnabled val="1"/>
        </dgm:presLayoutVars>
      </dgm:prSet>
      <dgm:spPr/>
    </dgm:pt>
    <dgm:pt modelId="{EA26272E-1593-4641-BD90-33A47903E07B}" type="pres">
      <dgm:prSet presAssocID="{0C59BC01-AAD6-48B1-A612-8096DC0B262F}" presName="sibTrans" presStyleCnt="0"/>
      <dgm:spPr/>
    </dgm:pt>
    <dgm:pt modelId="{FC46ABC4-885F-4B49-B889-73D9BA052CD6}" type="pres">
      <dgm:prSet presAssocID="{F0B72225-A974-4764-8F15-8BBD64753DCD}" presName="node" presStyleLbl="node1" presStyleIdx="3" presStyleCnt="5">
        <dgm:presLayoutVars>
          <dgm:bulletEnabled val="1"/>
        </dgm:presLayoutVars>
      </dgm:prSet>
      <dgm:spPr/>
    </dgm:pt>
    <dgm:pt modelId="{BFBFC4A2-210A-4E51-BA99-AA230F030297}" type="pres">
      <dgm:prSet presAssocID="{EAC9E75E-7813-4EB5-BC0E-7DE24EC04644}" presName="sibTrans" presStyleCnt="0"/>
      <dgm:spPr/>
    </dgm:pt>
    <dgm:pt modelId="{D85975E6-9FAA-418A-ADE6-37D4447E73FF}" type="pres">
      <dgm:prSet presAssocID="{D10AA7A6-ECDD-456E-859B-72FDC069910F}" presName="node" presStyleLbl="node1" presStyleIdx="4" presStyleCnt="5">
        <dgm:presLayoutVars>
          <dgm:bulletEnabled val="1"/>
        </dgm:presLayoutVars>
      </dgm:prSet>
      <dgm:spPr/>
    </dgm:pt>
  </dgm:ptLst>
  <dgm:cxnLst>
    <dgm:cxn modelId="{F12EDC11-2E2F-4A1C-BDD7-5BE7C8E4A212}" srcId="{FC86CC10-0BFF-4418-AB8B-09B2341E264A}" destId="{F0B72225-A974-4764-8F15-8BBD64753DCD}" srcOrd="3" destOrd="0" parTransId="{365E251C-404E-4494-BF5D-DAF07E82379F}" sibTransId="{EAC9E75E-7813-4EB5-BC0E-7DE24EC04644}"/>
    <dgm:cxn modelId="{21799A24-3248-4A93-93DC-785496DCA5EC}" type="presOf" srcId="{449EF565-2518-4A4D-BC0A-D66ACF894EAD}" destId="{3D3ABD4D-1A1F-42F4-9034-ED01F5C4A93C}" srcOrd="0" destOrd="0" presId="urn:microsoft.com/office/officeart/2005/8/layout/default"/>
    <dgm:cxn modelId="{182B6F43-FF95-4C1F-9A4A-1E314E5B1B80}" type="presOf" srcId="{D10AA7A6-ECDD-456E-859B-72FDC069910F}" destId="{D85975E6-9FAA-418A-ADE6-37D4447E73FF}" srcOrd="0" destOrd="0" presId="urn:microsoft.com/office/officeart/2005/8/layout/default"/>
    <dgm:cxn modelId="{B1935966-CB26-4752-A7D0-3CDD40340C70}" type="presOf" srcId="{65D3BEAA-B743-43A3-8BE1-9762576E23C4}" destId="{9DFEBD21-0AEE-4301-9E67-FF1087F12DB0}" srcOrd="0" destOrd="0" presId="urn:microsoft.com/office/officeart/2005/8/layout/default"/>
    <dgm:cxn modelId="{BD1B8A57-5D6F-4514-BC89-733C3AECED76}" type="presOf" srcId="{0C95020C-E68D-41D1-A7A5-D039CCC07058}" destId="{AEB8F48B-2953-4E16-8C63-6412D611AA92}" srcOrd="0" destOrd="0" presId="urn:microsoft.com/office/officeart/2005/8/layout/default"/>
    <dgm:cxn modelId="{3E1D638E-F377-46F9-90BC-ACB327BD6AAE}" type="presOf" srcId="{FC86CC10-0BFF-4418-AB8B-09B2341E264A}" destId="{90C0932B-6CC0-489B-A097-EB32D4B4F88D}" srcOrd="0" destOrd="0" presId="urn:microsoft.com/office/officeart/2005/8/layout/default"/>
    <dgm:cxn modelId="{7A1C3C9B-A4C8-474C-9F23-9CA2D8DF47EB}" srcId="{FC86CC10-0BFF-4418-AB8B-09B2341E264A}" destId="{65D3BEAA-B743-43A3-8BE1-9762576E23C4}" srcOrd="0" destOrd="0" parTransId="{B76A2264-4FBB-4CB9-9915-CB19881B2BA5}" sibTransId="{9CA05B76-0371-4859-91BF-FF9A4784C7A5}"/>
    <dgm:cxn modelId="{A35385D8-5245-4769-B9B4-7F0F93579FA0}" type="presOf" srcId="{F0B72225-A974-4764-8F15-8BBD64753DCD}" destId="{FC46ABC4-885F-4B49-B889-73D9BA052CD6}" srcOrd="0" destOrd="0" presId="urn:microsoft.com/office/officeart/2005/8/layout/default"/>
    <dgm:cxn modelId="{279DF7DC-2E42-4695-B6B8-793B841E462E}" srcId="{FC86CC10-0BFF-4418-AB8B-09B2341E264A}" destId="{D10AA7A6-ECDD-456E-859B-72FDC069910F}" srcOrd="4" destOrd="0" parTransId="{045A16AD-0A09-4D2E-86D4-5AAA56B99037}" sibTransId="{86B8CDA7-EC59-477D-99B5-80F3BA003836}"/>
    <dgm:cxn modelId="{107540EF-A432-47D4-9582-911B0754EC90}" srcId="{FC86CC10-0BFF-4418-AB8B-09B2341E264A}" destId="{449EF565-2518-4A4D-BC0A-D66ACF894EAD}" srcOrd="2" destOrd="0" parTransId="{F70FDFC5-A5C4-419F-A8C8-E465160AF8D6}" sibTransId="{0C59BC01-AAD6-48B1-A612-8096DC0B262F}"/>
    <dgm:cxn modelId="{96D2C8F1-54DB-4C80-AD35-05B6A3AE2AD7}" srcId="{FC86CC10-0BFF-4418-AB8B-09B2341E264A}" destId="{0C95020C-E68D-41D1-A7A5-D039CCC07058}" srcOrd="1" destOrd="0" parTransId="{7BEBD148-C250-4F12-A965-51CA68455E7B}" sibTransId="{63DCB598-6A5D-4671-95C0-6C0B82725658}"/>
    <dgm:cxn modelId="{567F88F6-C7C5-4781-A349-07F8F4F3D945}" type="presParOf" srcId="{90C0932B-6CC0-489B-A097-EB32D4B4F88D}" destId="{9DFEBD21-0AEE-4301-9E67-FF1087F12DB0}" srcOrd="0" destOrd="0" presId="urn:microsoft.com/office/officeart/2005/8/layout/default"/>
    <dgm:cxn modelId="{9A655F88-2A14-4E6A-8BD6-13CEF9C8A1BB}" type="presParOf" srcId="{90C0932B-6CC0-489B-A097-EB32D4B4F88D}" destId="{09871288-C8E1-4ADA-8E01-2F41443D23D3}" srcOrd="1" destOrd="0" presId="urn:microsoft.com/office/officeart/2005/8/layout/default"/>
    <dgm:cxn modelId="{3BE090CB-6962-4858-A8F4-5CE2EF8591CC}" type="presParOf" srcId="{90C0932B-6CC0-489B-A097-EB32D4B4F88D}" destId="{AEB8F48B-2953-4E16-8C63-6412D611AA92}" srcOrd="2" destOrd="0" presId="urn:microsoft.com/office/officeart/2005/8/layout/default"/>
    <dgm:cxn modelId="{27468590-114D-4478-8CD6-A96EA3DCD17C}" type="presParOf" srcId="{90C0932B-6CC0-489B-A097-EB32D4B4F88D}" destId="{5E685D54-F5F2-4290-B001-BD6F59A0A453}" srcOrd="3" destOrd="0" presId="urn:microsoft.com/office/officeart/2005/8/layout/default"/>
    <dgm:cxn modelId="{188AF9A0-5DEF-456C-9600-544A7355CA39}" type="presParOf" srcId="{90C0932B-6CC0-489B-A097-EB32D4B4F88D}" destId="{3D3ABD4D-1A1F-42F4-9034-ED01F5C4A93C}" srcOrd="4" destOrd="0" presId="urn:microsoft.com/office/officeart/2005/8/layout/default"/>
    <dgm:cxn modelId="{B9F5F9BE-3E8E-466C-BFA4-474275A0DE9F}" type="presParOf" srcId="{90C0932B-6CC0-489B-A097-EB32D4B4F88D}" destId="{EA26272E-1593-4641-BD90-33A47903E07B}" srcOrd="5" destOrd="0" presId="urn:microsoft.com/office/officeart/2005/8/layout/default"/>
    <dgm:cxn modelId="{BE93B418-C4A2-45BB-83FC-6B9F5C481FF3}" type="presParOf" srcId="{90C0932B-6CC0-489B-A097-EB32D4B4F88D}" destId="{FC46ABC4-885F-4B49-B889-73D9BA052CD6}" srcOrd="6" destOrd="0" presId="urn:microsoft.com/office/officeart/2005/8/layout/default"/>
    <dgm:cxn modelId="{CD7BD88C-CF98-412C-AB6B-28A708169CE4}" type="presParOf" srcId="{90C0932B-6CC0-489B-A097-EB32D4B4F88D}" destId="{BFBFC4A2-210A-4E51-BA99-AA230F030297}" srcOrd="7" destOrd="0" presId="urn:microsoft.com/office/officeart/2005/8/layout/default"/>
    <dgm:cxn modelId="{EDFE8DF8-3A24-41BA-A50C-5B64441F1A85}" type="presParOf" srcId="{90C0932B-6CC0-489B-A097-EB32D4B4F88D}" destId="{D85975E6-9FAA-418A-ADE6-37D4447E73F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35B6C7-2D6C-4274-AEB6-9BDF8BFEFF26}">
      <dsp:nvSpPr>
        <dsp:cNvPr id="0" name=""/>
        <dsp:cNvSpPr/>
      </dsp:nvSpPr>
      <dsp:spPr>
        <a:xfrm>
          <a:off x="0" y="0"/>
          <a:ext cx="2533509" cy="15201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8.4 million people of working age are disabled </a:t>
          </a:r>
        </a:p>
      </dsp:txBody>
      <dsp:txXfrm>
        <a:off x="0" y="0"/>
        <a:ext cx="2533509" cy="1520105"/>
      </dsp:txXfrm>
    </dsp:sp>
    <dsp:sp modelId="{5BA8C00B-E6BA-4428-99B1-49688A10A557}">
      <dsp:nvSpPr>
        <dsp:cNvPr id="0" name=""/>
        <dsp:cNvSpPr/>
      </dsp:nvSpPr>
      <dsp:spPr>
        <a:xfrm>
          <a:off x="5570200" y="0"/>
          <a:ext cx="2533509" cy="1520105"/>
        </a:xfrm>
        <a:prstGeom prst="rect">
          <a:avLst/>
        </a:prstGeom>
        <a:solidFill>
          <a:schemeClr val="accent2">
            <a:hueOff val="-241033"/>
            <a:satOff val="-1654"/>
            <a:lumOff val="85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Accessing information</a:t>
          </a:r>
          <a:endParaRPr lang="en-US" sz="2300" kern="1200" dirty="0"/>
        </a:p>
      </dsp:txBody>
      <dsp:txXfrm>
        <a:off x="5570200" y="0"/>
        <a:ext cx="2533509" cy="1520105"/>
      </dsp:txXfrm>
    </dsp:sp>
    <dsp:sp modelId="{37ED6C67-B40F-4EB2-973B-20C230AC7215}">
      <dsp:nvSpPr>
        <dsp:cNvPr id="0" name=""/>
        <dsp:cNvSpPr/>
      </dsp:nvSpPr>
      <dsp:spPr>
        <a:xfrm>
          <a:off x="2778298" y="6"/>
          <a:ext cx="2533509" cy="1520105"/>
        </a:xfrm>
        <a:prstGeom prst="rect">
          <a:avLst/>
        </a:prstGeom>
        <a:solidFill>
          <a:schemeClr val="accent2">
            <a:hueOff val="-482067"/>
            <a:satOff val="-3308"/>
            <a:lumOff val="169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What support is currently available for disabled people </a:t>
          </a:r>
          <a:endParaRPr lang="en-US" sz="2300" kern="1200" dirty="0"/>
        </a:p>
      </dsp:txBody>
      <dsp:txXfrm>
        <a:off x="2778298" y="6"/>
        <a:ext cx="2533509" cy="1520105"/>
      </dsp:txXfrm>
    </dsp:sp>
    <dsp:sp modelId="{C865795D-0058-4486-9347-3A25B593A9EF}">
      <dsp:nvSpPr>
        <dsp:cNvPr id="0" name=""/>
        <dsp:cNvSpPr/>
      </dsp:nvSpPr>
      <dsp:spPr>
        <a:xfrm>
          <a:off x="4185764" y="2099136"/>
          <a:ext cx="2533509" cy="1520105"/>
        </a:xfrm>
        <a:prstGeom prst="rect">
          <a:avLst/>
        </a:prstGeom>
        <a:solidFill>
          <a:schemeClr val="accent2">
            <a:hueOff val="-723100"/>
            <a:satOff val="-4962"/>
            <a:lumOff val="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Gaps within the system </a:t>
          </a:r>
          <a:endParaRPr lang="en-US" sz="2300" kern="1200"/>
        </a:p>
      </dsp:txBody>
      <dsp:txXfrm>
        <a:off x="4185764" y="2099136"/>
        <a:ext cx="2533509" cy="1520105"/>
      </dsp:txXfrm>
    </dsp:sp>
    <dsp:sp modelId="{AEB8F48B-2953-4E16-8C63-6412D611AA92}">
      <dsp:nvSpPr>
        <dsp:cNvPr id="0" name=""/>
        <dsp:cNvSpPr/>
      </dsp:nvSpPr>
      <dsp:spPr>
        <a:xfrm>
          <a:off x="1245727" y="2099130"/>
          <a:ext cx="2533509" cy="1520105"/>
        </a:xfrm>
        <a:prstGeom prst="rect">
          <a:avLst/>
        </a:prstGeom>
        <a:solidFill>
          <a:schemeClr val="accent2">
            <a:hueOff val="-964133"/>
            <a:satOff val="-6616"/>
            <a:lumOff val="339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Equality and equity</a:t>
          </a:r>
          <a:endParaRPr lang="en-US" sz="2300" kern="1200"/>
        </a:p>
      </dsp:txBody>
      <dsp:txXfrm>
        <a:off x="1245727" y="2099130"/>
        <a:ext cx="2533509" cy="1520105"/>
      </dsp:txXfrm>
    </dsp:sp>
    <dsp:sp modelId="{6A576470-A42D-43ED-B564-DC0109A26C1C}">
      <dsp:nvSpPr>
        <dsp:cNvPr id="0" name=""/>
        <dsp:cNvSpPr/>
      </dsp:nvSpPr>
      <dsp:spPr>
        <a:xfrm>
          <a:off x="7196814" y="2099136"/>
          <a:ext cx="2533509" cy="1520105"/>
        </a:xfrm>
        <a:prstGeom prst="rect">
          <a:avLst/>
        </a:prstGeom>
        <a:solidFill>
          <a:schemeClr val="accent2">
            <a:hueOff val="-1205167"/>
            <a:satOff val="-8270"/>
            <a:lumOff val="424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future information and changes</a:t>
          </a:r>
        </a:p>
      </dsp:txBody>
      <dsp:txXfrm>
        <a:off x="7196814" y="2099136"/>
        <a:ext cx="2533509" cy="1520105"/>
      </dsp:txXfrm>
    </dsp:sp>
    <dsp:sp modelId="{42AF5F45-1E73-4713-8AA0-99CA7C3D0C4D}">
      <dsp:nvSpPr>
        <dsp:cNvPr id="0" name=""/>
        <dsp:cNvSpPr/>
      </dsp:nvSpPr>
      <dsp:spPr>
        <a:xfrm>
          <a:off x="8366967" y="0"/>
          <a:ext cx="2533509" cy="1520105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requirements on employers</a:t>
          </a:r>
          <a:endParaRPr lang="en-US" sz="2300" kern="1200" dirty="0"/>
        </a:p>
      </dsp:txBody>
      <dsp:txXfrm>
        <a:off x="8366967" y="0"/>
        <a:ext cx="2533509" cy="15201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FEBD21-0AEE-4301-9E67-FF1087F12DB0}">
      <dsp:nvSpPr>
        <dsp:cNvPr id="0" name=""/>
        <dsp:cNvSpPr/>
      </dsp:nvSpPr>
      <dsp:spPr>
        <a:xfrm>
          <a:off x="996371" y="237"/>
          <a:ext cx="2783666" cy="16702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dirty="0"/>
            <a:t>BSL interpreters, lip speakers or note takers</a:t>
          </a:r>
          <a:endParaRPr lang="en-GB" sz="2500" kern="1200" dirty="0"/>
        </a:p>
      </dsp:txBody>
      <dsp:txXfrm>
        <a:off x="996371" y="237"/>
        <a:ext cx="2783666" cy="1670200"/>
      </dsp:txXfrm>
    </dsp:sp>
    <dsp:sp modelId="{AEB8F48B-2953-4E16-8C63-6412D611AA92}">
      <dsp:nvSpPr>
        <dsp:cNvPr id="0" name=""/>
        <dsp:cNvSpPr/>
      </dsp:nvSpPr>
      <dsp:spPr>
        <a:xfrm>
          <a:off x="4058405" y="237"/>
          <a:ext cx="2783666" cy="1670200"/>
        </a:xfrm>
        <a:prstGeom prst="rect">
          <a:avLst/>
        </a:prstGeom>
        <a:solidFill>
          <a:schemeClr val="accent2">
            <a:hueOff val="-361550"/>
            <a:satOff val="-2481"/>
            <a:lumOff val="12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dirty="0"/>
            <a:t>adaptations to your vehicle so you can get to work</a:t>
          </a:r>
          <a:endParaRPr lang="en-US" sz="2500" kern="1200" dirty="0"/>
        </a:p>
      </dsp:txBody>
      <dsp:txXfrm>
        <a:off x="4058405" y="237"/>
        <a:ext cx="2783666" cy="1670200"/>
      </dsp:txXfrm>
    </dsp:sp>
    <dsp:sp modelId="{3D3ABD4D-1A1F-42F4-9034-ED01F5C4A93C}">
      <dsp:nvSpPr>
        <dsp:cNvPr id="0" name=""/>
        <dsp:cNvSpPr/>
      </dsp:nvSpPr>
      <dsp:spPr>
        <a:xfrm>
          <a:off x="7120438" y="237"/>
          <a:ext cx="2783666" cy="1670200"/>
        </a:xfrm>
        <a:prstGeom prst="rect">
          <a:avLst/>
        </a:prstGeom>
        <a:solidFill>
          <a:schemeClr val="accent2">
            <a:hueOff val="-723100"/>
            <a:satOff val="-4962"/>
            <a:lumOff val="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taxi fares to work or a support worker if you cannot use public transport</a:t>
          </a:r>
        </a:p>
      </dsp:txBody>
      <dsp:txXfrm>
        <a:off x="7120438" y="237"/>
        <a:ext cx="2783666" cy="1670200"/>
      </dsp:txXfrm>
    </dsp:sp>
    <dsp:sp modelId="{FC46ABC4-885F-4B49-B889-73D9BA052CD6}">
      <dsp:nvSpPr>
        <dsp:cNvPr id="0" name=""/>
        <dsp:cNvSpPr/>
      </dsp:nvSpPr>
      <dsp:spPr>
        <a:xfrm>
          <a:off x="2527388" y="1948804"/>
          <a:ext cx="2783666" cy="1670200"/>
        </a:xfrm>
        <a:prstGeom prst="rect">
          <a:avLst/>
        </a:prstGeom>
        <a:solidFill>
          <a:schemeClr val="accent2">
            <a:hueOff val="-1084650"/>
            <a:satOff val="-7443"/>
            <a:lumOff val="38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500" b="0" i="0" kern="1200"/>
            <a:t>a support worker or job coach to help you in your workplace</a:t>
          </a:r>
        </a:p>
      </dsp:txBody>
      <dsp:txXfrm>
        <a:off x="2527388" y="1948804"/>
        <a:ext cx="2783666" cy="1670200"/>
      </dsp:txXfrm>
    </dsp:sp>
    <dsp:sp modelId="{D85975E6-9FAA-418A-ADE6-37D4447E73FF}">
      <dsp:nvSpPr>
        <dsp:cNvPr id="0" name=""/>
        <dsp:cNvSpPr/>
      </dsp:nvSpPr>
      <dsp:spPr>
        <a:xfrm>
          <a:off x="5589421" y="1948804"/>
          <a:ext cx="2783666" cy="1670200"/>
        </a:xfrm>
        <a:prstGeom prst="rect">
          <a:avLst/>
        </a:prstGeom>
        <a:solidFill>
          <a:schemeClr val="accent2">
            <a:hueOff val="-1446200"/>
            <a:satOff val="-9924"/>
            <a:lumOff val="5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500" b="0" i="0" kern="1200"/>
            <a:t>a grant to help pay for practical support with your work</a:t>
          </a:r>
        </a:p>
      </dsp:txBody>
      <dsp:txXfrm>
        <a:off x="5589421" y="1948804"/>
        <a:ext cx="2783666" cy="16702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FFD75-D75B-4C4A-8641-2D7BE21575BA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6438-D183-4CEC-B7C3-AA7A2BE0E5A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0778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FFD75-D75B-4C4A-8641-2D7BE21575BA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6438-D183-4CEC-B7C3-AA7A2BE0E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038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FFD75-D75B-4C4A-8641-2D7BE21575BA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6438-D183-4CEC-B7C3-AA7A2BE0E5A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3522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FFD75-D75B-4C4A-8641-2D7BE21575BA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6438-D183-4CEC-B7C3-AA7A2BE0E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274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FFD75-D75B-4C4A-8641-2D7BE21575BA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6438-D183-4CEC-B7C3-AA7A2BE0E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90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FFD75-D75B-4C4A-8641-2D7BE21575BA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6438-D183-4CEC-B7C3-AA7A2BE0E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008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FFD75-D75B-4C4A-8641-2D7BE21575BA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6438-D183-4CEC-B7C3-AA7A2BE0E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895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C42FFD75-D75B-4C4A-8641-2D7BE21575BA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F946438-D183-4CEC-B7C3-AA7A2BE0E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157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FFD75-D75B-4C4A-8641-2D7BE21575BA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6438-D183-4CEC-B7C3-AA7A2BE0E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954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FFD75-D75B-4C4A-8641-2D7BE21575BA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6438-D183-4CEC-B7C3-AA7A2BE0E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608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FFD75-D75B-4C4A-8641-2D7BE21575BA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6438-D183-4CEC-B7C3-AA7A2BE0E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573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C42FFD75-D75B-4C4A-8641-2D7BE21575BA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F946438-D183-4CEC-B7C3-AA7A2BE0E5A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116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ngimg.com/png/88516-blue-product-faq-question-mark-free-clipart-hd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6AC051-E54D-457B-A464-F43835B7FD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1" y="643467"/>
            <a:ext cx="6255026" cy="5054008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Presentation Pitch </a:t>
            </a:r>
            <a:br>
              <a:rPr lang="en-GB" dirty="0"/>
            </a:br>
            <a:r>
              <a:rPr lang="en-GB" dirty="0"/>
              <a:t>for scoping review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8A402-269C-4F10-8FEC-74AD08BF4C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70995" y="643467"/>
            <a:ext cx="3341488" cy="5054008"/>
          </a:xfrm>
        </p:spPr>
        <p:txBody>
          <a:bodyPr anchor="ctr">
            <a:normAutofit/>
          </a:bodyPr>
          <a:lstStyle/>
          <a:p>
            <a:r>
              <a:rPr lang="en-GB" cap="none" dirty="0"/>
              <a:t>Nicola Jackson </a:t>
            </a:r>
            <a:r>
              <a:rPr lang="en-GB" sz="2000" dirty="0"/>
              <a:t>(2011065)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8A549DE7-671D-4575-AF43-858FD9998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2D9B36-9BE7-472B-8808-7E0D68107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40942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3830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90AA6468-80AC-4DDF-9CFB-C7A9507E2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D8A87E-CE4D-4536-8DB4-DB22281A1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40080"/>
            <a:ext cx="3659246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400" dirty="0">
                <a:solidFill>
                  <a:srgbClr val="FFFFFF"/>
                </a:solidFill>
              </a:rPr>
              <a:t>Support for Disabled people within employment</a:t>
            </a: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7A8F1AD-E934-46DA-A6E6-B4273503E66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2185"/>
          <a:stretch/>
        </p:blipFill>
        <p:spPr>
          <a:xfrm>
            <a:off x="4639733" y="10"/>
            <a:ext cx="7552266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AB900CC-5074-4746-A1A4-AF640455B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5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A5EABA-C6CB-4B1A-86AA-250C7915238A}"/>
              </a:ext>
            </a:extLst>
          </p:cNvPr>
          <p:cNvSpPr txBox="1"/>
          <p:nvPr/>
        </p:nvSpPr>
        <p:spPr>
          <a:xfrm>
            <a:off x="9872133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reepngimg.com/png/88516-blue-product-faq-question-mark-free-clipart-hd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929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9E80720-23E6-4B89-B77E-04A7689F1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1D3CA1-3EB6-41F3-A419-8424B56BE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63768D-1B0C-45B0-937D-E00D7C9EC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52936"/>
            <a:ext cx="10058400" cy="1028715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The Rational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D87F7B2-AA36-4B58-BC2C-1BBA135E8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C5CA08-E2E1-43D0-9D7E-600B3AD1AC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8980999"/>
              </p:ext>
            </p:extLst>
          </p:nvPr>
        </p:nvGraphicFramePr>
        <p:xfrm>
          <a:off x="643466" y="643467"/>
          <a:ext cx="10900477" cy="3619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9697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AB7995-649B-4D24-9A56-307A62D4AF9A}"/>
              </a:ext>
            </a:extLst>
          </p:cNvPr>
          <p:cNvSpPr txBox="1"/>
          <p:nvPr/>
        </p:nvSpPr>
        <p:spPr>
          <a:xfrm>
            <a:off x="4714171" y="461818"/>
            <a:ext cx="6997538" cy="6003637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pPr defTabSz="914400" fontAlgn="base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Background research</a:t>
            </a:r>
          </a:p>
          <a:p>
            <a:pPr defTabSz="914400" fontAlgn="base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sz="24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rgbClr val="3494BA"/>
              </a:buClr>
              <a:buSzTx/>
              <a:buFont typeface="Calibri" panose="020F0502020204030204" pitchFamily="34" charset="0"/>
              <a:buChar char="•"/>
              <a:tabLst/>
              <a:defRPr/>
            </a:pPr>
            <a:r>
              <a:rPr lang="en-US" sz="2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Include information from various resources </a:t>
            </a:r>
          </a:p>
          <a:p>
            <a:pPr defTabSz="914400" fontAlgn="base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4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defTabSz="914400" fontAlgn="base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Peer reviewed journal articles from the past 20 years​</a:t>
            </a:r>
          </a:p>
          <a:p>
            <a:pPr defTabSz="914400" fontAlgn="base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sz="24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defTabSz="914400" fontAlgn="base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Validity and strength of evidence hierarchy of evidence</a:t>
            </a:r>
          </a:p>
          <a:p>
            <a:pPr defTabSz="914400" fontAlgn="base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rgbClr val="3494BA"/>
              </a:buClr>
              <a:buSzTx/>
              <a:buFont typeface="Calibri" panose="020F050202020403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Search terms and databases used​</a:t>
            </a:r>
          </a:p>
          <a:p>
            <a:pPr defTabSz="914400" fontAlgn="base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 fontAlgn="base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Exclude outside of UK research</a:t>
            </a:r>
          </a:p>
          <a:p>
            <a:pPr defTabSz="914400" fontAlgn="base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defTabSz="914400" fontAlgn="base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Exclude unreliable sources </a:t>
            </a:r>
            <a:endParaRPr lang="en-US" sz="24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defTabSz="914400" fontAlgn="base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 fontAlgn="base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sz="24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5A2C32-93F5-4615-8F4E-7230604D0310}"/>
              </a:ext>
            </a:extLst>
          </p:cNvPr>
          <p:cNvSpPr txBox="1"/>
          <p:nvPr/>
        </p:nvSpPr>
        <p:spPr>
          <a:xfrm>
            <a:off x="663380" y="1462520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3200" b="1" i="0" dirty="0">
                <a:solidFill>
                  <a:schemeClr val="bg1"/>
                </a:solidFill>
                <a:effectLst/>
                <a:latin typeface="Trebuchet MS" panose="020B0603020202020204" pitchFamily="34" charset="0"/>
              </a:rPr>
              <a:t>Methodology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628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713B401-9C71-4A1E-85EA-0F1714F903E0}"/>
              </a:ext>
            </a:extLst>
          </p:cNvPr>
          <p:cNvSpPr txBox="1"/>
          <p:nvPr/>
        </p:nvSpPr>
        <p:spPr>
          <a:xfrm>
            <a:off x="4036291" y="1877675"/>
            <a:ext cx="6096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404040"/>
                </a:solidFill>
                <a:latin typeface="Trebuchet MS" panose="020B0603020202020204" pitchFamily="34" charset="0"/>
              </a:rPr>
              <a:t> Disability 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​ workplace 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404040"/>
                </a:solidFill>
                <a:latin typeface="Trebuchet MS" panose="020B0603020202020204" pitchFamily="34" charset="0"/>
              </a:rPr>
              <a:t> access to work 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 ​Employee rights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rebuchet MS" panose="020B0603020202020204" pitchFamily="34" charset="0"/>
              </a:rPr>
              <a:t> Employment law</a:t>
            </a:r>
            <a:endParaRPr lang="en-US" sz="2400" b="0" i="0" dirty="0">
              <a:solidFill>
                <a:srgbClr val="000000"/>
              </a:solidFill>
              <a:effectLst/>
              <a:latin typeface="Trebuchet MS" panose="020B0603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rebuchet MS" panose="020B0603020202020204" pitchFamily="34" charset="0"/>
              </a:rPr>
              <a:t> Disability rights 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404040"/>
                </a:solidFill>
                <a:effectLst/>
                <a:latin typeface="Trebuchet MS" panose="020B0603020202020204" pitchFamily="34" charset="0"/>
              </a:rPr>
              <a:t> UK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​</a:t>
            </a:r>
            <a:r>
              <a:rPr lang="en-US" sz="2400" b="0" i="0" u="none" strike="noStrike" dirty="0">
                <a:solidFill>
                  <a:srgbClr val="404040"/>
                </a:solidFill>
                <a:effectLst/>
                <a:latin typeface="Trebuchet MS" panose="020B0603020202020204" pitchFamily="34" charset="0"/>
              </a:rPr>
              <a:t> 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404040"/>
                </a:solidFill>
                <a:effectLst/>
                <a:latin typeface="Trebuchet MS" panose="020B0603020202020204" pitchFamily="34" charset="0"/>
              </a:rPr>
              <a:t> Equality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401F43-F98C-4CF5-9FB9-0686BEB34E50}"/>
              </a:ext>
            </a:extLst>
          </p:cNvPr>
          <p:cNvSpPr txBox="1"/>
          <p:nvPr/>
        </p:nvSpPr>
        <p:spPr>
          <a:xfrm>
            <a:off x="1681018" y="113151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0" i="0" dirty="0">
                <a:solidFill>
                  <a:srgbClr val="5FCBEF"/>
                </a:solidFill>
                <a:effectLst/>
                <a:latin typeface="Trebuchet MS" panose="020B0603020202020204" pitchFamily="34" charset="0"/>
              </a:rPr>
              <a:t>Search terms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21786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50F600C-B7EE-4A00-9091-09EA02AD4BAE}"/>
              </a:ext>
            </a:extLst>
          </p:cNvPr>
          <p:cNvSpPr txBox="1"/>
          <p:nvPr/>
        </p:nvSpPr>
        <p:spPr>
          <a:xfrm>
            <a:off x="4054763" y="2427109"/>
            <a:ext cx="609600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404040"/>
                </a:solidFill>
                <a:effectLst/>
                <a:latin typeface="Trebuchet MS" panose="020B0603020202020204" pitchFamily="34" charset="0"/>
              </a:rPr>
              <a:t> Academic Search Premier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404040"/>
                </a:solidFill>
                <a:effectLst/>
                <a:latin typeface="Trebuchet MS" panose="020B0603020202020204" pitchFamily="34" charset="0"/>
              </a:rPr>
              <a:t> Pro Quest Central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404040"/>
                </a:solidFill>
                <a:effectLst/>
                <a:latin typeface="Trebuchet MS" panose="020B0603020202020204" pitchFamily="34" charset="0"/>
              </a:rPr>
              <a:t> Education Source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404040"/>
                </a:solidFill>
                <a:effectLst/>
                <a:latin typeface="Trebuchet MS" panose="020B0603020202020204" pitchFamily="34" charset="0"/>
              </a:rPr>
              <a:t> Oxford reference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404040"/>
                </a:solidFill>
                <a:effectLst/>
                <a:latin typeface="Trebuchet MS" panose="020B0603020202020204" pitchFamily="34" charset="0"/>
              </a:rPr>
              <a:t> Google scholar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404040"/>
                </a:solidFill>
                <a:effectLst/>
                <a:latin typeface="Trebuchet MS" panose="020B0603020202020204" pitchFamily="34" charset="0"/>
              </a:rPr>
              <a:t> Welsh Government online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rebuchet MS" panose="020B060302020202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404040"/>
                </a:solidFill>
                <a:effectLst/>
                <a:latin typeface="Trebuchet MS" panose="020B0603020202020204" pitchFamily="34" charset="0"/>
              </a:rPr>
              <a:t> UK Government online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893420-358F-41B2-9D15-D001FEA759F2}"/>
              </a:ext>
            </a:extLst>
          </p:cNvPr>
          <p:cNvSpPr txBox="1"/>
          <p:nvPr/>
        </p:nvSpPr>
        <p:spPr>
          <a:xfrm>
            <a:off x="1551709" y="1168461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0" i="0" dirty="0">
                <a:solidFill>
                  <a:srgbClr val="5FCBEF"/>
                </a:solidFill>
                <a:effectLst/>
                <a:latin typeface="Trebuchet MS" panose="020B0603020202020204" pitchFamily="34" charset="0"/>
              </a:rPr>
              <a:t>Search </a:t>
            </a:r>
            <a:r>
              <a:rPr lang="en-GB" sz="3200" dirty="0">
                <a:solidFill>
                  <a:srgbClr val="5FCBEF"/>
                </a:solidFill>
                <a:latin typeface="Trebuchet MS" panose="020B0603020202020204" pitchFamily="34" charset="0"/>
              </a:rPr>
              <a:t>Databases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16235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CE5BC5-133E-4C0B-9F6E-3809C1093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RESEARCH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3D397-1508-4F46-B1E7-2EABD37CF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016" y="605896"/>
            <a:ext cx="6413663" cy="5646208"/>
          </a:xfrm>
        </p:spPr>
        <p:txBody>
          <a:bodyPr anchor="ctr"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477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E80720-23E6-4B89-B77E-04A7689F1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D3CA1-3EB6-41F3-A419-8424B56BE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BEC251-84B7-4E47-BC52-9466E8909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52936"/>
            <a:ext cx="10058400" cy="1028715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Acts &amp; Code of practise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D87F7B2-AA36-4B58-BC2C-1BBA135E8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293B84-6D85-45D3-8901-841299C2EE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07" y="576349"/>
            <a:ext cx="5211157" cy="4023360"/>
          </a:xfrm>
        </p:spPr>
        <p:txBody>
          <a:bodyPr>
            <a:normAutofit fontScale="70000" lnSpcReduction="20000"/>
          </a:bodyPr>
          <a:lstStyle/>
          <a:p>
            <a:pPr lvl="0" algn="ctr"/>
            <a:r>
              <a:rPr lang="en-GB" sz="2400" b="1" i="0" u="sng" dirty="0"/>
              <a:t>Equality Act 2010 </a:t>
            </a:r>
          </a:p>
          <a:p>
            <a:pPr lvl="0"/>
            <a:r>
              <a:rPr lang="en-GB" sz="2000" b="1" i="0" dirty="0"/>
              <a:t>It’s against the law for employers to discriminate against you because of a disability. The Equality Act 2010 protects you and covers areas including: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0" dirty="0"/>
              <a:t>application forms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0" dirty="0"/>
              <a:t>interview arrangements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0" dirty="0"/>
              <a:t>aptitude or proficiency tests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0" dirty="0"/>
              <a:t>job offers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0" dirty="0"/>
              <a:t>terms of employment, including pay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0" dirty="0"/>
              <a:t>promotion, transfer and training opportunities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0" dirty="0"/>
              <a:t>dismissal or redundancy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0" dirty="0"/>
              <a:t>discipline and grievances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i="0" dirty="0">
                <a:highlight>
                  <a:srgbClr val="FFFF00"/>
                </a:highlight>
              </a:rPr>
              <a:t>https://www.gov.uk/rights-disabled-person/employment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837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9E80720-23E6-4B89-B77E-04A7689F1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1D3CA1-3EB6-41F3-A419-8424B56BE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63768D-1B0C-45B0-937D-E00D7C9EC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52936"/>
            <a:ext cx="10058400" cy="1028715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ACCESS TO WORK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D87F7B2-AA36-4B58-BC2C-1BBA135E8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C5CA08-E2E1-43D0-9D7E-600B3AD1AC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0756239"/>
              </p:ext>
            </p:extLst>
          </p:nvPr>
        </p:nvGraphicFramePr>
        <p:xfrm>
          <a:off x="643466" y="643467"/>
          <a:ext cx="10900477" cy="3619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2446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8">
            <a:extLst>
              <a:ext uri="{FF2B5EF4-FFF2-40B4-BE49-F238E27FC236}">
                <a16:creationId xmlns:a16="http://schemas.microsoft.com/office/drawing/2014/main" id="{52C0B2E1-0268-42EC-ABD3-94F81A05B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10">
            <a:extLst>
              <a:ext uri="{FF2B5EF4-FFF2-40B4-BE49-F238E27FC236}">
                <a16:creationId xmlns:a16="http://schemas.microsoft.com/office/drawing/2014/main" id="{7D2256B4-48EA-40FC-BBC0-AA1EE6E00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12">
            <a:extLst>
              <a:ext uri="{FF2B5EF4-FFF2-40B4-BE49-F238E27FC236}">
                <a16:creationId xmlns:a16="http://schemas.microsoft.com/office/drawing/2014/main" id="{3D44BCCA-102D-4A9D-B1E4-2450CAF0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14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6">
            <a:extLst>
              <a:ext uri="{FF2B5EF4-FFF2-40B4-BE49-F238E27FC236}">
                <a16:creationId xmlns:a16="http://schemas.microsoft.com/office/drawing/2014/main" id="{0EEF5601-A8BC-411D-AA64-3E79320BA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" name="Rectangle 18">
            <a:extLst>
              <a:ext uri="{FF2B5EF4-FFF2-40B4-BE49-F238E27FC236}">
                <a16:creationId xmlns:a16="http://schemas.microsoft.com/office/drawing/2014/main" id="{33209156-242F-4B26-8D07-CEB2B68A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3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4EC0E7-C330-4E52-A720-8E3EC586C28C}"/>
              </a:ext>
            </a:extLst>
          </p:cNvPr>
          <p:cNvSpPr txBox="1"/>
          <p:nvPr/>
        </p:nvSpPr>
        <p:spPr>
          <a:xfrm>
            <a:off x="-1794891" y="346363"/>
            <a:ext cx="5999002" cy="492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spc="-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Impacted of my </a:t>
            </a:r>
          </a:p>
          <a:p>
            <a:pPr algn="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spc="-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research</a:t>
            </a:r>
          </a:p>
        </p:txBody>
      </p:sp>
    </p:spTree>
    <p:extLst>
      <p:ext uri="{BB962C8B-B14F-4D97-AF65-F5344CB8AC3E}">
        <p14:creationId xmlns:p14="http://schemas.microsoft.com/office/powerpoint/2010/main" val="4274203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DD9C2-C310-4F15-88CD-28EC576E5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87DA6-8DAA-4BB5-BE4B-AA192491BB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https://www.gov.uk/rights-disabled-person/employment</a:t>
            </a:r>
          </a:p>
        </p:txBody>
      </p:sp>
    </p:spTree>
    <p:extLst>
      <p:ext uri="{BB962C8B-B14F-4D97-AF65-F5344CB8AC3E}">
        <p14:creationId xmlns:p14="http://schemas.microsoft.com/office/powerpoint/2010/main" val="113992033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269</TotalTime>
  <Words>317</Words>
  <Application>Microsoft Office PowerPoint</Application>
  <PresentationFormat>Widescreen</PresentationFormat>
  <Paragraphs>65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Trebuchet MS</vt:lpstr>
      <vt:lpstr>Wingdings</vt:lpstr>
      <vt:lpstr>Retrospect</vt:lpstr>
      <vt:lpstr>Presentation Pitch  for scoping review</vt:lpstr>
      <vt:lpstr>Support for Disabled people within employment</vt:lpstr>
      <vt:lpstr>The Rational </vt:lpstr>
      <vt:lpstr>PowerPoint Presentation</vt:lpstr>
      <vt:lpstr>PowerPoint Presentation</vt:lpstr>
      <vt:lpstr>PowerPoint Presentation</vt:lpstr>
      <vt:lpstr>RESEARCH</vt:lpstr>
      <vt:lpstr>Acts &amp; Code of practise</vt:lpstr>
      <vt:lpstr>ACCESS TO WORK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Pitch  for scoping review</dc:title>
  <dc:creator>nicola jackson</dc:creator>
  <cp:lastModifiedBy>nicola jackson</cp:lastModifiedBy>
  <cp:revision>2</cp:revision>
  <dcterms:created xsi:type="dcterms:W3CDTF">2021-11-22T15:52:14Z</dcterms:created>
  <dcterms:modified xsi:type="dcterms:W3CDTF">2021-11-29T20:05:33Z</dcterms:modified>
</cp:coreProperties>
</file>