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597"/>
  </p:normalViewPr>
  <p:slideViewPr>
    <p:cSldViewPr snapToGrid="0">
      <p:cViewPr varScale="1">
        <p:scale>
          <a:sx n="88" d="100"/>
          <a:sy n="88" d="100"/>
        </p:scale>
        <p:origin x="176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4" Type="http://schemas.openxmlformats.org/officeDocument/2006/relationships/image" Target="../media/image10.svg" 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4" Type="http://schemas.openxmlformats.org/officeDocument/2006/relationships/image" Target="../media/image10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F231B5-AA3F-4DAB-B53D-53BC603C2CA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D56BA9A-505E-4211-B63A-D780735121F8}">
      <dgm:prSet/>
      <dgm:spPr/>
      <dgm:t>
        <a:bodyPr/>
        <a:lstStyle/>
        <a:p>
          <a:pPr>
            <a:defRPr cap="all"/>
          </a:pPr>
          <a:r>
            <a:rPr lang="en-US"/>
            <a:t>Focuses on past behavior as an indicator of future performance</a:t>
          </a:r>
        </a:p>
      </dgm:t>
    </dgm:pt>
    <dgm:pt modelId="{7589A37E-4125-48CB-AC69-94DAA1FBB2E4}" type="parTrans" cxnId="{C2E0EC57-154C-41D1-8923-50FBC90EB8D9}">
      <dgm:prSet/>
      <dgm:spPr/>
      <dgm:t>
        <a:bodyPr/>
        <a:lstStyle/>
        <a:p>
          <a:endParaRPr lang="en-US"/>
        </a:p>
      </dgm:t>
    </dgm:pt>
    <dgm:pt modelId="{5AD1EB06-D78A-418E-91C9-B82EE3AD5EDD}" type="sibTrans" cxnId="{C2E0EC57-154C-41D1-8923-50FBC90EB8D9}">
      <dgm:prSet/>
      <dgm:spPr/>
      <dgm:t>
        <a:bodyPr/>
        <a:lstStyle/>
        <a:p>
          <a:endParaRPr lang="en-US"/>
        </a:p>
      </dgm:t>
    </dgm:pt>
    <dgm:pt modelId="{89F54614-7AF6-4D93-9659-16B78E9665D0}">
      <dgm:prSet/>
      <dgm:spPr/>
      <dgm:t>
        <a:bodyPr/>
        <a:lstStyle/>
        <a:p>
          <a:pPr>
            <a:defRPr cap="all"/>
          </a:pPr>
          <a:r>
            <a:rPr lang="en-US"/>
            <a:t>Uses STAR method (Situation, Task, Action, Result)</a:t>
          </a:r>
        </a:p>
      </dgm:t>
    </dgm:pt>
    <dgm:pt modelId="{F014B3E5-27AD-41AE-95D7-15979D9E75FA}" type="parTrans" cxnId="{A16A5ABE-ECDA-4606-8170-E9BE9D25DA5A}">
      <dgm:prSet/>
      <dgm:spPr/>
      <dgm:t>
        <a:bodyPr/>
        <a:lstStyle/>
        <a:p>
          <a:endParaRPr lang="en-US"/>
        </a:p>
      </dgm:t>
    </dgm:pt>
    <dgm:pt modelId="{3E2EABBE-EF28-44FC-92D1-794D168182E9}" type="sibTrans" cxnId="{A16A5ABE-ECDA-4606-8170-E9BE9D25DA5A}">
      <dgm:prSet/>
      <dgm:spPr/>
      <dgm:t>
        <a:bodyPr/>
        <a:lstStyle/>
        <a:p>
          <a:endParaRPr lang="en-US"/>
        </a:p>
      </dgm:t>
    </dgm:pt>
    <dgm:pt modelId="{BA1F4CDF-BB9E-4CA9-9E4A-D4A405CCDBB7}">
      <dgm:prSet/>
      <dgm:spPr/>
      <dgm:t>
        <a:bodyPr/>
        <a:lstStyle/>
        <a:p>
          <a:pPr>
            <a:defRPr cap="all"/>
          </a:pPr>
          <a:r>
            <a:rPr lang="en-US"/>
            <a:t>Evaluates specific competencies like teamwork, communication, and leadership</a:t>
          </a:r>
        </a:p>
      </dgm:t>
    </dgm:pt>
    <dgm:pt modelId="{070B3279-5AC2-4B03-9674-75C50BAD9DA8}" type="parTrans" cxnId="{446F55AC-F859-4C50-8F4C-93B65FDEF846}">
      <dgm:prSet/>
      <dgm:spPr/>
      <dgm:t>
        <a:bodyPr/>
        <a:lstStyle/>
        <a:p>
          <a:endParaRPr lang="en-US"/>
        </a:p>
      </dgm:t>
    </dgm:pt>
    <dgm:pt modelId="{CBFD3681-B017-40B4-B616-3BC77758E938}" type="sibTrans" cxnId="{446F55AC-F859-4C50-8F4C-93B65FDEF846}">
      <dgm:prSet/>
      <dgm:spPr/>
      <dgm:t>
        <a:bodyPr/>
        <a:lstStyle/>
        <a:p>
          <a:endParaRPr lang="en-US"/>
        </a:p>
      </dgm:t>
    </dgm:pt>
    <dgm:pt modelId="{C44A9255-0384-454B-BE76-05F915CDD245}" type="pres">
      <dgm:prSet presAssocID="{79F231B5-AA3F-4DAB-B53D-53BC603C2CAC}" presName="root" presStyleCnt="0">
        <dgm:presLayoutVars>
          <dgm:dir/>
          <dgm:resizeHandles val="exact"/>
        </dgm:presLayoutVars>
      </dgm:prSet>
      <dgm:spPr/>
    </dgm:pt>
    <dgm:pt modelId="{DE17FCA1-D1C9-48A4-8990-E67010DA763A}" type="pres">
      <dgm:prSet presAssocID="{FD56BA9A-505E-4211-B63A-D780735121F8}" presName="compNode" presStyleCnt="0"/>
      <dgm:spPr/>
    </dgm:pt>
    <dgm:pt modelId="{6BF799C4-7389-4188-9A7F-872B615FFD85}" type="pres">
      <dgm:prSet presAssocID="{FD56BA9A-505E-4211-B63A-D780735121F8}" presName="iconBgRect" presStyleLbl="bgShp" presStyleIdx="0" presStyleCnt="3"/>
      <dgm:spPr/>
    </dgm:pt>
    <dgm:pt modelId="{8A3B6D5E-8FDF-4F71-9C90-0FFFB7459B52}" type="pres">
      <dgm:prSet presAssocID="{FD56BA9A-505E-4211-B63A-D780735121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1CB3456-F2B4-4D66-B191-610596930847}" type="pres">
      <dgm:prSet presAssocID="{FD56BA9A-505E-4211-B63A-D780735121F8}" presName="spaceRect" presStyleCnt="0"/>
      <dgm:spPr/>
    </dgm:pt>
    <dgm:pt modelId="{F802837A-4BA8-48D5-B7F5-A0F5898B515D}" type="pres">
      <dgm:prSet presAssocID="{FD56BA9A-505E-4211-B63A-D780735121F8}" presName="textRect" presStyleLbl="revTx" presStyleIdx="0" presStyleCnt="3">
        <dgm:presLayoutVars>
          <dgm:chMax val="1"/>
          <dgm:chPref val="1"/>
        </dgm:presLayoutVars>
      </dgm:prSet>
      <dgm:spPr/>
    </dgm:pt>
    <dgm:pt modelId="{A2D43AF6-1D17-4584-945A-AE70BAC8C900}" type="pres">
      <dgm:prSet presAssocID="{5AD1EB06-D78A-418E-91C9-B82EE3AD5EDD}" presName="sibTrans" presStyleCnt="0"/>
      <dgm:spPr/>
    </dgm:pt>
    <dgm:pt modelId="{E6443A72-B070-427D-9764-828E5A0D0302}" type="pres">
      <dgm:prSet presAssocID="{89F54614-7AF6-4D93-9659-16B78E9665D0}" presName="compNode" presStyleCnt="0"/>
      <dgm:spPr/>
    </dgm:pt>
    <dgm:pt modelId="{51AD07F7-558F-4EBE-BBCC-0E62FF6C7679}" type="pres">
      <dgm:prSet presAssocID="{89F54614-7AF6-4D93-9659-16B78E9665D0}" presName="iconBgRect" presStyleLbl="bgShp" presStyleIdx="1" presStyleCnt="3"/>
      <dgm:spPr/>
    </dgm:pt>
    <dgm:pt modelId="{6FA7BBE5-A719-43A8-9A53-609D55578F73}" type="pres">
      <dgm:prSet presAssocID="{89F54614-7AF6-4D93-9659-16B78E9665D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0360132F-7FCB-43BE-BC9B-1D7119F4EDAA}" type="pres">
      <dgm:prSet presAssocID="{89F54614-7AF6-4D93-9659-16B78E9665D0}" presName="spaceRect" presStyleCnt="0"/>
      <dgm:spPr/>
    </dgm:pt>
    <dgm:pt modelId="{6A98A33E-C30B-4146-B109-2A00604CD737}" type="pres">
      <dgm:prSet presAssocID="{89F54614-7AF6-4D93-9659-16B78E9665D0}" presName="textRect" presStyleLbl="revTx" presStyleIdx="1" presStyleCnt="3">
        <dgm:presLayoutVars>
          <dgm:chMax val="1"/>
          <dgm:chPref val="1"/>
        </dgm:presLayoutVars>
      </dgm:prSet>
      <dgm:spPr/>
    </dgm:pt>
    <dgm:pt modelId="{0243F8A9-939A-4B49-8665-3765D4790400}" type="pres">
      <dgm:prSet presAssocID="{3E2EABBE-EF28-44FC-92D1-794D168182E9}" presName="sibTrans" presStyleCnt="0"/>
      <dgm:spPr/>
    </dgm:pt>
    <dgm:pt modelId="{795FA48E-E96D-429B-807F-ABEA585C2D17}" type="pres">
      <dgm:prSet presAssocID="{BA1F4CDF-BB9E-4CA9-9E4A-D4A405CCDBB7}" presName="compNode" presStyleCnt="0"/>
      <dgm:spPr/>
    </dgm:pt>
    <dgm:pt modelId="{EAF4DCB6-CCC6-4A5B-95AF-63AD1BB430A6}" type="pres">
      <dgm:prSet presAssocID="{BA1F4CDF-BB9E-4CA9-9E4A-D4A405CCDBB7}" presName="iconBgRect" presStyleLbl="bgShp" presStyleIdx="2" presStyleCnt="3"/>
      <dgm:spPr/>
    </dgm:pt>
    <dgm:pt modelId="{BEFE3915-1D86-46B3-8B8F-4C117F7829AE}" type="pres">
      <dgm:prSet presAssocID="{BA1F4CDF-BB9E-4CA9-9E4A-D4A405CCDB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45233EC8-60BA-4D08-89B2-EEEE74D4D51A}" type="pres">
      <dgm:prSet presAssocID="{BA1F4CDF-BB9E-4CA9-9E4A-D4A405CCDBB7}" presName="spaceRect" presStyleCnt="0"/>
      <dgm:spPr/>
    </dgm:pt>
    <dgm:pt modelId="{8CCD261A-9B3D-436F-960B-329DBB785ACD}" type="pres">
      <dgm:prSet presAssocID="{BA1F4CDF-BB9E-4CA9-9E4A-D4A405CCDBB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B002838-C845-40CB-BDF8-19E8B0E9A7E2}" type="presOf" srcId="{FD56BA9A-505E-4211-B63A-D780735121F8}" destId="{F802837A-4BA8-48D5-B7F5-A0F5898B515D}" srcOrd="0" destOrd="0" presId="urn:microsoft.com/office/officeart/2018/5/layout/IconCircleLabelList"/>
    <dgm:cxn modelId="{C2E0EC57-154C-41D1-8923-50FBC90EB8D9}" srcId="{79F231B5-AA3F-4DAB-B53D-53BC603C2CAC}" destId="{FD56BA9A-505E-4211-B63A-D780735121F8}" srcOrd="0" destOrd="0" parTransId="{7589A37E-4125-48CB-AC69-94DAA1FBB2E4}" sibTransId="{5AD1EB06-D78A-418E-91C9-B82EE3AD5EDD}"/>
    <dgm:cxn modelId="{EFB61395-6D00-479E-91EF-21E37A7DB58B}" type="presOf" srcId="{79F231B5-AA3F-4DAB-B53D-53BC603C2CAC}" destId="{C44A9255-0384-454B-BE76-05F915CDD245}" srcOrd="0" destOrd="0" presId="urn:microsoft.com/office/officeart/2018/5/layout/IconCircleLabelList"/>
    <dgm:cxn modelId="{7765979B-6B6F-4719-9B5D-CFD0D5427CEB}" type="presOf" srcId="{BA1F4CDF-BB9E-4CA9-9E4A-D4A405CCDBB7}" destId="{8CCD261A-9B3D-436F-960B-329DBB785ACD}" srcOrd="0" destOrd="0" presId="urn:microsoft.com/office/officeart/2018/5/layout/IconCircleLabelList"/>
    <dgm:cxn modelId="{446F55AC-F859-4C50-8F4C-93B65FDEF846}" srcId="{79F231B5-AA3F-4DAB-B53D-53BC603C2CAC}" destId="{BA1F4CDF-BB9E-4CA9-9E4A-D4A405CCDBB7}" srcOrd="2" destOrd="0" parTransId="{070B3279-5AC2-4B03-9674-75C50BAD9DA8}" sibTransId="{CBFD3681-B017-40B4-B616-3BC77758E938}"/>
    <dgm:cxn modelId="{A16A5ABE-ECDA-4606-8170-E9BE9D25DA5A}" srcId="{79F231B5-AA3F-4DAB-B53D-53BC603C2CAC}" destId="{89F54614-7AF6-4D93-9659-16B78E9665D0}" srcOrd="1" destOrd="0" parTransId="{F014B3E5-27AD-41AE-95D7-15979D9E75FA}" sibTransId="{3E2EABBE-EF28-44FC-92D1-794D168182E9}"/>
    <dgm:cxn modelId="{BF1BC2C3-AC60-4C23-BBD3-9108D4F90B06}" type="presOf" srcId="{89F54614-7AF6-4D93-9659-16B78E9665D0}" destId="{6A98A33E-C30B-4146-B109-2A00604CD737}" srcOrd="0" destOrd="0" presId="urn:microsoft.com/office/officeart/2018/5/layout/IconCircleLabelList"/>
    <dgm:cxn modelId="{DC293AE3-C2A0-4BD4-BC3F-273CF01370D9}" type="presParOf" srcId="{C44A9255-0384-454B-BE76-05F915CDD245}" destId="{DE17FCA1-D1C9-48A4-8990-E67010DA763A}" srcOrd="0" destOrd="0" presId="urn:microsoft.com/office/officeart/2018/5/layout/IconCircleLabelList"/>
    <dgm:cxn modelId="{0DFC1350-30DB-4F5F-957F-30134754F1FA}" type="presParOf" srcId="{DE17FCA1-D1C9-48A4-8990-E67010DA763A}" destId="{6BF799C4-7389-4188-9A7F-872B615FFD85}" srcOrd="0" destOrd="0" presId="urn:microsoft.com/office/officeart/2018/5/layout/IconCircleLabelList"/>
    <dgm:cxn modelId="{B3A4DB44-F52C-4279-B40B-1D3EF75EBC1B}" type="presParOf" srcId="{DE17FCA1-D1C9-48A4-8990-E67010DA763A}" destId="{8A3B6D5E-8FDF-4F71-9C90-0FFFB7459B52}" srcOrd="1" destOrd="0" presId="urn:microsoft.com/office/officeart/2018/5/layout/IconCircleLabelList"/>
    <dgm:cxn modelId="{10B0D2F5-07CE-4E71-9F58-97ECFB4465DC}" type="presParOf" srcId="{DE17FCA1-D1C9-48A4-8990-E67010DA763A}" destId="{B1CB3456-F2B4-4D66-B191-610596930847}" srcOrd="2" destOrd="0" presId="urn:microsoft.com/office/officeart/2018/5/layout/IconCircleLabelList"/>
    <dgm:cxn modelId="{84AD8F05-8B4A-4553-A495-43E478F6262C}" type="presParOf" srcId="{DE17FCA1-D1C9-48A4-8990-E67010DA763A}" destId="{F802837A-4BA8-48D5-B7F5-A0F5898B515D}" srcOrd="3" destOrd="0" presId="urn:microsoft.com/office/officeart/2018/5/layout/IconCircleLabelList"/>
    <dgm:cxn modelId="{C082BC38-2FF0-43FE-99E4-48823B3AF037}" type="presParOf" srcId="{C44A9255-0384-454B-BE76-05F915CDD245}" destId="{A2D43AF6-1D17-4584-945A-AE70BAC8C900}" srcOrd="1" destOrd="0" presId="urn:microsoft.com/office/officeart/2018/5/layout/IconCircleLabelList"/>
    <dgm:cxn modelId="{ED0B9BCB-ADAC-4FAB-8E06-8541BE6F5956}" type="presParOf" srcId="{C44A9255-0384-454B-BE76-05F915CDD245}" destId="{E6443A72-B070-427D-9764-828E5A0D0302}" srcOrd="2" destOrd="0" presId="urn:microsoft.com/office/officeart/2018/5/layout/IconCircleLabelList"/>
    <dgm:cxn modelId="{3EB3ACBD-7801-489A-84F8-EE7E9A0D7C98}" type="presParOf" srcId="{E6443A72-B070-427D-9764-828E5A0D0302}" destId="{51AD07F7-558F-4EBE-BBCC-0E62FF6C7679}" srcOrd="0" destOrd="0" presId="urn:microsoft.com/office/officeart/2018/5/layout/IconCircleLabelList"/>
    <dgm:cxn modelId="{F6A0E831-CDC4-4A2D-97AE-A0E50BB5B629}" type="presParOf" srcId="{E6443A72-B070-427D-9764-828E5A0D0302}" destId="{6FA7BBE5-A719-43A8-9A53-609D55578F73}" srcOrd="1" destOrd="0" presId="urn:microsoft.com/office/officeart/2018/5/layout/IconCircleLabelList"/>
    <dgm:cxn modelId="{35DBA09B-06BC-4504-8BEE-6A9388BA4487}" type="presParOf" srcId="{E6443A72-B070-427D-9764-828E5A0D0302}" destId="{0360132F-7FCB-43BE-BC9B-1D7119F4EDAA}" srcOrd="2" destOrd="0" presId="urn:microsoft.com/office/officeart/2018/5/layout/IconCircleLabelList"/>
    <dgm:cxn modelId="{1EE3DE8B-44A9-45BF-991C-A27A85D7C755}" type="presParOf" srcId="{E6443A72-B070-427D-9764-828E5A0D0302}" destId="{6A98A33E-C30B-4146-B109-2A00604CD737}" srcOrd="3" destOrd="0" presId="urn:microsoft.com/office/officeart/2018/5/layout/IconCircleLabelList"/>
    <dgm:cxn modelId="{DB4DD9B4-9A3F-4B51-AE25-6D4006778F69}" type="presParOf" srcId="{C44A9255-0384-454B-BE76-05F915CDD245}" destId="{0243F8A9-939A-4B49-8665-3765D4790400}" srcOrd="3" destOrd="0" presId="urn:microsoft.com/office/officeart/2018/5/layout/IconCircleLabelList"/>
    <dgm:cxn modelId="{FDF11D9E-EAF9-4844-8D38-2D8BB7BF7AEB}" type="presParOf" srcId="{C44A9255-0384-454B-BE76-05F915CDD245}" destId="{795FA48E-E96D-429B-807F-ABEA585C2D17}" srcOrd="4" destOrd="0" presId="urn:microsoft.com/office/officeart/2018/5/layout/IconCircleLabelList"/>
    <dgm:cxn modelId="{314EAFA3-1FF3-477C-916F-60309E8C5E34}" type="presParOf" srcId="{795FA48E-E96D-429B-807F-ABEA585C2D17}" destId="{EAF4DCB6-CCC6-4A5B-95AF-63AD1BB430A6}" srcOrd="0" destOrd="0" presId="urn:microsoft.com/office/officeart/2018/5/layout/IconCircleLabelList"/>
    <dgm:cxn modelId="{F400FAA6-0869-4819-8F9C-9E5144C7B3A5}" type="presParOf" srcId="{795FA48E-E96D-429B-807F-ABEA585C2D17}" destId="{BEFE3915-1D86-46B3-8B8F-4C117F7829AE}" srcOrd="1" destOrd="0" presId="urn:microsoft.com/office/officeart/2018/5/layout/IconCircleLabelList"/>
    <dgm:cxn modelId="{BE9D0DB9-F8B3-4B9D-9B72-ECDA0F964464}" type="presParOf" srcId="{795FA48E-E96D-429B-807F-ABEA585C2D17}" destId="{45233EC8-60BA-4D08-89B2-EEEE74D4D51A}" srcOrd="2" destOrd="0" presId="urn:microsoft.com/office/officeart/2018/5/layout/IconCircleLabelList"/>
    <dgm:cxn modelId="{A7EB5644-1ACB-4D4E-AC1E-6D317C955560}" type="presParOf" srcId="{795FA48E-E96D-429B-807F-ABEA585C2D17}" destId="{8CCD261A-9B3D-436F-960B-329DBB785AC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F213DB-A82D-4ED2-BD22-8D3B9112597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968501-FF84-4DF7-94B8-5B5410B31431}">
      <dgm:prSet/>
      <dgm:spPr/>
      <dgm:t>
        <a:bodyPr/>
        <a:lstStyle/>
        <a:p>
          <a:r>
            <a:rPr lang="en-US"/>
            <a:t>Multiple interviewers (e.g., HR, Operations Director, and Finance Manager)</a:t>
          </a:r>
        </a:p>
      </dgm:t>
    </dgm:pt>
    <dgm:pt modelId="{3F9ED5F7-FBFA-4346-AFD8-2D9DAA6FB0C2}" type="parTrans" cxnId="{768CC691-36F9-42E1-93E2-45AD400A32A1}">
      <dgm:prSet/>
      <dgm:spPr/>
      <dgm:t>
        <a:bodyPr/>
        <a:lstStyle/>
        <a:p>
          <a:endParaRPr lang="en-US"/>
        </a:p>
      </dgm:t>
    </dgm:pt>
    <dgm:pt modelId="{A3D9F6E6-E9E5-4F82-BEE8-F297E1F6FE81}" type="sibTrans" cxnId="{768CC691-36F9-42E1-93E2-45AD400A32A1}">
      <dgm:prSet/>
      <dgm:spPr/>
      <dgm:t>
        <a:bodyPr/>
        <a:lstStyle/>
        <a:p>
          <a:endParaRPr lang="en-US"/>
        </a:p>
      </dgm:t>
    </dgm:pt>
    <dgm:pt modelId="{AAEA868E-A0C7-4E66-A914-C67A9C3409DB}">
      <dgm:prSet/>
      <dgm:spPr/>
      <dgm:t>
        <a:bodyPr/>
        <a:lstStyle/>
        <a:p>
          <a:r>
            <a:rPr lang="en-US"/>
            <a:t>Provides balanced evaluation</a:t>
          </a:r>
        </a:p>
      </dgm:t>
    </dgm:pt>
    <dgm:pt modelId="{61D63A5C-10CB-4FA5-A1DB-A383EBCAB383}" type="parTrans" cxnId="{5919E869-073E-4A17-BB12-6493230D699E}">
      <dgm:prSet/>
      <dgm:spPr/>
      <dgm:t>
        <a:bodyPr/>
        <a:lstStyle/>
        <a:p>
          <a:endParaRPr lang="en-US"/>
        </a:p>
      </dgm:t>
    </dgm:pt>
    <dgm:pt modelId="{1241A368-21C7-42F7-9B47-6A8639FF7A13}" type="sibTrans" cxnId="{5919E869-073E-4A17-BB12-6493230D699E}">
      <dgm:prSet/>
      <dgm:spPr/>
      <dgm:t>
        <a:bodyPr/>
        <a:lstStyle/>
        <a:p>
          <a:endParaRPr lang="en-US"/>
        </a:p>
      </dgm:t>
    </dgm:pt>
    <dgm:pt modelId="{9CCB45C0-8F66-42C2-9BE8-FB1C29D3BC32}">
      <dgm:prSet/>
      <dgm:spPr/>
      <dgm:t>
        <a:bodyPr/>
        <a:lstStyle/>
        <a:p>
          <a:r>
            <a:rPr lang="en-US"/>
            <a:t>Reduces individual bias</a:t>
          </a:r>
        </a:p>
      </dgm:t>
    </dgm:pt>
    <dgm:pt modelId="{5DD91A25-53A3-4CC9-A085-CC5F9B210E04}" type="parTrans" cxnId="{2AAC4041-4444-4644-8317-3E5216F446C6}">
      <dgm:prSet/>
      <dgm:spPr/>
      <dgm:t>
        <a:bodyPr/>
        <a:lstStyle/>
        <a:p>
          <a:endParaRPr lang="en-US"/>
        </a:p>
      </dgm:t>
    </dgm:pt>
    <dgm:pt modelId="{4849461E-2EEC-442E-A958-EDE46D14F2A8}" type="sibTrans" cxnId="{2AAC4041-4444-4644-8317-3E5216F446C6}">
      <dgm:prSet/>
      <dgm:spPr/>
      <dgm:t>
        <a:bodyPr/>
        <a:lstStyle/>
        <a:p>
          <a:endParaRPr lang="en-US"/>
        </a:p>
      </dgm:t>
    </dgm:pt>
    <dgm:pt modelId="{63005CF1-F0B7-4F2E-93BA-9C30E3E35E69}">
      <dgm:prSet/>
      <dgm:spPr/>
      <dgm:t>
        <a:bodyPr/>
        <a:lstStyle/>
        <a:p>
          <a:r>
            <a:rPr lang="en-US"/>
            <a:t>Enables diverse perspectives in decision-making</a:t>
          </a:r>
        </a:p>
      </dgm:t>
    </dgm:pt>
    <dgm:pt modelId="{45BB9259-C9EC-4156-8BD0-66A6045C12C5}" type="parTrans" cxnId="{F406EB73-A27C-4062-BC9F-AA7B6CD0FB03}">
      <dgm:prSet/>
      <dgm:spPr/>
      <dgm:t>
        <a:bodyPr/>
        <a:lstStyle/>
        <a:p>
          <a:endParaRPr lang="en-US"/>
        </a:p>
      </dgm:t>
    </dgm:pt>
    <dgm:pt modelId="{DB598D22-0CCE-46DC-8428-054ED15D2974}" type="sibTrans" cxnId="{F406EB73-A27C-4062-BC9F-AA7B6CD0FB03}">
      <dgm:prSet/>
      <dgm:spPr/>
      <dgm:t>
        <a:bodyPr/>
        <a:lstStyle/>
        <a:p>
          <a:endParaRPr lang="en-US"/>
        </a:p>
      </dgm:t>
    </dgm:pt>
    <dgm:pt modelId="{F05A6761-991D-2C4E-A12E-A11BC0F3DB66}" type="pres">
      <dgm:prSet presAssocID="{10F213DB-A82D-4ED2-BD22-8D3B9112597E}" presName="linear" presStyleCnt="0">
        <dgm:presLayoutVars>
          <dgm:animLvl val="lvl"/>
          <dgm:resizeHandles val="exact"/>
        </dgm:presLayoutVars>
      </dgm:prSet>
      <dgm:spPr/>
    </dgm:pt>
    <dgm:pt modelId="{C3D9EF00-30CB-4445-BE98-7682309B9884}" type="pres">
      <dgm:prSet presAssocID="{56968501-FF84-4DF7-94B8-5B5410B3143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FA25BD3-9ABF-AE4C-BA67-B110B84D93B7}" type="pres">
      <dgm:prSet presAssocID="{A3D9F6E6-E9E5-4F82-BEE8-F297E1F6FE81}" presName="spacer" presStyleCnt="0"/>
      <dgm:spPr/>
    </dgm:pt>
    <dgm:pt modelId="{5C51C0E9-54DA-0247-83BD-AD2E092AD2BC}" type="pres">
      <dgm:prSet presAssocID="{AAEA868E-A0C7-4E66-A914-C67A9C3409D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3915F53-4E86-F148-863A-60DD01B155DD}" type="pres">
      <dgm:prSet presAssocID="{1241A368-21C7-42F7-9B47-6A8639FF7A13}" presName="spacer" presStyleCnt="0"/>
      <dgm:spPr/>
    </dgm:pt>
    <dgm:pt modelId="{D738B708-D815-1B40-BF5D-41CD9A93D421}" type="pres">
      <dgm:prSet presAssocID="{9CCB45C0-8F66-42C2-9BE8-FB1C29D3BC3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AD6ADC5-4198-CA46-B15A-89AF6F68FE1C}" type="pres">
      <dgm:prSet presAssocID="{4849461E-2EEC-442E-A958-EDE46D14F2A8}" presName="spacer" presStyleCnt="0"/>
      <dgm:spPr/>
    </dgm:pt>
    <dgm:pt modelId="{1CD97463-D9F6-274C-A5CC-CC070FDF8341}" type="pres">
      <dgm:prSet presAssocID="{63005CF1-F0B7-4F2E-93BA-9C30E3E35E6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C281013-6CFC-7641-A6F7-C968996A899C}" type="presOf" srcId="{10F213DB-A82D-4ED2-BD22-8D3B9112597E}" destId="{F05A6761-991D-2C4E-A12E-A11BC0F3DB66}" srcOrd="0" destOrd="0" presId="urn:microsoft.com/office/officeart/2005/8/layout/vList2"/>
    <dgm:cxn modelId="{431BB71F-AEC8-144D-B65B-84AB98612B54}" type="presOf" srcId="{9CCB45C0-8F66-42C2-9BE8-FB1C29D3BC32}" destId="{D738B708-D815-1B40-BF5D-41CD9A93D421}" srcOrd="0" destOrd="0" presId="urn:microsoft.com/office/officeart/2005/8/layout/vList2"/>
    <dgm:cxn modelId="{77358221-9C3C-4141-BD60-47D3AC67AE1E}" type="presOf" srcId="{56968501-FF84-4DF7-94B8-5B5410B31431}" destId="{C3D9EF00-30CB-4445-BE98-7682309B9884}" srcOrd="0" destOrd="0" presId="urn:microsoft.com/office/officeart/2005/8/layout/vList2"/>
    <dgm:cxn modelId="{8B49D53C-751B-8D4C-A87F-D166B1F7E2E2}" type="presOf" srcId="{63005CF1-F0B7-4F2E-93BA-9C30E3E35E69}" destId="{1CD97463-D9F6-274C-A5CC-CC070FDF8341}" srcOrd="0" destOrd="0" presId="urn:microsoft.com/office/officeart/2005/8/layout/vList2"/>
    <dgm:cxn modelId="{2AAC4041-4444-4644-8317-3E5216F446C6}" srcId="{10F213DB-A82D-4ED2-BD22-8D3B9112597E}" destId="{9CCB45C0-8F66-42C2-9BE8-FB1C29D3BC32}" srcOrd="2" destOrd="0" parTransId="{5DD91A25-53A3-4CC9-A085-CC5F9B210E04}" sibTransId="{4849461E-2EEC-442E-A958-EDE46D14F2A8}"/>
    <dgm:cxn modelId="{5919E869-073E-4A17-BB12-6493230D699E}" srcId="{10F213DB-A82D-4ED2-BD22-8D3B9112597E}" destId="{AAEA868E-A0C7-4E66-A914-C67A9C3409DB}" srcOrd="1" destOrd="0" parTransId="{61D63A5C-10CB-4FA5-A1DB-A383EBCAB383}" sibTransId="{1241A368-21C7-42F7-9B47-6A8639FF7A13}"/>
    <dgm:cxn modelId="{F406EB73-A27C-4062-BC9F-AA7B6CD0FB03}" srcId="{10F213DB-A82D-4ED2-BD22-8D3B9112597E}" destId="{63005CF1-F0B7-4F2E-93BA-9C30E3E35E69}" srcOrd="3" destOrd="0" parTransId="{45BB9259-C9EC-4156-8BD0-66A6045C12C5}" sibTransId="{DB598D22-0CCE-46DC-8428-054ED15D2974}"/>
    <dgm:cxn modelId="{4216BB74-6310-D04E-91CB-303EECE4A408}" type="presOf" srcId="{AAEA868E-A0C7-4E66-A914-C67A9C3409DB}" destId="{5C51C0E9-54DA-0247-83BD-AD2E092AD2BC}" srcOrd="0" destOrd="0" presId="urn:microsoft.com/office/officeart/2005/8/layout/vList2"/>
    <dgm:cxn modelId="{768CC691-36F9-42E1-93E2-45AD400A32A1}" srcId="{10F213DB-A82D-4ED2-BD22-8D3B9112597E}" destId="{56968501-FF84-4DF7-94B8-5B5410B31431}" srcOrd="0" destOrd="0" parTransId="{3F9ED5F7-FBFA-4346-AFD8-2D9DAA6FB0C2}" sibTransId="{A3D9F6E6-E9E5-4F82-BEE8-F297E1F6FE81}"/>
    <dgm:cxn modelId="{5AA62DCD-8BF1-DD42-962E-0C10B96F35F3}" type="presParOf" srcId="{F05A6761-991D-2C4E-A12E-A11BC0F3DB66}" destId="{C3D9EF00-30CB-4445-BE98-7682309B9884}" srcOrd="0" destOrd="0" presId="urn:microsoft.com/office/officeart/2005/8/layout/vList2"/>
    <dgm:cxn modelId="{9A312DC3-ADF8-8F4B-B716-BE2D6273D150}" type="presParOf" srcId="{F05A6761-991D-2C4E-A12E-A11BC0F3DB66}" destId="{6FA25BD3-9ABF-AE4C-BA67-B110B84D93B7}" srcOrd="1" destOrd="0" presId="urn:microsoft.com/office/officeart/2005/8/layout/vList2"/>
    <dgm:cxn modelId="{EA5ABDE4-C58C-E240-981D-3A1CA59A194B}" type="presParOf" srcId="{F05A6761-991D-2C4E-A12E-A11BC0F3DB66}" destId="{5C51C0E9-54DA-0247-83BD-AD2E092AD2BC}" srcOrd="2" destOrd="0" presId="urn:microsoft.com/office/officeart/2005/8/layout/vList2"/>
    <dgm:cxn modelId="{7428640C-362A-E24B-BC0E-61B33F3C87B5}" type="presParOf" srcId="{F05A6761-991D-2C4E-A12E-A11BC0F3DB66}" destId="{73915F53-4E86-F148-863A-60DD01B155DD}" srcOrd="3" destOrd="0" presId="urn:microsoft.com/office/officeart/2005/8/layout/vList2"/>
    <dgm:cxn modelId="{7695B12A-EAD5-2A48-A7BB-5D03D7083E51}" type="presParOf" srcId="{F05A6761-991D-2C4E-A12E-A11BC0F3DB66}" destId="{D738B708-D815-1B40-BF5D-41CD9A93D421}" srcOrd="4" destOrd="0" presId="urn:microsoft.com/office/officeart/2005/8/layout/vList2"/>
    <dgm:cxn modelId="{0EF1E3D5-E80C-ED48-8AE8-BD764B86D973}" type="presParOf" srcId="{F05A6761-991D-2C4E-A12E-A11BC0F3DB66}" destId="{0AD6ADC5-4198-CA46-B15A-89AF6F68FE1C}" srcOrd="5" destOrd="0" presId="urn:microsoft.com/office/officeart/2005/8/layout/vList2"/>
    <dgm:cxn modelId="{B3B8EDC1-C60D-3A4E-A59C-5476C3A107C7}" type="presParOf" srcId="{F05A6761-991D-2C4E-A12E-A11BC0F3DB66}" destId="{1CD97463-D9F6-274C-A5CC-CC070FDF834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F799C4-7389-4188-9A7F-872B615FFD85}">
      <dsp:nvSpPr>
        <dsp:cNvPr id="0" name=""/>
        <dsp:cNvSpPr/>
      </dsp:nvSpPr>
      <dsp:spPr>
        <a:xfrm>
          <a:off x="679050" y="578169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B6D5E-8FDF-4F71-9C90-0FFFB7459B52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2837A-4BA8-48D5-B7F5-A0F5898B515D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Focuses on past behavior as an indicator of future performance</a:t>
          </a:r>
        </a:p>
      </dsp:txBody>
      <dsp:txXfrm>
        <a:off x="75768" y="3053169"/>
        <a:ext cx="3093750" cy="720000"/>
      </dsp:txXfrm>
    </dsp:sp>
    <dsp:sp modelId="{51AD07F7-558F-4EBE-BBCC-0E62FF6C7679}">
      <dsp:nvSpPr>
        <dsp:cNvPr id="0" name=""/>
        <dsp:cNvSpPr/>
      </dsp:nvSpPr>
      <dsp:spPr>
        <a:xfrm>
          <a:off x="4314206" y="578169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A7BBE5-A719-43A8-9A53-609D55578F73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8A33E-C30B-4146-B109-2A00604CD737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Uses STAR method (Situation, Task, Action, Result)</a:t>
          </a:r>
        </a:p>
      </dsp:txBody>
      <dsp:txXfrm>
        <a:off x="3710925" y="3053169"/>
        <a:ext cx="3093750" cy="720000"/>
      </dsp:txXfrm>
    </dsp:sp>
    <dsp:sp modelId="{EAF4DCB6-CCC6-4A5B-95AF-63AD1BB430A6}">
      <dsp:nvSpPr>
        <dsp:cNvPr id="0" name=""/>
        <dsp:cNvSpPr/>
      </dsp:nvSpPr>
      <dsp:spPr>
        <a:xfrm>
          <a:off x="7949362" y="578169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E3915-1D86-46B3-8B8F-4C117F7829AE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D261A-9B3D-436F-960B-329DBB785ACD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Evaluates specific competencies like teamwork, communication, and leadership</a:t>
          </a:r>
        </a:p>
      </dsp:txBody>
      <dsp:txXfrm>
        <a:off x="7346081" y="3053169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9EF00-30CB-4445-BE98-7682309B9884}">
      <dsp:nvSpPr>
        <dsp:cNvPr id="0" name=""/>
        <dsp:cNvSpPr/>
      </dsp:nvSpPr>
      <dsp:spPr>
        <a:xfrm>
          <a:off x="0" y="839169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Multiple interviewers (e.g., HR, Operations Director, and Finance Manager)</a:t>
          </a:r>
        </a:p>
      </dsp:txBody>
      <dsp:txXfrm>
        <a:off x="29985" y="869154"/>
        <a:ext cx="10455630" cy="554280"/>
      </dsp:txXfrm>
    </dsp:sp>
    <dsp:sp modelId="{5C51C0E9-54DA-0247-83BD-AD2E092AD2BC}">
      <dsp:nvSpPr>
        <dsp:cNvPr id="0" name=""/>
        <dsp:cNvSpPr/>
      </dsp:nvSpPr>
      <dsp:spPr>
        <a:xfrm>
          <a:off x="0" y="1525419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Provides balanced evaluation</a:t>
          </a:r>
        </a:p>
      </dsp:txBody>
      <dsp:txXfrm>
        <a:off x="29985" y="1555404"/>
        <a:ext cx="10455630" cy="554280"/>
      </dsp:txXfrm>
    </dsp:sp>
    <dsp:sp modelId="{D738B708-D815-1B40-BF5D-41CD9A93D421}">
      <dsp:nvSpPr>
        <dsp:cNvPr id="0" name=""/>
        <dsp:cNvSpPr/>
      </dsp:nvSpPr>
      <dsp:spPr>
        <a:xfrm>
          <a:off x="0" y="2211669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Reduces individual bias</a:t>
          </a:r>
        </a:p>
      </dsp:txBody>
      <dsp:txXfrm>
        <a:off x="29985" y="2241654"/>
        <a:ext cx="10455630" cy="554280"/>
      </dsp:txXfrm>
    </dsp:sp>
    <dsp:sp modelId="{1CD97463-D9F6-274C-A5CC-CC070FDF8341}">
      <dsp:nvSpPr>
        <dsp:cNvPr id="0" name=""/>
        <dsp:cNvSpPr/>
      </dsp:nvSpPr>
      <dsp:spPr>
        <a:xfrm>
          <a:off x="0" y="2897919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Enables diverse perspectives in decision-making</a:t>
          </a:r>
        </a:p>
      </dsp:txBody>
      <dsp:txXfrm>
        <a:off x="29985" y="2927904"/>
        <a:ext cx="10455630" cy="554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975C4-FF1D-598C-93C2-01AE6169E3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FE7C2C-E0A1-B9E1-A3F9-ABDD2A3687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50853-485D-D5CC-30CF-4E1B4248B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A0E6F-C9B8-7C8A-C818-2C946483D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6CDD9-703B-5F78-5045-A4C2A1BDA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393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8091C-BF33-6F9B-5EF0-CA6C60D83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89CAD-AC5A-53DC-9807-478C88D65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B7EE1-F6CC-AC92-5B45-A107825A4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6DB235-8125-DD72-0C95-B3E7CDC57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93BF2-B9E2-0EB6-9473-308219B28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168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CC976-A394-55A8-8634-4FCBD6B74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AEBB49-F3E1-CF04-614E-C7BC5691C1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B2B74-F028-E686-9F9C-E53E3F4CC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3F4FA-16DF-6BF9-A934-786FD0C2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1662B-071B-6811-6A2B-13DE475BA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073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7776A-8A69-5365-C33D-402206DA6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FD181-F018-20B9-015A-F8E6B43CD2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50C0A1-7C86-77BF-D78A-4B858450F4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BEA13B-E22B-9F54-9751-A703107AE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2621F-FC63-F710-D35A-40DAEBD8D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306842-9A45-5D2C-D561-6356F95A4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54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99B78-80A6-B178-7245-8B749C9A3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2F592-BD60-4853-0E10-C621EE117B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C0A64A-666E-CA85-55E4-FB57167686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3D7590-9562-B7FC-A820-3F01D10AE5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0D8EDE-4B30-875A-718E-21B0D9DB5F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4E8C35-0A4E-2427-7F51-43A5E3CB4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BBC8AB-D055-3D9C-60BB-3D83C6D72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7FF71C-0BD2-BD7F-8DEE-07417E86F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85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B408D-CE49-E116-FED1-3CB604B45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511306-E2A3-8DB2-A58A-73C546E6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4795BC-01E1-A954-A348-F085E112E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DA9A34-B6EB-D3B0-5EBA-13F58EF54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399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85E487-6F99-68AF-C63F-70C13E980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439FB8-BC03-9DF6-EC32-4DD445533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F0D5CF-B9B3-A9CC-9580-65653217C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44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C9240-D86B-85A6-B402-9AC622470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DC34A-80A3-22FF-48F2-3A5973FDB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BF25D1-B77F-20C2-2B85-862FD290E7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F08F0A-9919-ED85-C054-2FB057742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0D6CEB-13FE-5F6D-8150-03C0DCFB9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959D4-C89D-D6B8-0A80-BFEC2C409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687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C0577-60FB-863B-8D5B-EE798B54B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206E6E-0AAC-06DB-61A6-790733CBC6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9F3CE0-FDFA-417D-6216-6D35F75238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EF4FB4-A3AA-01FD-7817-95C2BEF9B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C7E80-E03A-69B2-E065-9E23A5FDD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6429B8-6841-272E-25E5-C156A2E27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39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7CA0C-5DA2-0B3D-5763-80F0DE3B9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9A3238-9519-0ADE-DA31-39DA153129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823867-9904-B332-9514-8BC790C07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6B3F6-5BF5-08D4-6D15-C72100EAA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C62FC-213B-87A0-5B3A-F87F162E1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149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C8F6BC-C1BE-F840-4111-5A90229950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944B3D-66A0-B645-0CA3-4C7712B127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C9537-3C27-60ED-FFD8-D032A1E85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4FC5E-4400-19A6-F68E-988CA613E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A254-C4EC-4DEB-D871-B2FC8CAAD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06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63FA28-E3BE-AB3D-4D84-64489F5A0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9913F4-DEF2-8427-59FA-EB90ADD2C8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FDED7-BD36-4688-4722-8DF06A2371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B543FB-3239-D941-B432-7B3DBD38A26B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5D7E5C-C79F-CC43-E7B2-C34EBD33C8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59208-A112-27FE-EA08-418FCD5175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46BD70-8966-6C43-A50E-FC2551369C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993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rkplaza.com/" TargetMode="External" /><Relationship Id="rId2" Type="http://schemas.openxmlformats.org/officeDocument/2006/relationships/hyperlink" Target="https://www.cipd.org/" TargetMode="Externa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6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A3B9E1-45DD-DC7D-A097-AE5870228283}"/>
              </a:ext>
            </a:extLst>
          </p:cNvPr>
          <p:cNvSpPr txBox="1"/>
          <p:nvPr/>
        </p:nvSpPr>
        <p:spPr>
          <a:xfrm>
            <a:off x="0" y="2769035"/>
            <a:ext cx="4654296" cy="344888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400" dirty="0">
                <a:effectLst/>
              </a:rPr>
              <a:t>Student Name: Ivan </a:t>
            </a:r>
            <a:r>
              <a:rPr lang="en-US" sz="2400" dirty="0" err="1">
                <a:effectLst/>
              </a:rPr>
              <a:t>Hristoforov</a:t>
            </a:r>
            <a:r>
              <a:rPr lang="en-US" sz="2400" dirty="0">
                <a:effectLst/>
              </a:rPr>
              <a:t> Ivanov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400" dirty="0">
                <a:effectLst/>
              </a:rPr>
              <a:t>Student Number: 2413302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400" dirty="0">
                <a:effectLst/>
              </a:rPr>
              <a:t>Module Code:LCLM5002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400" dirty="0">
                <a:effectLst/>
              </a:rPr>
              <a:t>Module Title:Developing and managing individuals and teams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400" dirty="0">
                <a:effectLst/>
              </a:rPr>
              <a:t>Lecturer Name: Amer Kareem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400" dirty="0">
                <a:effectLst/>
              </a:rPr>
              <a:t>Assignment </a:t>
            </a:r>
            <a:r>
              <a:rPr lang="en-US" sz="2400">
                <a:effectLst/>
              </a:rPr>
              <a:t>Title:Component 1-Individual presentation</a:t>
            </a:r>
            <a:endParaRPr lang="en-US" sz="2400" dirty="0">
              <a:effectLst/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366223C0-471D-2F57-6F4A-F32A702010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903720" cy="2295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347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63CE59-F930-8B78-AC4F-59A34057A8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b="1"/>
              <a:t>Table of Contents</a:t>
            </a:r>
            <a:br>
              <a:rPr lang="en-US" sz="5400" b="1"/>
            </a:br>
            <a:endParaRPr lang="en-US" sz="5400"/>
          </a:p>
        </p:txBody>
      </p:sp>
      <p:pic>
        <p:nvPicPr>
          <p:cNvPr id="5" name="Picture 4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EA3121E9-DB3C-8BAA-9D6B-C8C4A03CEF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63" r="27127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C1B437-3754-1103-796D-09842C5E67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Introduction to Park Plaza Waterloo London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Recruitment Process Overview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Job Analysis, Job Description, and Person Specification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Types of Interviews (3 slides)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Appropriate Questioning Techniques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Comparison: Face-to-Face vs Online Interview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Conclusion</a:t>
            </a:r>
          </a:p>
          <a:p>
            <a:pPr marL="685800" indent="-457200" algn="l">
              <a:buFont typeface="+mj-lt"/>
              <a:buAutoNum type="arabicPeriod"/>
            </a:pPr>
            <a:r>
              <a:rPr lang="en-US" sz="2000" dirty="0"/>
              <a:t>References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36108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B380C-A20F-15B7-DDFE-DC2779A2A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3000" b="1"/>
              <a:t> Introduction – Park Plaza Waterloo London</a:t>
            </a:r>
            <a:br>
              <a:rPr lang="en-US" sz="3000" b="1"/>
            </a:br>
            <a:endParaRPr lang="en-US" sz="300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F5156-D3DE-599C-848E-3B8730BD4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000"/>
              <a:t>4-star luxury hotel located near London’s South Bank</a:t>
            </a:r>
          </a:p>
          <a:p>
            <a:r>
              <a:rPr lang="en-US" sz="2000"/>
              <a:t>Operated under PPHE Hotel Group</a:t>
            </a:r>
          </a:p>
          <a:p>
            <a:r>
              <a:rPr lang="en-US" sz="2000"/>
              <a:t>Known for innovation, guest satisfaction, and modern technology integration</a:t>
            </a:r>
          </a:p>
          <a:p>
            <a:r>
              <a:rPr lang="en-US" sz="2000"/>
              <a:t>Undergoing a business transformation project to enhance digital services and sustainability</a:t>
            </a:r>
          </a:p>
        </p:txBody>
      </p:sp>
      <p:pic>
        <p:nvPicPr>
          <p:cNvPr id="5" name="Picture 4" descr="A building with many windows&#10;&#10;AI-generated content may be incorrect.">
            <a:extLst>
              <a:ext uri="{FF2B5EF4-FFF2-40B4-BE49-F238E27FC236}">
                <a16:creationId xmlns:a16="http://schemas.microsoft.com/office/drawing/2014/main" id="{823E2211-F21C-9D14-6E29-7B7A35381D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54" r="2402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0966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E144B-2BA8-AA76-EDDB-013CC3F39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 b="1"/>
              <a:t>Recruitment Process Overview</a:t>
            </a:r>
            <a:br>
              <a:rPr lang="en-US" sz="3600" b="1"/>
            </a:br>
            <a:endParaRPr lang="en-US" sz="3600"/>
          </a:p>
        </p:txBody>
      </p:sp>
      <p:pic>
        <p:nvPicPr>
          <p:cNvPr id="5" name="Picture 4" descr="A group of people wearing uniforms&#10;&#10;AI-generated content may be incorrect.">
            <a:extLst>
              <a:ext uri="{FF2B5EF4-FFF2-40B4-BE49-F238E27FC236}">
                <a16:creationId xmlns:a16="http://schemas.microsoft.com/office/drawing/2014/main" id="{83993247-1157-0A44-5517-5C377A6B34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7536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21A8C-1B99-1135-DDBC-F0698AE41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US" sz="1300"/>
              <a:t>Identifying the vacancy and workforce planning</a:t>
            </a:r>
          </a:p>
          <a:p>
            <a:r>
              <a:rPr lang="en-US" sz="1300"/>
              <a:t>Job analysis and design</a:t>
            </a:r>
          </a:p>
          <a:p>
            <a:r>
              <a:rPr lang="en-US" sz="1300"/>
              <a:t>Creating job description and person specification</a:t>
            </a:r>
          </a:p>
          <a:p>
            <a:r>
              <a:rPr lang="en-US" sz="1300"/>
              <a:t>Attracting candidates (internal/external)</a:t>
            </a:r>
          </a:p>
          <a:p>
            <a:r>
              <a:rPr lang="en-US" sz="1300"/>
              <a:t>Shortlisting applications</a:t>
            </a:r>
          </a:p>
          <a:p>
            <a:r>
              <a:rPr lang="en-US" sz="1300"/>
              <a:t>Conducting interviews and assessments</a:t>
            </a:r>
          </a:p>
          <a:p>
            <a:r>
              <a:rPr lang="en-US" sz="1300"/>
              <a:t>Selection and offer stage</a:t>
            </a:r>
          </a:p>
          <a:p>
            <a:r>
              <a:rPr lang="en-US" sz="1300"/>
              <a:t>Induction and onboarding</a:t>
            </a:r>
          </a:p>
        </p:txBody>
      </p:sp>
    </p:spTree>
    <p:extLst>
      <p:ext uri="{BB962C8B-B14F-4D97-AF65-F5344CB8AC3E}">
        <p14:creationId xmlns:p14="http://schemas.microsoft.com/office/powerpoint/2010/main" val="4053716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people looking at a blueprint&#10;&#10;AI-generated content may be incorrect.">
            <a:extLst>
              <a:ext uri="{FF2B5EF4-FFF2-40B4-BE49-F238E27FC236}">
                <a16:creationId xmlns:a16="http://schemas.microsoft.com/office/drawing/2014/main" id="{F004D3A3-1D3A-4E07-A2ED-09695085128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b="15414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7F5705-5CB6-8CDF-C188-2BA1E55E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sz="4100" b="1">
                <a:solidFill>
                  <a:srgbClr val="FFFFFF"/>
                </a:solidFill>
              </a:rPr>
              <a:t>Job Analysis, Job Description &amp; Person Specification</a:t>
            </a:r>
            <a:br>
              <a:rPr lang="en-US" sz="4100" b="1">
                <a:solidFill>
                  <a:srgbClr val="FFFFFF"/>
                </a:solidFill>
              </a:rPr>
            </a:b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DD98F-C9E9-DA26-5F05-DF5D9A92D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200" b="1">
                <a:solidFill>
                  <a:srgbClr val="FFFFFF"/>
                </a:solidFill>
              </a:rPr>
              <a:t>Job Analysis:</a:t>
            </a:r>
            <a:r>
              <a:rPr lang="en-US" sz="2200">
                <a:solidFill>
                  <a:srgbClr val="FFFFFF"/>
                </a:solidFill>
              </a:rPr>
              <a:t> </a:t>
            </a:r>
          </a:p>
          <a:p>
            <a:r>
              <a:rPr lang="en-US" sz="2200">
                <a:solidFill>
                  <a:srgbClr val="FFFFFF"/>
                </a:solidFill>
              </a:rPr>
              <a:t>Determine tasks, responsibilities, and required competencies</a:t>
            </a:r>
          </a:p>
          <a:p>
            <a:pPr marL="0" indent="0">
              <a:buNone/>
            </a:pPr>
            <a:r>
              <a:rPr lang="en-US" sz="2200" b="1">
                <a:solidFill>
                  <a:srgbClr val="FFFFFF"/>
                </a:solidFill>
              </a:rPr>
              <a:t>Job Description: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</a:rPr>
              <a:t>Role: Project Manager</a:t>
            </a:r>
          </a:p>
          <a:p>
            <a:r>
              <a:rPr lang="en-US" sz="2200">
                <a:solidFill>
                  <a:srgbClr val="FFFFFF"/>
                </a:solidFill>
              </a:rPr>
              <a:t>Reports to: Operations Director</a:t>
            </a:r>
          </a:p>
          <a:p>
            <a:r>
              <a:rPr lang="en-US" sz="2200">
                <a:solidFill>
                  <a:srgbClr val="FFFFFF"/>
                </a:solidFill>
              </a:rPr>
              <a:t>Responsibilities: Oversee project planning, budgeting, stakeholder coordination</a:t>
            </a:r>
          </a:p>
          <a:p>
            <a:pPr marL="0" indent="0">
              <a:buNone/>
            </a:pPr>
            <a:r>
              <a:rPr lang="en-US" sz="2200" b="1">
                <a:solidFill>
                  <a:srgbClr val="FFFFFF"/>
                </a:solidFill>
              </a:rPr>
              <a:t>Person Specification: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</a:rPr>
              <a:t>Skills: Leadership, communication, time management</a:t>
            </a:r>
          </a:p>
          <a:p>
            <a:r>
              <a:rPr lang="en-US" sz="2200">
                <a:solidFill>
                  <a:srgbClr val="FFFFFF"/>
                </a:solidFill>
              </a:rPr>
              <a:t>Qualifications: Degree in Business or Project Management, PRINCE2 certification preferred</a:t>
            </a:r>
          </a:p>
          <a:p>
            <a:r>
              <a:rPr lang="en-US" sz="2200">
                <a:solidFill>
                  <a:srgbClr val="FFFFFF"/>
                </a:solidFill>
              </a:rPr>
              <a:t>Experience: 3+ years in hospitality project delivery</a:t>
            </a:r>
          </a:p>
          <a:p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598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itting at a table with another person holding her hands&#10;&#10;AI-generated content may be incorrect.">
            <a:extLst>
              <a:ext uri="{FF2B5EF4-FFF2-40B4-BE49-F238E27FC236}">
                <a16:creationId xmlns:a16="http://schemas.microsoft.com/office/drawing/2014/main" id="{FA7D6818-1417-A6B7-8C3F-0427525652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03" r="18111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2A9AA-34C5-0F80-FC4B-1EA44D826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 b="1"/>
              <a:t>Interview Type 1 – Structured Interview</a:t>
            </a:r>
            <a:br>
              <a:rPr lang="en-US" sz="3100" b="1"/>
            </a:br>
            <a:endParaRPr lang="en-US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32C81-D10C-B9E7-BF03-AFAF79741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Pre-determined set of standardized questions</a:t>
            </a:r>
          </a:p>
          <a:p>
            <a:r>
              <a:rPr lang="en-US" sz="2000"/>
              <a:t>Ensures consistency and fairness</a:t>
            </a:r>
          </a:p>
          <a:p>
            <a:r>
              <a:rPr lang="en-US" sz="2000"/>
              <a:t>Enables scoring and comparison</a:t>
            </a:r>
          </a:p>
          <a:p>
            <a:r>
              <a:rPr lang="en-US" sz="2000"/>
              <a:t>Ideal for assessing job knowledge and competencies</a:t>
            </a:r>
          </a:p>
        </p:txBody>
      </p:sp>
    </p:spTree>
    <p:extLst>
      <p:ext uri="{BB962C8B-B14F-4D97-AF65-F5344CB8AC3E}">
        <p14:creationId xmlns:p14="http://schemas.microsoft.com/office/powerpoint/2010/main" val="812120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4DD418-284F-3F40-B16D-29CD981C8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sz="3100" b="1">
                <a:solidFill>
                  <a:srgbClr val="FFFFFF"/>
                </a:solidFill>
              </a:rPr>
              <a:t>Interview Type 2 – Competency-Based Interview</a:t>
            </a:r>
            <a:br>
              <a:rPr lang="en-US" sz="3100" b="1">
                <a:solidFill>
                  <a:srgbClr val="FFFFFF"/>
                </a:solidFill>
              </a:rPr>
            </a:br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55C2F9-5CCD-2B6F-5457-70093C315E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51752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53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A554-F8B4-DB18-0C2A-C682B113E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Interview Type 3 – Panel Interview</a:t>
            </a:r>
            <a:br>
              <a:rPr lang="en-US" b="1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8C939F-95FB-16A7-650E-F96347F373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2179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9CA7D-A4AF-DE22-9192-ECC8EC13D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/>
              <a:t>Appropriate Questioning Techniques</a:t>
            </a:r>
            <a:br>
              <a:rPr lang="en-US" sz="4600" b="1"/>
            </a:br>
            <a:endParaRPr lang="en-US" sz="460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F8DF2-77B8-07CF-D91C-3FD14893B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200" b="1"/>
              <a:t>Probing questions:</a:t>
            </a:r>
            <a:r>
              <a:rPr lang="en-US" sz="2200"/>
              <a:t> Explore depth and detail of candidate responses</a:t>
            </a:r>
          </a:p>
          <a:p>
            <a:r>
              <a:rPr lang="en-US" sz="2200" b="1"/>
              <a:t>Socratic questioning:</a:t>
            </a:r>
            <a:r>
              <a:rPr lang="en-US" sz="2200"/>
              <a:t> Encourages reflection and reasoning</a:t>
            </a:r>
          </a:p>
          <a:p>
            <a:r>
              <a:rPr lang="en-US" sz="2200" b="1"/>
              <a:t>Situational questions:</a:t>
            </a:r>
            <a:r>
              <a:rPr lang="en-US" sz="2200"/>
              <a:t> “What would you do if…?” scenarios</a:t>
            </a:r>
          </a:p>
          <a:p>
            <a:r>
              <a:rPr lang="en-US" sz="2200" b="1"/>
              <a:t>Avoid:</a:t>
            </a:r>
            <a:r>
              <a:rPr lang="en-US" sz="2200"/>
              <a:t> Leading or closed questions that bias responses</a:t>
            </a:r>
          </a:p>
        </p:txBody>
      </p:sp>
      <p:pic>
        <p:nvPicPr>
          <p:cNvPr id="5" name="Picture 4" descr="A group of people holding up paper with question marks on them&#10;&#10;AI-generated content may be incorrect.">
            <a:extLst>
              <a:ext uri="{FF2B5EF4-FFF2-40B4-BE49-F238E27FC236}">
                <a16:creationId xmlns:a16="http://schemas.microsoft.com/office/drawing/2014/main" id="{CE438A01-50CE-C09D-9CE4-0581DAAF16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30" r="18349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7502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2A3997-1609-FDF8-C599-5F4DAD468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US" sz="3200" b="1">
                <a:solidFill>
                  <a:srgbClr val="FFFFFF"/>
                </a:solidFill>
              </a:rPr>
              <a:t> Face-to-Face vs Online Interview – Overview</a:t>
            </a:r>
            <a:br>
              <a:rPr lang="en-US" sz="3200" b="1">
                <a:solidFill>
                  <a:srgbClr val="FFFFFF"/>
                </a:solidFill>
              </a:rPr>
            </a:br>
            <a:endParaRPr lang="en-US" sz="3200">
              <a:solidFill>
                <a:srgbClr val="FFFFFF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B9557C-7788-55E6-D170-AF4D674E3A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7153874"/>
              </p:ext>
            </p:extLst>
          </p:nvPr>
        </p:nvGraphicFramePr>
        <p:xfrm>
          <a:off x="925331" y="2184851"/>
          <a:ext cx="10341727" cy="3796852"/>
        </p:xfrm>
        <a:graphic>
          <a:graphicData uri="http://schemas.openxmlformats.org/drawingml/2006/table">
            <a:tbl>
              <a:tblPr/>
              <a:tblGrid>
                <a:gridCol w="3284483">
                  <a:extLst>
                    <a:ext uri="{9D8B030D-6E8A-4147-A177-3AD203B41FA5}">
                      <a16:colId xmlns:a16="http://schemas.microsoft.com/office/drawing/2014/main" val="938627391"/>
                    </a:ext>
                  </a:extLst>
                </a:gridCol>
                <a:gridCol w="3561174">
                  <a:extLst>
                    <a:ext uri="{9D8B030D-6E8A-4147-A177-3AD203B41FA5}">
                      <a16:colId xmlns:a16="http://schemas.microsoft.com/office/drawing/2014/main" val="759405613"/>
                    </a:ext>
                  </a:extLst>
                </a:gridCol>
                <a:gridCol w="3496070">
                  <a:extLst>
                    <a:ext uri="{9D8B030D-6E8A-4147-A177-3AD203B41FA5}">
                      <a16:colId xmlns:a16="http://schemas.microsoft.com/office/drawing/2014/main" val="2525413286"/>
                    </a:ext>
                  </a:extLst>
                </a:gridCol>
              </a:tblGrid>
              <a:tr h="5156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 b="1"/>
                        <a:t>Criteria</a:t>
                      </a:r>
                      <a:endParaRPr lang="en-US" sz="2300"/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 b="1"/>
                        <a:t>Face-to-Face Interview</a:t>
                      </a:r>
                      <a:endParaRPr lang="en-US" sz="2300"/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 b="1"/>
                        <a:t>Online Interview</a:t>
                      </a:r>
                      <a:endParaRPr lang="en-US" sz="2300"/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1416205"/>
                  </a:ext>
                </a:extLst>
              </a:tr>
              <a:tr h="8671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Communication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Allows full non-verbal cues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Limited body language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8796534"/>
                  </a:ext>
                </a:extLst>
              </a:tr>
              <a:tr h="5156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Convenience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Requires travel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Flexible and remote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2705939"/>
                  </a:ext>
                </a:extLst>
              </a:tr>
              <a:tr h="5156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Cost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Higher (venue, logistics)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Lower (virtual setup)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8217908"/>
                  </a:ext>
                </a:extLst>
              </a:tr>
              <a:tr h="5156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Technology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Minimal dependency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Requires stable internet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2823082"/>
                  </a:ext>
                </a:extLst>
              </a:tr>
              <a:tr h="8671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Candidate Experience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/>
                        <a:t>Personal interaction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300" dirty="0"/>
                        <a:t>May reduce anxiety for some</a:t>
                      </a:r>
                    </a:p>
                  </a:txBody>
                  <a:tcPr marL="117187" marR="117187" marT="58593" marB="585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80984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0568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logo for a hotel&#10;&#10;AI-generated content may be incorrect.">
            <a:extLst>
              <a:ext uri="{FF2B5EF4-FFF2-40B4-BE49-F238E27FC236}">
                <a16:creationId xmlns:a16="http://schemas.microsoft.com/office/drawing/2014/main" id="{37172112-FDA7-88CB-10CC-4C297CE8DB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3647" y="1536914"/>
            <a:ext cx="4730214" cy="3784171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8412DA-77D0-644B-9BE4-80BB1DA1D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US" sz="4800" b="1">
                <a:solidFill>
                  <a:schemeClr val="bg1"/>
                </a:solidFill>
              </a:rPr>
              <a:t>Application to Park Plaza Waterloo</a:t>
            </a:r>
            <a:br>
              <a:rPr lang="en-US" sz="4800" b="1">
                <a:solidFill>
                  <a:schemeClr val="bg1"/>
                </a:solidFill>
              </a:rPr>
            </a:b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6FF94-424B-69DE-DB73-86240EAD0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Recommended: Two-stage process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Stage 1: Online competency-based screening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Stage 2: Face-to-face panel interview</a:t>
            </a:r>
          </a:p>
          <a:p>
            <a:r>
              <a:rPr lang="en-US" sz="1800">
                <a:solidFill>
                  <a:schemeClr val="tx2"/>
                </a:solidFill>
              </a:rPr>
              <a:t>Ensures efficiency and depth of evaluation</a:t>
            </a:r>
          </a:p>
          <a:p>
            <a:r>
              <a:rPr lang="en-US" sz="1800">
                <a:solidFill>
                  <a:schemeClr val="tx2"/>
                </a:solidFill>
              </a:rPr>
              <a:t>Aligns with Park Plaza’s tech-forward culture and people-first values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0590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2B976-8225-058C-E647-91DF216EE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US" sz="3200" b="1"/>
              <a:t>Conclusion</a:t>
            </a:r>
            <a:br>
              <a:rPr lang="en-US" sz="3200" b="1"/>
            </a:br>
            <a:endParaRPr lang="en-US" sz="3200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99F9A67C-B3D8-8494-7A4D-99BA64847E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51" r="19726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17A20-25EE-D6DD-BDFE-A708D87C3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US" sz="2000" dirty="0"/>
              <a:t>Recruitment process must align with organizational culture</a:t>
            </a:r>
          </a:p>
          <a:p>
            <a:r>
              <a:rPr lang="en-US" sz="2000" dirty="0"/>
              <a:t>Combination of structured, competency-based, and panel interviews ensures fairness</a:t>
            </a:r>
          </a:p>
          <a:p>
            <a:r>
              <a:rPr lang="en-US" sz="2000" dirty="0"/>
              <a:t>Effective questioning techniques improve accuracy</a:t>
            </a:r>
          </a:p>
          <a:p>
            <a:r>
              <a:rPr lang="en-US" sz="2000" dirty="0"/>
              <a:t>Hybrid interview methods enhance flexibility and inclusivity</a:t>
            </a:r>
          </a:p>
        </p:txBody>
      </p:sp>
    </p:spTree>
    <p:extLst>
      <p:ext uri="{BB962C8B-B14F-4D97-AF65-F5344CB8AC3E}">
        <p14:creationId xmlns:p14="http://schemas.microsoft.com/office/powerpoint/2010/main" val="1859321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85FDD-1B36-873C-0AE2-EAC13708A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References</a:t>
            </a:r>
          </a:p>
        </p:txBody>
      </p:sp>
      <p:sp>
        <p:nvSpPr>
          <p:cNvPr id="29" name="Rectangle 26">
            <a:extLst>
              <a:ext uri="{FF2B5EF4-FFF2-40B4-BE49-F238E27FC236}">
                <a16:creationId xmlns:a16="http://schemas.microsoft.com/office/drawing/2014/main" id="{8A257073-89B5-A369-3F96-00CBEFF77F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</a:endParaRP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Armstrong, M. (2020)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Armstrong’s Handbook of Human Resource Management Practice.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16th ed. London: Kogan Page.   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CIPD (2023)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Interviewing: Good Practice Guidelines.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hlinkClick r:id="rId2"/>
              </a:rPr>
              <a:t>https://www.cipd.org/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     [accessed on : 1/11/2025]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Mullins, L. and Christy, G. (2016)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Management and </a:t>
            </a: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effectLst/>
              </a:rPr>
              <a:t>Organisational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effectLst/>
              </a:rPr>
              <a:t>Behaviour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11th ed. Harlow: Pearson Education.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Park Plaza Hotels (2024)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Corporate Website.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  <a:hlinkClick r:id="rId3"/>
              </a:rPr>
              <a:t>https://www.parkplaza.com/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      [accessed on : 2/11/2025]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Rees, G. and Smith, P. (2021)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Strategic Human Resource Management.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5th ed. London: Sage.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Sinek, S. (2009)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Start with Why: How Great Leaders Inspire Everyone to Take Action.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New York: Penguin.</a:t>
            </a:r>
          </a:p>
          <a:p>
            <a:pPr marL="34290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Torrington, D., Hall, L. and Taylor, S. (2020)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effectLst/>
              </a:rPr>
              <a:t>Human Resource Management.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effectLst/>
              </a:rPr>
              <a:t> 11th ed. Harlow: Pearson.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34" name="Picture 33" descr="One big red thumbtack in front of many smaller black thumbtacks">
            <a:extLst>
              <a:ext uri="{FF2B5EF4-FFF2-40B4-BE49-F238E27FC236}">
                <a16:creationId xmlns:a16="http://schemas.microsoft.com/office/drawing/2014/main" id="{85F8E848-F85B-AE0B-587F-8F7412A7DB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764" r="10547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31" name="AutoShape 28">
            <a:extLst>
              <a:ext uri="{FF2B5EF4-FFF2-40B4-BE49-F238E27FC236}">
                <a16:creationId xmlns:a16="http://schemas.microsoft.com/office/drawing/2014/main" id="{D14B56B1-6E0B-45D3-C03D-24138FB3301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248775" y="2668905"/>
            <a:ext cx="280670" cy="28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AutoShape 29">
            <a:extLst>
              <a:ext uri="{FF2B5EF4-FFF2-40B4-BE49-F238E27FC236}">
                <a16:creationId xmlns:a16="http://schemas.microsoft.com/office/drawing/2014/main" id="{0A5BEE28-43EC-51F0-D8A5-EC0AB2CB82E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159875" y="3232468"/>
            <a:ext cx="280670" cy="28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AutoShape 27">
            <a:extLst>
              <a:ext uri="{FF2B5EF4-FFF2-40B4-BE49-F238E27FC236}">
                <a16:creationId xmlns:a16="http://schemas.microsoft.com/office/drawing/2014/main" id="{43E75778-4B7F-189F-4EF5-EB95D05037D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3808075" y="2378392"/>
            <a:ext cx="280670" cy="28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109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661</Words>
  <Application>Microsoft Office PowerPoint</Application>
  <PresentationFormat>Широк екран</PresentationFormat>
  <Paragraphs>97</Paragraphs>
  <Slides>13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13</vt:i4>
      </vt:variant>
    </vt:vector>
  </HeadingPairs>
  <TitlesOfParts>
    <vt:vector size="14" baseType="lpstr">
      <vt:lpstr>Office Theme</vt:lpstr>
      <vt:lpstr>Презентация на PowerPoint</vt:lpstr>
      <vt:lpstr>Table of Contents </vt:lpstr>
      <vt:lpstr> Introduction – Park Plaza Waterloo London </vt:lpstr>
      <vt:lpstr>Recruitment Process Overview </vt:lpstr>
      <vt:lpstr>Job Analysis, Job Description &amp; Person Specification </vt:lpstr>
      <vt:lpstr>Interview Type 1 – Structured Interview </vt:lpstr>
      <vt:lpstr>Interview Type 2 – Competency-Based Interview </vt:lpstr>
      <vt:lpstr>Interview Type 3 – Panel Interview </vt:lpstr>
      <vt:lpstr>Appropriate Questioning Techniques </vt:lpstr>
      <vt:lpstr> Face-to-Face vs Online Interview – Overview </vt:lpstr>
      <vt:lpstr>Application to Park Plaza Waterloo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на PowerPoint</dc:title>
  <dc:creator>Microsoft Office User</dc:creator>
  <cp:lastModifiedBy>Ivan Hristoforov Ivanov (2413302)</cp:lastModifiedBy>
  <cp:revision>2</cp:revision>
  <dcterms:created xsi:type="dcterms:W3CDTF">2025-11-11T19:09:23Z</dcterms:created>
  <dcterms:modified xsi:type="dcterms:W3CDTF">2025-11-12T07:46:39Z</dcterms:modified>
</cp:coreProperties>
</file>