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30" r:id="rId2"/>
    <p:sldId id="334" r:id="rId3"/>
    <p:sldId id="370" r:id="rId4"/>
    <p:sldId id="335" r:id="rId5"/>
    <p:sldId id="371" r:id="rId6"/>
    <p:sldId id="336" r:id="rId7"/>
    <p:sldId id="372" r:id="rId8"/>
    <p:sldId id="337" r:id="rId9"/>
    <p:sldId id="373" r:id="rId10"/>
    <p:sldId id="338" r:id="rId11"/>
    <p:sldId id="339" r:id="rId12"/>
    <p:sldId id="340" r:id="rId13"/>
    <p:sldId id="37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256" autoAdjust="0"/>
    <p:restoredTop sz="94660"/>
  </p:normalViewPr>
  <p:slideViewPr>
    <p:cSldViewPr snapToGrid="0">
      <p:cViewPr varScale="1">
        <p:scale>
          <a:sx n="58" d="100"/>
          <a:sy n="58" d="100"/>
        </p:scale>
        <p:origin x="57" y="8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446F0772-C804-482C-B3F0-FF51F76B4E87}"/>
    <pc:docChg chg="delSld">
      <pc:chgData name="Ebad Banissi" userId="46ce2bb489724496" providerId="LiveId" clId="{446F0772-C804-482C-B3F0-FF51F76B4E87}" dt="2024-10-22T20:35:06.991" v="0" actId="2696"/>
      <pc:docMkLst>
        <pc:docMk/>
      </pc:docMkLst>
      <pc:sldChg chg="del">
        <pc:chgData name="Ebad Banissi" userId="46ce2bb489724496" providerId="LiveId" clId="{446F0772-C804-482C-B3F0-FF51F76B4E87}" dt="2024-10-22T20:35:06.991" v="0" actId="2696"/>
        <pc:sldMkLst>
          <pc:docMk/>
          <pc:sldMk cId="627287129" sldId="288"/>
        </pc:sldMkLst>
      </pc:sldChg>
      <pc:sldChg chg="del">
        <pc:chgData name="Ebad Banissi" userId="46ce2bb489724496" providerId="LiveId" clId="{446F0772-C804-482C-B3F0-FF51F76B4E87}" dt="2024-10-22T20:35:06.991" v="0" actId="2696"/>
        <pc:sldMkLst>
          <pc:docMk/>
          <pc:sldMk cId="374003313" sldId="319"/>
        </pc:sldMkLst>
      </pc:sldChg>
      <pc:sldChg chg="del">
        <pc:chgData name="Ebad Banissi" userId="46ce2bb489724496" providerId="LiveId" clId="{446F0772-C804-482C-B3F0-FF51F76B4E87}" dt="2024-10-22T20:35:06.991" v="0" actId="2696"/>
        <pc:sldMkLst>
          <pc:docMk/>
          <pc:sldMk cId="944719464" sldId="331"/>
        </pc:sldMkLst>
      </pc:sldChg>
      <pc:sldChg chg="del">
        <pc:chgData name="Ebad Banissi" userId="46ce2bb489724496" providerId="LiveId" clId="{446F0772-C804-482C-B3F0-FF51F76B4E87}" dt="2024-10-22T20:35:06.991" v="0" actId="2696"/>
        <pc:sldMkLst>
          <pc:docMk/>
          <pc:sldMk cId="1180277253" sldId="332"/>
        </pc:sldMkLst>
      </pc:sldChg>
      <pc:sldChg chg="del">
        <pc:chgData name="Ebad Banissi" userId="46ce2bb489724496" providerId="LiveId" clId="{446F0772-C804-482C-B3F0-FF51F76B4E87}" dt="2024-10-22T20:35:06.991" v="0" actId="2696"/>
        <pc:sldMkLst>
          <pc:docMk/>
          <pc:sldMk cId="1063857084" sldId="333"/>
        </pc:sldMkLst>
      </pc:sldChg>
      <pc:sldChg chg="del">
        <pc:chgData name="Ebad Banissi" userId="46ce2bb489724496" providerId="LiveId" clId="{446F0772-C804-482C-B3F0-FF51F76B4E87}" dt="2024-10-22T20:35:06.991" v="0" actId="2696"/>
        <pc:sldMkLst>
          <pc:docMk/>
          <pc:sldMk cId="427726808" sldId="347"/>
        </pc:sldMkLst>
      </pc:sldChg>
      <pc:sldChg chg="del">
        <pc:chgData name="Ebad Banissi" userId="46ce2bb489724496" providerId="LiveId" clId="{446F0772-C804-482C-B3F0-FF51F76B4E87}" dt="2024-10-22T20:35:06.991" v="0" actId="2696"/>
        <pc:sldMkLst>
          <pc:docMk/>
          <pc:sldMk cId="3865978322" sldId="348"/>
        </pc:sldMkLst>
      </pc:sldChg>
      <pc:sldChg chg="del">
        <pc:chgData name="Ebad Banissi" userId="46ce2bb489724496" providerId="LiveId" clId="{446F0772-C804-482C-B3F0-FF51F76B4E87}" dt="2024-10-22T20:35:06.991" v="0" actId="2696"/>
        <pc:sldMkLst>
          <pc:docMk/>
          <pc:sldMk cId="3115882131" sldId="349"/>
        </pc:sldMkLst>
      </pc:sldChg>
      <pc:sldChg chg="del">
        <pc:chgData name="Ebad Banissi" userId="46ce2bb489724496" providerId="LiveId" clId="{446F0772-C804-482C-B3F0-FF51F76B4E87}" dt="2024-10-22T20:35:06.991" v="0" actId="2696"/>
        <pc:sldMkLst>
          <pc:docMk/>
          <pc:sldMk cId="2608216733" sldId="350"/>
        </pc:sldMkLst>
      </pc:sldChg>
      <pc:sldChg chg="del">
        <pc:chgData name="Ebad Banissi" userId="46ce2bb489724496" providerId="LiveId" clId="{446F0772-C804-482C-B3F0-FF51F76B4E87}" dt="2024-10-22T20:35:06.991" v="0" actId="2696"/>
        <pc:sldMkLst>
          <pc:docMk/>
          <pc:sldMk cId="2439664527" sldId="351"/>
        </pc:sldMkLst>
      </pc:sldChg>
      <pc:sldChg chg="del">
        <pc:chgData name="Ebad Banissi" userId="46ce2bb489724496" providerId="LiveId" clId="{446F0772-C804-482C-B3F0-FF51F76B4E87}" dt="2024-10-22T20:35:06.991" v="0" actId="2696"/>
        <pc:sldMkLst>
          <pc:docMk/>
          <pc:sldMk cId="2420891690" sldId="354"/>
        </pc:sldMkLst>
      </pc:sldChg>
      <pc:sldChg chg="del">
        <pc:chgData name="Ebad Banissi" userId="46ce2bb489724496" providerId="LiveId" clId="{446F0772-C804-482C-B3F0-FF51F76B4E87}" dt="2024-10-22T20:35:06.991" v="0" actId="2696"/>
        <pc:sldMkLst>
          <pc:docMk/>
          <pc:sldMk cId="845089800" sldId="355"/>
        </pc:sldMkLst>
      </pc:sldChg>
      <pc:sldChg chg="del">
        <pc:chgData name="Ebad Banissi" userId="46ce2bb489724496" providerId="LiveId" clId="{446F0772-C804-482C-B3F0-FF51F76B4E87}" dt="2024-10-22T20:35:06.991" v="0" actId="2696"/>
        <pc:sldMkLst>
          <pc:docMk/>
          <pc:sldMk cId="2620119412" sldId="356"/>
        </pc:sldMkLst>
      </pc:sldChg>
      <pc:sldChg chg="del">
        <pc:chgData name="Ebad Banissi" userId="46ce2bb489724496" providerId="LiveId" clId="{446F0772-C804-482C-B3F0-FF51F76B4E87}" dt="2024-10-22T20:35:06.991" v="0" actId="2696"/>
        <pc:sldMkLst>
          <pc:docMk/>
          <pc:sldMk cId="417982478" sldId="357"/>
        </pc:sldMkLst>
      </pc:sldChg>
      <pc:sldChg chg="del">
        <pc:chgData name="Ebad Banissi" userId="46ce2bb489724496" providerId="LiveId" clId="{446F0772-C804-482C-B3F0-FF51F76B4E87}" dt="2024-10-22T20:35:06.991" v="0" actId="2696"/>
        <pc:sldMkLst>
          <pc:docMk/>
          <pc:sldMk cId="1322490027" sldId="358"/>
        </pc:sldMkLst>
      </pc:sldChg>
      <pc:sldChg chg="del">
        <pc:chgData name="Ebad Banissi" userId="46ce2bb489724496" providerId="LiveId" clId="{446F0772-C804-482C-B3F0-FF51F76B4E87}" dt="2024-10-22T20:35:06.991" v="0" actId="2696"/>
        <pc:sldMkLst>
          <pc:docMk/>
          <pc:sldMk cId="3008370908" sldId="359"/>
        </pc:sldMkLst>
      </pc:sldChg>
      <pc:sldChg chg="del">
        <pc:chgData name="Ebad Banissi" userId="46ce2bb489724496" providerId="LiveId" clId="{446F0772-C804-482C-B3F0-FF51F76B4E87}" dt="2024-10-22T20:35:06.991" v="0" actId="2696"/>
        <pc:sldMkLst>
          <pc:docMk/>
          <pc:sldMk cId="1672900519" sldId="360"/>
        </pc:sldMkLst>
      </pc:sldChg>
      <pc:sldChg chg="del">
        <pc:chgData name="Ebad Banissi" userId="46ce2bb489724496" providerId="LiveId" clId="{446F0772-C804-482C-B3F0-FF51F76B4E87}" dt="2024-10-22T20:35:06.991" v="0" actId="2696"/>
        <pc:sldMkLst>
          <pc:docMk/>
          <pc:sldMk cId="3235818654" sldId="361"/>
        </pc:sldMkLst>
      </pc:sldChg>
      <pc:sldChg chg="del">
        <pc:chgData name="Ebad Banissi" userId="46ce2bb489724496" providerId="LiveId" clId="{446F0772-C804-482C-B3F0-FF51F76B4E87}" dt="2024-10-22T20:35:06.991" v="0" actId="2696"/>
        <pc:sldMkLst>
          <pc:docMk/>
          <pc:sldMk cId="3735599785" sldId="362"/>
        </pc:sldMkLst>
      </pc:sldChg>
      <pc:sldChg chg="del">
        <pc:chgData name="Ebad Banissi" userId="46ce2bb489724496" providerId="LiveId" clId="{446F0772-C804-482C-B3F0-FF51F76B4E87}" dt="2024-10-22T20:35:06.991" v="0" actId="2696"/>
        <pc:sldMkLst>
          <pc:docMk/>
          <pc:sldMk cId="2497132851" sldId="363"/>
        </pc:sldMkLst>
      </pc:sldChg>
      <pc:sldChg chg="del">
        <pc:chgData name="Ebad Banissi" userId="46ce2bb489724496" providerId="LiveId" clId="{446F0772-C804-482C-B3F0-FF51F76B4E87}" dt="2024-10-22T20:35:06.991" v="0" actId="2696"/>
        <pc:sldMkLst>
          <pc:docMk/>
          <pc:sldMk cId="2561624946" sldId="364"/>
        </pc:sldMkLst>
      </pc:sldChg>
      <pc:sldChg chg="del">
        <pc:chgData name="Ebad Banissi" userId="46ce2bb489724496" providerId="LiveId" clId="{446F0772-C804-482C-B3F0-FF51F76B4E87}" dt="2024-10-22T20:35:06.991" v="0" actId="2696"/>
        <pc:sldMkLst>
          <pc:docMk/>
          <pc:sldMk cId="3108424363" sldId="365"/>
        </pc:sldMkLst>
      </pc:sldChg>
      <pc:sldChg chg="del">
        <pc:chgData name="Ebad Banissi" userId="46ce2bb489724496" providerId="LiveId" clId="{446F0772-C804-482C-B3F0-FF51F76B4E87}" dt="2024-10-22T20:35:06.991" v="0" actId="2696"/>
        <pc:sldMkLst>
          <pc:docMk/>
          <pc:sldMk cId="1752209807" sldId="366"/>
        </pc:sldMkLst>
      </pc:sldChg>
      <pc:sldChg chg="del">
        <pc:chgData name="Ebad Banissi" userId="46ce2bb489724496" providerId="LiveId" clId="{446F0772-C804-482C-B3F0-FF51F76B4E87}" dt="2024-10-22T20:35:06.991" v="0" actId="2696"/>
        <pc:sldMkLst>
          <pc:docMk/>
          <pc:sldMk cId="2879303212" sldId="367"/>
        </pc:sldMkLst>
      </pc:sldChg>
      <pc:sldChg chg="del">
        <pc:chgData name="Ebad Banissi" userId="46ce2bb489724496" providerId="LiveId" clId="{446F0772-C804-482C-B3F0-FF51F76B4E87}" dt="2024-10-22T20:35:06.991" v="0" actId="2696"/>
        <pc:sldMkLst>
          <pc:docMk/>
          <pc:sldMk cId="3665793354" sldId="368"/>
        </pc:sldMkLst>
      </pc:sldChg>
      <pc:sldChg chg="del">
        <pc:chgData name="Ebad Banissi" userId="46ce2bb489724496" providerId="LiveId" clId="{446F0772-C804-482C-B3F0-FF51F76B4E87}" dt="2024-10-22T20:35:06.991" v="0" actId="2696"/>
        <pc:sldMkLst>
          <pc:docMk/>
          <pc:sldMk cId="542340487" sldId="369"/>
        </pc:sldMkLst>
      </pc:sldChg>
      <pc:sldChg chg="del">
        <pc:chgData name="Ebad Banissi" userId="46ce2bb489724496" providerId="LiveId" clId="{446F0772-C804-482C-B3F0-FF51F76B4E87}" dt="2024-10-22T20:35:06.991" v="0" actId="2696"/>
        <pc:sldMkLst>
          <pc:docMk/>
          <pc:sldMk cId="3997084890" sldId="376"/>
        </pc:sldMkLst>
      </pc:sldChg>
      <pc:sldChg chg="del">
        <pc:chgData name="Ebad Banissi" userId="46ce2bb489724496" providerId="LiveId" clId="{446F0772-C804-482C-B3F0-FF51F76B4E87}" dt="2024-10-22T20:35:06.991" v="0" actId="2696"/>
        <pc:sldMkLst>
          <pc:docMk/>
          <pc:sldMk cId="2852822477" sldId="377"/>
        </pc:sldMkLst>
      </pc:sldChg>
      <pc:sldChg chg="del">
        <pc:chgData name="Ebad Banissi" userId="46ce2bb489724496" providerId="LiveId" clId="{446F0772-C804-482C-B3F0-FF51F76B4E87}" dt="2024-10-22T20:35:06.991" v="0" actId="2696"/>
        <pc:sldMkLst>
          <pc:docMk/>
          <pc:sldMk cId="1981399337" sldId="378"/>
        </pc:sldMkLst>
      </pc:sldChg>
      <pc:sldChg chg="del">
        <pc:chgData name="Ebad Banissi" userId="46ce2bb489724496" providerId="LiveId" clId="{446F0772-C804-482C-B3F0-FF51F76B4E87}" dt="2024-10-22T20:35:06.991" v="0" actId="2696"/>
        <pc:sldMkLst>
          <pc:docMk/>
          <pc:sldMk cId="623482354" sldId="379"/>
        </pc:sldMkLst>
      </pc:sldChg>
      <pc:sldChg chg="del">
        <pc:chgData name="Ebad Banissi" userId="46ce2bb489724496" providerId="LiveId" clId="{446F0772-C804-482C-B3F0-FF51F76B4E87}" dt="2024-10-22T20:35:06.991" v="0" actId="2696"/>
        <pc:sldMkLst>
          <pc:docMk/>
          <pc:sldMk cId="2059840576" sldId="380"/>
        </pc:sldMkLst>
      </pc:sldChg>
      <pc:sldChg chg="del">
        <pc:chgData name="Ebad Banissi" userId="46ce2bb489724496" providerId="LiveId" clId="{446F0772-C804-482C-B3F0-FF51F76B4E87}" dt="2024-10-22T20:35:06.991" v="0" actId="2696"/>
        <pc:sldMkLst>
          <pc:docMk/>
          <pc:sldMk cId="2257019796" sldId="381"/>
        </pc:sldMkLst>
      </pc:sldChg>
      <pc:sldChg chg="del">
        <pc:chgData name="Ebad Banissi" userId="46ce2bb489724496" providerId="LiveId" clId="{446F0772-C804-482C-B3F0-FF51F76B4E87}" dt="2024-10-22T20:35:06.991" v="0" actId="2696"/>
        <pc:sldMkLst>
          <pc:docMk/>
          <pc:sldMk cId="3835452663" sldId="382"/>
        </pc:sldMkLst>
      </pc:sldChg>
      <pc:sldChg chg="del">
        <pc:chgData name="Ebad Banissi" userId="46ce2bb489724496" providerId="LiveId" clId="{446F0772-C804-482C-B3F0-FF51F76B4E87}" dt="2024-10-22T20:35:06.991" v="0" actId="2696"/>
        <pc:sldMkLst>
          <pc:docMk/>
          <pc:sldMk cId="2987368412" sldId="383"/>
        </pc:sldMkLst>
      </pc:sldChg>
      <pc:sldChg chg="del">
        <pc:chgData name="Ebad Banissi" userId="46ce2bb489724496" providerId="LiveId" clId="{446F0772-C804-482C-B3F0-FF51F76B4E87}" dt="2024-10-22T20:35:06.991" v="0" actId="2696"/>
        <pc:sldMkLst>
          <pc:docMk/>
          <pc:sldMk cId="1784319135" sldId="384"/>
        </pc:sldMkLst>
      </pc:sldChg>
      <pc:sldChg chg="del">
        <pc:chgData name="Ebad Banissi" userId="46ce2bb489724496" providerId="LiveId" clId="{446F0772-C804-482C-B3F0-FF51F76B4E87}" dt="2024-10-22T20:35:06.991" v="0" actId="2696"/>
        <pc:sldMkLst>
          <pc:docMk/>
          <pc:sldMk cId="1196938307" sldId="385"/>
        </pc:sldMkLst>
      </pc:sldChg>
      <pc:sldChg chg="del">
        <pc:chgData name="Ebad Banissi" userId="46ce2bb489724496" providerId="LiveId" clId="{446F0772-C804-482C-B3F0-FF51F76B4E87}" dt="2024-10-22T20:35:06.991" v="0" actId="2696"/>
        <pc:sldMkLst>
          <pc:docMk/>
          <pc:sldMk cId="1481814162" sldId="386"/>
        </pc:sldMkLst>
      </pc:sldChg>
      <pc:sldChg chg="del">
        <pc:chgData name="Ebad Banissi" userId="46ce2bb489724496" providerId="LiveId" clId="{446F0772-C804-482C-B3F0-FF51F76B4E87}" dt="2024-10-22T20:35:06.991" v="0" actId="2696"/>
        <pc:sldMkLst>
          <pc:docMk/>
          <pc:sldMk cId="3018437334" sldId="387"/>
        </pc:sldMkLst>
      </pc:sldChg>
      <pc:sldChg chg="del">
        <pc:chgData name="Ebad Banissi" userId="46ce2bb489724496" providerId="LiveId" clId="{446F0772-C804-482C-B3F0-FF51F76B4E87}" dt="2024-10-22T20:35:06.991" v="0" actId="2696"/>
        <pc:sldMkLst>
          <pc:docMk/>
          <pc:sldMk cId="472222122" sldId="388"/>
        </pc:sldMkLst>
      </pc:sldChg>
      <pc:sldChg chg="del">
        <pc:chgData name="Ebad Banissi" userId="46ce2bb489724496" providerId="LiveId" clId="{446F0772-C804-482C-B3F0-FF51F76B4E87}" dt="2024-10-22T20:35:06.991" v="0" actId="2696"/>
        <pc:sldMkLst>
          <pc:docMk/>
          <pc:sldMk cId="1594072725" sldId="389"/>
        </pc:sldMkLst>
      </pc:sldChg>
      <pc:sldChg chg="del">
        <pc:chgData name="Ebad Banissi" userId="46ce2bb489724496" providerId="LiveId" clId="{446F0772-C804-482C-B3F0-FF51F76B4E87}" dt="2024-10-22T20:35:06.991" v="0" actId="2696"/>
        <pc:sldMkLst>
          <pc:docMk/>
          <pc:sldMk cId="1782129535" sldId="390"/>
        </pc:sldMkLst>
      </pc:sldChg>
      <pc:sldChg chg="del">
        <pc:chgData name="Ebad Banissi" userId="46ce2bb489724496" providerId="LiveId" clId="{446F0772-C804-482C-B3F0-FF51F76B4E87}" dt="2024-10-22T20:35:06.991" v="0" actId="2696"/>
        <pc:sldMkLst>
          <pc:docMk/>
          <pc:sldMk cId="4019800759" sldId="391"/>
        </pc:sldMkLst>
      </pc:sldChg>
      <pc:sldChg chg="del">
        <pc:chgData name="Ebad Banissi" userId="46ce2bb489724496" providerId="LiveId" clId="{446F0772-C804-482C-B3F0-FF51F76B4E87}" dt="2024-10-22T20:35:06.991" v="0" actId="2696"/>
        <pc:sldMkLst>
          <pc:docMk/>
          <pc:sldMk cId="3015273234" sldId="393"/>
        </pc:sldMkLst>
      </pc:sldChg>
      <pc:sldChg chg="del">
        <pc:chgData name="Ebad Banissi" userId="46ce2bb489724496" providerId="LiveId" clId="{446F0772-C804-482C-B3F0-FF51F76B4E87}" dt="2024-10-22T20:35:06.991" v="0" actId="2696"/>
        <pc:sldMkLst>
          <pc:docMk/>
          <pc:sldMk cId="2739910307" sldId="394"/>
        </pc:sldMkLst>
      </pc:sldChg>
      <pc:sldChg chg="del">
        <pc:chgData name="Ebad Banissi" userId="46ce2bb489724496" providerId="LiveId" clId="{446F0772-C804-482C-B3F0-FF51F76B4E87}" dt="2024-10-22T20:35:06.991" v="0" actId="2696"/>
        <pc:sldMkLst>
          <pc:docMk/>
          <pc:sldMk cId="4109709519" sldId="395"/>
        </pc:sldMkLst>
      </pc:sldChg>
      <pc:sldChg chg="del">
        <pc:chgData name="Ebad Banissi" userId="46ce2bb489724496" providerId="LiveId" clId="{446F0772-C804-482C-B3F0-FF51F76B4E87}" dt="2024-10-22T20:35:06.991" v="0" actId="2696"/>
        <pc:sldMkLst>
          <pc:docMk/>
          <pc:sldMk cId="2152355474" sldId="396"/>
        </pc:sldMkLst>
      </pc:sldChg>
      <pc:sldChg chg="del">
        <pc:chgData name="Ebad Banissi" userId="46ce2bb489724496" providerId="LiveId" clId="{446F0772-C804-482C-B3F0-FF51F76B4E87}" dt="2024-10-22T20:35:06.991" v="0" actId="2696"/>
        <pc:sldMkLst>
          <pc:docMk/>
          <pc:sldMk cId="438731801" sldId="397"/>
        </pc:sldMkLst>
      </pc:sldChg>
      <pc:sldChg chg="del">
        <pc:chgData name="Ebad Banissi" userId="46ce2bb489724496" providerId="LiveId" clId="{446F0772-C804-482C-B3F0-FF51F76B4E87}" dt="2024-10-22T20:35:06.991" v="0" actId="2696"/>
        <pc:sldMkLst>
          <pc:docMk/>
          <pc:sldMk cId="107290858" sldId="398"/>
        </pc:sldMkLst>
      </pc:sldChg>
      <pc:sldChg chg="del">
        <pc:chgData name="Ebad Banissi" userId="46ce2bb489724496" providerId="LiveId" clId="{446F0772-C804-482C-B3F0-FF51F76B4E87}" dt="2024-10-22T20:35:06.991" v="0" actId="2696"/>
        <pc:sldMkLst>
          <pc:docMk/>
          <pc:sldMk cId="1233894855" sldId="39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10/22/2024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10/22/2024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10/22/2024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conjointly.com/kb/concept-mappin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illtrochim.net/research/epp2/epp2.htm" TargetMode="External"/><Relationship Id="rId2" Type="http://schemas.openxmlformats.org/officeDocument/2006/relationships/hyperlink" Target="https://billtrochim.net/research/epp1/epp1.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a:solidFill>
                  <a:srgbClr val="FFFFFF"/>
                </a:solidFill>
              </a:rPr>
              <a:t>Conceptualising</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9646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D57E8-0668-226E-2DFA-FABD90AA223F}"/>
              </a:ext>
            </a:extLst>
          </p:cNvPr>
          <p:cNvSpPr>
            <a:spLocks noGrp="1"/>
          </p:cNvSpPr>
          <p:nvPr>
            <p:ph type="title"/>
          </p:nvPr>
        </p:nvSpPr>
        <p:spPr>
          <a:xfrm>
            <a:off x="0" y="18256"/>
            <a:ext cx="12192000" cy="767958"/>
          </a:xfrm>
        </p:spPr>
        <p:txBody>
          <a:bodyPr/>
          <a:lstStyle/>
          <a:p>
            <a:r>
              <a:rPr lang="en-GB" dirty="0"/>
              <a:t>Conceptualising</a:t>
            </a:r>
          </a:p>
        </p:txBody>
      </p:sp>
      <p:sp>
        <p:nvSpPr>
          <p:cNvPr id="3" name="Content Placeholder 2">
            <a:extLst>
              <a:ext uri="{FF2B5EF4-FFF2-40B4-BE49-F238E27FC236}">
                <a16:creationId xmlns:a16="http://schemas.microsoft.com/office/drawing/2014/main" id="{06B0CC75-4BD4-A854-4D1C-47A09D8A902C}"/>
              </a:ext>
            </a:extLst>
          </p:cNvPr>
          <p:cNvSpPr>
            <a:spLocks noGrp="1"/>
          </p:cNvSpPr>
          <p:nvPr>
            <p:ph idx="1"/>
          </p:nvPr>
        </p:nvSpPr>
        <p:spPr>
          <a:xfrm>
            <a:off x="0" y="991312"/>
            <a:ext cx="8274867" cy="5982056"/>
          </a:xfrm>
        </p:spPr>
        <p:txBody>
          <a:bodyPr>
            <a:normAutofit fontScale="92500" lnSpcReduction="20000"/>
          </a:bodyPr>
          <a:lstStyle/>
          <a:p>
            <a:r>
              <a:rPr lang="en-GB" dirty="0"/>
              <a:t>One of the most difficult aspects of research – and one of the least discussed – is how to develop the idea for the research project in the first place.</a:t>
            </a:r>
          </a:p>
          <a:p>
            <a:r>
              <a:rPr lang="en-GB" b="0" i="1" dirty="0">
                <a:solidFill>
                  <a:srgbClr val="212529"/>
                </a:solidFill>
                <a:effectLst/>
                <a:latin typeface="aeonik"/>
              </a:rPr>
              <a:t>how</a:t>
            </a:r>
            <a:r>
              <a:rPr lang="en-GB" b="0" i="0" dirty="0">
                <a:solidFill>
                  <a:srgbClr val="212529"/>
                </a:solidFill>
                <a:effectLst/>
                <a:latin typeface="aeonik"/>
              </a:rPr>
              <a:t> to formulate good research problems</a:t>
            </a:r>
          </a:p>
          <a:p>
            <a:r>
              <a:rPr lang="en-GB" b="0" i="0" dirty="0">
                <a:solidFill>
                  <a:srgbClr val="212529"/>
                </a:solidFill>
                <a:effectLst/>
                <a:latin typeface="aeonik"/>
              </a:rPr>
              <a:t>This approach, called </a:t>
            </a:r>
            <a:r>
              <a:rPr lang="en-GB" b="0" i="0" u="none" strike="noStrike" dirty="0">
                <a:effectLst/>
                <a:latin typeface="aeonik"/>
                <a:hlinkClick r:id="rId2"/>
              </a:rPr>
              <a:t>concept mapping</a:t>
            </a:r>
            <a:r>
              <a:rPr lang="en-GB" b="0" i="0" dirty="0">
                <a:solidFill>
                  <a:srgbClr val="212529"/>
                </a:solidFill>
                <a:effectLst/>
                <a:latin typeface="aeonik"/>
              </a:rPr>
              <a:t> can be used by research teams to help them clarify and map out the key research issues in an area, to help them operationalise the programs or interventions or the outcome measures for their study.</a:t>
            </a:r>
            <a:endParaRPr lang="en-GB" dirty="0">
              <a:solidFill>
                <a:srgbClr val="212529"/>
              </a:solidFill>
              <a:latin typeface="aeonik"/>
            </a:endParaRPr>
          </a:p>
          <a:p>
            <a:r>
              <a:rPr lang="en-GB" b="0" i="0" dirty="0">
                <a:solidFill>
                  <a:srgbClr val="212529"/>
                </a:solidFill>
                <a:effectLst/>
                <a:latin typeface="aeonik"/>
              </a:rPr>
              <a:t>toolkit for research formulation might be: brainstorming, brainwriting, nominal group technique, focus groups, Delphi methods, and facet theory.</a:t>
            </a:r>
          </a:p>
          <a:p>
            <a:r>
              <a:rPr lang="en-GB" b="0" i="0" dirty="0" err="1">
                <a:solidFill>
                  <a:srgbClr val="212529"/>
                </a:solidFill>
                <a:effectLst/>
                <a:latin typeface="aeonik"/>
              </a:rPr>
              <a:t>ll</a:t>
            </a:r>
            <a:r>
              <a:rPr lang="en-GB" b="0" i="0" dirty="0">
                <a:solidFill>
                  <a:srgbClr val="212529"/>
                </a:solidFill>
                <a:effectLst/>
                <a:latin typeface="aeonik"/>
              </a:rPr>
              <a:t> of the methods for identifying relevant literature and previous research work. </a:t>
            </a:r>
            <a:endParaRPr lang="en-GB" dirty="0"/>
          </a:p>
        </p:txBody>
      </p:sp>
      <p:pic>
        <p:nvPicPr>
          <p:cNvPr id="1026" name="Picture 2">
            <a:extLst>
              <a:ext uri="{FF2B5EF4-FFF2-40B4-BE49-F238E27FC236}">
                <a16:creationId xmlns:a16="http://schemas.microsoft.com/office/drawing/2014/main" id="{5D15FC61-F1DF-44C0-D953-CC864AB9F6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9023" y="0"/>
            <a:ext cx="5412439" cy="5573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549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78B5-69A4-1EC3-4340-347A84ED0A38}"/>
              </a:ext>
            </a:extLst>
          </p:cNvPr>
          <p:cNvSpPr>
            <a:spLocks noGrp="1"/>
          </p:cNvSpPr>
          <p:nvPr>
            <p:ph type="title"/>
          </p:nvPr>
        </p:nvSpPr>
        <p:spPr>
          <a:xfrm>
            <a:off x="0" y="10738"/>
            <a:ext cx="12317506" cy="896938"/>
          </a:xfrm>
        </p:spPr>
        <p:txBody>
          <a:bodyPr>
            <a:normAutofit/>
          </a:bodyPr>
          <a:lstStyle/>
          <a:p>
            <a:r>
              <a:rPr lang="en-GB" dirty="0">
                <a:solidFill>
                  <a:schemeClr val="accent2">
                    <a:lumMod val="50000"/>
                  </a:schemeClr>
                </a:solidFill>
              </a:rPr>
              <a:t>Conceptualising Exercise</a:t>
            </a:r>
            <a:endParaRPr lang="en-GB" dirty="0"/>
          </a:p>
        </p:txBody>
      </p:sp>
      <p:sp>
        <p:nvSpPr>
          <p:cNvPr id="3" name="Content Placeholder 2">
            <a:extLst>
              <a:ext uri="{FF2B5EF4-FFF2-40B4-BE49-F238E27FC236}">
                <a16:creationId xmlns:a16="http://schemas.microsoft.com/office/drawing/2014/main" id="{CBBD5D47-E4AD-BC8A-274D-FACF215E95CF}"/>
              </a:ext>
            </a:extLst>
          </p:cNvPr>
          <p:cNvSpPr>
            <a:spLocks noGrp="1"/>
          </p:cNvSpPr>
          <p:nvPr>
            <p:ph idx="1"/>
          </p:nvPr>
        </p:nvSpPr>
        <p:spPr>
          <a:xfrm>
            <a:off x="60512" y="907676"/>
            <a:ext cx="12131488" cy="5939586"/>
          </a:xfrm>
        </p:spPr>
        <p:txBody>
          <a:bodyPr/>
          <a:lstStyle/>
          <a:p>
            <a:r>
              <a:rPr lang="en-GB" dirty="0">
                <a:solidFill>
                  <a:schemeClr val="accent2">
                    <a:lumMod val="50000"/>
                  </a:schemeClr>
                </a:solidFill>
              </a:rPr>
              <a:t>Explain the following research formulation toolkits:</a:t>
            </a:r>
          </a:p>
          <a:p>
            <a:pPr lvl="1"/>
            <a:r>
              <a:rPr lang="en-GB" dirty="0">
                <a:solidFill>
                  <a:schemeClr val="accent2">
                    <a:lumMod val="50000"/>
                  </a:schemeClr>
                </a:solidFill>
                <a:latin typeface="aeonik"/>
              </a:rPr>
              <a:t>Brainstorming</a:t>
            </a:r>
          </a:p>
          <a:p>
            <a:pPr lvl="1"/>
            <a:r>
              <a:rPr lang="en-GB" dirty="0">
                <a:solidFill>
                  <a:schemeClr val="accent2">
                    <a:lumMod val="50000"/>
                  </a:schemeClr>
                </a:solidFill>
                <a:latin typeface="aeonik"/>
              </a:rPr>
              <a:t>brainwriting, </a:t>
            </a:r>
          </a:p>
          <a:p>
            <a:pPr lvl="1"/>
            <a:r>
              <a:rPr lang="en-GB" dirty="0">
                <a:solidFill>
                  <a:schemeClr val="accent2">
                    <a:lumMod val="50000"/>
                  </a:schemeClr>
                </a:solidFill>
                <a:latin typeface="aeonik"/>
              </a:rPr>
              <a:t>nominal group technique, </a:t>
            </a:r>
          </a:p>
          <a:p>
            <a:pPr lvl="1"/>
            <a:r>
              <a:rPr lang="en-GB" dirty="0">
                <a:solidFill>
                  <a:schemeClr val="accent2">
                    <a:lumMod val="50000"/>
                  </a:schemeClr>
                </a:solidFill>
                <a:latin typeface="aeonik"/>
              </a:rPr>
              <a:t>focus groups, </a:t>
            </a:r>
          </a:p>
          <a:p>
            <a:pPr lvl="1"/>
            <a:r>
              <a:rPr lang="en-GB" dirty="0">
                <a:solidFill>
                  <a:schemeClr val="accent2">
                    <a:lumMod val="50000"/>
                  </a:schemeClr>
                </a:solidFill>
                <a:latin typeface="aeonik"/>
              </a:rPr>
              <a:t>Delphi methods, and f</a:t>
            </a:r>
          </a:p>
          <a:p>
            <a:pPr lvl="1"/>
            <a:r>
              <a:rPr lang="en-GB" dirty="0">
                <a:solidFill>
                  <a:schemeClr val="accent2">
                    <a:lumMod val="50000"/>
                  </a:schemeClr>
                </a:solidFill>
                <a:latin typeface="aeonik"/>
              </a:rPr>
              <a:t>Facet theory</a:t>
            </a:r>
          </a:p>
          <a:p>
            <a:pPr lvl="1"/>
            <a:r>
              <a:rPr lang="en-GB" dirty="0">
                <a:solidFill>
                  <a:schemeClr val="accent2">
                    <a:lumMod val="50000"/>
                  </a:schemeClr>
                </a:solidFill>
                <a:latin typeface="aeonik"/>
              </a:rPr>
              <a:t>qualitative text analysis</a:t>
            </a:r>
          </a:p>
          <a:p>
            <a:endParaRPr lang="en-GB" dirty="0"/>
          </a:p>
          <a:p>
            <a:endParaRPr lang="en-GB" dirty="0"/>
          </a:p>
        </p:txBody>
      </p:sp>
    </p:spTree>
    <p:extLst>
      <p:ext uri="{BB962C8B-B14F-4D97-AF65-F5344CB8AC3E}">
        <p14:creationId xmlns:p14="http://schemas.microsoft.com/office/powerpoint/2010/main" val="203235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77E8D-6B5B-AB9B-FBB2-9E7B2D438E37}"/>
              </a:ext>
            </a:extLst>
          </p:cNvPr>
          <p:cNvSpPr>
            <a:spLocks noGrp="1"/>
          </p:cNvSpPr>
          <p:nvPr>
            <p:ph type="title"/>
          </p:nvPr>
        </p:nvSpPr>
        <p:spPr>
          <a:xfrm>
            <a:off x="0" y="0"/>
            <a:ext cx="12192000" cy="925290"/>
          </a:xfrm>
        </p:spPr>
        <p:txBody>
          <a:bodyPr>
            <a:normAutofit/>
          </a:bodyPr>
          <a:lstStyle/>
          <a:p>
            <a:r>
              <a:rPr lang="en-GB" dirty="0"/>
              <a:t>problem formulation in applied research</a:t>
            </a:r>
          </a:p>
        </p:txBody>
      </p:sp>
      <p:sp>
        <p:nvSpPr>
          <p:cNvPr id="3" name="Content Placeholder 2">
            <a:extLst>
              <a:ext uri="{FF2B5EF4-FFF2-40B4-BE49-F238E27FC236}">
                <a16:creationId xmlns:a16="http://schemas.microsoft.com/office/drawing/2014/main" id="{7C760C42-9966-C378-7FE5-4950FF161A86}"/>
              </a:ext>
            </a:extLst>
          </p:cNvPr>
          <p:cNvSpPr>
            <a:spLocks noGrp="1"/>
          </p:cNvSpPr>
          <p:nvPr>
            <p:ph idx="1"/>
          </p:nvPr>
        </p:nvSpPr>
        <p:spPr>
          <a:xfrm>
            <a:off x="0" y="1350236"/>
            <a:ext cx="12192000" cy="4826727"/>
          </a:xfrm>
        </p:spPr>
        <p:txBody>
          <a:bodyPr>
            <a:normAutofit fontScale="92500" lnSpcReduction="10000"/>
          </a:bodyPr>
          <a:lstStyle/>
          <a:p>
            <a:r>
              <a:rPr lang="en-GB" dirty="0"/>
              <a:t>Where do research topics come from?</a:t>
            </a:r>
          </a:p>
          <a:p>
            <a:pPr marL="514350" indent="-514350">
              <a:buFont typeface="+mj-lt"/>
              <a:buAutoNum type="arabicPeriod"/>
            </a:pPr>
            <a:r>
              <a:rPr lang="en-GB" b="0" i="0" dirty="0">
                <a:solidFill>
                  <a:srgbClr val="212529"/>
                </a:solidFill>
                <a:effectLst/>
                <a:latin typeface="aeonik"/>
              </a:rPr>
              <a:t>One of the most common sources of research ideas is the experience of </a:t>
            </a:r>
            <a:r>
              <a:rPr lang="en-GB" b="1" i="0" dirty="0">
                <a:solidFill>
                  <a:srgbClr val="212529"/>
                </a:solidFill>
                <a:effectLst/>
                <a:latin typeface="aeonik"/>
              </a:rPr>
              <a:t>practical problems in the field</a:t>
            </a:r>
            <a:r>
              <a:rPr lang="en-GB" b="0" i="0" dirty="0">
                <a:solidFill>
                  <a:srgbClr val="212529"/>
                </a:solidFill>
                <a:effectLst/>
                <a:latin typeface="aeonik"/>
              </a:rPr>
              <a:t>.</a:t>
            </a:r>
            <a:endParaRPr lang="en-GB" dirty="0">
              <a:solidFill>
                <a:srgbClr val="212529"/>
              </a:solidFill>
              <a:latin typeface="aeonik"/>
            </a:endParaRPr>
          </a:p>
          <a:p>
            <a:pPr marL="514350" indent="-514350">
              <a:buFont typeface="+mj-lt"/>
              <a:buAutoNum type="arabicPeriod"/>
            </a:pPr>
            <a:r>
              <a:rPr lang="en-GB" b="0" i="0" dirty="0">
                <a:solidFill>
                  <a:srgbClr val="212529"/>
                </a:solidFill>
                <a:effectLst/>
                <a:latin typeface="aeonik"/>
              </a:rPr>
              <a:t>Others aren’t directly involved in service contexts but work with (or survey) people who are to learn what needs to be better understood.</a:t>
            </a:r>
          </a:p>
          <a:p>
            <a:pPr marL="514350" indent="-514350">
              <a:buFont typeface="+mj-lt"/>
              <a:buAutoNum type="arabicPeriod"/>
            </a:pPr>
            <a:r>
              <a:rPr lang="en-GB" b="0" i="0" dirty="0">
                <a:solidFill>
                  <a:srgbClr val="212529"/>
                </a:solidFill>
                <a:effectLst/>
                <a:latin typeface="aeonik"/>
              </a:rPr>
              <a:t>Many of the ideas would strike the outsider</a:t>
            </a:r>
          </a:p>
          <a:p>
            <a:pPr marL="514350" indent="-514350">
              <a:buFont typeface="+mj-lt"/>
              <a:buAutoNum type="arabicPeriod"/>
            </a:pPr>
            <a:r>
              <a:rPr lang="en-GB" b="0" i="0" dirty="0">
                <a:solidFill>
                  <a:srgbClr val="212529"/>
                </a:solidFill>
                <a:effectLst/>
                <a:latin typeface="aeonik"/>
              </a:rPr>
              <a:t>Another source for research ideas is the </a:t>
            </a:r>
            <a:r>
              <a:rPr lang="en-GB" b="1" i="0" dirty="0">
                <a:solidFill>
                  <a:srgbClr val="212529"/>
                </a:solidFill>
                <a:effectLst/>
                <a:latin typeface="aeonik"/>
              </a:rPr>
              <a:t>literature in your specific field</a:t>
            </a:r>
            <a:r>
              <a:rPr lang="en-GB" b="0" i="0" dirty="0">
                <a:solidFill>
                  <a:srgbClr val="212529"/>
                </a:solidFill>
                <a:effectLst/>
                <a:latin typeface="aeonik"/>
              </a:rPr>
              <a:t>.</a:t>
            </a:r>
          </a:p>
          <a:p>
            <a:pPr marL="514350" indent="-514350">
              <a:buFont typeface="+mj-lt"/>
              <a:buAutoNum type="arabicPeriod"/>
            </a:pPr>
            <a:r>
              <a:rPr lang="en-GB" b="0" i="0" dirty="0">
                <a:solidFill>
                  <a:srgbClr val="212529"/>
                </a:solidFill>
                <a:effectLst/>
                <a:latin typeface="aeonik"/>
              </a:rPr>
              <a:t>Another type of literature that acts as a source of good research ideas is the </a:t>
            </a:r>
            <a:r>
              <a:rPr lang="en-GB" b="1" i="0" dirty="0">
                <a:solidFill>
                  <a:srgbClr val="212529"/>
                </a:solidFill>
                <a:effectLst/>
                <a:latin typeface="aeonik"/>
              </a:rPr>
              <a:t>Requests For Proposals</a:t>
            </a:r>
            <a:r>
              <a:rPr lang="en-GB" b="0" i="0" dirty="0">
                <a:solidFill>
                  <a:srgbClr val="212529"/>
                </a:solidFill>
                <a:effectLst/>
                <a:latin typeface="aeonik"/>
              </a:rPr>
              <a:t> (</a:t>
            </a:r>
            <a:r>
              <a:rPr lang="en-GB" b="1" i="0" dirty="0">
                <a:solidFill>
                  <a:srgbClr val="212529"/>
                </a:solidFill>
                <a:effectLst/>
                <a:latin typeface="aeonik"/>
              </a:rPr>
              <a:t>RFP</a:t>
            </a:r>
            <a:r>
              <a:rPr lang="en-GB" b="0" i="0" dirty="0">
                <a:solidFill>
                  <a:srgbClr val="212529"/>
                </a:solidFill>
                <a:effectLst/>
                <a:latin typeface="aeonik"/>
              </a:rPr>
              <a:t>s) that are published by government agencies and some companies. </a:t>
            </a:r>
            <a:endParaRPr lang="en-GB" dirty="0"/>
          </a:p>
        </p:txBody>
      </p:sp>
    </p:spTree>
    <p:extLst>
      <p:ext uri="{BB962C8B-B14F-4D97-AF65-F5344CB8AC3E}">
        <p14:creationId xmlns:p14="http://schemas.microsoft.com/office/powerpoint/2010/main" val="1892960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78B5-69A4-1EC3-4340-347A84ED0A38}"/>
              </a:ext>
            </a:extLst>
          </p:cNvPr>
          <p:cNvSpPr>
            <a:spLocks noGrp="1"/>
          </p:cNvSpPr>
          <p:nvPr>
            <p:ph type="title"/>
          </p:nvPr>
        </p:nvSpPr>
        <p:spPr>
          <a:xfrm>
            <a:off x="0" y="10738"/>
            <a:ext cx="12317506" cy="896938"/>
          </a:xfrm>
        </p:spPr>
        <p:txBody>
          <a:bodyPr>
            <a:normAutofit/>
          </a:bodyPr>
          <a:lstStyle/>
          <a:p>
            <a:r>
              <a:rPr lang="en-GB" dirty="0">
                <a:solidFill>
                  <a:schemeClr val="accent2">
                    <a:lumMod val="50000"/>
                  </a:schemeClr>
                </a:solidFill>
              </a:rPr>
              <a:t>Your Applied Research Exercise</a:t>
            </a:r>
            <a:endParaRPr lang="en-GB" dirty="0"/>
          </a:p>
        </p:txBody>
      </p:sp>
      <p:sp>
        <p:nvSpPr>
          <p:cNvPr id="3" name="Content Placeholder 2">
            <a:extLst>
              <a:ext uri="{FF2B5EF4-FFF2-40B4-BE49-F238E27FC236}">
                <a16:creationId xmlns:a16="http://schemas.microsoft.com/office/drawing/2014/main" id="{CBBD5D47-E4AD-BC8A-274D-FACF215E95CF}"/>
              </a:ext>
            </a:extLst>
          </p:cNvPr>
          <p:cNvSpPr>
            <a:spLocks noGrp="1"/>
          </p:cNvSpPr>
          <p:nvPr>
            <p:ph idx="1"/>
          </p:nvPr>
        </p:nvSpPr>
        <p:spPr>
          <a:xfrm>
            <a:off x="60512" y="907676"/>
            <a:ext cx="12131488" cy="5939586"/>
          </a:xfrm>
        </p:spPr>
        <p:txBody>
          <a:bodyPr/>
          <a:lstStyle/>
          <a:p>
            <a:r>
              <a:rPr lang="en-GB" dirty="0">
                <a:solidFill>
                  <a:schemeClr val="accent2">
                    <a:lumMod val="50000"/>
                  </a:schemeClr>
                </a:solidFill>
              </a:rPr>
              <a:t>Explain Where your research Problem </a:t>
            </a:r>
          </a:p>
          <a:p>
            <a:pPr lvl="1"/>
            <a:r>
              <a:rPr lang="en-GB" b="0" i="0" dirty="0">
                <a:solidFill>
                  <a:schemeClr val="accent2">
                    <a:lumMod val="50000"/>
                  </a:schemeClr>
                </a:solidFill>
                <a:effectLst/>
                <a:latin typeface="aeonik"/>
              </a:rPr>
              <a:t> Does it come from:</a:t>
            </a:r>
          </a:p>
          <a:p>
            <a:pPr lvl="2"/>
            <a:r>
              <a:rPr lang="en-GB" b="0" i="0" dirty="0">
                <a:solidFill>
                  <a:schemeClr val="accent2">
                    <a:lumMod val="50000"/>
                  </a:schemeClr>
                </a:solidFill>
                <a:effectLst/>
                <a:latin typeface="aeonik"/>
              </a:rPr>
              <a:t> the experience of practical problems in the field; or </a:t>
            </a:r>
          </a:p>
          <a:p>
            <a:pPr lvl="2"/>
            <a:r>
              <a:rPr lang="en-GB" b="0" i="0" dirty="0">
                <a:solidFill>
                  <a:schemeClr val="accent2">
                    <a:lumMod val="50000"/>
                  </a:schemeClr>
                </a:solidFill>
                <a:effectLst/>
                <a:latin typeface="aeonik"/>
              </a:rPr>
              <a:t>The previous research or Survey that has been carried out; or </a:t>
            </a:r>
            <a:endParaRPr lang="en-GB" dirty="0">
              <a:solidFill>
                <a:schemeClr val="accent2">
                  <a:lumMod val="50000"/>
                </a:schemeClr>
              </a:solidFill>
              <a:latin typeface="aeonik"/>
            </a:endParaRPr>
          </a:p>
          <a:p>
            <a:pPr lvl="2"/>
            <a:r>
              <a:rPr lang="en-GB" b="0" i="0" dirty="0">
                <a:solidFill>
                  <a:schemeClr val="accent2">
                    <a:lumMod val="50000"/>
                  </a:schemeClr>
                </a:solidFill>
                <a:effectLst/>
                <a:latin typeface="aeonik"/>
              </a:rPr>
              <a:t>Other people’s ideas; or </a:t>
            </a:r>
          </a:p>
          <a:p>
            <a:pPr lvl="2"/>
            <a:r>
              <a:rPr lang="en-GB" dirty="0">
                <a:solidFill>
                  <a:schemeClr val="accent2">
                    <a:lumMod val="50000"/>
                  </a:schemeClr>
                </a:solidFill>
                <a:latin typeface="aeonik"/>
              </a:rPr>
              <a:t>literature in your specific field</a:t>
            </a:r>
            <a:r>
              <a:rPr lang="en-GB" b="0" i="0" dirty="0">
                <a:solidFill>
                  <a:schemeClr val="accent2">
                    <a:lumMod val="50000"/>
                  </a:schemeClr>
                </a:solidFill>
                <a:effectLst/>
                <a:latin typeface="aeonik"/>
              </a:rPr>
              <a:t>; or</a:t>
            </a:r>
            <a:endParaRPr lang="en-GB" dirty="0">
              <a:solidFill>
                <a:schemeClr val="accent2">
                  <a:lumMod val="50000"/>
                </a:schemeClr>
              </a:solidFill>
              <a:latin typeface="aeonik"/>
            </a:endParaRPr>
          </a:p>
          <a:p>
            <a:pPr lvl="2"/>
            <a:r>
              <a:rPr lang="en-GB" dirty="0">
                <a:solidFill>
                  <a:schemeClr val="accent2">
                    <a:lumMod val="50000"/>
                  </a:schemeClr>
                </a:solidFill>
                <a:latin typeface="aeonik"/>
              </a:rPr>
              <a:t>the Requests For Proposals (RFPs) that are published by government agencies and some companies?</a:t>
            </a:r>
          </a:p>
          <a:p>
            <a:endParaRPr lang="en-GB" dirty="0"/>
          </a:p>
        </p:txBody>
      </p:sp>
    </p:spTree>
    <p:extLst>
      <p:ext uri="{BB962C8B-B14F-4D97-AF65-F5344CB8AC3E}">
        <p14:creationId xmlns:p14="http://schemas.microsoft.com/office/powerpoint/2010/main" val="255036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C61FE-ACD6-CAA7-F765-DD471F7B2D28}"/>
              </a:ext>
            </a:extLst>
          </p:cNvPr>
          <p:cNvSpPr>
            <a:spLocks noGrp="1"/>
          </p:cNvSpPr>
          <p:nvPr>
            <p:ph type="title"/>
          </p:nvPr>
        </p:nvSpPr>
        <p:spPr>
          <a:xfrm>
            <a:off x="0" y="0"/>
            <a:ext cx="12192000" cy="1173118"/>
          </a:xfrm>
        </p:spPr>
        <p:txBody>
          <a:bodyPr/>
          <a:lstStyle/>
          <a:p>
            <a:r>
              <a:rPr lang="en-GB" dirty="0"/>
              <a:t>Is the study feasible?</a:t>
            </a:r>
          </a:p>
        </p:txBody>
      </p:sp>
      <p:sp>
        <p:nvSpPr>
          <p:cNvPr id="3" name="Content Placeholder 2">
            <a:extLst>
              <a:ext uri="{FF2B5EF4-FFF2-40B4-BE49-F238E27FC236}">
                <a16:creationId xmlns:a16="http://schemas.microsoft.com/office/drawing/2014/main" id="{A30F9B35-1AD5-EE69-B349-AACF38EAE2E8}"/>
              </a:ext>
            </a:extLst>
          </p:cNvPr>
          <p:cNvSpPr>
            <a:spLocks noGrp="1"/>
          </p:cNvSpPr>
          <p:nvPr>
            <p:ph idx="1"/>
          </p:nvPr>
        </p:nvSpPr>
        <p:spPr>
          <a:xfrm>
            <a:off x="0" y="2366681"/>
            <a:ext cx="12192000" cy="4555411"/>
          </a:xfrm>
        </p:spPr>
        <p:txBody>
          <a:bodyPr>
            <a:normAutofit/>
          </a:bodyPr>
          <a:lstStyle/>
          <a:p>
            <a:r>
              <a:rPr lang="en-GB" dirty="0"/>
              <a:t>involve making </a:t>
            </a:r>
            <a:r>
              <a:rPr lang="en-GB" dirty="0" err="1"/>
              <a:t>tradeoffs</a:t>
            </a:r>
            <a:r>
              <a:rPr lang="en-GB" dirty="0"/>
              <a:t> between rigor and practicality.</a:t>
            </a:r>
          </a:p>
          <a:p>
            <a:r>
              <a:rPr lang="en-GB" b="0" i="0" dirty="0">
                <a:solidFill>
                  <a:srgbClr val="212529"/>
                </a:solidFill>
                <a:effectLst/>
                <a:latin typeface="aeonik"/>
              </a:rPr>
              <a:t> There are several practical considerations that almost always need to be considered when deciding on the </a:t>
            </a:r>
            <a:r>
              <a:rPr lang="en-GB" b="0" i="1" dirty="0">
                <a:solidFill>
                  <a:srgbClr val="212529"/>
                </a:solidFill>
                <a:effectLst/>
                <a:latin typeface="aeonik"/>
              </a:rPr>
              <a:t>feasibility</a:t>
            </a:r>
            <a:r>
              <a:rPr lang="en-GB" b="0" i="0" dirty="0">
                <a:solidFill>
                  <a:srgbClr val="212529"/>
                </a:solidFill>
                <a:effectLst/>
                <a:latin typeface="aeonik"/>
              </a:rPr>
              <a:t> of a research project.</a:t>
            </a:r>
          </a:p>
          <a:p>
            <a:pPr lvl="1"/>
            <a:r>
              <a:rPr lang="en-GB" b="0" i="0" dirty="0">
                <a:solidFill>
                  <a:srgbClr val="212529"/>
                </a:solidFill>
                <a:effectLst/>
                <a:latin typeface="aeonik"/>
              </a:rPr>
              <a:t>First, you have to think about </a:t>
            </a:r>
            <a:r>
              <a:rPr lang="en-GB" b="1" i="0" dirty="0">
                <a:solidFill>
                  <a:srgbClr val="212529"/>
                </a:solidFill>
                <a:effectLst/>
                <a:latin typeface="aeonik"/>
              </a:rPr>
              <a:t>how long the research will take</a:t>
            </a:r>
            <a:r>
              <a:rPr lang="en-GB" b="0" i="0" dirty="0">
                <a:solidFill>
                  <a:srgbClr val="212529"/>
                </a:solidFill>
                <a:effectLst/>
                <a:latin typeface="aeonik"/>
              </a:rPr>
              <a:t> to accomplish.</a:t>
            </a:r>
          </a:p>
          <a:p>
            <a:pPr lvl="1"/>
            <a:r>
              <a:rPr lang="en-GB" b="0" i="0" dirty="0">
                <a:solidFill>
                  <a:srgbClr val="212529"/>
                </a:solidFill>
                <a:effectLst/>
                <a:latin typeface="aeonik"/>
              </a:rPr>
              <a:t>Second, you have to question whether there are important </a:t>
            </a:r>
            <a:r>
              <a:rPr lang="en-GB" b="1" i="0" dirty="0">
                <a:solidFill>
                  <a:srgbClr val="212529"/>
                </a:solidFill>
                <a:effectLst/>
                <a:latin typeface="aeonik"/>
              </a:rPr>
              <a:t>ethical constraints</a:t>
            </a:r>
            <a:r>
              <a:rPr lang="en-GB" b="0" i="0" dirty="0">
                <a:solidFill>
                  <a:srgbClr val="212529"/>
                </a:solidFill>
                <a:effectLst/>
                <a:latin typeface="aeonik"/>
              </a:rPr>
              <a:t> that need consideration. </a:t>
            </a:r>
            <a:endParaRPr lang="en-GB" dirty="0">
              <a:solidFill>
                <a:srgbClr val="212529"/>
              </a:solidFill>
              <a:latin typeface="aeonik"/>
            </a:endParaRPr>
          </a:p>
          <a:p>
            <a:pPr lvl="1"/>
            <a:r>
              <a:rPr lang="en-GB" b="0" i="0" dirty="0">
                <a:solidFill>
                  <a:srgbClr val="212529"/>
                </a:solidFill>
                <a:effectLst/>
                <a:latin typeface="aeonik"/>
              </a:rPr>
              <a:t>Third, can you achieve the </a:t>
            </a:r>
            <a:r>
              <a:rPr lang="en-GB" b="1" i="0" dirty="0">
                <a:solidFill>
                  <a:srgbClr val="212529"/>
                </a:solidFill>
                <a:effectLst/>
                <a:latin typeface="aeonik"/>
              </a:rPr>
              <a:t>needed cooperation</a:t>
            </a:r>
            <a:r>
              <a:rPr lang="en-GB" b="0" i="0" dirty="0">
                <a:solidFill>
                  <a:srgbClr val="212529"/>
                </a:solidFill>
                <a:effectLst/>
                <a:latin typeface="aeonik"/>
              </a:rPr>
              <a:t> to take the project to its successful conclusion?</a:t>
            </a:r>
          </a:p>
          <a:p>
            <a:pPr lvl="1"/>
            <a:r>
              <a:rPr lang="en-GB" b="0" i="0" dirty="0">
                <a:solidFill>
                  <a:srgbClr val="212529"/>
                </a:solidFill>
                <a:effectLst/>
                <a:latin typeface="aeonik"/>
              </a:rPr>
              <a:t>fourth, how significant are the </a:t>
            </a:r>
            <a:r>
              <a:rPr lang="en-GB" b="1" i="0" dirty="0">
                <a:solidFill>
                  <a:srgbClr val="212529"/>
                </a:solidFill>
                <a:effectLst/>
                <a:latin typeface="aeonik"/>
              </a:rPr>
              <a:t>costs</a:t>
            </a:r>
            <a:r>
              <a:rPr lang="en-GB" b="0" i="0" dirty="0">
                <a:solidFill>
                  <a:srgbClr val="212529"/>
                </a:solidFill>
                <a:effectLst/>
                <a:latin typeface="aeonik"/>
              </a:rPr>
              <a:t> of conducting the research?</a:t>
            </a:r>
            <a:endParaRPr lang="en-GB" dirty="0"/>
          </a:p>
        </p:txBody>
      </p:sp>
      <p:pic>
        <p:nvPicPr>
          <p:cNvPr id="2050" name="Picture 2" descr="What is a Feasibility Study? Overview, Improtance and Example">
            <a:extLst>
              <a:ext uri="{FF2B5EF4-FFF2-40B4-BE49-F238E27FC236}">
                <a16:creationId xmlns:a16="http://schemas.microsoft.com/office/drawing/2014/main" id="{2619334A-03DF-8CC3-8975-D1055EF13A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84565" y="0"/>
            <a:ext cx="4207435" cy="2366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9711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78B5-69A4-1EC3-4340-347A84ED0A38}"/>
              </a:ext>
            </a:extLst>
          </p:cNvPr>
          <p:cNvSpPr>
            <a:spLocks noGrp="1"/>
          </p:cNvSpPr>
          <p:nvPr>
            <p:ph type="title"/>
          </p:nvPr>
        </p:nvSpPr>
        <p:spPr>
          <a:xfrm>
            <a:off x="0" y="10738"/>
            <a:ext cx="12317506" cy="896938"/>
          </a:xfrm>
        </p:spPr>
        <p:txBody>
          <a:bodyPr>
            <a:normAutofit/>
          </a:bodyPr>
          <a:lstStyle/>
          <a:p>
            <a:r>
              <a:rPr lang="en-GB" dirty="0">
                <a:solidFill>
                  <a:schemeClr val="accent2">
                    <a:lumMod val="50000"/>
                  </a:schemeClr>
                </a:solidFill>
              </a:rPr>
              <a:t>Feasible exercise </a:t>
            </a:r>
            <a:r>
              <a:rPr lang="en-GB" sz="3200" i="1" dirty="0">
                <a:solidFill>
                  <a:schemeClr val="accent2">
                    <a:lumMod val="50000"/>
                  </a:schemeClr>
                </a:solidFill>
              </a:rPr>
              <a:t>for your Research Project</a:t>
            </a:r>
            <a:endParaRPr lang="en-GB" sz="3200" i="1" dirty="0"/>
          </a:p>
        </p:txBody>
      </p:sp>
      <p:sp>
        <p:nvSpPr>
          <p:cNvPr id="3" name="Content Placeholder 2">
            <a:extLst>
              <a:ext uri="{FF2B5EF4-FFF2-40B4-BE49-F238E27FC236}">
                <a16:creationId xmlns:a16="http://schemas.microsoft.com/office/drawing/2014/main" id="{CBBD5D47-E4AD-BC8A-274D-FACF215E95CF}"/>
              </a:ext>
            </a:extLst>
          </p:cNvPr>
          <p:cNvSpPr>
            <a:spLocks noGrp="1"/>
          </p:cNvSpPr>
          <p:nvPr>
            <p:ph idx="1"/>
          </p:nvPr>
        </p:nvSpPr>
        <p:spPr>
          <a:xfrm>
            <a:off x="60512" y="907676"/>
            <a:ext cx="12131488" cy="5939586"/>
          </a:xfrm>
        </p:spPr>
        <p:txBody>
          <a:bodyPr/>
          <a:lstStyle/>
          <a:p>
            <a:r>
              <a:rPr lang="en-GB" dirty="0">
                <a:solidFill>
                  <a:schemeClr val="accent2">
                    <a:lumMod val="50000"/>
                  </a:schemeClr>
                </a:solidFill>
              </a:rPr>
              <a:t>Answer the following feasibility questions regarding your research project:</a:t>
            </a:r>
          </a:p>
          <a:p>
            <a:pPr lvl="1"/>
            <a:r>
              <a:rPr lang="en-GB" dirty="0">
                <a:solidFill>
                  <a:schemeClr val="accent2">
                    <a:lumMod val="50000"/>
                  </a:schemeClr>
                </a:solidFill>
                <a:latin typeface="aeonik"/>
              </a:rPr>
              <a:t> How long the research will take complete</a:t>
            </a:r>
          </a:p>
          <a:p>
            <a:pPr lvl="1"/>
            <a:r>
              <a:rPr lang="en-GB" dirty="0">
                <a:solidFill>
                  <a:schemeClr val="accent2">
                    <a:lumMod val="50000"/>
                  </a:schemeClr>
                </a:solidFill>
                <a:latin typeface="aeonik"/>
              </a:rPr>
              <a:t> Are there important ethical constraints that need consideration?</a:t>
            </a:r>
          </a:p>
          <a:p>
            <a:pPr lvl="1"/>
            <a:r>
              <a:rPr lang="en-GB" dirty="0">
                <a:solidFill>
                  <a:schemeClr val="accent2">
                    <a:lumMod val="50000"/>
                  </a:schemeClr>
                </a:solidFill>
                <a:latin typeface="aeonik"/>
              </a:rPr>
              <a:t>The needed cooperation to take the project to its successful conclusion – what are these expectations realistic?</a:t>
            </a:r>
          </a:p>
          <a:p>
            <a:pPr lvl="1"/>
            <a:r>
              <a:rPr lang="en-GB" dirty="0">
                <a:solidFill>
                  <a:schemeClr val="accent2">
                    <a:lumMod val="50000"/>
                  </a:schemeClr>
                </a:solidFill>
                <a:latin typeface="aeonik"/>
              </a:rPr>
              <a:t>What are the costs of conducting the research?</a:t>
            </a:r>
          </a:p>
          <a:p>
            <a:endParaRPr lang="en-GB" dirty="0"/>
          </a:p>
        </p:txBody>
      </p:sp>
    </p:spTree>
    <p:extLst>
      <p:ext uri="{BB962C8B-B14F-4D97-AF65-F5344CB8AC3E}">
        <p14:creationId xmlns:p14="http://schemas.microsoft.com/office/powerpoint/2010/main" val="1371498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248EA-2B6D-9D65-FFEF-6B28A7E7AA4B}"/>
              </a:ext>
            </a:extLst>
          </p:cNvPr>
          <p:cNvSpPr>
            <a:spLocks noGrp="1"/>
          </p:cNvSpPr>
          <p:nvPr>
            <p:ph type="title"/>
          </p:nvPr>
        </p:nvSpPr>
        <p:spPr>
          <a:xfrm>
            <a:off x="-35608" y="1"/>
            <a:ext cx="12263215" cy="914400"/>
          </a:xfrm>
        </p:spPr>
        <p:txBody>
          <a:bodyPr/>
          <a:lstStyle/>
          <a:p>
            <a:r>
              <a:rPr lang="en-GB" dirty="0"/>
              <a:t>The Literature Review</a:t>
            </a:r>
          </a:p>
        </p:txBody>
      </p:sp>
      <p:sp>
        <p:nvSpPr>
          <p:cNvPr id="3" name="Content Placeholder 2">
            <a:extLst>
              <a:ext uri="{FF2B5EF4-FFF2-40B4-BE49-F238E27FC236}">
                <a16:creationId xmlns:a16="http://schemas.microsoft.com/office/drawing/2014/main" id="{942050BC-829C-5529-DB92-244071DFCAE2}"/>
              </a:ext>
            </a:extLst>
          </p:cNvPr>
          <p:cNvSpPr>
            <a:spLocks noGrp="1"/>
          </p:cNvSpPr>
          <p:nvPr>
            <p:ph idx="1"/>
          </p:nvPr>
        </p:nvSpPr>
        <p:spPr>
          <a:xfrm>
            <a:off x="-35609" y="854578"/>
            <a:ext cx="12263215" cy="6003421"/>
          </a:xfrm>
        </p:spPr>
        <p:txBody>
          <a:bodyPr>
            <a:normAutofit fontScale="85000" lnSpcReduction="10000"/>
          </a:bodyPr>
          <a:lstStyle/>
          <a:p>
            <a:r>
              <a:rPr lang="en-GB" dirty="0"/>
              <a:t>One of the most important early steps in a research project is the conducting of the literature review</a:t>
            </a:r>
          </a:p>
          <a:p>
            <a:r>
              <a:rPr lang="en-GB" b="0" i="0" dirty="0">
                <a:solidFill>
                  <a:srgbClr val="212529"/>
                </a:solidFill>
                <a:effectLst/>
                <a:latin typeface="aeonik"/>
              </a:rPr>
              <a:t>A literature review is designed to identify related research and to set the current research project within a conceptual and theoretical context.</a:t>
            </a:r>
          </a:p>
          <a:p>
            <a:r>
              <a:rPr lang="en-GB" dirty="0">
                <a:solidFill>
                  <a:srgbClr val="212529"/>
                </a:solidFill>
                <a:latin typeface="aeonik"/>
              </a:rPr>
              <a:t>Tips:</a:t>
            </a:r>
          </a:p>
          <a:p>
            <a:r>
              <a:rPr lang="en-GB" b="0" i="0" dirty="0">
                <a:solidFill>
                  <a:srgbClr val="212529"/>
                </a:solidFill>
                <a:effectLst/>
                <a:latin typeface="aeonik"/>
              </a:rPr>
              <a:t>First, </a:t>
            </a:r>
            <a:r>
              <a:rPr lang="en-GB" b="1" i="0" dirty="0">
                <a:solidFill>
                  <a:srgbClr val="212529"/>
                </a:solidFill>
                <a:effectLst/>
                <a:latin typeface="aeonik"/>
              </a:rPr>
              <a:t>concentrate your efforts on the </a:t>
            </a:r>
            <a:r>
              <a:rPr lang="en-GB" b="0" i="1" dirty="0">
                <a:solidFill>
                  <a:srgbClr val="212529"/>
                </a:solidFill>
                <a:effectLst/>
                <a:latin typeface="aeonik"/>
              </a:rPr>
              <a:t>scientific</a:t>
            </a:r>
            <a:r>
              <a:rPr lang="en-GB" b="1" i="0" dirty="0">
                <a:solidFill>
                  <a:srgbClr val="212529"/>
                </a:solidFill>
                <a:effectLst/>
                <a:latin typeface="aeonik"/>
              </a:rPr>
              <a:t> literature</a:t>
            </a:r>
            <a:r>
              <a:rPr lang="en-GB" b="0" i="0" dirty="0">
                <a:solidFill>
                  <a:srgbClr val="212529"/>
                </a:solidFill>
                <a:effectLst/>
                <a:latin typeface="aeonik"/>
              </a:rPr>
              <a:t>.</a:t>
            </a:r>
          </a:p>
          <a:p>
            <a:pPr lvl="1"/>
            <a:r>
              <a:rPr lang="en-GB" b="0" i="0" dirty="0">
                <a:solidFill>
                  <a:srgbClr val="212529"/>
                </a:solidFill>
                <a:effectLst/>
                <a:latin typeface="aeonik"/>
              </a:rPr>
              <a:t>Try to determine what the most credible research journals are in your topical area and start with those</a:t>
            </a:r>
          </a:p>
          <a:p>
            <a:r>
              <a:rPr lang="en-GB" b="0" i="0" dirty="0">
                <a:solidFill>
                  <a:srgbClr val="212529"/>
                </a:solidFill>
                <a:effectLst/>
                <a:latin typeface="aeonik"/>
              </a:rPr>
              <a:t>Second, </a:t>
            </a:r>
            <a:r>
              <a:rPr lang="en-GB" b="1" i="0" dirty="0">
                <a:solidFill>
                  <a:srgbClr val="212529"/>
                </a:solidFill>
                <a:effectLst/>
                <a:latin typeface="aeonik"/>
              </a:rPr>
              <a:t>do the review early</a:t>
            </a:r>
            <a:r>
              <a:rPr lang="en-GB" b="0" i="0" dirty="0">
                <a:solidFill>
                  <a:srgbClr val="212529"/>
                </a:solidFill>
                <a:effectLst/>
                <a:latin typeface="aeonik"/>
              </a:rPr>
              <a:t> in the research process</a:t>
            </a:r>
            <a:endParaRPr lang="en-GB" dirty="0">
              <a:solidFill>
                <a:srgbClr val="212529"/>
              </a:solidFill>
              <a:latin typeface="aeonik"/>
            </a:endParaRPr>
          </a:p>
          <a:p>
            <a:r>
              <a:rPr lang="en-GB" dirty="0">
                <a:solidFill>
                  <a:srgbClr val="212529"/>
                </a:solidFill>
                <a:latin typeface="aeonik"/>
              </a:rPr>
              <a:t>What to look for:</a:t>
            </a:r>
          </a:p>
          <a:p>
            <a:pPr lvl="1"/>
            <a:r>
              <a:rPr lang="en-GB" dirty="0"/>
              <a:t>First, you might be able to find a study that is quite similar to the one you are thinking of doing. </a:t>
            </a:r>
          </a:p>
          <a:p>
            <a:pPr lvl="1"/>
            <a:r>
              <a:rPr lang="en-GB" b="0" i="0" dirty="0">
                <a:solidFill>
                  <a:srgbClr val="212529"/>
                </a:solidFill>
                <a:effectLst/>
                <a:latin typeface="aeonik"/>
              </a:rPr>
              <a:t>Second, prior research will help ensure that you include all of the major relevant constructs in your study.</a:t>
            </a:r>
          </a:p>
          <a:p>
            <a:pPr lvl="1"/>
            <a:r>
              <a:rPr lang="en-GB" b="0" i="0" dirty="0">
                <a:solidFill>
                  <a:srgbClr val="212529"/>
                </a:solidFill>
                <a:effectLst/>
                <a:latin typeface="aeonik"/>
              </a:rPr>
              <a:t>Third, the literature review will help you to find and select appropriate measurement instruments.</a:t>
            </a:r>
          </a:p>
          <a:p>
            <a:pPr lvl="1"/>
            <a:r>
              <a:rPr lang="en-GB" b="0" i="0" dirty="0">
                <a:solidFill>
                  <a:srgbClr val="212529"/>
                </a:solidFill>
                <a:effectLst/>
                <a:latin typeface="aeonik"/>
              </a:rPr>
              <a:t>Finally, the literature review will help you to anticipate common problems in your research context</a:t>
            </a:r>
            <a:endParaRPr lang="en-GB" dirty="0"/>
          </a:p>
        </p:txBody>
      </p:sp>
    </p:spTree>
    <p:extLst>
      <p:ext uri="{BB962C8B-B14F-4D97-AF65-F5344CB8AC3E}">
        <p14:creationId xmlns:p14="http://schemas.microsoft.com/office/powerpoint/2010/main" val="20193758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78B5-69A4-1EC3-4340-347A84ED0A38}"/>
              </a:ext>
            </a:extLst>
          </p:cNvPr>
          <p:cNvSpPr>
            <a:spLocks noGrp="1"/>
          </p:cNvSpPr>
          <p:nvPr>
            <p:ph type="title"/>
          </p:nvPr>
        </p:nvSpPr>
        <p:spPr>
          <a:xfrm>
            <a:off x="0" y="10738"/>
            <a:ext cx="12317506" cy="896938"/>
          </a:xfrm>
        </p:spPr>
        <p:txBody>
          <a:bodyPr>
            <a:normAutofit/>
          </a:bodyPr>
          <a:lstStyle/>
          <a:p>
            <a:r>
              <a:rPr lang="en-GB" dirty="0">
                <a:solidFill>
                  <a:schemeClr val="accent2">
                    <a:lumMod val="50000"/>
                  </a:schemeClr>
                </a:solidFill>
              </a:rPr>
              <a:t>Literature Review exercise </a:t>
            </a:r>
            <a:r>
              <a:rPr lang="en-GB" sz="3200" i="1" dirty="0">
                <a:solidFill>
                  <a:schemeClr val="accent2">
                    <a:lumMod val="50000"/>
                  </a:schemeClr>
                </a:solidFill>
              </a:rPr>
              <a:t>for your Research Project</a:t>
            </a:r>
            <a:endParaRPr lang="en-GB" sz="3200" i="1" dirty="0"/>
          </a:p>
        </p:txBody>
      </p:sp>
      <p:sp>
        <p:nvSpPr>
          <p:cNvPr id="3" name="Content Placeholder 2">
            <a:extLst>
              <a:ext uri="{FF2B5EF4-FFF2-40B4-BE49-F238E27FC236}">
                <a16:creationId xmlns:a16="http://schemas.microsoft.com/office/drawing/2014/main" id="{CBBD5D47-E4AD-BC8A-274D-FACF215E95CF}"/>
              </a:ext>
            </a:extLst>
          </p:cNvPr>
          <p:cNvSpPr>
            <a:spLocks noGrp="1"/>
          </p:cNvSpPr>
          <p:nvPr>
            <p:ph idx="1"/>
          </p:nvPr>
        </p:nvSpPr>
        <p:spPr>
          <a:xfrm>
            <a:off x="60512" y="907676"/>
            <a:ext cx="12131488" cy="5939586"/>
          </a:xfrm>
        </p:spPr>
        <p:txBody>
          <a:bodyPr/>
          <a:lstStyle/>
          <a:p>
            <a:r>
              <a:rPr lang="en-GB" dirty="0">
                <a:solidFill>
                  <a:schemeClr val="accent2">
                    <a:lumMod val="50000"/>
                  </a:schemeClr>
                </a:solidFill>
              </a:rPr>
              <a:t>Complete the following table:</a:t>
            </a:r>
          </a:p>
          <a:p>
            <a:pPr lvl="1"/>
            <a:r>
              <a:rPr lang="en-GB" dirty="0">
                <a:solidFill>
                  <a:schemeClr val="accent2">
                    <a:lumMod val="50000"/>
                  </a:schemeClr>
                </a:solidFill>
                <a:latin typeface="aeonik"/>
              </a:rPr>
              <a:t> Project Title:</a:t>
            </a:r>
          </a:p>
          <a:p>
            <a:endParaRPr lang="en-GB" dirty="0"/>
          </a:p>
        </p:txBody>
      </p:sp>
      <p:graphicFrame>
        <p:nvGraphicFramePr>
          <p:cNvPr id="4" name="Table 3">
            <a:extLst>
              <a:ext uri="{FF2B5EF4-FFF2-40B4-BE49-F238E27FC236}">
                <a16:creationId xmlns:a16="http://schemas.microsoft.com/office/drawing/2014/main" id="{D5C7CDF0-1FAF-4CF4-727A-BD95A0BD89E3}"/>
              </a:ext>
            </a:extLst>
          </p:cNvPr>
          <p:cNvGraphicFramePr>
            <a:graphicFrameLocks noGrp="1"/>
          </p:cNvGraphicFramePr>
          <p:nvPr>
            <p:extLst>
              <p:ext uri="{D42A27DB-BD31-4B8C-83A1-F6EECF244321}">
                <p14:modId xmlns:p14="http://schemas.microsoft.com/office/powerpoint/2010/main" val="1258546645"/>
              </p:ext>
            </p:extLst>
          </p:nvPr>
        </p:nvGraphicFramePr>
        <p:xfrm>
          <a:off x="909170" y="1983443"/>
          <a:ext cx="11173011" cy="4740085"/>
        </p:xfrm>
        <a:graphic>
          <a:graphicData uri="http://schemas.openxmlformats.org/drawingml/2006/table">
            <a:tbl>
              <a:tblPr firstRow="1" bandRow="1">
                <a:tableStyleId>{5C22544A-7EE6-4342-B048-85BDC9FD1C3A}</a:tableStyleId>
              </a:tblPr>
              <a:tblGrid>
                <a:gridCol w="2668994">
                  <a:extLst>
                    <a:ext uri="{9D8B030D-6E8A-4147-A177-3AD203B41FA5}">
                      <a16:colId xmlns:a16="http://schemas.microsoft.com/office/drawing/2014/main" val="2120936331"/>
                    </a:ext>
                  </a:extLst>
                </a:gridCol>
                <a:gridCol w="1800210">
                  <a:extLst>
                    <a:ext uri="{9D8B030D-6E8A-4147-A177-3AD203B41FA5}">
                      <a16:colId xmlns:a16="http://schemas.microsoft.com/office/drawing/2014/main" val="3270642598"/>
                    </a:ext>
                  </a:extLst>
                </a:gridCol>
                <a:gridCol w="2451284">
                  <a:extLst>
                    <a:ext uri="{9D8B030D-6E8A-4147-A177-3AD203B41FA5}">
                      <a16:colId xmlns:a16="http://schemas.microsoft.com/office/drawing/2014/main" val="2390113273"/>
                    </a:ext>
                  </a:extLst>
                </a:gridCol>
                <a:gridCol w="2073085">
                  <a:extLst>
                    <a:ext uri="{9D8B030D-6E8A-4147-A177-3AD203B41FA5}">
                      <a16:colId xmlns:a16="http://schemas.microsoft.com/office/drawing/2014/main" val="3295122984"/>
                    </a:ext>
                  </a:extLst>
                </a:gridCol>
                <a:gridCol w="2179438">
                  <a:extLst>
                    <a:ext uri="{9D8B030D-6E8A-4147-A177-3AD203B41FA5}">
                      <a16:colId xmlns:a16="http://schemas.microsoft.com/office/drawing/2014/main" val="756538140"/>
                    </a:ext>
                  </a:extLst>
                </a:gridCol>
              </a:tblGrid>
              <a:tr h="937601">
                <a:tc>
                  <a:txBody>
                    <a:bodyPr/>
                    <a:lstStyle/>
                    <a:p>
                      <a:r>
                        <a:rPr lang="en-GB" dirty="0"/>
                        <a:t>Project Themes</a:t>
                      </a:r>
                    </a:p>
                  </a:txBody>
                  <a:tcPr/>
                </a:tc>
                <a:tc>
                  <a:txBody>
                    <a:bodyPr/>
                    <a:lstStyle/>
                    <a:p>
                      <a:r>
                        <a:rPr lang="en-GB" dirty="0"/>
                        <a:t>Journal</a:t>
                      </a:r>
                    </a:p>
                  </a:txBody>
                  <a:tcPr/>
                </a:tc>
                <a:tc>
                  <a:txBody>
                    <a:bodyPr/>
                    <a:lstStyle/>
                    <a:p>
                      <a:r>
                        <a:rPr lang="en-GB" dirty="0"/>
                        <a:t>Similar project</a:t>
                      </a:r>
                    </a:p>
                  </a:txBody>
                  <a:tcPr/>
                </a:tc>
                <a:tc>
                  <a:txBody>
                    <a:bodyPr/>
                    <a:lstStyle/>
                    <a:p>
                      <a:r>
                        <a:rPr lang="en-GB" dirty="0"/>
                        <a:t>Methodology</a:t>
                      </a:r>
                    </a:p>
                  </a:txBody>
                  <a:tcPr/>
                </a:tc>
                <a:tc>
                  <a:txBody>
                    <a:bodyPr/>
                    <a:lstStyle/>
                    <a:p>
                      <a:r>
                        <a:rPr lang="en-GB" dirty="0"/>
                        <a:t>Data Source</a:t>
                      </a:r>
                    </a:p>
                  </a:txBody>
                  <a:tcPr/>
                </a:tc>
                <a:extLst>
                  <a:ext uri="{0D108BD9-81ED-4DB2-BD59-A6C34878D82A}">
                    <a16:rowId xmlns:a16="http://schemas.microsoft.com/office/drawing/2014/main" val="893727157"/>
                  </a:ext>
                </a:extLst>
              </a:tr>
              <a:tr h="543212">
                <a:tc>
                  <a:txBody>
                    <a:bodyPr/>
                    <a:lstStyle/>
                    <a:p>
                      <a:r>
                        <a:rPr lang="en-GB" dirty="0"/>
                        <a:t>Theme_1:</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959056499"/>
                  </a:ext>
                </a:extLst>
              </a:tr>
              <a:tr h="5432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Theme_2:</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696990358"/>
                  </a:ext>
                </a:extLst>
              </a:tr>
              <a:tr h="543212">
                <a:tc>
                  <a:txBody>
                    <a:bodyPr/>
                    <a:lstStyle/>
                    <a:p>
                      <a:r>
                        <a:rPr lang="en-GB" dirty="0"/>
                        <a:t>Theme_3: </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68055367"/>
                  </a:ext>
                </a:extLst>
              </a:tr>
              <a:tr h="5432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Theme_4:</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91846126"/>
                  </a:ext>
                </a:extLst>
              </a:tr>
              <a:tr h="5432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Theme_5:</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55751424"/>
                  </a:ext>
                </a:extLst>
              </a:tr>
              <a:tr h="543212">
                <a:tc>
                  <a:txBody>
                    <a:bodyPr/>
                    <a:lstStyle/>
                    <a:p>
                      <a:r>
                        <a:rPr lang="en-GB" dirty="0"/>
                        <a:t>…</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99666590"/>
                  </a:ext>
                </a:extLst>
              </a:tr>
              <a:tr h="543212">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577493799"/>
                  </a:ext>
                </a:extLst>
              </a:tr>
            </a:tbl>
          </a:graphicData>
        </a:graphic>
      </p:graphicFrame>
    </p:spTree>
    <p:extLst>
      <p:ext uri="{BB962C8B-B14F-4D97-AF65-F5344CB8AC3E}">
        <p14:creationId xmlns:p14="http://schemas.microsoft.com/office/powerpoint/2010/main" val="340531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D13F4-EC56-09E4-0E82-C3AF191878D0}"/>
              </a:ext>
            </a:extLst>
          </p:cNvPr>
          <p:cNvSpPr>
            <a:spLocks noGrp="1"/>
          </p:cNvSpPr>
          <p:nvPr>
            <p:ph type="title"/>
          </p:nvPr>
        </p:nvSpPr>
        <p:spPr>
          <a:xfrm>
            <a:off x="0" y="0"/>
            <a:ext cx="12192000" cy="892175"/>
          </a:xfrm>
        </p:spPr>
        <p:txBody>
          <a:bodyPr/>
          <a:lstStyle/>
          <a:p>
            <a:r>
              <a:rPr lang="en-GB" dirty="0"/>
              <a:t>Concept Mapping</a:t>
            </a:r>
          </a:p>
        </p:txBody>
      </p:sp>
      <p:sp>
        <p:nvSpPr>
          <p:cNvPr id="3" name="Content Placeholder 2">
            <a:extLst>
              <a:ext uri="{FF2B5EF4-FFF2-40B4-BE49-F238E27FC236}">
                <a16:creationId xmlns:a16="http://schemas.microsoft.com/office/drawing/2014/main" id="{1C655C9D-BE9F-3992-6DE1-9DDCEC7FEF2E}"/>
              </a:ext>
            </a:extLst>
          </p:cNvPr>
          <p:cNvSpPr>
            <a:spLocks noGrp="1"/>
          </p:cNvSpPr>
          <p:nvPr>
            <p:ph idx="1"/>
          </p:nvPr>
        </p:nvSpPr>
        <p:spPr>
          <a:xfrm>
            <a:off x="0" y="1116106"/>
            <a:ext cx="12192000" cy="5567082"/>
          </a:xfrm>
        </p:spPr>
        <p:txBody>
          <a:bodyPr>
            <a:normAutofit fontScale="92500"/>
          </a:bodyPr>
          <a:lstStyle/>
          <a:p>
            <a:r>
              <a:rPr lang="en-GB" dirty="0"/>
              <a:t>brainstorming, brainwriting, nominal group techniques, focus groups, affinity mapping, Delphi techniques, facet theory, and qualitative text analysis.</a:t>
            </a:r>
          </a:p>
          <a:p>
            <a:r>
              <a:rPr lang="en-GB" b="0" i="0" dirty="0">
                <a:solidFill>
                  <a:srgbClr val="212529"/>
                </a:solidFill>
                <a:effectLst/>
                <a:latin typeface="aeonik"/>
              </a:rPr>
              <a:t>Concept mapping is a general method that can be used to help any individual or group describe their ideas about some topic in a pictorial form.</a:t>
            </a:r>
          </a:p>
          <a:p>
            <a:pPr lvl="1"/>
            <a:r>
              <a:rPr lang="en-GB" b="0" i="0" dirty="0">
                <a:solidFill>
                  <a:srgbClr val="212529"/>
                </a:solidFill>
                <a:effectLst/>
                <a:latin typeface="aeonik"/>
              </a:rPr>
              <a:t> First, it is primarily a group process and is especially well-suited for situations where teams or groups of stakeholders have to work together.</a:t>
            </a:r>
          </a:p>
          <a:p>
            <a:pPr lvl="1"/>
            <a:r>
              <a:rPr lang="en-GB" b="0" i="0" dirty="0">
                <a:solidFill>
                  <a:srgbClr val="212529"/>
                </a:solidFill>
                <a:effectLst/>
                <a:latin typeface="aeonik"/>
              </a:rPr>
              <a:t>Second, it uses a very structured facilitated approach.</a:t>
            </a:r>
          </a:p>
          <a:p>
            <a:pPr lvl="1"/>
            <a:r>
              <a:rPr lang="en-GB" b="0" i="0" dirty="0">
                <a:solidFill>
                  <a:srgbClr val="212529"/>
                </a:solidFill>
                <a:effectLst/>
                <a:latin typeface="aeonik"/>
              </a:rPr>
              <a:t>Third, the core of concept mapping consists of several state-of-the-art multivariate statistical methods that analyse the input from all of the individuals and yields an aggregate group product.</a:t>
            </a:r>
          </a:p>
          <a:p>
            <a:pPr lvl="1"/>
            <a:r>
              <a:rPr lang="en-GB" b="0" i="0" dirty="0">
                <a:solidFill>
                  <a:srgbClr val="212529"/>
                </a:solidFill>
                <a:effectLst/>
                <a:latin typeface="aeonik"/>
              </a:rPr>
              <a:t>And fourth, the method requires the use of specialised computer programs that can handle the data from this type of process and accomplish the correct analysis and mapping procedures.</a:t>
            </a:r>
            <a:endParaRPr lang="en-GB" dirty="0"/>
          </a:p>
        </p:txBody>
      </p:sp>
    </p:spTree>
    <p:extLst>
      <p:ext uri="{BB962C8B-B14F-4D97-AF65-F5344CB8AC3E}">
        <p14:creationId xmlns:p14="http://schemas.microsoft.com/office/powerpoint/2010/main" val="483866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35"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036" name="Freeform: Shape 1035">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Freeform: Shape 1036">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8" name="Freeform: Shape 1037">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39" name="Freeform: Shape 1038">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040" name="Freeform: Shape 1039">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041" name="Freeform: Shape 1040">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042" name="Freeform: Shape 1041">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043" name="Freeform: Shape 1042">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B01D13F4-EC56-09E4-0E82-C3AF191878D0}"/>
              </a:ext>
            </a:extLst>
          </p:cNvPr>
          <p:cNvSpPr>
            <a:spLocks noGrp="1"/>
          </p:cNvSpPr>
          <p:nvPr>
            <p:ph type="title"/>
          </p:nvPr>
        </p:nvSpPr>
        <p:spPr>
          <a:xfrm>
            <a:off x="48005" y="41246"/>
            <a:ext cx="7320983" cy="756230"/>
          </a:xfrm>
        </p:spPr>
        <p:txBody>
          <a:bodyPr>
            <a:normAutofit fontScale="90000"/>
          </a:bodyPr>
          <a:lstStyle/>
          <a:p>
            <a:r>
              <a:rPr lang="en-GB" dirty="0"/>
              <a:t>Concept Mapping</a:t>
            </a:r>
          </a:p>
        </p:txBody>
      </p:sp>
      <p:sp>
        <p:nvSpPr>
          <p:cNvPr id="3" name="Content Placeholder 2">
            <a:extLst>
              <a:ext uri="{FF2B5EF4-FFF2-40B4-BE49-F238E27FC236}">
                <a16:creationId xmlns:a16="http://schemas.microsoft.com/office/drawing/2014/main" id="{1C655C9D-BE9F-3992-6DE1-9DDCEC7FEF2E}"/>
              </a:ext>
            </a:extLst>
          </p:cNvPr>
          <p:cNvSpPr>
            <a:spLocks noGrp="1"/>
          </p:cNvSpPr>
          <p:nvPr>
            <p:ph idx="1"/>
          </p:nvPr>
        </p:nvSpPr>
        <p:spPr>
          <a:xfrm>
            <a:off x="26695" y="874367"/>
            <a:ext cx="7166342" cy="5983633"/>
          </a:xfrm>
        </p:spPr>
        <p:txBody>
          <a:bodyPr>
            <a:normAutofit/>
          </a:bodyPr>
          <a:lstStyle/>
          <a:p>
            <a:pPr>
              <a:lnSpc>
                <a:spcPct val="100000"/>
              </a:lnSpc>
            </a:pPr>
            <a:r>
              <a:rPr lang="en-GB" sz="2400" dirty="0"/>
              <a:t>what is concept mapping? </a:t>
            </a:r>
          </a:p>
          <a:p>
            <a:pPr>
              <a:lnSpc>
                <a:spcPct val="100000"/>
              </a:lnSpc>
            </a:pPr>
            <a:endParaRPr lang="en-GB" sz="2400" dirty="0"/>
          </a:p>
          <a:p>
            <a:pPr>
              <a:lnSpc>
                <a:spcPct val="100000"/>
              </a:lnSpc>
            </a:pPr>
            <a:r>
              <a:rPr lang="en-GB" sz="2400" dirty="0"/>
              <a:t>Essentially, concept mapping is a structured process, focused on a topic or construct of interest, involving:</a:t>
            </a:r>
          </a:p>
          <a:p>
            <a:pPr>
              <a:lnSpc>
                <a:spcPct val="100000"/>
              </a:lnSpc>
            </a:pPr>
            <a:r>
              <a:rPr lang="en-GB" sz="2400" dirty="0"/>
              <a:t> input from one or more participants that produce an interpretable pictorial view (concept map) of their ideas and concepts and how these are interrelated. </a:t>
            </a:r>
          </a:p>
          <a:p>
            <a:pPr>
              <a:lnSpc>
                <a:spcPct val="100000"/>
              </a:lnSpc>
            </a:pPr>
            <a:r>
              <a:rPr lang="en-GB" sz="2400" dirty="0"/>
              <a:t> Concept mapping helps people to think more effectively as a group without losing their individuality. </a:t>
            </a:r>
          </a:p>
          <a:p>
            <a:pPr>
              <a:lnSpc>
                <a:spcPct val="100000"/>
              </a:lnSpc>
            </a:pPr>
            <a:r>
              <a:rPr lang="en-GB" sz="2400" dirty="0"/>
              <a:t>It helps groups to manage the complexity of their ideas without trivialising them or losing detail.</a:t>
            </a:r>
          </a:p>
        </p:txBody>
      </p:sp>
      <p:pic>
        <p:nvPicPr>
          <p:cNvPr id="1026" name="Picture 2" descr="A diagram of a step&#10;&#10;Description automatically generated">
            <a:extLst>
              <a:ext uri="{FF2B5EF4-FFF2-40B4-BE49-F238E27FC236}">
                <a16:creationId xmlns:a16="http://schemas.microsoft.com/office/drawing/2014/main" id="{695D75A2-D8E0-9655-36FC-702559D0EF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8184" y="36398"/>
            <a:ext cx="3543440" cy="6780356"/>
          </a:xfrm>
          <a:prstGeom prst="rect">
            <a:avLst/>
          </a:prstGeom>
          <a:noFill/>
          <a:extLst>
            <a:ext uri="{909E8E84-426E-40DD-AFC4-6F175D3DCCD1}">
              <a14:hiddenFill xmlns:a14="http://schemas.microsoft.com/office/drawing/2010/main">
                <a:solidFill>
                  <a:srgbClr val="FFFFFF"/>
                </a:solidFill>
              </a14:hiddenFill>
            </a:ext>
          </a:extLst>
        </p:spPr>
      </p:pic>
      <p:grpSp>
        <p:nvGrpSpPr>
          <p:cNvPr id="1045"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046" name="Freeform: Shape 1045">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47"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049" name="Freeform: Shape 1048">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0" name="Freeform: Shape 1049">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1" name="Freeform: Shape 1050">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2" name="Freeform: Shape 1051">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3" name="Freeform: Shape 1052">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4" name="Freeform: Shape 1053">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055" name="Freeform: Shape 1054">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048" name="Freeform: Shape 1047">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90549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57" name="Rectangle 205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59"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2060" name="Freeform: Shape 2059">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1" name="Freeform: Shape 2060">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2" name="Freeform: Shape 2061">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3" name="Freeform: Shape 2062">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64" name="Freeform: Shape 2063">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65" name="Freeform: Shape 2064">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66" name="Freeform: Shape 2065">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067" name="Freeform: Shape 2066">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B01D13F4-EC56-09E4-0E82-C3AF191878D0}"/>
              </a:ext>
            </a:extLst>
          </p:cNvPr>
          <p:cNvSpPr>
            <a:spLocks noGrp="1"/>
          </p:cNvSpPr>
          <p:nvPr>
            <p:ph type="title"/>
          </p:nvPr>
        </p:nvSpPr>
        <p:spPr>
          <a:xfrm>
            <a:off x="23002" y="41180"/>
            <a:ext cx="12185344" cy="891534"/>
          </a:xfrm>
        </p:spPr>
        <p:txBody>
          <a:bodyPr>
            <a:normAutofit/>
          </a:bodyPr>
          <a:lstStyle/>
          <a:p>
            <a:r>
              <a:rPr lang="en-GB" dirty="0"/>
              <a:t>Concept Mapping - steps</a:t>
            </a:r>
          </a:p>
        </p:txBody>
      </p:sp>
      <p:sp>
        <p:nvSpPr>
          <p:cNvPr id="3" name="Content Placeholder 2">
            <a:extLst>
              <a:ext uri="{FF2B5EF4-FFF2-40B4-BE49-F238E27FC236}">
                <a16:creationId xmlns:a16="http://schemas.microsoft.com/office/drawing/2014/main" id="{1C655C9D-BE9F-3992-6DE1-9DDCEC7FEF2E}"/>
              </a:ext>
            </a:extLst>
          </p:cNvPr>
          <p:cNvSpPr>
            <a:spLocks noGrp="1"/>
          </p:cNvSpPr>
          <p:nvPr>
            <p:ph idx="1"/>
          </p:nvPr>
        </p:nvSpPr>
        <p:spPr>
          <a:xfrm>
            <a:off x="73958" y="1141692"/>
            <a:ext cx="7153835" cy="5675128"/>
          </a:xfrm>
        </p:spPr>
        <p:txBody>
          <a:bodyPr>
            <a:normAutofit/>
          </a:bodyPr>
          <a:lstStyle/>
          <a:p>
            <a:r>
              <a:rPr lang="en-GB" b="0" i="0" dirty="0">
                <a:effectLst/>
                <a:latin typeface="aeonik"/>
              </a:rPr>
              <a:t> </a:t>
            </a:r>
            <a:r>
              <a:rPr lang="en-GB" b="1" dirty="0">
                <a:latin typeface="aeonik"/>
              </a:rPr>
              <a:t>the Preparation Step</a:t>
            </a:r>
          </a:p>
          <a:p>
            <a:r>
              <a:rPr lang="en-GB" b="1" dirty="0">
                <a:latin typeface="aeonik"/>
              </a:rPr>
              <a:t> the Generation Step</a:t>
            </a:r>
          </a:p>
          <a:p>
            <a:r>
              <a:rPr lang="en-GB" b="1" dirty="0">
                <a:latin typeface="aeonik"/>
              </a:rPr>
              <a:t> the Structuring Step</a:t>
            </a:r>
          </a:p>
          <a:p>
            <a:r>
              <a:rPr lang="en-GB" b="1" dirty="0">
                <a:latin typeface="aeonik"/>
              </a:rPr>
              <a:t> the Representation Step</a:t>
            </a:r>
          </a:p>
          <a:p>
            <a:r>
              <a:rPr lang="en-GB" b="1" dirty="0">
                <a:latin typeface="aeonik"/>
              </a:rPr>
              <a:t> the Interpretation Step</a:t>
            </a:r>
          </a:p>
          <a:p>
            <a:r>
              <a:rPr lang="en-GB" b="1" dirty="0">
                <a:latin typeface="aeonik"/>
              </a:rPr>
              <a:t>  the Utilization Step </a:t>
            </a:r>
          </a:p>
          <a:p>
            <a:endParaRPr lang="en-GB" b="1" dirty="0">
              <a:latin typeface="aeonik"/>
            </a:endParaRPr>
          </a:p>
          <a:p>
            <a:endParaRPr lang="en-GB" b="1" dirty="0">
              <a:latin typeface="aeonik"/>
            </a:endParaRPr>
          </a:p>
        </p:txBody>
      </p:sp>
      <p:pic>
        <p:nvPicPr>
          <p:cNvPr id="2050" name="Picture 2">
            <a:extLst>
              <a:ext uri="{FF2B5EF4-FFF2-40B4-BE49-F238E27FC236}">
                <a16:creationId xmlns:a16="http://schemas.microsoft.com/office/drawing/2014/main" id="{3D2CFE86-B1DF-55CD-45DE-865814F624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41109" y="950010"/>
            <a:ext cx="6650892" cy="5320715"/>
          </a:xfrm>
          <a:prstGeom prst="rect">
            <a:avLst/>
          </a:prstGeom>
          <a:noFill/>
          <a:extLst>
            <a:ext uri="{909E8E84-426E-40DD-AFC4-6F175D3DCCD1}">
              <a14:hiddenFill xmlns:a14="http://schemas.microsoft.com/office/drawing/2010/main">
                <a:solidFill>
                  <a:srgbClr val="FFFFFF"/>
                </a:solidFill>
              </a14:hiddenFill>
            </a:ext>
          </a:extLst>
        </p:spPr>
      </p:pic>
      <p:grpSp>
        <p:nvGrpSpPr>
          <p:cNvPr id="2069"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070" name="Freeform: Shape 2069">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71"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073" name="Freeform: Shape 2072">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4" name="Freeform: Shape 2073">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5" name="Freeform: Shape 2074">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6" name="Freeform: Shape 2075">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7" name="Freeform: Shape 2076">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8" name="Freeform: Shape 2077">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9" name="Freeform: Shape 2078">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72" name="Freeform: Shape 2071">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83072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978B5-69A4-1EC3-4340-347A84ED0A38}"/>
              </a:ext>
            </a:extLst>
          </p:cNvPr>
          <p:cNvSpPr>
            <a:spLocks noGrp="1"/>
          </p:cNvSpPr>
          <p:nvPr>
            <p:ph type="title"/>
          </p:nvPr>
        </p:nvSpPr>
        <p:spPr>
          <a:xfrm>
            <a:off x="0" y="10738"/>
            <a:ext cx="12317506" cy="896938"/>
          </a:xfrm>
        </p:spPr>
        <p:txBody>
          <a:bodyPr>
            <a:normAutofit/>
          </a:bodyPr>
          <a:lstStyle/>
          <a:p>
            <a:r>
              <a:rPr lang="en-GB" dirty="0">
                <a:solidFill>
                  <a:schemeClr val="accent2">
                    <a:lumMod val="50000"/>
                  </a:schemeClr>
                </a:solidFill>
              </a:rPr>
              <a:t>Concept Mapping exercise </a:t>
            </a:r>
            <a:r>
              <a:rPr lang="en-GB" sz="3200" i="1" dirty="0">
                <a:solidFill>
                  <a:schemeClr val="accent2">
                    <a:lumMod val="50000"/>
                  </a:schemeClr>
                </a:solidFill>
              </a:rPr>
              <a:t>for your Research Project</a:t>
            </a:r>
            <a:endParaRPr lang="en-GB" sz="3200" i="1" dirty="0"/>
          </a:p>
        </p:txBody>
      </p:sp>
      <p:sp>
        <p:nvSpPr>
          <p:cNvPr id="3" name="Content Placeholder 2">
            <a:extLst>
              <a:ext uri="{FF2B5EF4-FFF2-40B4-BE49-F238E27FC236}">
                <a16:creationId xmlns:a16="http://schemas.microsoft.com/office/drawing/2014/main" id="{CBBD5D47-E4AD-BC8A-274D-FACF215E95CF}"/>
              </a:ext>
            </a:extLst>
          </p:cNvPr>
          <p:cNvSpPr>
            <a:spLocks noGrp="1"/>
          </p:cNvSpPr>
          <p:nvPr>
            <p:ph idx="1"/>
          </p:nvPr>
        </p:nvSpPr>
        <p:spPr>
          <a:xfrm>
            <a:off x="60512" y="907676"/>
            <a:ext cx="12131488" cy="5939586"/>
          </a:xfrm>
        </p:spPr>
        <p:txBody>
          <a:bodyPr>
            <a:normAutofit/>
          </a:bodyPr>
          <a:lstStyle/>
          <a:p>
            <a:r>
              <a:rPr lang="en-GB" dirty="0">
                <a:solidFill>
                  <a:schemeClr val="accent2">
                    <a:lumMod val="50000"/>
                  </a:schemeClr>
                </a:solidFill>
              </a:rPr>
              <a:t> To provide a concept map for your research</a:t>
            </a:r>
          </a:p>
          <a:p>
            <a:r>
              <a:rPr lang="en-GB" dirty="0">
                <a:solidFill>
                  <a:schemeClr val="accent2">
                    <a:lumMod val="50000"/>
                  </a:schemeClr>
                </a:solidFill>
              </a:rPr>
              <a:t>1. Read the following references on the concept maps</a:t>
            </a:r>
          </a:p>
          <a:p>
            <a:pPr lvl="1"/>
            <a:r>
              <a:rPr lang="en-GB" dirty="0">
                <a:solidFill>
                  <a:schemeClr val="accent2">
                    <a:lumMod val="50000"/>
                  </a:schemeClr>
                </a:solidFill>
              </a:rPr>
              <a:t> An Introduction to Concept Mapping for Planning and Evaluation- </a:t>
            </a:r>
            <a:r>
              <a:rPr lang="en-GB" dirty="0">
                <a:hlinkClick r:id="rId2"/>
              </a:rPr>
              <a:t>https://billtrochim.net/research/epp1/epp1.htm</a:t>
            </a:r>
            <a:r>
              <a:rPr lang="en-GB" dirty="0"/>
              <a:t> </a:t>
            </a:r>
          </a:p>
          <a:p>
            <a:pPr lvl="1"/>
            <a:r>
              <a:rPr lang="en-GB" dirty="0">
                <a:solidFill>
                  <a:schemeClr val="accent2">
                    <a:lumMod val="50000"/>
                  </a:schemeClr>
                </a:solidFill>
              </a:rPr>
              <a:t> Concept Mapping: Soft Science or Hard Art?</a:t>
            </a:r>
            <a:r>
              <a:rPr lang="en-GB" b="1" i="0" dirty="0">
                <a:solidFill>
                  <a:srgbClr val="000000"/>
                </a:solidFill>
                <a:effectLst/>
                <a:latin typeface="Times New Roman" panose="02020603050405020304" pitchFamily="18" charset="0"/>
              </a:rPr>
              <a:t> </a:t>
            </a:r>
            <a:r>
              <a:rPr lang="en-GB" dirty="0">
                <a:hlinkClick r:id="rId3"/>
              </a:rPr>
              <a:t>https://billtrochim.net/research/epp2/epp2.htm</a:t>
            </a:r>
            <a:endParaRPr lang="en-GB" dirty="0"/>
          </a:p>
          <a:p>
            <a:r>
              <a:rPr lang="en-GB" dirty="0">
                <a:solidFill>
                  <a:schemeClr val="accent2">
                    <a:lumMod val="50000"/>
                  </a:schemeClr>
                </a:solidFill>
              </a:rPr>
              <a:t>2. Prepare a concept map for your project </a:t>
            </a:r>
          </a:p>
          <a:p>
            <a:endParaRPr lang="en-GB" dirty="0"/>
          </a:p>
        </p:txBody>
      </p:sp>
    </p:spTree>
    <p:extLst>
      <p:ext uri="{BB962C8B-B14F-4D97-AF65-F5344CB8AC3E}">
        <p14:creationId xmlns:p14="http://schemas.microsoft.com/office/powerpoint/2010/main" val="3810010369"/>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2823</TotalTime>
  <Words>1045</Words>
  <Application>Microsoft Office PowerPoint</Application>
  <PresentationFormat>Widescreen</PresentationFormat>
  <Paragraphs>98</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aeonik</vt:lpstr>
      <vt:lpstr>Arial</vt:lpstr>
      <vt:lpstr>Avenir Next LT Pro</vt:lpstr>
      <vt:lpstr>AvenirNext LT Pro Medium</vt:lpstr>
      <vt:lpstr>Rockwell</vt:lpstr>
      <vt:lpstr>Segoe UI</vt:lpstr>
      <vt:lpstr>Times New Roman</vt:lpstr>
      <vt:lpstr>ExploreVTI</vt:lpstr>
      <vt:lpstr>DBA – Research Methodology </vt:lpstr>
      <vt:lpstr>Conceptualising</vt:lpstr>
      <vt:lpstr>Conceptualising Exercise</vt:lpstr>
      <vt:lpstr>problem formulation in applied research</vt:lpstr>
      <vt:lpstr>Your Applied Research Exercise</vt:lpstr>
      <vt:lpstr>Is the study feasible?</vt:lpstr>
      <vt:lpstr>Feasible exercise for your Research Project</vt:lpstr>
      <vt:lpstr>The Literature Review</vt:lpstr>
      <vt:lpstr>Literature Review exercise for your Research Project</vt:lpstr>
      <vt:lpstr>Concept Mapping</vt:lpstr>
      <vt:lpstr>Concept Mapping</vt:lpstr>
      <vt:lpstr>Concept Mapping - steps</vt:lpstr>
      <vt:lpstr>Concept Mapping exercise for your Research Project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22</cp:revision>
  <dcterms:created xsi:type="dcterms:W3CDTF">2024-09-22T18:31:48Z</dcterms:created>
  <dcterms:modified xsi:type="dcterms:W3CDTF">2024-10-22T20:35:17Z</dcterms:modified>
</cp:coreProperties>
</file>