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461" r:id="rId3"/>
    <p:sldId id="455" r:id="rId4"/>
    <p:sldId id="469" r:id="rId5"/>
    <p:sldId id="470" r:id="rId6"/>
    <p:sldId id="472" r:id="rId7"/>
    <p:sldId id="488" r:id="rId8"/>
    <p:sldId id="465" r:id="rId9"/>
    <p:sldId id="467" r:id="rId10"/>
    <p:sldId id="473" r:id="rId11"/>
    <p:sldId id="474" r:id="rId12"/>
    <p:sldId id="476" r:id="rId13"/>
    <p:sldId id="475" r:id="rId14"/>
    <p:sldId id="477" r:id="rId15"/>
    <p:sldId id="478" r:id="rId16"/>
    <p:sldId id="471" r:id="rId17"/>
    <p:sldId id="479" r:id="rId18"/>
    <p:sldId id="468" r:id="rId19"/>
    <p:sldId id="484" r:id="rId20"/>
    <p:sldId id="480" r:id="rId21"/>
    <p:sldId id="482" r:id="rId22"/>
    <p:sldId id="481" r:id="rId23"/>
    <p:sldId id="483" r:id="rId24"/>
    <p:sldId id="485" r:id="rId25"/>
    <p:sldId id="486" r:id="rId26"/>
    <p:sldId id="487" r:id="rId27"/>
    <p:sldId id="489" r:id="rId28"/>
  </p:sldIdLst>
  <p:sldSz cx="12192000" cy="6858000"/>
  <p:notesSz cx="6889750"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506" autoAdjust="0"/>
    <p:restoredTop sz="54128" autoAdjust="0"/>
  </p:normalViewPr>
  <p:slideViewPr>
    <p:cSldViewPr snapToGrid="0">
      <p:cViewPr varScale="1">
        <p:scale>
          <a:sx n="50" d="100"/>
          <a:sy n="50" d="100"/>
        </p:scale>
        <p:origin x="1734" y="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B153DE08-AD95-4721-84D6-3428384807D1}"/>
    <pc:docChg chg="delSld">
      <pc:chgData name="Natasha Davies (IMH)" userId="f8d816cd-2c21-46a2-8815-9450f2bd6f78" providerId="ADAL" clId="{B153DE08-AD95-4721-84D6-3428384807D1}" dt="2023-09-25T14:37:42.013" v="0" actId="47"/>
      <pc:docMkLst>
        <pc:docMk/>
      </pc:docMkLst>
      <pc:sldChg chg="del">
        <pc:chgData name="Natasha Davies (IMH)" userId="f8d816cd-2c21-46a2-8815-9450f2bd6f78" providerId="ADAL" clId="{B153DE08-AD95-4721-84D6-3428384807D1}" dt="2023-09-25T14:37:42.013" v="0" actId="47"/>
        <pc:sldMkLst>
          <pc:docMk/>
          <pc:sldMk cId="2904711532" sldId="4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2597" y="1"/>
            <a:ext cx="2985558" cy="502755"/>
          </a:xfrm>
          <a:prstGeom prst="rect">
            <a:avLst/>
          </a:prstGeom>
        </p:spPr>
        <p:txBody>
          <a:bodyPr vert="horz" lIns="96634" tIns="48317" rIns="96634" bIns="48317" rtlCol="0"/>
          <a:lstStyle>
            <a:lvl1pPr algn="r">
              <a:defRPr sz="1300"/>
            </a:lvl1pPr>
          </a:lstStyle>
          <a:p>
            <a:fld id="{923ACA27-0C66-48CD-B5C7-809DECBB4B4B}" type="datetimeFigureOut">
              <a:rPr lang="en-GB" smtClean="0"/>
              <a:t>25/09/2023</a:t>
            </a:fld>
            <a:endParaRPr lang="en-GB"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975" y="4822270"/>
            <a:ext cx="5511800" cy="3945493"/>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34" tIns="48317" rIns="96634" bIns="48317" rtlCol="0" anchor="b"/>
          <a:lstStyle>
            <a:lvl1pPr algn="r">
              <a:defRPr sz="1300"/>
            </a:lvl1pPr>
          </a:lstStyle>
          <a:p>
            <a:fld id="{E0BFB425-B183-42E8-B64A-79CD177D6D42}" type="slidenum">
              <a:rPr lang="en-GB" smtClean="0"/>
              <a:t>‹#›</a:t>
            </a:fld>
            <a:endParaRPr lang="en-GB" dirty="0"/>
          </a:p>
        </p:txBody>
      </p:sp>
    </p:spTree>
    <p:extLst>
      <p:ext uri="{BB962C8B-B14F-4D97-AF65-F5344CB8AC3E}">
        <p14:creationId xmlns:p14="http://schemas.microsoft.com/office/powerpoint/2010/main" val="1086672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a:t>
            </a:fld>
            <a:endParaRPr lang="en-GB" dirty="0"/>
          </a:p>
        </p:txBody>
      </p:sp>
    </p:spTree>
    <p:extLst>
      <p:ext uri="{BB962C8B-B14F-4D97-AF65-F5344CB8AC3E}">
        <p14:creationId xmlns:p14="http://schemas.microsoft.com/office/powerpoint/2010/main" val="2620932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dirty="0"/>
          </a:p>
        </p:txBody>
      </p:sp>
    </p:spTree>
    <p:extLst>
      <p:ext uri="{BB962C8B-B14F-4D97-AF65-F5344CB8AC3E}">
        <p14:creationId xmlns:p14="http://schemas.microsoft.com/office/powerpoint/2010/main" val="3760509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4</a:t>
            </a:fld>
            <a:endParaRPr lang="en-GB" dirty="0"/>
          </a:p>
        </p:txBody>
      </p:sp>
    </p:spTree>
    <p:extLst>
      <p:ext uri="{BB962C8B-B14F-4D97-AF65-F5344CB8AC3E}">
        <p14:creationId xmlns:p14="http://schemas.microsoft.com/office/powerpoint/2010/main" val="1748591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5</a:t>
            </a:fld>
            <a:endParaRPr lang="en-GB" dirty="0"/>
          </a:p>
        </p:txBody>
      </p:sp>
    </p:spTree>
    <p:extLst>
      <p:ext uri="{BB962C8B-B14F-4D97-AF65-F5344CB8AC3E}">
        <p14:creationId xmlns:p14="http://schemas.microsoft.com/office/powerpoint/2010/main" val="1823073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6</a:t>
            </a:fld>
            <a:endParaRPr lang="en-GB" dirty="0"/>
          </a:p>
        </p:txBody>
      </p:sp>
    </p:spTree>
    <p:extLst>
      <p:ext uri="{BB962C8B-B14F-4D97-AF65-F5344CB8AC3E}">
        <p14:creationId xmlns:p14="http://schemas.microsoft.com/office/powerpoint/2010/main" val="1496908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7</a:t>
            </a:fld>
            <a:endParaRPr lang="en-GB" dirty="0"/>
          </a:p>
        </p:txBody>
      </p:sp>
    </p:spTree>
    <p:extLst>
      <p:ext uri="{BB962C8B-B14F-4D97-AF65-F5344CB8AC3E}">
        <p14:creationId xmlns:p14="http://schemas.microsoft.com/office/powerpoint/2010/main" val="2104473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r>
              <a:rPr lang="en-US" sz="1200" b="0" i="0" u="none" strike="noStrike" kern="1200" dirty="0">
                <a:solidFill>
                  <a:schemeClr val="tx1"/>
                </a:solidFill>
                <a:effectLst/>
                <a:latin typeface="+mn-lt"/>
                <a:ea typeface="+mn-ea"/>
                <a:cs typeface="+mn-cs"/>
              </a:rPr>
            </a:br>
            <a:endParaRPr lang="en-US"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8</a:t>
            </a:fld>
            <a:endParaRPr lang="en-GB" dirty="0"/>
          </a:p>
        </p:txBody>
      </p:sp>
    </p:spTree>
    <p:extLst>
      <p:ext uri="{BB962C8B-B14F-4D97-AF65-F5344CB8AC3E}">
        <p14:creationId xmlns:p14="http://schemas.microsoft.com/office/powerpoint/2010/main" val="1849110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9</a:t>
            </a:fld>
            <a:endParaRPr lang="en-GB" dirty="0"/>
          </a:p>
        </p:txBody>
      </p:sp>
    </p:spTree>
    <p:extLst>
      <p:ext uri="{BB962C8B-B14F-4D97-AF65-F5344CB8AC3E}">
        <p14:creationId xmlns:p14="http://schemas.microsoft.com/office/powerpoint/2010/main" val="1629753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BFB425-B183-42E8-B64A-79CD177D6D42}" type="slidenum">
              <a:rPr lang="en-GB" smtClean="0"/>
              <a:t>10</a:t>
            </a:fld>
            <a:endParaRPr lang="en-GB" dirty="0"/>
          </a:p>
        </p:txBody>
      </p:sp>
    </p:spTree>
    <p:extLst>
      <p:ext uri="{BB962C8B-B14F-4D97-AF65-F5344CB8AC3E}">
        <p14:creationId xmlns:p14="http://schemas.microsoft.com/office/powerpoint/2010/main" val="1011075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11</a:t>
            </a:fld>
            <a:endParaRPr lang="en-GB" dirty="0"/>
          </a:p>
        </p:txBody>
      </p:sp>
    </p:spTree>
    <p:extLst>
      <p:ext uri="{BB962C8B-B14F-4D97-AF65-F5344CB8AC3E}">
        <p14:creationId xmlns:p14="http://schemas.microsoft.com/office/powerpoint/2010/main" val="13929478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13</a:t>
            </a:fld>
            <a:endParaRPr lang="en-GB" dirty="0"/>
          </a:p>
        </p:txBody>
      </p:sp>
    </p:spTree>
    <p:extLst>
      <p:ext uri="{BB962C8B-B14F-4D97-AF65-F5344CB8AC3E}">
        <p14:creationId xmlns:p14="http://schemas.microsoft.com/office/powerpoint/2010/main" val="2674574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14</a:t>
            </a:fld>
            <a:endParaRPr lang="en-GB" dirty="0"/>
          </a:p>
        </p:txBody>
      </p:sp>
    </p:spTree>
    <p:extLst>
      <p:ext uri="{BB962C8B-B14F-4D97-AF65-F5344CB8AC3E}">
        <p14:creationId xmlns:p14="http://schemas.microsoft.com/office/powerpoint/2010/main" val="1338250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15</a:t>
            </a:fld>
            <a:endParaRPr lang="en-GB" dirty="0"/>
          </a:p>
        </p:txBody>
      </p:sp>
    </p:spTree>
    <p:extLst>
      <p:ext uri="{BB962C8B-B14F-4D97-AF65-F5344CB8AC3E}">
        <p14:creationId xmlns:p14="http://schemas.microsoft.com/office/powerpoint/2010/main" val="7357535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17</a:t>
            </a:fld>
            <a:endParaRPr lang="en-GB" dirty="0"/>
          </a:p>
        </p:txBody>
      </p:sp>
    </p:spTree>
    <p:extLst>
      <p:ext uri="{BB962C8B-B14F-4D97-AF65-F5344CB8AC3E}">
        <p14:creationId xmlns:p14="http://schemas.microsoft.com/office/powerpoint/2010/main" val="8384033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18</a:t>
            </a:fld>
            <a:endParaRPr lang="en-GB" dirty="0"/>
          </a:p>
        </p:txBody>
      </p:sp>
    </p:spTree>
    <p:extLst>
      <p:ext uri="{BB962C8B-B14F-4D97-AF65-F5344CB8AC3E}">
        <p14:creationId xmlns:p14="http://schemas.microsoft.com/office/powerpoint/2010/main" val="10709333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19</a:t>
            </a:fld>
            <a:endParaRPr lang="en-GB" dirty="0"/>
          </a:p>
        </p:txBody>
      </p:sp>
    </p:spTree>
    <p:extLst>
      <p:ext uri="{BB962C8B-B14F-4D97-AF65-F5344CB8AC3E}">
        <p14:creationId xmlns:p14="http://schemas.microsoft.com/office/powerpoint/2010/main" val="19915704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20</a:t>
            </a:fld>
            <a:endParaRPr lang="en-GB" dirty="0"/>
          </a:p>
        </p:txBody>
      </p:sp>
    </p:spTree>
    <p:extLst>
      <p:ext uri="{BB962C8B-B14F-4D97-AF65-F5344CB8AC3E}">
        <p14:creationId xmlns:p14="http://schemas.microsoft.com/office/powerpoint/2010/main" val="2579344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21</a:t>
            </a:fld>
            <a:endParaRPr lang="en-GB" dirty="0"/>
          </a:p>
        </p:txBody>
      </p:sp>
    </p:spTree>
    <p:extLst>
      <p:ext uri="{BB962C8B-B14F-4D97-AF65-F5344CB8AC3E}">
        <p14:creationId xmlns:p14="http://schemas.microsoft.com/office/powerpoint/2010/main" val="19611382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23</a:t>
            </a:fld>
            <a:endParaRPr lang="en-GB" dirty="0"/>
          </a:p>
        </p:txBody>
      </p:sp>
    </p:spTree>
    <p:extLst>
      <p:ext uri="{BB962C8B-B14F-4D97-AF65-F5344CB8AC3E}">
        <p14:creationId xmlns:p14="http://schemas.microsoft.com/office/powerpoint/2010/main" val="1996918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BFB425-B183-42E8-B64A-79CD177D6D42}" type="slidenum">
              <a:rPr lang="en-GB" smtClean="0"/>
              <a:t>24</a:t>
            </a:fld>
            <a:endParaRPr lang="en-GB" dirty="0"/>
          </a:p>
        </p:txBody>
      </p:sp>
    </p:spTree>
    <p:extLst>
      <p:ext uri="{BB962C8B-B14F-4D97-AF65-F5344CB8AC3E}">
        <p14:creationId xmlns:p14="http://schemas.microsoft.com/office/powerpoint/2010/main" val="1009103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25</a:t>
            </a:fld>
            <a:endParaRPr lang="en-GB" dirty="0"/>
          </a:p>
        </p:txBody>
      </p:sp>
    </p:spTree>
    <p:extLst>
      <p:ext uri="{BB962C8B-B14F-4D97-AF65-F5344CB8AC3E}">
        <p14:creationId xmlns:p14="http://schemas.microsoft.com/office/powerpoint/2010/main" val="10396894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26</a:t>
            </a:fld>
            <a:endParaRPr lang="en-GB" dirty="0"/>
          </a:p>
        </p:txBody>
      </p:sp>
    </p:spTree>
    <p:extLst>
      <p:ext uri="{BB962C8B-B14F-4D97-AF65-F5344CB8AC3E}">
        <p14:creationId xmlns:p14="http://schemas.microsoft.com/office/powerpoint/2010/main" val="19288575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25/09/2023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124141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205304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218945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35527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41313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274605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435250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3964597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118624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326313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25/09/2023</a:t>
            </a:fld>
            <a:endParaRPr lang="en-GB" dirty="0"/>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dirty="0"/>
          </a:p>
        </p:txBody>
      </p:sp>
    </p:spTree>
    <p:extLst>
      <p:ext uri="{BB962C8B-B14F-4D97-AF65-F5344CB8AC3E}">
        <p14:creationId xmlns:p14="http://schemas.microsoft.com/office/powerpoint/2010/main" val="1744867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25/09/2023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dirty="0"/>
          </a:p>
        </p:txBody>
      </p:sp>
    </p:spTree>
    <p:extLst>
      <p:ext uri="{BB962C8B-B14F-4D97-AF65-F5344CB8AC3E}">
        <p14:creationId xmlns:p14="http://schemas.microsoft.com/office/powerpoint/2010/main" val="39261813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ww.mckinsey.com/business-functions/people-and-organizational-performance/our-insights/how-do-we-manage-the-change-journe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xNILBjjVtt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8.tiff"/><Relationship Id="rId4" Type="http://schemas.openxmlformats.org/officeDocument/2006/relationships/image" Target="../media/image7.tiff"/></Relationships>
</file>

<file path=ppt/slides/_rels/slide19.xml.rels><?xml version="1.0" encoding="UTF-8" standalone="yes"?>
<Relationships xmlns="http://schemas.openxmlformats.org/package/2006/relationships"><Relationship Id="rId3" Type="http://schemas.openxmlformats.org/officeDocument/2006/relationships/hyperlink" Target="https://peopleprofession.cipd.org/insights/articles/lessons-covid-19-organisational-change?_gl=1*3wdxnz*_ga*MTExMDkyMTMyMi4xNjQxODA5OTg5*_ga_D9HN5GYHYY*MTY0ODU0NTUyNC4xMC4xLjE2NDg1NDU1MzIuM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peopleprofession.cipd.org/profession-map/core-purpose/evidence-based" TargetMode="External"/><Relationship Id="rId4" Type="http://schemas.openxmlformats.org/officeDocument/2006/relationships/hyperlink" Target="https://www.cipd.co.uk/knowledge/strategy/change?_gl=1*l2pw3k*_ga*MTExMDkyMTMyMi4xNjQxODA5OTg5*_ga_D9HN5GYHYY*MTY0ODU0NTUyNC4xMC4xLjE2NDg1NDU2NzQuMA..#_ga=2.129321032.552247151.1648534452-1110921322.1641809989"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t>Business, Culture and Change in Context</a:t>
            </a: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t>3CO01</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5494-B6CD-4E0C-AFDE-5BF776C91886}"/>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55C91C29-0C6D-4F2B-8CB9-D49B7F21C430}"/>
              </a:ext>
            </a:extLst>
          </p:cNvPr>
          <p:cNvSpPr>
            <a:spLocks noGrp="1"/>
          </p:cNvSpPr>
          <p:nvPr>
            <p:ph idx="1"/>
          </p:nvPr>
        </p:nvSpPr>
        <p:spPr/>
        <p:txBody>
          <a:bodyPr/>
          <a:lstStyle/>
          <a:p>
            <a:pPr marL="514350" indent="-514350">
              <a:buFont typeface="+mj-lt"/>
              <a:buAutoNum type="arabicPeriod"/>
            </a:pPr>
            <a:r>
              <a:rPr lang="en-GB" dirty="0"/>
              <a:t>Understand the business environment in which the people profession operates, including the key issues that affect it.</a:t>
            </a:r>
          </a:p>
          <a:p>
            <a:pPr marL="514350" indent="-514350">
              <a:buFont typeface="+mj-lt"/>
              <a:buAutoNum type="arabicPeriod"/>
            </a:pPr>
            <a:r>
              <a:rPr lang="en-GB" dirty="0"/>
              <a:t>Understand how people’s behaviour in the workplace affects and shapes culture.</a:t>
            </a:r>
          </a:p>
          <a:p>
            <a:pPr marL="514350" indent="-514350">
              <a:buFont typeface="+mj-lt"/>
              <a:buAutoNum type="arabicPeriod"/>
            </a:pPr>
            <a:r>
              <a:rPr lang="en-GB" dirty="0"/>
              <a:t>Understand the importance of effective management of change. </a:t>
            </a:r>
          </a:p>
        </p:txBody>
      </p:sp>
    </p:spTree>
    <p:extLst>
      <p:ext uri="{BB962C8B-B14F-4D97-AF65-F5344CB8AC3E}">
        <p14:creationId xmlns:p14="http://schemas.microsoft.com/office/powerpoint/2010/main" val="1144827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r>
              <a:rPr lang="en-GB" b="1" u="sng" dirty="0"/>
              <a:t>Learning Outcome 3 </a:t>
            </a:r>
            <a:br>
              <a:rPr lang="en-GB" b="1" u="sng" dirty="0"/>
            </a:br>
            <a:br>
              <a:rPr lang="en-GB" u="sng" dirty="0"/>
            </a:br>
            <a:r>
              <a:rPr lang="en-GB" dirty="0"/>
              <a:t>Understand the importance of effective management of change. </a:t>
            </a:r>
            <a:br>
              <a:rPr lang="en-GB" dirty="0"/>
            </a:br>
            <a:br>
              <a:rPr lang="en-GB" dirty="0"/>
            </a:br>
            <a:endParaRPr lang="en-GB" dirty="0"/>
          </a:p>
        </p:txBody>
      </p:sp>
    </p:spTree>
    <p:extLst>
      <p:ext uri="{BB962C8B-B14F-4D97-AF65-F5344CB8AC3E}">
        <p14:creationId xmlns:p14="http://schemas.microsoft.com/office/powerpoint/2010/main" val="4199312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4141245"/>
          </a:xfrm>
        </p:spPr>
        <p:txBody>
          <a:bodyPr/>
          <a:lstStyle/>
          <a:p>
            <a:r>
              <a:rPr lang="en-US" dirty="0"/>
              <a:t>'Change is a journey, and few journeys go according to plan</a:t>
            </a:r>
            <a:r>
              <a:rPr lang="is-IS"/>
              <a:t>…’</a:t>
            </a:r>
            <a:r>
              <a:rPr lang="en-US" dirty="0"/>
              <a:t> </a:t>
            </a:r>
          </a:p>
        </p:txBody>
      </p:sp>
      <p:sp>
        <p:nvSpPr>
          <p:cNvPr id="3" name="Content Placeholder 2"/>
          <p:cNvSpPr>
            <a:spLocks noGrp="1"/>
          </p:cNvSpPr>
          <p:nvPr>
            <p:ph idx="1"/>
          </p:nvPr>
        </p:nvSpPr>
        <p:spPr>
          <a:xfrm>
            <a:off x="230459" y="4728116"/>
            <a:ext cx="10972800" cy="833721"/>
          </a:xfrm>
        </p:spPr>
        <p:txBody>
          <a:bodyPr/>
          <a:lstStyle/>
          <a:p>
            <a:pPr marL="0" indent="0">
              <a:buNone/>
            </a:pPr>
            <a:r>
              <a:rPr lang="en-US" dirty="0">
                <a:hlinkClick r:id="rId3"/>
              </a:rPr>
              <a:t>How do we manage change </a:t>
            </a:r>
            <a:r>
              <a:rPr lang="en-US" dirty="0"/>
              <a:t>– Mckinsey Report </a:t>
            </a:r>
          </a:p>
        </p:txBody>
      </p:sp>
    </p:spTree>
    <p:extLst>
      <p:ext uri="{BB962C8B-B14F-4D97-AF65-F5344CB8AC3E}">
        <p14:creationId xmlns:p14="http://schemas.microsoft.com/office/powerpoint/2010/main" val="254419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 Management </a:t>
            </a:r>
          </a:p>
        </p:txBody>
      </p:sp>
      <p:sp>
        <p:nvSpPr>
          <p:cNvPr id="3" name="Content Placeholder 2"/>
          <p:cNvSpPr>
            <a:spLocks noGrp="1"/>
          </p:cNvSpPr>
          <p:nvPr>
            <p:ph idx="1"/>
          </p:nvPr>
        </p:nvSpPr>
        <p:spPr/>
        <p:txBody>
          <a:bodyPr/>
          <a:lstStyle/>
          <a:p>
            <a:r>
              <a:rPr lang="en-US" dirty="0">
                <a:latin typeface="Arial" charset="0"/>
                <a:ea typeface="Arial" charset="0"/>
                <a:cs typeface="Arial" charset="0"/>
              </a:rPr>
              <a:t>Change Management is not an option (Waite, K et al, 2021)</a:t>
            </a:r>
          </a:p>
          <a:p>
            <a:r>
              <a:rPr lang="en-US" dirty="0">
                <a:latin typeface="Arial" charset="0"/>
                <a:ea typeface="Arial" charset="0"/>
                <a:cs typeface="Arial" charset="0"/>
              </a:rPr>
              <a:t>Driven by a number of different forces including customers, markets and technology</a:t>
            </a:r>
          </a:p>
          <a:p>
            <a:r>
              <a:rPr lang="en-US" dirty="0">
                <a:latin typeface="Arial" charset="0"/>
                <a:ea typeface="Arial" charset="0"/>
                <a:cs typeface="Arial" charset="0"/>
              </a:rPr>
              <a:t>The effects of not managing change effectively can be devastating and long lasting- New Coke, Kodak, Blockbuster</a:t>
            </a:r>
          </a:p>
        </p:txBody>
      </p:sp>
    </p:spTree>
    <p:extLst>
      <p:ext uri="{BB962C8B-B14F-4D97-AF65-F5344CB8AC3E}">
        <p14:creationId xmlns:p14="http://schemas.microsoft.com/office/powerpoint/2010/main" val="269782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plan change </a:t>
            </a:r>
          </a:p>
        </p:txBody>
      </p:sp>
      <p:sp>
        <p:nvSpPr>
          <p:cNvPr id="3" name="Content Placeholder 2"/>
          <p:cNvSpPr>
            <a:spLocks noGrp="1"/>
          </p:cNvSpPr>
          <p:nvPr>
            <p:ph idx="1"/>
          </p:nvPr>
        </p:nvSpPr>
        <p:spPr/>
        <p:txBody>
          <a:bodyPr/>
          <a:lstStyle/>
          <a:p>
            <a:r>
              <a:rPr lang="en-US" dirty="0"/>
              <a:t>Various Models can be used such as Kotter’s 8 step model </a:t>
            </a:r>
          </a:p>
          <a:p>
            <a:r>
              <a:rPr lang="en-US" dirty="0"/>
              <a:t> Lewin’s 3-stage model of change </a:t>
            </a:r>
          </a:p>
          <a:p>
            <a:r>
              <a:rPr lang="en-US" dirty="0"/>
              <a:t>Kubler-Ross change management model </a:t>
            </a:r>
          </a:p>
          <a:p>
            <a:r>
              <a:rPr lang="en-US" dirty="0"/>
              <a:t>There are a variety of models out there that organisations can use- the use of a change model can assist by creating an effective communication strategy with structure. </a:t>
            </a:r>
          </a:p>
        </p:txBody>
      </p:sp>
    </p:spTree>
    <p:extLst>
      <p:ext uri="{BB962C8B-B14F-4D97-AF65-F5344CB8AC3E}">
        <p14:creationId xmlns:p14="http://schemas.microsoft.com/office/powerpoint/2010/main" val="1993976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a:xfrm>
            <a:off x="609600" y="2157762"/>
            <a:ext cx="10972800" cy="3917032"/>
          </a:xfrm>
        </p:spPr>
        <p:txBody>
          <a:bodyPr/>
          <a:lstStyle/>
          <a:p>
            <a:pPr marL="0" indent="0" algn="ctr">
              <a:buNone/>
            </a:pPr>
            <a:r>
              <a:rPr lang="en-US" dirty="0"/>
              <a:t>How might organisations involve employees in change programmes?</a:t>
            </a:r>
          </a:p>
          <a:p>
            <a:pPr marL="0" indent="0" algn="ctr">
              <a:buNone/>
            </a:pPr>
            <a:endParaRPr lang="en-US" dirty="0"/>
          </a:p>
          <a:p>
            <a:pPr marL="0" indent="0" algn="ctr">
              <a:buNone/>
            </a:pPr>
            <a:r>
              <a:rPr lang="en-US" dirty="0"/>
              <a:t>If you have any examples from your organisation then please discuss. </a:t>
            </a:r>
          </a:p>
        </p:txBody>
      </p:sp>
    </p:spTree>
    <p:extLst>
      <p:ext uri="{BB962C8B-B14F-4D97-AF65-F5344CB8AC3E}">
        <p14:creationId xmlns:p14="http://schemas.microsoft.com/office/powerpoint/2010/main" val="52240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hlinkClick r:id="rId3"/>
              </a:rPr>
              <a:t>Kotters 8 step model </a:t>
            </a:r>
            <a:endParaRPr lang="en-US" dirty="0"/>
          </a:p>
        </p:txBody>
      </p:sp>
      <p:sp>
        <p:nvSpPr>
          <p:cNvPr id="3" name="Content Placeholder 2"/>
          <p:cNvSpPr>
            <a:spLocks noGrp="1"/>
          </p:cNvSpPr>
          <p:nvPr>
            <p:ph idx="1"/>
          </p:nvPr>
        </p:nvSpPr>
        <p:spPr/>
        <p:txBody>
          <a:bodyPr>
            <a:normAutofit fontScale="92500" lnSpcReduction="20000"/>
          </a:bodyPr>
          <a:lstStyle/>
          <a:p>
            <a:r>
              <a:rPr lang="en-US" dirty="0"/>
              <a:t>First proposed in 1995 Harvard Business Review followed by book Leading change </a:t>
            </a:r>
          </a:p>
          <a:p>
            <a:r>
              <a:rPr lang="en-US" dirty="0"/>
              <a:t>Developed the model by observing organisations going through change and through this gathered common success factors and combined them into this methodology </a:t>
            </a:r>
          </a:p>
          <a:p>
            <a:r>
              <a:rPr lang="en-US" dirty="0"/>
              <a:t>Broadly speaking there are 3 phases:</a:t>
            </a:r>
          </a:p>
          <a:p>
            <a:pPr lvl="1"/>
            <a:r>
              <a:rPr lang="en-US" dirty="0"/>
              <a:t>Create a climate for change (Phases 1-3)</a:t>
            </a:r>
          </a:p>
          <a:p>
            <a:pPr lvl="1"/>
            <a:r>
              <a:rPr lang="en-US" dirty="0"/>
              <a:t>Engage and enable the organisation (Phases 4-6)</a:t>
            </a:r>
          </a:p>
          <a:p>
            <a:pPr lvl="1"/>
            <a:r>
              <a:rPr lang="en-US" dirty="0"/>
              <a:t>Implement and sustain (Phases 7-8)</a:t>
            </a:r>
          </a:p>
          <a:p>
            <a:endParaRPr lang="en-US" dirty="0"/>
          </a:p>
        </p:txBody>
      </p:sp>
    </p:spTree>
    <p:extLst>
      <p:ext uri="{BB962C8B-B14F-4D97-AF65-F5344CB8AC3E}">
        <p14:creationId xmlns:p14="http://schemas.microsoft.com/office/powerpoint/2010/main" val="65884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3"/>
          <a:stretch>
            <a:fillRect/>
          </a:stretch>
        </p:blipFill>
        <p:spPr>
          <a:xfrm>
            <a:off x="0" y="-200722"/>
            <a:ext cx="12192000" cy="5887844"/>
          </a:xfrm>
          <a:prstGeom prst="rect">
            <a:avLst/>
          </a:prstGeom>
        </p:spPr>
      </p:pic>
    </p:spTree>
    <p:extLst>
      <p:ext uri="{BB962C8B-B14F-4D97-AF65-F5344CB8AC3E}">
        <p14:creationId xmlns:p14="http://schemas.microsoft.com/office/powerpoint/2010/main" val="1163960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View of Kotter’s Model </a:t>
            </a:r>
          </a:p>
        </p:txBody>
      </p:sp>
      <p:graphicFrame>
        <p:nvGraphicFramePr>
          <p:cNvPr id="4" name="Table 3"/>
          <p:cNvGraphicFramePr>
            <a:graphicFrameLocks noGrp="1"/>
          </p:cNvGraphicFramePr>
          <p:nvPr>
            <p:extLst>
              <p:ext uri="{D42A27DB-BD31-4B8C-83A1-F6EECF244321}">
                <p14:modId xmlns:p14="http://schemas.microsoft.com/office/powerpoint/2010/main" val="928342332"/>
              </p:ext>
            </p:extLst>
          </p:nvPr>
        </p:nvGraphicFramePr>
        <p:xfrm>
          <a:off x="2032000" y="1417638"/>
          <a:ext cx="8128000" cy="3994335"/>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935205">
                <a:tc>
                  <a:txBody>
                    <a:bodyPr/>
                    <a:lstStyle/>
                    <a:p>
                      <a:pPr algn="ctr"/>
                      <a:r>
                        <a:rPr lang="en-US" sz="4000" dirty="0">
                          <a:latin typeface="Arial" charset="0"/>
                          <a:ea typeface="Arial" charset="0"/>
                          <a:cs typeface="Arial" charset="0"/>
                        </a:rPr>
                        <a:t>Advantages</a:t>
                      </a:r>
                    </a:p>
                  </a:txBody>
                  <a:tcPr/>
                </a:tc>
                <a:tc>
                  <a:txBody>
                    <a:bodyPr/>
                    <a:lstStyle/>
                    <a:p>
                      <a:pPr algn="ctr"/>
                      <a:r>
                        <a:rPr lang="en-US" sz="4000" dirty="0">
                          <a:latin typeface="Arial" charset="0"/>
                          <a:ea typeface="Arial" charset="0"/>
                          <a:cs typeface="Arial" charset="0"/>
                        </a:rPr>
                        <a:t>Disadvantages</a:t>
                      </a:r>
                    </a:p>
                  </a:txBody>
                  <a:tcPr/>
                </a:tc>
                <a:extLst>
                  <a:ext uri="{0D108BD9-81ED-4DB2-BD59-A6C34878D82A}">
                    <a16:rowId xmlns:a16="http://schemas.microsoft.com/office/drawing/2014/main" val="10000"/>
                  </a:ext>
                </a:extLst>
              </a:tr>
              <a:tr h="935205">
                <a:tc>
                  <a:txBody>
                    <a:bodyPr/>
                    <a:lstStyle/>
                    <a:p>
                      <a:r>
                        <a:rPr lang="en-US" sz="2400" dirty="0">
                          <a:latin typeface="Arial" charset="0"/>
                          <a:ea typeface="Arial" charset="0"/>
                          <a:cs typeface="Arial" charset="0"/>
                        </a:rPr>
                        <a:t>Easy step by step model </a:t>
                      </a:r>
                    </a:p>
                  </a:txBody>
                  <a:tcPr/>
                </a:tc>
                <a:tc>
                  <a:txBody>
                    <a:bodyPr/>
                    <a:lstStyle/>
                    <a:p>
                      <a:r>
                        <a:rPr lang="en-US" sz="2400" dirty="0">
                          <a:latin typeface="Arial" charset="0"/>
                          <a:ea typeface="Arial" charset="0"/>
                          <a:cs typeface="Arial" charset="0"/>
                        </a:rPr>
                        <a:t>Skipping one step can cause issues </a:t>
                      </a:r>
                    </a:p>
                  </a:txBody>
                  <a:tcPr/>
                </a:tc>
                <a:extLst>
                  <a:ext uri="{0D108BD9-81ED-4DB2-BD59-A6C34878D82A}">
                    <a16:rowId xmlns:a16="http://schemas.microsoft.com/office/drawing/2014/main" val="10001"/>
                  </a:ext>
                </a:extLst>
              </a:tr>
              <a:tr h="935205">
                <a:tc>
                  <a:txBody>
                    <a:bodyPr/>
                    <a:lstStyle/>
                    <a:p>
                      <a:r>
                        <a:rPr lang="en-US" sz="2400" dirty="0">
                          <a:latin typeface="Arial" charset="0"/>
                          <a:ea typeface="Arial" charset="0"/>
                          <a:cs typeface="Arial" charset="0"/>
                        </a:rPr>
                        <a:t>Clear description and guidance on process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aseline="0" dirty="0">
                          <a:latin typeface="Arial" charset="0"/>
                          <a:ea typeface="Arial" charset="0"/>
                          <a:cs typeface="Arial" charset="0"/>
                        </a:rPr>
                        <a:t>process is time consuming (Rose 2002)</a:t>
                      </a:r>
                      <a:endParaRPr lang="en-US" sz="2400" dirty="0">
                        <a:latin typeface="Arial" charset="0"/>
                        <a:ea typeface="Arial" charset="0"/>
                        <a:cs typeface="Arial" charset="0"/>
                      </a:endParaRPr>
                    </a:p>
                    <a:p>
                      <a:endParaRPr lang="en-US" sz="2400" dirty="0">
                        <a:latin typeface="Arial" charset="0"/>
                        <a:ea typeface="Arial" charset="0"/>
                        <a:cs typeface="Arial" charset="0"/>
                      </a:endParaRPr>
                    </a:p>
                  </a:txBody>
                  <a:tcPr/>
                </a:tc>
                <a:extLst>
                  <a:ext uri="{0D108BD9-81ED-4DB2-BD59-A6C34878D82A}">
                    <a16:rowId xmlns:a16="http://schemas.microsoft.com/office/drawing/2014/main" val="10002"/>
                  </a:ext>
                </a:extLst>
              </a:tr>
              <a:tr h="935205">
                <a:tc>
                  <a:txBody>
                    <a:bodyPr/>
                    <a:lstStyle/>
                    <a:p>
                      <a:r>
                        <a:rPr lang="en-US" sz="2400" dirty="0">
                          <a:latin typeface="Arial" charset="0"/>
                          <a:ea typeface="Arial" charset="0"/>
                          <a:cs typeface="Arial" charset="0"/>
                        </a:rPr>
                        <a:t>Easy to follow </a:t>
                      </a:r>
                    </a:p>
                  </a:txBody>
                  <a:tcPr/>
                </a:tc>
                <a:tc>
                  <a:txBody>
                    <a:bodyPr/>
                    <a:lstStyle/>
                    <a:p>
                      <a:r>
                        <a:rPr lang="en-US" sz="2400" dirty="0">
                          <a:latin typeface="Arial" charset="0"/>
                          <a:ea typeface="Arial" charset="0"/>
                          <a:cs typeface="Arial" charset="0"/>
                        </a:rPr>
                        <a:t>Top-down approach does not encourage participation</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11816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7597"/>
            <a:ext cx="10972800" cy="1143000"/>
          </a:xfrm>
        </p:spPr>
        <p:txBody>
          <a:bodyPr/>
          <a:lstStyle/>
          <a:p>
            <a:r>
              <a:rPr lang="en-US" dirty="0"/>
              <a:t>Lewin’s Model </a:t>
            </a:r>
          </a:p>
        </p:txBody>
      </p:sp>
      <p:pic>
        <p:nvPicPr>
          <p:cNvPr id="4" name="Picture 3"/>
          <p:cNvPicPr>
            <a:picLocks noChangeAspect="1"/>
          </p:cNvPicPr>
          <p:nvPr/>
        </p:nvPicPr>
        <p:blipFill>
          <a:blip r:embed="rId3"/>
          <a:stretch>
            <a:fillRect/>
          </a:stretch>
        </p:blipFill>
        <p:spPr>
          <a:xfrm>
            <a:off x="814951" y="1105403"/>
            <a:ext cx="10562098" cy="4202577"/>
          </a:xfrm>
          <a:prstGeom prst="rect">
            <a:avLst/>
          </a:prstGeom>
        </p:spPr>
      </p:pic>
    </p:spTree>
    <p:extLst>
      <p:ext uri="{BB962C8B-B14F-4D97-AF65-F5344CB8AC3E}">
        <p14:creationId xmlns:p14="http://schemas.microsoft.com/office/powerpoint/2010/main" val="1180878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a:t>
            </a:r>
          </a:p>
        </p:txBody>
      </p:sp>
      <p:sp>
        <p:nvSpPr>
          <p:cNvPr id="3" name="Content Placeholder 2"/>
          <p:cNvSpPr>
            <a:spLocks noGrp="1"/>
          </p:cNvSpPr>
          <p:nvPr>
            <p:ph idx="1"/>
          </p:nvPr>
        </p:nvSpPr>
        <p:spPr/>
        <p:txBody>
          <a:bodyPr>
            <a:normAutofit fontScale="85000" lnSpcReduction="10000"/>
          </a:bodyPr>
          <a:lstStyle/>
          <a:p>
            <a:r>
              <a:rPr lang="en-US" dirty="0">
                <a:latin typeface="Arial" charset="0"/>
                <a:ea typeface="Arial" charset="0"/>
                <a:cs typeface="Arial" charset="0"/>
              </a:rPr>
              <a:t>Lewin's change management theory is easy to understand and implement in a business organization. Unlike other methods, the change management model is easy to implement. It requires only a few steps which can be performed within a short span of time.</a:t>
            </a:r>
          </a:p>
          <a:p>
            <a:endParaRPr lang="en-US" dirty="0">
              <a:latin typeface="Arial" charset="0"/>
              <a:ea typeface="Arial" charset="0"/>
              <a:cs typeface="Arial" charset="0"/>
            </a:endParaRPr>
          </a:p>
          <a:p>
            <a:r>
              <a:rPr lang="en-US" dirty="0">
                <a:latin typeface="Arial" charset="0"/>
                <a:ea typeface="Arial" charset="0"/>
                <a:cs typeface="Arial" charset="0"/>
              </a:rPr>
              <a:t>The model is good and still used because it's based upon sound behavioral psychology that is designed to understand why people resist change and put the forces in place to drive people to change acceptance and support.</a:t>
            </a:r>
          </a:p>
        </p:txBody>
      </p:sp>
    </p:spTree>
    <p:extLst>
      <p:ext uri="{BB962C8B-B14F-4D97-AF65-F5344CB8AC3E}">
        <p14:creationId xmlns:p14="http://schemas.microsoft.com/office/powerpoint/2010/main" val="1523049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Disadvantages</a:t>
            </a:r>
          </a:p>
        </p:txBody>
      </p:sp>
      <p:sp>
        <p:nvSpPr>
          <p:cNvPr id="3" name="Content Placeholder 2"/>
          <p:cNvSpPr>
            <a:spLocks noGrp="1"/>
          </p:cNvSpPr>
          <p:nvPr>
            <p:ph idx="1"/>
          </p:nvPr>
        </p:nvSpPr>
        <p:spPr/>
        <p:txBody>
          <a:bodyPr>
            <a:noAutofit/>
          </a:bodyPr>
          <a:lstStyle/>
          <a:p>
            <a:r>
              <a:rPr lang="en-US" sz="2400" dirty="0">
                <a:latin typeface="Arial" charset="0"/>
                <a:ea typeface="Arial" charset="0"/>
                <a:cs typeface="Arial" charset="0"/>
              </a:rPr>
              <a:t>The main criticism of Lewin's change model is that it is quaint and too simple for the modern era of constant and rapid change. The 'Refreeze' stage, in particular, implies a great deal of time is spent in the new status quo.</a:t>
            </a:r>
          </a:p>
          <a:p>
            <a:endParaRPr lang="en-US" sz="2400" dirty="0">
              <a:latin typeface="Arial" charset="0"/>
              <a:ea typeface="Arial" charset="0"/>
              <a:cs typeface="Arial" charset="0"/>
            </a:endParaRPr>
          </a:p>
          <a:p>
            <a:r>
              <a:rPr lang="en-US" sz="2400" dirty="0">
                <a:latin typeface="Arial" charset="0"/>
                <a:ea typeface="Arial" charset="0"/>
                <a:cs typeface="Arial" charset="0"/>
              </a:rPr>
              <a:t>Another major disadvantage is the refreezing stage. It requires a lot of time to freeze and settle down with the new changes. As the changes continue to take place in a challenging environment, the organization may not have the time to get used to the modifications.</a:t>
            </a:r>
          </a:p>
        </p:txBody>
      </p:sp>
    </p:spTree>
    <p:extLst>
      <p:ext uri="{BB962C8B-B14F-4D97-AF65-F5344CB8AC3E}">
        <p14:creationId xmlns:p14="http://schemas.microsoft.com/office/powerpoint/2010/main" val="1102902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95879"/>
          </a:xfrm>
        </p:spPr>
        <p:txBody>
          <a:bodyPr/>
          <a:lstStyle/>
          <a:p>
            <a:r>
              <a:rPr lang="en-US" dirty="0"/>
              <a:t>Kubler Ross Change Management</a:t>
            </a:r>
          </a:p>
        </p:txBody>
      </p:sp>
      <p:pic>
        <p:nvPicPr>
          <p:cNvPr id="6" name="Content Placeholder 5"/>
          <p:cNvPicPr>
            <a:picLocks noGrp="1" noChangeAspect="1"/>
          </p:cNvPicPr>
          <p:nvPr>
            <p:ph idx="1"/>
          </p:nvPr>
        </p:nvPicPr>
        <p:blipFill>
          <a:blip r:embed="rId3"/>
          <a:stretch>
            <a:fillRect/>
          </a:stretch>
        </p:blipFill>
        <p:spPr>
          <a:xfrm>
            <a:off x="1033346" y="1070517"/>
            <a:ext cx="10125308" cy="4705815"/>
          </a:xfrm>
          <a:prstGeom prst="rect">
            <a:avLst/>
          </a:prstGeom>
        </p:spPr>
      </p:pic>
    </p:spTree>
    <p:extLst>
      <p:ext uri="{BB962C8B-B14F-4D97-AF65-F5344CB8AC3E}">
        <p14:creationId xmlns:p14="http://schemas.microsoft.com/office/powerpoint/2010/main" val="630355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and Disadvantages</a:t>
            </a:r>
          </a:p>
        </p:txBody>
      </p:sp>
      <p:sp>
        <p:nvSpPr>
          <p:cNvPr id="3" name="Content Placeholder 2"/>
          <p:cNvSpPr>
            <a:spLocks noGrp="1"/>
          </p:cNvSpPr>
          <p:nvPr>
            <p:ph idx="1"/>
          </p:nvPr>
        </p:nvSpPr>
        <p:spPr/>
        <p:txBody>
          <a:bodyPr/>
          <a:lstStyle/>
          <a:p>
            <a:r>
              <a:rPr lang="en-US" dirty="0"/>
              <a:t>Unbiased and are not influenced by any specific industry or organisation</a:t>
            </a:r>
          </a:p>
          <a:p>
            <a:r>
              <a:rPr lang="en-US" dirty="0"/>
              <a:t>Stages are flexible and easy to use </a:t>
            </a:r>
          </a:p>
          <a:p>
            <a:r>
              <a:rPr lang="en-US" dirty="0"/>
              <a:t>Does not take into account that people may reach certain stages quicker than others </a:t>
            </a:r>
          </a:p>
          <a:p>
            <a:r>
              <a:rPr lang="en-US" dirty="0"/>
              <a:t>Some people may not go through all of the stages </a:t>
            </a:r>
          </a:p>
          <a:p>
            <a:endParaRPr lang="en-US" dirty="0"/>
          </a:p>
        </p:txBody>
      </p:sp>
    </p:spTree>
    <p:extLst>
      <p:ext uri="{BB962C8B-B14F-4D97-AF65-F5344CB8AC3E}">
        <p14:creationId xmlns:p14="http://schemas.microsoft.com/office/powerpoint/2010/main" val="1385010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a:xfrm>
            <a:off x="609600" y="2609385"/>
            <a:ext cx="10972800" cy="2907848"/>
          </a:xfrm>
        </p:spPr>
        <p:txBody>
          <a:bodyPr/>
          <a:lstStyle/>
          <a:p>
            <a:pPr marL="0" indent="0" algn="ctr">
              <a:buNone/>
            </a:pPr>
            <a:r>
              <a:rPr lang="en-US" dirty="0">
                <a:latin typeface="Arial" charset="0"/>
                <a:ea typeface="Arial" charset="0"/>
                <a:cs typeface="Arial" charset="0"/>
              </a:rPr>
              <a:t>What examples can you find of organisations going through change driven by the introduction of new strategies or altered objectives? </a:t>
            </a:r>
          </a:p>
        </p:txBody>
      </p:sp>
    </p:spTree>
    <p:extLst>
      <p:ext uri="{BB962C8B-B14F-4D97-AF65-F5344CB8AC3E}">
        <p14:creationId xmlns:p14="http://schemas.microsoft.com/office/powerpoint/2010/main" val="1384227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Successful Change Management</a:t>
            </a:r>
          </a:p>
        </p:txBody>
      </p:sp>
      <p:sp>
        <p:nvSpPr>
          <p:cNvPr id="3" name="Content Placeholder 2"/>
          <p:cNvSpPr>
            <a:spLocks noGrp="1"/>
          </p:cNvSpPr>
          <p:nvPr>
            <p:ph idx="1"/>
          </p:nvPr>
        </p:nvSpPr>
        <p:spPr/>
        <p:txBody>
          <a:bodyPr>
            <a:normAutofit fontScale="92500"/>
          </a:bodyPr>
          <a:lstStyle/>
          <a:p>
            <a:pPr marL="0" indent="0" fontAlgn="base">
              <a:buNone/>
            </a:pPr>
            <a:r>
              <a:rPr lang="en-US" dirty="0">
                <a:latin typeface="Arial" charset="0"/>
                <a:ea typeface="Arial" charset="0"/>
                <a:cs typeface="Arial" charset="0"/>
              </a:rPr>
              <a:t>Successful change management relies on four core principles:</a:t>
            </a:r>
          </a:p>
          <a:p>
            <a:pPr fontAlgn="base"/>
            <a:r>
              <a:rPr lang="en-US" dirty="0">
                <a:latin typeface="Arial" charset="0"/>
                <a:ea typeface="Arial" charset="0"/>
                <a:cs typeface="Arial" charset="0"/>
              </a:rPr>
              <a:t>Understand Change.</a:t>
            </a:r>
          </a:p>
          <a:p>
            <a:pPr fontAlgn="base"/>
            <a:r>
              <a:rPr lang="en-US" dirty="0">
                <a:latin typeface="Arial" charset="0"/>
                <a:ea typeface="Arial" charset="0"/>
                <a:cs typeface="Arial" charset="0"/>
              </a:rPr>
              <a:t>Plan Change.</a:t>
            </a:r>
          </a:p>
          <a:p>
            <a:pPr fontAlgn="base"/>
            <a:r>
              <a:rPr lang="en-US" dirty="0">
                <a:latin typeface="Arial" charset="0"/>
                <a:ea typeface="Arial" charset="0"/>
                <a:cs typeface="Arial" charset="0"/>
              </a:rPr>
              <a:t>Implement Change.</a:t>
            </a:r>
          </a:p>
          <a:p>
            <a:pPr fontAlgn="base"/>
            <a:r>
              <a:rPr lang="en-US" dirty="0">
                <a:latin typeface="Arial" charset="0"/>
                <a:ea typeface="Arial" charset="0"/>
                <a:cs typeface="Arial" charset="0"/>
              </a:rPr>
              <a:t>Communicate Change.</a:t>
            </a:r>
          </a:p>
          <a:p>
            <a:pPr marL="0" indent="0" fontAlgn="base">
              <a:buNone/>
            </a:pPr>
            <a:endParaRPr lang="en-US" dirty="0">
              <a:latin typeface="Arial" charset="0"/>
              <a:ea typeface="Arial" charset="0"/>
              <a:cs typeface="Arial" charset="0"/>
            </a:endParaRPr>
          </a:p>
          <a:p>
            <a:pPr marL="0" indent="0" fontAlgn="base">
              <a:buNone/>
            </a:pPr>
            <a:r>
              <a:rPr lang="en-US" dirty="0">
                <a:latin typeface="Arial" charset="0"/>
                <a:ea typeface="Arial" charset="0"/>
                <a:cs typeface="Arial" charset="0"/>
              </a:rPr>
              <a:t>(MindTools, 2021)</a:t>
            </a:r>
          </a:p>
          <a:p>
            <a:endParaRPr lang="en-US" dirty="0"/>
          </a:p>
        </p:txBody>
      </p:sp>
    </p:spTree>
    <p:extLst>
      <p:ext uri="{BB962C8B-B14F-4D97-AF65-F5344CB8AC3E}">
        <p14:creationId xmlns:p14="http://schemas.microsoft.com/office/powerpoint/2010/main" val="1085565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Examples of successful change management</a:t>
            </a:r>
          </a:p>
        </p:txBody>
      </p:sp>
      <p:pic>
        <p:nvPicPr>
          <p:cNvPr id="5" name="Picture 4"/>
          <p:cNvPicPr>
            <a:picLocks noChangeAspect="1"/>
          </p:cNvPicPr>
          <p:nvPr/>
        </p:nvPicPr>
        <p:blipFill>
          <a:blip r:embed="rId3"/>
          <a:stretch>
            <a:fillRect/>
          </a:stretch>
        </p:blipFill>
        <p:spPr>
          <a:xfrm>
            <a:off x="609600" y="1673767"/>
            <a:ext cx="4076700" cy="1993900"/>
          </a:xfrm>
          <a:prstGeom prst="rect">
            <a:avLst/>
          </a:prstGeom>
        </p:spPr>
      </p:pic>
      <p:pic>
        <p:nvPicPr>
          <p:cNvPr id="6" name="Picture 5"/>
          <p:cNvPicPr>
            <a:picLocks noChangeAspect="1"/>
          </p:cNvPicPr>
          <p:nvPr/>
        </p:nvPicPr>
        <p:blipFill>
          <a:blip r:embed="rId4"/>
          <a:stretch>
            <a:fillRect/>
          </a:stretch>
        </p:blipFill>
        <p:spPr>
          <a:xfrm>
            <a:off x="4890274" y="2670717"/>
            <a:ext cx="2857500" cy="2857500"/>
          </a:xfrm>
          <a:prstGeom prst="rect">
            <a:avLst/>
          </a:prstGeom>
        </p:spPr>
      </p:pic>
      <p:pic>
        <p:nvPicPr>
          <p:cNvPr id="7" name="Picture 6"/>
          <p:cNvPicPr>
            <a:picLocks noChangeAspect="1"/>
          </p:cNvPicPr>
          <p:nvPr/>
        </p:nvPicPr>
        <p:blipFill>
          <a:blip r:embed="rId5"/>
          <a:stretch>
            <a:fillRect/>
          </a:stretch>
        </p:blipFill>
        <p:spPr>
          <a:xfrm>
            <a:off x="8458665" y="1673767"/>
            <a:ext cx="2857500" cy="2857500"/>
          </a:xfrm>
          <a:prstGeom prst="rect">
            <a:avLst/>
          </a:prstGeom>
        </p:spPr>
      </p:pic>
    </p:spTree>
    <p:extLst>
      <p:ext uri="{BB962C8B-B14F-4D97-AF65-F5344CB8AC3E}">
        <p14:creationId xmlns:p14="http://schemas.microsoft.com/office/powerpoint/2010/main" val="1260020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CIPD – </a:t>
            </a:r>
            <a:r>
              <a:rPr lang="en-US" dirty="0">
                <a:hlinkClick r:id="rId3"/>
              </a:rPr>
              <a:t>What lessons can Covid teach us about organisational change. </a:t>
            </a:r>
            <a:endParaRPr lang="en-US" dirty="0"/>
          </a:p>
        </p:txBody>
      </p:sp>
      <p:sp>
        <p:nvSpPr>
          <p:cNvPr id="3" name="Content Placeholder 2"/>
          <p:cNvSpPr>
            <a:spLocks noGrp="1"/>
          </p:cNvSpPr>
          <p:nvPr>
            <p:ph idx="1"/>
          </p:nvPr>
        </p:nvSpPr>
        <p:spPr/>
        <p:txBody>
          <a:bodyPr/>
          <a:lstStyle/>
          <a:p>
            <a:r>
              <a:rPr lang="en-US" dirty="0">
                <a:hlinkClick r:id="rId4"/>
              </a:rPr>
              <a:t>Business Agility </a:t>
            </a:r>
            <a:r>
              <a:rPr lang="en-US" dirty="0"/>
              <a:t>– Making it happen</a:t>
            </a:r>
          </a:p>
          <a:p>
            <a:r>
              <a:rPr lang="en-US" dirty="0"/>
              <a:t>Embracing Change </a:t>
            </a:r>
          </a:p>
          <a:p>
            <a:r>
              <a:rPr lang="en-US" dirty="0"/>
              <a:t>Learning in a crisis </a:t>
            </a:r>
          </a:p>
          <a:p>
            <a:r>
              <a:rPr lang="en-US" dirty="0"/>
              <a:t>In demand skills and capabilities – </a:t>
            </a:r>
            <a:r>
              <a:rPr lang="en-US" dirty="0">
                <a:hlinkClick r:id="rId5"/>
              </a:rPr>
              <a:t>evidence based decision making</a:t>
            </a:r>
            <a:r>
              <a:rPr lang="en-US" dirty="0"/>
              <a:t> </a:t>
            </a:r>
          </a:p>
        </p:txBody>
      </p:sp>
    </p:spTree>
    <p:extLst>
      <p:ext uri="{BB962C8B-B14F-4D97-AF65-F5344CB8AC3E}">
        <p14:creationId xmlns:p14="http://schemas.microsoft.com/office/powerpoint/2010/main" val="780858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Concept of Agility</a:t>
            </a:r>
          </a:p>
        </p:txBody>
      </p:sp>
      <p:sp>
        <p:nvSpPr>
          <p:cNvPr id="3" name="Content Placeholder 2"/>
          <p:cNvSpPr>
            <a:spLocks noGrp="1"/>
          </p:cNvSpPr>
          <p:nvPr>
            <p:ph idx="1"/>
          </p:nvPr>
        </p:nvSpPr>
        <p:spPr/>
        <p:txBody>
          <a:bodyPr/>
          <a:lstStyle/>
          <a:p>
            <a:pPr marL="0" indent="0" algn="ctr">
              <a:buNone/>
            </a:pPr>
            <a:r>
              <a:rPr lang="en-US" dirty="0"/>
              <a:t>Felipe et al, (2020)</a:t>
            </a:r>
          </a:p>
          <a:p>
            <a:pPr marL="457200" lvl="1" indent="0">
              <a:buNone/>
            </a:pPr>
            <a:r>
              <a:rPr lang="en-US" dirty="0"/>
              <a:t>‘The enterprises ability to sense environmental change and respond readily by reconfiguring, assembling and exploiting it</a:t>
            </a:r>
            <a:r>
              <a:rPr lang="uk-UA" dirty="0"/>
              <a:t>’</a:t>
            </a:r>
            <a:r>
              <a:rPr lang="en-US" dirty="0"/>
              <a:t>s own resources, processes, knowledge and resources’</a:t>
            </a:r>
          </a:p>
          <a:p>
            <a:pPr marL="457200" lvl="1" indent="0">
              <a:buNone/>
            </a:pPr>
            <a:endParaRPr lang="en-US" dirty="0"/>
          </a:p>
          <a:p>
            <a:pPr marL="457200" lvl="1" indent="0" algn="ctr">
              <a:buNone/>
            </a:pPr>
            <a:r>
              <a:rPr lang="en-US" dirty="0"/>
              <a:t>Holbeche(2018)</a:t>
            </a:r>
          </a:p>
          <a:p>
            <a:pPr marL="457200" lvl="1" indent="0" algn="ctr">
              <a:buNone/>
            </a:pPr>
            <a:r>
              <a:rPr lang="en-US" dirty="0"/>
              <a:t>‘An enterprises ability to develop and quickly apply flexible, nimble and dynamic capabilities’</a:t>
            </a:r>
          </a:p>
        </p:txBody>
      </p:sp>
    </p:spTree>
    <p:extLst>
      <p:ext uri="{BB962C8B-B14F-4D97-AF65-F5344CB8AC3E}">
        <p14:creationId xmlns:p14="http://schemas.microsoft.com/office/powerpoint/2010/main" val="1252575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5098"/>
            <a:ext cx="12192000" cy="5642042"/>
          </a:xfrm>
          <a:prstGeom prst="rect">
            <a:avLst/>
          </a:prstGeom>
        </p:spPr>
      </p:pic>
    </p:spTree>
    <p:extLst>
      <p:ext uri="{BB962C8B-B14F-4D97-AF65-F5344CB8AC3E}">
        <p14:creationId xmlns:p14="http://schemas.microsoft.com/office/powerpoint/2010/main" val="590214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a:xfrm>
            <a:off x="609600" y="2581508"/>
            <a:ext cx="10972800" cy="2280423"/>
          </a:xfrm>
        </p:spPr>
        <p:txBody>
          <a:bodyPr/>
          <a:lstStyle/>
          <a:p>
            <a:pPr marL="0" indent="0" algn="ctr">
              <a:buNone/>
            </a:pPr>
            <a:r>
              <a:rPr lang="en-US" dirty="0">
                <a:latin typeface="Arial" charset="0"/>
                <a:ea typeface="Arial" charset="0"/>
                <a:cs typeface="Arial" charset="0"/>
              </a:rPr>
              <a:t>What factors do you think might be important in bringing about agility within organisations?</a:t>
            </a:r>
          </a:p>
        </p:txBody>
      </p:sp>
    </p:spTree>
    <p:extLst>
      <p:ext uri="{BB962C8B-B14F-4D97-AF65-F5344CB8AC3E}">
        <p14:creationId xmlns:p14="http://schemas.microsoft.com/office/powerpoint/2010/main" val="372008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Role of HR </a:t>
            </a:r>
          </a:p>
        </p:txBody>
      </p:sp>
      <p:sp>
        <p:nvSpPr>
          <p:cNvPr id="3" name="Content Placeholder 2"/>
          <p:cNvSpPr>
            <a:spLocks noGrp="1"/>
          </p:cNvSpPr>
          <p:nvPr>
            <p:ph idx="1"/>
          </p:nvPr>
        </p:nvSpPr>
        <p:spPr>
          <a:xfrm>
            <a:off x="609600" y="1211095"/>
            <a:ext cx="10972800" cy="3917032"/>
          </a:xfrm>
        </p:spPr>
        <p:txBody>
          <a:bodyPr>
            <a:normAutofit fontScale="70000" lnSpcReduction="20000"/>
          </a:bodyPr>
          <a:lstStyle/>
          <a:p>
            <a:pPr marL="0" indent="0">
              <a:buNone/>
            </a:pPr>
            <a:r>
              <a:rPr lang="en-US" dirty="0">
                <a:latin typeface="Arial" charset="0"/>
                <a:ea typeface="Arial" charset="0"/>
                <a:cs typeface="Arial" charset="0"/>
              </a:rPr>
              <a:t>According to the CIPD *2021) people professionals have a significant role to play in any change management process. They often act as ‘stage directors of change’ playing a critical role behind the scenes – appreciated by all, but not front of stage. People professionals should consider the following if they are to be successful expert initiators and facilitators of transformational change:</a:t>
            </a:r>
          </a:p>
          <a:p>
            <a:pPr marL="0" indent="0">
              <a:buNone/>
            </a:pPr>
            <a:endParaRPr lang="en-US" dirty="0">
              <a:latin typeface="Arial" charset="0"/>
              <a:ea typeface="Arial" charset="0"/>
              <a:cs typeface="Arial" charset="0"/>
            </a:endParaRPr>
          </a:p>
          <a:p>
            <a:r>
              <a:rPr lang="en-US" dirty="0">
                <a:latin typeface="Arial" charset="0"/>
                <a:ea typeface="Arial" charset="0"/>
                <a:cs typeface="Arial" charset="0"/>
              </a:rPr>
              <a:t>Be willing to work as the ‘hidden hand’ of change, highly relevant to its success. Work in partnership with the CEO/business leader and their executive team and as ‘back stage’ support for their ‘front stage’ activity.</a:t>
            </a:r>
          </a:p>
          <a:p>
            <a:r>
              <a:rPr lang="en-US" dirty="0">
                <a:latin typeface="Arial" charset="0"/>
                <a:ea typeface="Arial" charset="0"/>
                <a:cs typeface="Arial" charset="0"/>
              </a:rPr>
              <a:t>Facilitate translation of the overall vision through mass communication, use of relevant techniques, and changes to interactions and entrenched systems.</a:t>
            </a:r>
          </a:p>
          <a:p>
            <a:r>
              <a:rPr lang="en-US" dirty="0">
                <a:latin typeface="Arial" charset="0"/>
                <a:ea typeface="Arial" charset="0"/>
                <a:cs typeface="Arial" charset="0"/>
              </a:rPr>
              <a:t>Create change advocates, remove obstacles, act on measurement and ensure leader visibility.</a:t>
            </a:r>
          </a:p>
          <a:p>
            <a:endParaRPr lang="en-US" dirty="0"/>
          </a:p>
        </p:txBody>
      </p:sp>
    </p:spTree>
    <p:extLst>
      <p:ext uri="{BB962C8B-B14F-4D97-AF65-F5344CB8AC3E}">
        <p14:creationId xmlns:p14="http://schemas.microsoft.com/office/powerpoint/2010/main" val="705013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People Professionals and change</a:t>
            </a:r>
          </a:p>
        </p:txBody>
      </p:sp>
      <p:sp>
        <p:nvSpPr>
          <p:cNvPr id="3" name="Content Placeholder 2"/>
          <p:cNvSpPr>
            <a:spLocks noGrp="1"/>
          </p:cNvSpPr>
          <p:nvPr>
            <p:ph idx="1"/>
          </p:nvPr>
        </p:nvSpPr>
        <p:spPr/>
        <p:txBody>
          <a:bodyPr>
            <a:normAutofit fontScale="62500" lnSpcReduction="20000"/>
          </a:bodyPr>
          <a:lstStyle/>
          <a:p>
            <a:pPr marL="0" indent="0">
              <a:buNone/>
            </a:pPr>
            <a:r>
              <a:rPr lang="en-US" sz="5100" dirty="0">
                <a:latin typeface="Arial" charset="0"/>
                <a:ea typeface="Arial" charset="0"/>
                <a:cs typeface="Arial" charset="0"/>
              </a:rPr>
              <a:t>Hilton: </a:t>
            </a:r>
          </a:p>
          <a:p>
            <a:endParaRPr lang="en-US" dirty="0">
              <a:latin typeface="Arial" charset="0"/>
              <a:ea typeface="Arial" charset="0"/>
              <a:cs typeface="Arial" charset="0"/>
            </a:endParaRPr>
          </a:p>
          <a:p>
            <a:r>
              <a:rPr lang="en-US" dirty="0">
                <a:latin typeface="Arial" charset="0"/>
                <a:ea typeface="Arial" charset="0"/>
                <a:cs typeface="Arial" charset="0"/>
              </a:rPr>
              <a:t>‘</a:t>
            </a:r>
            <a:r>
              <a:rPr lang="en-US" i="1" dirty="0">
                <a:latin typeface="Arial" charset="0"/>
                <a:ea typeface="Arial" charset="0"/>
                <a:cs typeface="Arial" charset="0"/>
              </a:rPr>
              <a:t>They experienced a 90% drop in demand during the pandemic… they reversed their recruiting system to create partnerships with employers that were experiencing a huge uptick in demand… to get preferred application status [for their employees] at these companies.</a:t>
            </a:r>
            <a:r>
              <a:rPr lang="en-US" dirty="0">
                <a:latin typeface="Arial" charset="0"/>
                <a:ea typeface="Arial" charset="0"/>
                <a:cs typeface="Arial" charset="0"/>
              </a:rPr>
              <a:t>’</a:t>
            </a:r>
          </a:p>
          <a:p>
            <a:r>
              <a:rPr lang="en-US" dirty="0">
                <a:latin typeface="Arial" charset="0"/>
                <a:ea typeface="Arial" charset="0"/>
                <a:cs typeface="Arial" charset="0"/>
              </a:rPr>
              <a:t>‘</a:t>
            </a:r>
            <a:r>
              <a:rPr lang="en-US" i="1" dirty="0">
                <a:latin typeface="Arial" charset="0"/>
                <a:ea typeface="Arial" charset="0"/>
                <a:cs typeface="Arial" charset="0"/>
              </a:rPr>
              <a:t>Despite having laid off 50,000 people, Hilton was still voted the number three place to work in America because they treated employees with dignity in the midst of this catastrophic experience [and] because they had the digital platform in place. It just took a little bit of creative thinking to show real concern for their employees and turn that into a competitive advantage. What could have been catastrophic for the firm really turned out into a strategic win.</a:t>
            </a:r>
            <a:r>
              <a:rPr lang="en-US" dirty="0">
                <a:latin typeface="Arial" charset="0"/>
                <a:ea typeface="Arial" charset="0"/>
                <a:cs typeface="Arial" charset="0"/>
              </a:rPr>
              <a:t>’</a:t>
            </a:r>
          </a:p>
          <a:p>
            <a:pPr marL="0" indent="0">
              <a:buNone/>
            </a:pPr>
            <a:br>
              <a:rPr lang="en-US" dirty="0"/>
            </a:br>
            <a:r>
              <a:rPr lang="en-US" dirty="0">
                <a:latin typeface="Arial" charset="0"/>
                <a:ea typeface="Arial" charset="0"/>
                <a:cs typeface="Arial" charset="0"/>
              </a:rPr>
              <a:t>(CIPD, 2022)</a:t>
            </a:r>
          </a:p>
        </p:txBody>
      </p:sp>
    </p:spTree>
    <p:extLst>
      <p:ext uri="{BB962C8B-B14F-4D97-AF65-F5344CB8AC3E}">
        <p14:creationId xmlns:p14="http://schemas.microsoft.com/office/powerpoint/2010/main" val="1243676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Drivers of Change </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latin typeface="Arial" charset="0"/>
                <a:ea typeface="Arial" charset="0"/>
                <a:cs typeface="Arial" charset="0"/>
              </a:rPr>
              <a:t>There are many drivers of organisational change. These include:</a:t>
            </a:r>
          </a:p>
          <a:p>
            <a:pPr marL="0" indent="0">
              <a:buNone/>
            </a:pPr>
            <a:endParaRPr lang="en-US" dirty="0">
              <a:latin typeface="Arial" charset="0"/>
              <a:ea typeface="Arial" charset="0"/>
              <a:cs typeface="Arial" charset="0"/>
            </a:endParaRPr>
          </a:p>
          <a:p>
            <a:r>
              <a:rPr lang="en-US" dirty="0">
                <a:latin typeface="Arial" charset="0"/>
                <a:ea typeface="Arial" charset="0"/>
                <a:cs typeface="Arial" charset="0"/>
              </a:rPr>
              <a:t>Growth opportunities, especially new markets.</a:t>
            </a:r>
          </a:p>
          <a:p>
            <a:r>
              <a:rPr lang="en-US" dirty="0">
                <a:latin typeface="Arial" charset="0"/>
                <a:ea typeface="Arial" charset="0"/>
                <a:cs typeface="Arial" charset="0"/>
              </a:rPr>
              <a:t>Economic downturns and challenging trading conditions.</a:t>
            </a:r>
          </a:p>
          <a:p>
            <a:r>
              <a:rPr lang="en-US" dirty="0">
                <a:latin typeface="Arial" charset="0"/>
                <a:ea typeface="Arial" charset="0"/>
                <a:cs typeface="Arial" charset="0"/>
              </a:rPr>
              <a:t>Shifts in strategic objectives.</a:t>
            </a:r>
          </a:p>
          <a:p>
            <a:r>
              <a:rPr lang="en-US" dirty="0">
                <a:latin typeface="Arial" charset="0"/>
                <a:ea typeface="Arial" charset="0"/>
                <a:cs typeface="Arial" charset="0"/>
              </a:rPr>
              <a:t>Technological developments.</a:t>
            </a:r>
          </a:p>
          <a:p>
            <a:r>
              <a:rPr lang="en-US" dirty="0">
                <a:latin typeface="Arial" charset="0"/>
                <a:ea typeface="Arial" charset="0"/>
                <a:cs typeface="Arial" charset="0"/>
              </a:rPr>
              <a:t>Competitive pressures, including new entrants, mergers and acquisitions.</a:t>
            </a:r>
          </a:p>
          <a:p>
            <a:r>
              <a:rPr lang="en-US" dirty="0">
                <a:latin typeface="Arial" charset="0"/>
                <a:ea typeface="Arial" charset="0"/>
                <a:cs typeface="Arial" charset="0"/>
              </a:rPr>
              <a:t>Customer or supplier pressure, particularly shifting markets.</a:t>
            </a:r>
          </a:p>
          <a:p>
            <a:r>
              <a:rPr lang="en-US" dirty="0">
                <a:latin typeface="Arial" charset="0"/>
                <a:ea typeface="Arial" charset="0"/>
                <a:cs typeface="Arial" charset="0"/>
              </a:rPr>
              <a:t>Learning new organisation behaviours and skills.</a:t>
            </a:r>
          </a:p>
          <a:p>
            <a:r>
              <a:rPr lang="en-US" dirty="0">
                <a:latin typeface="Arial" charset="0"/>
                <a:ea typeface="Arial" charset="0"/>
                <a:cs typeface="Arial" charset="0"/>
              </a:rPr>
              <a:t>Government legislation/initiatives.</a:t>
            </a:r>
          </a:p>
          <a:p>
            <a:pPr marL="0" indent="0">
              <a:buNone/>
            </a:pPr>
            <a:r>
              <a:rPr lang="en-US" dirty="0">
                <a:latin typeface="Arial" charset="0"/>
                <a:ea typeface="Arial" charset="0"/>
                <a:cs typeface="Arial" charset="0"/>
              </a:rPr>
              <a:t>(CIPD, 2021)</a:t>
            </a:r>
          </a:p>
          <a:p>
            <a:endParaRPr lang="en-US" dirty="0"/>
          </a:p>
        </p:txBody>
      </p:sp>
    </p:spTree>
    <p:extLst>
      <p:ext uri="{BB962C8B-B14F-4D97-AF65-F5344CB8AC3E}">
        <p14:creationId xmlns:p14="http://schemas.microsoft.com/office/powerpoint/2010/main" val="684527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Change</a:t>
            </a:r>
          </a:p>
        </p:txBody>
      </p:sp>
      <p:sp>
        <p:nvSpPr>
          <p:cNvPr id="3" name="Content Placeholder 2"/>
          <p:cNvSpPr>
            <a:spLocks noGrp="1"/>
          </p:cNvSpPr>
          <p:nvPr>
            <p:ph idx="1"/>
          </p:nvPr>
        </p:nvSpPr>
        <p:spPr>
          <a:xfrm>
            <a:off x="334537" y="1417638"/>
            <a:ext cx="5040351" cy="3917032"/>
          </a:xfrm>
          <a:ln>
            <a:solidFill>
              <a:schemeClr val="accent3">
                <a:lumMod val="75000"/>
              </a:schemeClr>
            </a:solidFill>
          </a:ln>
        </p:spPr>
        <p:txBody>
          <a:bodyPr/>
          <a:lstStyle/>
          <a:p>
            <a:pPr marL="0" indent="0">
              <a:buNone/>
            </a:pPr>
            <a:r>
              <a:rPr lang="en-US" dirty="0"/>
              <a:t>When done well: </a:t>
            </a:r>
          </a:p>
          <a:p>
            <a:pPr marL="0" indent="0">
              <a:buNone/>
            </a:pPr>
            <a:endParaRPr lang="en-US" dirty="0"/>
          </a:p>
          <a:p>
            <a:r>
              <a:rPr lang="en-US" dirty="0"/>
              <a:t>Increase efficiency and productivity</a:t>
            </a:r>
          </a:p>
          <a:p>
            <a:r>
              <a:rPr lang="en-US" dirty="0"/>
              <a:t>Alignment of strategic goals </a:t>
            </a:r>
          </a:p>
          <a:p>
            <a:r>
              <a:rPr lang="en-US" dirty="0"/>
              <a:t>Employee motivation </a:t>
            </a:r>
          </a:p>
          <a:p>
            <a:endParaRPr lang="en-US" dirty="0"/>
          </a:p>
        </p:txBody>
      </p:sp>
      <p:sp>
        <p:nvSpPr>
          <p:cNvPr id="4" name="Content Placeholder 2"/>
          <p:cNvSpPr txBox="1">
            <a:spLocks/>
          </p:cNvSpPr>
          <p:nvPr/>
        </p:nvSpPr>
        <p:spPr>
          <a:xfrm>
            <a:off x="6683298" y="1417638"/>
            <a:ext cx="5508702" cy="3917032"/>
          </a:xfrm>
          <a:prstGeom prst="rect">
            <a:avLst/>
          </a:prstGeom>
          <a:ln>
            <a:solidFill>
              <a:srgbClr val="FF0000"/>
            </a:solidFill>
          </a:ln>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When done poorly: </a:t>
            </a:r>
          </a:p>
          <a:p>
            <a:pPr marL="0" indent="0">
              <a:buFont typeface="Arial" pitchFamily="34" charset="0"/>
              <a:buNone/>
            </a:pPr>
            <a:endParaRPr lang="en-US" dirty="0"/>
          </a:p>
          <a:p>
            <a:r>
              <a:rPr lang="en-US" dirty="0"/>
              <a:t>Fail to create sense of urgency for change employees unaware </a:t>
            </a:r>
          </a:p>
          <a:p>
            <a:r>
              <a:rPr lang="en-US" dirty="0"/>
              <a:t>Creating winners and losers which can create conflict</a:t>
            </a:r>
          </a:p>
          <a:p>
            <a:r>
              <a:rPr lang="en-US" dirty="0"/>
              <a:t>Poor communication - fail to meet goals</a:t>
            </a:r>
          </a:p>
        </p:txBody>
      </p:sp>
    </p:spTree>
    <p:extLst>
      <p:ext uri="{BB962C8B-B14F-4D97-AF65-F5344CB8AC3E}">
        <p14:creationId xmlns:p14="http://schemas.microsoft.com/office/powerpoint/2010/main" val="153840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1112" y="418171"/>
            <a:ext cx="10972800" cy="3917032"/>
          </a:xfrm>
        </p:spPr>
        <p:txBody>
          <a:bodyPr>
            <a:normAutofit/>
          </a:bodyPr>
          <a:lstStyle/>
          <a:p>
            <a:pPr marL="0" indent="0" algn="ctr">
              <a:buNone/>
            </a:pPr>
            <a:endParaRPr lang="en-US" sz="8000" dirty="0"/>
          </a:p>
          <a:p>
            <a:pPr marL="0" indent="0" algn="ctr">
              <a:buNone/>
            </a:pPr>
            <a:r>
              <a:rPr lang="en-US" sz="8000" dirty="0"/>
              <a:t>Thank you </a:t>
            </a:r>
          </a:p>
        </p:txBody>
      </p:sp>
    </p:spTree>
    <p:extLst>
      <p:ext uri="{BB962C8B-B14F-4D97-AF65-F5344CB8AC3E}">
        <p14:creationId xmlns:p14="http://schemas.microsoft.com/office/powerpoint/2010/main" val="104936882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1164</Words>
  <Application>Microsoft Office PowerPoint</Application>
  <PresentationFormat>Widescreen</PresentationFormat>
  <Paragraphs>137</Paragraphs>
  <Slides>27</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Myriad Pro</vt:lpstr>
      <vt:lpstr>Arial</vt:lpstr>
      <vt:lpstr>Calibri</vt:lpstr>
      <vt:lpstr>ThemeUWTSD</vt:lpstr>
      <vt:lpstr>Business, Culture and Change in Context</vt:lpstr>
      <vt:lpstr>Learning Outcomes</vt:lpstr>
      <vt:lpstr>Learning Outcome 3   Understand the importance of effective management of change.   </vt:lpstr>
      <vt:lpstr>'Change is a journey, and few journeys go according to plan…’ </vt:lpstr>
      <vt:lpstr>Change Management </vt:lpstr>
      <vt:lpstr>How to plan change </vt:lpstr>
      <vt:lpstr>Question</vt:lpstr>
      <vt:lpstr>Kotters 8 step model </vt:lpstr>
      <vt:lpstr>PowerPoint Presentation</vt:lpstr>
      <vt:lpstr>View of Kotter’s Model </vt:lpstr>
      <vt:lpstr>Lewin’s Model </vt:lpstr>
      <vt:lpstr>Advantages</vt:lpstr>
      <vt:lpstr>Disadvantages</vt:lpstr>
      <vt:lpstr>Kubler Ross Change Management</vt:lpstr>
      <vt:lpstr>Advantages and Disadvantages</vt:lpstr>
      <vt:lpstr>Question</vt:lpstr>
      <vt:lpstr>Successful Change Management</vt:lpstr>
      <vt:lpstr>Examples of successful change management</vt:lpstr>
      <vt:lpstr>CIPD – What lessons can Covid teach us about organisational change. </vt:lpstr>
      <vt:lpstr>Concept of Agility</vt:lpstr>
      <vt:lpstr>PowerPoint Presentation</vt:lpstr>
      <vt:lpstr>Question</vt:lpstr>
      <vt:lpstr>Role of HR </vt:lpstr>
      <vt:lpstr>People Professionals and change</vt:lpstr>
      <vt:lpstr>Drivers of Change </vt:lpstr>
      <vt:lpstr>Impact of Change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Natasha Davies (IMH)</cp:lastModifiedBy>
  <cp:revision>59</cp:revision>
  <cp:lastPrinted>2021-10-12T13:24:08Z</cp:lastPrinted>
  <dcterms:created xsi:type="dcterms:W3CDTF">2021-09-14T12:29:07Z</dcterms:created>
  <dcterms:modified xsi:type="dcterms:W3CDTF">2023-09-25T14:37:50Z</dcterms:modified>
</cp:coreProperties>
</file>