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41"/>
  </p:handoutMasterIdLst>
  <p:sldIdLst>
    <p:sldId id="256" r:id="rId5"/>
    <p:sldId id="322" r:id="rId6"/>
    <p:sldId id="323" r:id="rId7"/>
    <p:sldId id="317" r:id="rId8"/>
    <p:sldId id="319" r:id="rId9"/>
    <p:sldId id="318" r:id="rId10"/>
    <p:sldId id="264" r:id="rId11"/>
    <p:sldId id="275" r:id="rId12"/>
    <p:sldId id="268" r:id="rId13"/>
    <p:sldId id="294" r:id="rId14"/>
    <p:sldId id="287" r:id="rId15"/>
    <p:sldId id="288" r:id="rId16"/>
    <p:sldId id="291" r:id="rId17"/>
    <p:sldId id="298" r:id="rId18"/>
    <p:sldId id="292" r:id="rId19"/>
    <p:sldId id="289" r:id="rId20"/>
    <p:sldId id="320" r:id="rId21"/>
    <p:sldId id="321" r:id="rId22"/>
    <p:sldId id="296" r:id="rId23"/>
    <p:sldId id="293" r:id="rId24"/>
    <p:sldId id="305" r:id="rId25"/>
    <p:sldId id="297" r:id="rId26"/>
    <p:sldId id="277" r:id="rId27"/>
    <p:sldId id="285" r:id="rId28"/>
    <p:sldId id="307" r:id="rId29"/>
    <p:sldId id="316" r:id="rId30"/>
    <p:sldId id="306" r:id="rId31"/>
    <p:sldId id="308" r:id="rId32"/>
    <p:sldId id="309" r:id="rId33"/>
    <p:sldId id="310" r:id="rId34"/>
    <p:sldId id="313" r:id="rId35"/>
    <p:sldId id="312" r:id="rId36"/>
    <p:sldId id="311" r:id="rId37"/>
    <p:sldId id="314" r:id="rId38"/>
    <p:sldId id="315" r:id="rId39"/>
    <p:sldId id="286" r:id="rId4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CBE4F9"/>
    <a:srgbClr val="E7F2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>
      <p:cViewPr varScale="1">
        <p:scale>
          <a:sx n="61" d="100"/>
          <a:sy n="61" d="100"/>
        </p:scale>
        <p:origin x="10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ico.org.uk/media/for-organisations/documents/1061/anonymisation-code.pdf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ons.gov.uk/file?uri=/methodology/methodologytopicsandstatisticalconcepts/disclosurecontrol/healthstatistics/confidentialityguidanctcm77181864.pdf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54829"/>
            <a:ext cx="7772400" cy="280831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Data </a:t>
            </a:r>
            <a:r>
              <a:rPr lang="en-GB" dirty="0" smtClean="0">
                <a:solidFill>
                  <a:schemeClr val="bg1"/>
                </a:solidFill>
              </a:rPr>
              <a:t>Governance Presentation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4293096"/>
            <a:ext cx="7848872" cy="147008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Andrew </a:t>
            </a:r>
            <a:r>
              <a:rPr lang="en-GB" dirty="0" smtClean="0">
                <a:solidFill>
                  <a:schemeClr val="bg1"/>
                </a:solidFill>
              </a:rPr>
              <a:t>Fletcher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LLM</a:t>
            </a:r>
            <a:r>
              <a:rPr lang="en-GB" dirty="0" smtClean="0">
                <a:solidFill>
                  <a:schemeClr val="bg1"/>
                </a:solidFill>
              </a:rPr>
              <a:t>, LLB (Hons), PGDip (LPC); AMBCS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228183" y="332656"/>
            <a:ext cx="2673263" cy="792088"/>
            <a:chOff x="7845452" y="1400896"/>
            <a:chExt cx="4862436" cy="147210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40"/>
            <a:stretch/>
          </p:blipFill>
          <p:spPr>
            <a:xfrm>
              <a:off x="9396536" y="1400897"/>
              <a:ext cx="3311352" cy="146856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5327"/>
            <a:stretch/>
          </p:blipFill>
          <p:spPr>
            <a:xfrm>
              <a:off x="7845452" y="1400896"/>
              <a:ext cx="1584176" cy="14721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5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for </a:t>
            </a:r>
            <a:r>
              <a:rPr lang="en-GB" sz="25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 the Information Governance Assurance Framework - NHS Wales Informatics </a:t>
            </a:r>
            <a:r>
              <a:rPr lang="en-GB" sz="25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</a:p>
          <a:p>
            <a:endParaRPr lang="en-GB" sz="11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PhD student – University of Wales Trinity Saint David</a:t>
            </a:r>
          </a:p>
          <a:p>
            <a:endParaRPr lang="en-GB" sz="11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Background – 17 years working for the NHS – over 10 years in Information Governance</a:t>
            </a:r>
          </a:p>
        </p:txBody>
      </p:sp>
    </p:spTree>
    <p:extLst>
      <p:ext uri="{BB962C8B-B14F-4D97-AF65-F5344CB8AC3E}">
        <p14:creationId xmlns:p14="http://schemas.microsoft.com/office/powerpoint/2010/main" val="370270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More about me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Educational Background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LLB 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(University of 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Wales)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LLM 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(University of 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Glamorgan)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Legal 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 Course (University of Glamorgan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BCS Practitioner Certificate in Data Protection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BCS 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Practitioner Certificate in 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Freedom of Information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BCS GDPR Update to the Practitioner </a:t>
            </a:r>
            <a:r>
              <a:rPr lang="en-GB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Certificate in Data Protection</a:t>
            </a: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72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496944" cy="4464496"/>
          </a:xfrm>
        </p:spPr>
        <p:txBody>
          <a:bodyPr>
            <a:normAutofit fontScale="55000" lnSpcReduction="20000"/>
          </a:bodyPr>
          <a:lstStyle/>
          <a:p>
            <a:pPr lvl="0">
              <a:lnSpc>
                <a:spcPct val="120000"/>
              </a:lnSpc>
            </a:pPr>
            <a:r>
              <a:rPr lang="en-GB" sz="47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and the General Data Protection </a:t>
            </a:r>
            <a:r>
              <a:rPr lang="en-GB" sz="47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Regulation</a:t>
            </a:r>
          </a:p>
          <a:p>
            <a:pPr lvl="1">
              <a:lnSpc>
                <a:spcPct val="120000"/>
              </a:lnSpc>
            </a:pPr>
            <a:endParaRPr lang="en-GB" sz="900" dirty="0" smtClean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sz="3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Data and Special </a:t>
            </a: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 </a:t>
            </a:r>
            <a:r>
              <a:rPr lang="en-GB" sz="3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  <a:endParaRPr lang="en-GB" sz="38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sz="3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Processing Data </a:t>
            </a: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(conditions)</a:t>
            </a:r>
          </a:p>
          <a:p>
            <a:pPr lvl="1">
              <a:lnSpc>
                <a:spcPct val="120000"/>
              </a:lnSpc>
            </a:pP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GDPR: Rights</a:t>
            </a:r>
          </a:p>
          <a:p>
            <a:pPr lvl="1">
              <a:lnSpc>
                <a:spcPct val="120000"/>
              </a:lnSpc>
            </a:pP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GDPR: Principles</a:t>
            </a:r>
          </a:p>
          <a:p>
            <a:pPr lvl="1">
              <a:lnSpc>
                <a:spcPct val="120000"/>
              </a:lnSpc>
            </a:pP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GDPR: Security Principle</a:t>
            </a:r>
          </a:p>
          <a:p>
            <a:pPr lvl="1">
              <a:lnSpc>
                <a:spcPct val="120000"/>
              </a:lnSpc>
            </a:pPr>
            <a:r>
              <a:rPr lang="en-GB" sz="3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Breaches / Consequences</a:t>
            </a:r>
          </a:p>
          <a:p>
            <a:pPr lvl="1">
              <a:lnSpc>
                <a:spcPct val="120000"/>
              </a:lnSpc>
            </a:pPr>
            <a:r>
              <a:rPr lang="en-GB" sz="3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Regulatory </a:t>
            </a: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Powers</a:t>
            </a:r>
          </a:p>
          <a:p>
            <a:pPr lvl="1">
              <a:lnSpc>
                <a:spcPct val="120000"/>
              </a:lnSpc>
            </a:pPr>
            <a:r>
              <a:rPr lang="en-GB" sz="3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Protection Impact Assessments</a:t>
            </a:r>
          </a:p>
          <a:p>
            <a:pPr lvl="1">
              <a:lnSpc>
                <a:spcPct val="120000"/>
              </a:lnSpc>
            </a:pPr>
            <a:r>
              <a:rPr lang="en-GB" sz="3800" dirty="0" err="1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3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3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endParaRPr lang="en-GB" sz="38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20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568952" cy="4176465"/>
          </a:xfrm>
        </p:spPr>
        <p:txBody>
          <a:bodyPr>
            <a:normAutofit/>
          </a:bodyPr>
          <a:lstStyle/>
          <a:p>
            <a:pPr lvl="0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Governance and the use of data in statistics: Basic Principles</a:t>
            </a:r>
          </a:p>
          <a:p>
            <a:pPr lvl="1"/>
            <a:endParaRPr lang="en-GB" sz="1200" dirty="0" smtClean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1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en-GB" sz="21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Legal Considerations</a:t>
            </a:r>
          </a:p>
          <a:p>
            <a:pPr lvl="1"/>
            <a:r>
              <a:rPr lang="en-GB" sz="21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De-identifying information</a:t>
            </a:r>
          </a:p>
          <a:p>
            <a:pPr lvl="1"/>
            <a:r>
              <a:rPr lang="en-GB" sz="2100" dirty="0" err="1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Pseudonymisation</a:t>
            </a:r>
            <a:endParaRPr lang="en-GB" sz="21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100" dirty="0" err="1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Anonymisation</a:t>
            </a:r>
            <a:endParaRPr lang="en-GB" sz="21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1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Numbers</a:t>
            </a:r>
          </a:p>
          <a:p>
            <a:pPr lvl="1"/>
            <a:r>
              <a:rPr lang="en-GB" sz="21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Number Disclosures</a:t>
            </a:r>
          </a:p>
          <a:p>
            <a:pPr lvl="1"/>
            <a:r>
              <a:rPr lang="en-GB" sz="21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ICO and ONS guidance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94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54829"/>
            <a:ext cx="7772400" cy="280831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Data Protection and the General Data Protection Regulation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4221088"/>
            <a:ext cx="7848872" cy="154209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Andrew Fletcher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LLM, LLB (Hons), PGDip (LPC); AMBCS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228183" y="332656"/>
            <a:ext cx="2673263" cy="792088"/>
            <a:chOff x="7845452" y="1400896"/>
            <a:chExt cx="4862436" cy="147210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40"/>
            <a:stretch/>
          </p:blipFill>
          <p:spPr>
            <a:xfrm>
              <a:off x="9396536" y="1400897"/>
              <a:ext cx="3311352" cy="146856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5327"/>
            <a:stretch/>
          </p:blipFill>
          <p:spPr>
            <a:xfrm>
              <a:off x="7845452" y="1400896"/>
              <a:ext cx="1584176" cy="14721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4668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ea typeface="ＭＳ Ｐゴシック" panose="020B0600070205080204" pitchFamily="34" charset="-128"/>
              </a:rPr>
              <a:t>Data Protection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General Data Protection </a:t>
            </a:r>
            <a:r>
              <a:rPr lang="en-GB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Regulation (GDPR)</a:t>
            </a:r>
          </a:p>
          <a:p>
            <a:pPr lvl="1"/>
            <a:r>
              <a:rPr lang="en-GB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Regulation </a:t>
            </a:r>
            <a:r>
              <a:rPr lang="en-GB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applies directly into UK law from 25th May 2018</a:t>
            </a:r>
          </a:p>
          <a:p>
            <a:r>
              <a:rPr lang="en-GB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GB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Protection Act 2018 (DPA ‘</a:t>
            </a:r>
            <a:r>
              <a:rPr lang="en-GB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18)</a:t>
            </a:r>
          </a:p>
          <a:p>
            <a:pPr lvl="1"/>
            <a:r>
              <a:rPr lang="en-GB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DPA </a:t>
            </a:r>
            <a:r>
              <a:rPr lang="en-GB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‘18 repealed the Data Protection Act 1998 and fills the gaps on a local level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98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rgbClr val="023B59"/>
                </a:solidFill>
              </a:rPr>
              <a:t>GDPR: Aims</a:t>
            </a:r>
            <a:endParaRPr lang="en-GB" sz="3600" b="1" dirty="0">
              <a:solidFill>
                <a:srgbClr val="023B59"/>
              </a:solidFill>
              <a:effectLst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to give control back to citizens and residents </a:t>
            </a:r>
          </a:p>
          <a:p>
            <a:r>
              <a:rPr lang="en-GB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Simplify the regulatory environment for international business by unifying law across the </a:t>
            </a:r>
            <a:r>
              <a:rPr lang="en-GB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</a:p>
          <a:p>
            <a:r>
              <a:rPr lang="en-GB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Updates the Data Protection regime</a:t>
            </a:r>
            <a:endParaRPr lang="en-GB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68358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Applicability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GDPR applies to all personal information i.e. Information from which an individual  can be identified - examples: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number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number, passport </a:t>
            </a:r>
            <a:r>
              <a:rPr lang="en-GB" sz="2800" u="sng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u="sng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identifiers</a:t>
            </a:r>
            <a:r>
              <a:rPr lang="en-GB" sz="2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(including 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 addresses and </a:t>
            </a:r>
            <a:r>
              <a:rPr lang="en-GB" sz="2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cookies) </a:t>
            </a:r>
            <a:endParaRPr lang="en-GB" sz="28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31500" indent="-571500" defTabSz="1209751"/>
            <a:endParaRPr lang="en-GB" sz="2800" u="sng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0000" defTabSz="1209751"/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</a:t>
            </a:r>
            <a:r>
              <a:rPr lang="en-GB" sz="2800" u="sng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 identifiable when put together with other information – examples: sex + number of children + </a:t>
            </a:r>
            <a:r>
              <a:rPr lang="en-GB" sz="2800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postcode</a:t>
            </a:r>
            <a:endParaRPr lang="en-GB" sz="28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199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Processing Personal Data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80728"/>
            <a:ext cx="8353425" cy="7920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 smtClean="0">
                <a:solidFill>
                  <a:srgbClr val="023B59"/>
                </a:solidFill>
              </a:rPr>
              <a:t>To be processed lawfully, personal data can only be processed as follows:</a:t>
            </a:r>
          </a:p>
          <a:p>
            <a:pPr marL="0" indent="0">
              <a:buNone/>
            </a:pPr>
            <a:endParaRPr lang="en-GB" sz="2200" dirty="0" smtClean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Rectangle 3"/>
          <p:cNvSpPr/>
          <p:nvPr/>
        </p:nvSpPr>
        <p:spPr>
          <a:xfrm>
            <a:off x="467544" y="1916832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Consent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of Data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Subject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004297" y="1935088"/>
            <a:ext cx="3744416" cy="122413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Task is carried out in public interest / exercise of official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authority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89644" y="2906688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Where there is a contract with Data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Subject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80213" y="3854504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Legal obligation on the Data Controller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004297" y="3416060"/>
            <a:ext cx="3744416" cy="195715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Legitimate interests of Data Controller except where overridden by rights and freedoms of Data Subject (emphasis where a child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80213" y="4797152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Vital interests of any natural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102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Special Category Data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288" y="1268760"/>
            <a:ext cx="3744416" cy="86409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Racial or ethnic origin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932041" y="2446292"/>
            <a:ext cx="3744416" cy="88235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Health or sex life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17388" y="2487040"/>
            <a:ext cx="3744416" cy="94781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 opinions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7388" y="3933056"/>
            <a:ext cx="3744416" cy="113736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Religious or philosophical beliefs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32041" y="3573016"/>
            <a:ext cx="3744416" cy="155464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Unique identity of a person by processing biometric or genetic data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936932" y="1237416"/>
            <a:ext cx="3744416" cy="82343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Trade Union membership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104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ea typeface="ＭＳ Ｐゴシック" panose="020B0600070205080204" pitchFamily="34" charset="-128"/>
              </a:rPr>
              <a:t>GDPR: Processing </a:t>
            </a:r>
            <a:r>
              <a:rPr lang="en-GB" altLang="en-US" sz="3600" b="1" dirty="0" smtClean="0">
                <a:ea typeface="ＭＳ Ｐゴシック" panose="020B0600070205080204" pitchFamily="34" charset="-128"/>
              </a:rPr>
              <a:t>Special Category </a:t>
            </a:r>
            <a:br>
              <a:rPr lang="en-GB" altLang="en-US" sz="3600" b="1" dirty="0" smtClean="0">
                <a:ea typeface="ＭＳ Ｐゴシック" panose="020B0600070205080204" pitchFamily="34" charset="-128"/>
              </a:rPr>
            </a:br>
            <a:r>
              <a:rPr lang="en-GB" altLang="en-US" sz="3600" b="1" dirty="0" smtClean="0">
                <a:ea typeface="ＭＳ Ｐゴシック" panose="020B0600070205080204" pitchFamily="34" charset="-128"/>
              </a:rPr>
              <a:t>Personal </a:t>
            </a:r>
            <a:r>
              <a:rPr lang="en-GB" altLang="en-US" sz="3600" b="1" dirty="0">
                <a:ea typeface="ＭＳ Ｐゴシック" panose="020B0600070205080204" pitchFamily="34" charset="-128"/>
              </a:rPr>
              <a:t>Data</a:t>
            </a:r>
            <a:endParaRPr lang="en-GB" altLang="en-US" sz="3600" b="1" dirty="0" smtClean="0">
              <a:ea typeface="ＭＳ Ｐゴシック" panose="020B0600070205080204" pitchFamily="34" charset="-128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10922" y="1047099"/>
            <a:ext cx="8725573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100" dirty="0" smtClean="0"/>
              <a:t>Special Category personal </a:t>
            </a:r>
            <a:r>
              <a:rPr lang="en-GB" sz="2100" dirty="0"/>
              <a:t>data can only be processed as follows:</a:t>
            </a:r>
          </a:p>
        </p:txBody>
      </p:sp>
      <p:sp>
        <p:nvSpPr>
          <p:cNvPr id="6" name="Rectangle 5"/>
          <p:cNvSpPr/>
          <p:nvPr/>
        </p:nvSpPr>
        <p:spPr>
          <a:xfrm>
            <a:off x="395536" y="1628800"/>
            <a:ext cx="4176464" cy="590323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Explicit Consent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of Data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Subject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932289" y="1647056"/>
            <a:ext cx="3744416" cy="71897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Manifestly made public by the Data Subject</a:t>
            </a:r>
          </a:p>
        </p:txBody>
      </p:sp>
      <p:sp>
        <p:nvSpPr>
          <p:cNvPr id="8" name="Rectangle 7"/>
          <p:cNvSpPr/>
          <p:nvPr/>
        </p:nvSpPr>
        <p:spPr>
          <a:xfrm>
            <a:off x="395536" y="2366035"/>
            <a:ext cx="4176464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Legal obligation on the Data Controller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95535" y="3259002"/>
            <a:ext cx="4163795" cy="46137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Vital interests of any person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932289" y="2509696"/>
            <a:ext cx="3744416" cy="48725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Legal claims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89202" y="3871362"/>
            <a:ext cx="4176463" cy="98330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Legitimate activities of a non-profit making organisation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(political, philosophical or trade-union)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01870" y="5005646"/>
            <a:ext cx="4163795" cy="46137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Public Health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932289" y="3113474"/>
            <a:ext cx="3744416" cy="1309729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Medicine, diagnosis, treatment, assessing  working capacity, health and social care management</a:t>
            </a:r>
          </a:p>
        </p:txBody>
      </p:sp>
      <p:sp>
        <p:nvSpPr>
          <p:cNvPr id="14" name="Rectangle 13"/>
          <p:cNvSpPr/>
          <p:nvPr/>
        </p:nvSpPr>
        <p:spPr>
          <a:xfrm>
            <a:off x="4932289" y="4542136"/>
            <a:ext cx="3744416" cy="975095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Archiving in the public interest, research and statistics</a:t>
            </a:r>
          </a:p>
        </p:txBody>
      </p:sp>
    </p:spTree>
    <p:extLst>
      <p:ext uri="{BB962C8B-B14F-4D97-AF65-F5344CB8AC3E}">
        <p14:creationId xmlns:p14="http://schemas.microsoft.com/office/powerpoint/2010/main" val="328261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Rights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4465" y="1140008"/>
            <a:ext cx="8353425" cy="65159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 smtClean="0">
                <a:solidFill>
                  <a:srgbClr val="023B59"/>
                </a:solidFill>
              </a:rPr>
              <a:t>Under GDPR the following rights of the Data Subject </a:t>
            </a:r>
            <a:r>
              <a:rPr lang="en-GB" sz="2500" b="1" dirty="0" smtClean="0">
                <a:solidFill>
                  <a:srgbClr val="023B59"/>
                </a:solidFill>
              </a:rPr>
              <a:t>may*</a:t>
            </a:r>
            <a:r>
              <a:rPr lang="en-GB" sz="2500" dirty="0" smtClean="0">
                <a:solidFill>
                  <a:srgbClr val="023B59"/>
                </a:solidFill>
              </a:rPr>
              <a:t> apply:</a:t>
            </a:r>
            <a:endParaRPr lang="en-GB" sz="2500" dirty="0">
              <a:solidFill>
                <a:srgbClr val="023B59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546813"/>
              </p:ext>
            </p:extLst>
          </p:nvPr>
        </p:nvGraphicFramePr>
        <p:xfrm>
          <a:off x="467544" y="4939506"/>
          <a:ext cx="8161544" cy="9051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61544">
                  <a:extLst>
                    <a:ext uri="{9D8B030D-6E8A-4147-A177-3AD203B41FA5}">
                      <a16:colId xmlns:a16="http://schemas.microsoft.com/office/drawing/2014/main" val="1688393399"/>
                    </a:ext>
                  </a:extLst>
                </a:gridCol>
              </a:tblGrid>
              <a:tr h="905198">
                <a:tc>
                  <a:txBody>
                    <a:bodyPr/>
                    <a:lstStyle/>
                    <a:p>
                      <a:r>
                        <a:rPr lang="en-GB" sz="2200" b="0" i="1" dirty="0" smtClean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*These are not absolute rights</a:t>
                      </a:r>
                      <a:r>
                        <a:rPr lang="en-GB" sz="2200" b="0" i="1" baseline="0" dirty="0" smtClean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depending on circumstances they </a:t>
                      </a:r>
                      <a:r>
                        <a:rPr lang="en-GB" sz="2200" b="0" i="1" u="sng" baseline="0" dirty="0" smtClean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not </a:t>
                      </a:r>
                      <a:r>
                        <a:rPr lang="en-GB" sz="2200" b="0" i="1" baseline="0" dirty="0" smtClean="0">
                          <a:solidFill>
                            <a:srgbClr val="023B59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apply</a:t>
                      </a:r>
                      <a:endParaRPr lang="en-GB" sz="2200" b="0" i="1" dirty="0">
                        <a:solidFill>
                          <a:srgbClr val="023B59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2800026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455712" y="2076136"/>
            <a:ext cx="3744416" cy="535252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To be informed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992465" y="2094392"/>
            <a:ext cx="3744416" cy="51699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To restrict processing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8381" y="2796746"/>
            <a:ext cx="3744416" cy="720080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Subject Access – no fee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68381" y="3642586"/>
            <a:ext cx="3744416" cy="56879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Of rectification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971642" y="2809932"/>
            <a:ext cx="3744416" cy="5935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To data portability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55712" y="4337142"/>
            <a:ext cx="3744416" cy="54730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To erasure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992465" y="3562349"/>
            <a:ext cx="3744416" cy="5935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To object to processing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4961177" y="4290904"/>
            <a:ext cx="3744416" cy="5935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To object to automated decision making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1551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The Principles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836712"/>
            <a:ext cx="8353425" cy="1080120"/>
          </a:xfrm>
        </p:spPr>
        <p:txBody>
          <a:bodyPr>
            <a:noAutofit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en-GB" sz="2600" dirty="0" smtClean="0">
                <a:solidFill>
                  <a:srgbClr val="023B59"/>
                </a:solidFill>
                <a:latin typeface="Arial" panose="020B0604020202020204" pitchFamily="34" charset="0"/>
              </a:rPr>
              <a:t>“The Principles”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700" dirty="0" smtClean="0">
              <a:solidFill>
                <a:srgbClr val="023B59"/>
              </a:solidFill>
              <a:latin typeface="Arial" panose="020B0604020202020204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2600" dirty="0" smtClean="0">
                <a:solidFill>
                  <a:srgbClr val="023B59"/>
                </a:solidFill>
                <a:latin typeface="Arial" panose="020B0604020202020204" pitchFamily="34" charset="0"/>
              </a:rPr>
              <a:t>Personal </a:t>
            </a:r>
            <a:r>
              <a:rPr lang="en-GB" sz="2600" dirty="0">
                <a:solidFill>
                  <a:srgbClr val="023B59"/>
                </a:solidFill>
                <a:latin typeface="Arial" panose="020B0604020202020204" pitchFamily="34" charset="0"/>
              </a:rPr>
              <a:t>data must be</a:t>
            </a:r>
            <a:r>
              <a:rPr lang="en-GB" sz="2600" dirty="0" smtClean="0">
                <a:solidFill>
                  <a:srgbClr val="023B59"/>
                </a:solidFill>
                <a:latin typeface="Arial" panose="020B0604020202020204" pitchFamily="34" charset="0"/>
              </a:rPr>
              <a:t>:</a:t>
            </a:r>
            <a:endParaRPr lang="en-GB" sz="2600" dirty="0">
              <a:solidFill>
                <a:srgbClr val="023B59"/>
              </a:solidFill>
              <a:latin typeface="Arial" panose="020B0604020202020204" pitchFamily="34" charset="0"/>
            </a:endParaRPr>
          </a:p>
        </p:txBody>
      </p:sp>
      <p:sp>
        <p:nvSpPr>
          <p:cNvPr id="5" name="Right Brace 4"/>
          <p:cNvSpPr/>
          <p:nvPr/>
        </p:nvSpPr>
        <p:spPr>
          <a:xfrm>
            <a:off x="7310626" y="1550599"/>
            <a:ext cx="432048" cy="4032448"/>
          </a:xfrm>
          <a:prstGeom prst="rightBrace">
            <a:avLst/>
          </a:prstGeom>
          <a:ln w="381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41375" y="2054023"/>
            <a:ext cx="2304256" cy="112134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Processed fairly, lawfully and transparently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750977" y="3922935"/>
            <a:ext cx="2325079" cy="124468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Kept in identifiable form for no longer than necessary</a:t>
            </a:r>
          </a:p>
        </p:txBody>
      </p:sp>
      <p:sp>
        <p:nvSpPr>
          <p:cNvPr id="9" name="Rectangle 8"/>
          <p:cNvSpPr/>
          <p:nvPr/>
        </p:nvSpPr>
        <p:spPr>
          <a:xfrm>
            <a:off x="2725878" y="2528837"/>
            <a:ext cx="2350178" cy="1247644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Collected for specified, explicit &amp; legitimate purposes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328578" y="2054023"/>
            <a:ext cx="1907718" cy="112134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Adequate, relevant and necessary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309941" y="4368699"/>
            <a:ext cx="1907582" cy="1004517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Processed securely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22354" y="4374698"/>
            <a:ext cx="2304504" cy="1062436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Accurate &amp; where necessary,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kept up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 date</a:t>
            </a:r>
          </a:p>
        </p:txBody>
      </p:sp>
      <p:sp>
        <p:nvSpPr>
          <p:cNvPr id="15" name="Rectangle 14"/>
          <p:cNvSpPr/>
          <p:nvPr/>
        </p:nvSpPr>
        <p:spPr>
          <a:xfrm rot="5400000">
            <a:off x="6718873" y="3006153"/>
            <a:ext cx="3201599" cy="1121341"/>
          </a:xfrm>
          <a:prstGeom prst="rect">
            <a:avLst/>
          </a:prstGeom>
          <a:solidFill>
            <a:srgbClr val="023B5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881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Security Principle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360000" indent="-540000" defTabSz="1209751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b="1" dirty="0">
                <a:solidFill>
                  <a:srgbClr val="023B59"/>
                </a:solidFill>
                <a:latin typeface="Arial" panose="020B0604020202020204" pitchFamily="34" charset="0"/>
              </a:rPr>
              <a:t>The GDPR Security Principle</a:t>
            </a:r>
          </a:p>
          <a:p>
            <a:pPr marL="360000" indent="-540000" defTabSz="1209751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i="1" dirty="0">
                <a:solidFill>
                  <a:srgbClr val="023B59"/>
                </a:solidFill>
                <a:latin typeface="Arial" panose="020B0604020202020204" pitchFamily="34" charset="0"/>
              </a:rPr>
              <a:t>“Information must be processed in a manner that ensures appropriate security of the personal data, including protection against unauthorised or unlawful processing and against accidental loss, destruction or damage, using appropriate technical or organisational measures”</a:t>
            </a:r>
          </a:p>
          <a:p>
            <a:pPr marL="360000" indent="-540000" defTabSz="1209751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2400" i="1" dirty="0">
                <a:solidFill>
                  <a:srgbClr val="023B59"/>
                </a:solidFill>
              </a:rPr>
              <a:t>Note: Breaches of other principles of GDPR </a:t>
            </a:r>
            <a:r>
              <a:rPr lang="en-GB" sz="2400" b="1" u="sng" dirty="0">
                <a:solidFill>
                  <a:srgbClr val="023B59"/>
                </a:solidFill>
              </a:rPr>
              <a:t>will</a:t>
            </a:r>
            <a:r>
              <a:rPr lang="en-GB" sz="2400" i="1" dirty="0">
                <a:solidFill>
                  <a:srgbClr val="023B59"/>
                </a:solidFill>
              </a:rPr>
              <a:t> also inevitably apply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33932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Security Principle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360000" lvl="0">
              <a:spcAft>
                <a:spcPts val="1800"/>
              </a:spcAft>
            </a:pPr>
            <a:r>
              <a:rPr lang="en-GB" sz="2400" dirty="0" smtClean="0">
                <a:solidFill>
                  <a:srgbClr val="023B59"/>
                </a:solidFill>
              </a:rPr>
              <a:t>Organisational Measures include</a:t>
            </a:r>
            <a:r>
              <a:rPr lang="en-GB" sz="2400" dirty="0">
                <a:solidFill>
                  <a:srgbClr val="023B59"/>
                </a:solidFill>
              </a:rPr>
              <a:t>: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Policies (e.g. Information Security Policy, Information Governance Policy)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Procedures (including local SOPs)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Information Governance Training</a:t>
            </a:r>
          </a:p>
          <a:p>
            <a:pPr marL="817200" lvl="0" indent="-457200">
              <a:spcAft>
                <a:spcPts val="1800"/>
              </a:spcAft>
            </a:pPr>
            <a:r>
              <a:rPr lang="en-GB" sz="2400" dirty="0">
                <a:solidFill>
                  <a:srgbClr val="023B59"/>
                </a:solidFill>
              </a:rPr>
              <a:t>Accreditation to recognised standards</a:t>
            </a:r>
          </a:p>
          <a:p>
            <a:pPr marL="0" indent="0">
              <a:buNone/>
            </a:pPr>
            <a:endParaRPr lang="en-GB" sz="22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934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</a:t>
            </a:r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Record of processing activities</a:t>
            </a:r>
            <a:endParaRPr lang="en-GB" altLang="en-US" sz="3600" b="1" dirty="0" smtClean="0">
              <a:solidFill>
                <a:srgbClr val="023B59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4251994"/>
          </a:xfrm>
        </p:spPr>
        <p:txBody>
          <a:bodyPr>
            <a:noAutofit/>
          </a:bodyPr>
          <a:lstStyle/>
          <a:p>
            <a:pPr marL="17100" indent="0" defTabSz="1209751">
              <a:buNone/>
            </a:pPr>
            <a:r>
              <a:rPr lang="en-GB" sz="2400" dirty="0">
                <a:solidFill>
                  <a:srgbClr val="023B59"/>
                </a:solidFill>
              </a:rPr>
              <a:t>Article 30 requires controllers to maintain a record of processing activities containing:</a:t>
            </a:r>
          </a:p>
          <a:p>
            <a:pPr marL="360000" defTabSz="1209751"/>
            <a:endParaRPr lang="en-GB" sz="2400" dirty="0">
              <a:solidFill>
                <a:srgbClr val="023B59"/>
              </a:solidFill>
            </a:endParaRPr>
          </a:p>
          <a:p>
            <a:pPr marL="474300" indent="-457200" defTabSz="630238">
              <a:buAutoNum type="alphaLcParenBoth"/>
            </a:pPr>
            <a:r>
              <a:rPr lang="en-GB" sz="2400" dirty="0" smtClean="0">
                <a:solidFill>
                  <a:srgbClr val="023B59"/>
                </a:solidFill>
              </a:rPr>
              <a:t>the </a:t>
            </a:r>
            <a:r>
              <a:rPr lang="en-GB" sz="2400" dirty="0">
                <a:solidFill>
                  <a:srgbClr val="023B59"/>
                </a:solidFill>
              </a:rPr>
              <a:t>name and contact details of the controller, the </a:t>
            </a:r>
            <a:r>
              <a:rPr lang="en-GB" sz="2400" dirty="0" smtClean="0">
                <a:solidFill>
                  <a:srgbClr val="023B59"/>
                </a:solidFill>
              </a:rPr>
              <a:t>	controller's </a:t>
            </a:r>
            <a:r>
              <a:rPr lang="en-GB" sz="2400" dirty="0">
                <a:solidFill>
                  <a:srgbClr val="023B59"/>
                </a:solidFill>
              </a:rPr>
              <a:t>representative and the data protection </a:t>
            </a:r>
            <a:r>
              <a:rPr lang="en-GB" sz="2400" dirty="0" smtClean="0">
                <a:solidFill>
                  <a:srgbClr val="023B59"/>
                </a:solidFill>
              </a:rPr>
              <a:t>	officer</a:t>
            </a:r>
            <a:r>
              <a:rPr lang="en-GB" sz="2400" dirty="0">
                <a:solidFill>
                  <a:srgbClr val="023B59"/>
                </a:solidFill>
              </a:rPr>
              <a:t>; </a:t>
            </a:r>
            <a:endParaRPr lang="en-GB" sz="2400" dirty="0" smtClean="0">
              <a:solidFill>
                <a:srgbClr val="023B59"/>
              </a:solidFill>
            </a:endParaRPr>
          </a:p>
          <a:p>
            <a:pPr marL="474300" indent="-457200" defTabSz="630238">
              <a:buAutoNum type="alphaLcParenBoth"/>
            </a:pPr>
            <a:r>
              <a:rPr lang="en-GB" sz="2400" dirty="0" smtClean="0">
                <a:solidFill>
                  <a:srgbClr val="023B59"/>
                </a:solidFill>
              </a:rPr>
              <a:t>the </a:t>
            </a:r>
            <a:r>
              <a:rPr lang="en-GB" sz="2400" dirty="0">
                <a:solidFill>
                  <a:srgbClr val="023B59"/>
                </a:solidFill>
              </a:rPr>
              <a:t>purposes of the processing; </a:t>
            </a:r>
            <a:endParaRPr lang="en-GB" sz="2400" dirty="0" smtClean="0">
              <a:solidFill>
                <a:srgbClr val="023B59"/>
              </a:solidFill>
            </a:endParaRPr>
          </a:p>
          <a:p>
            <a:pPr marL="474300" indent="-457200" defTabSz="630238">
              <a:buAutoNum type="alphaLcParenBoth"/>
            </a:pPr>
            <a:r>
              <a:rPr lang="en-GB" sz="2400" dirty="0" smtClean="0">
                <a:solidFill>
                  <a:srgbClr val="023B59"/>
                </a:solidFill>
              </a:rPr>
              <a:t>a </a:t>
            </a:r>
            <a:r>
              <a:rPr lang="en-GB" sz="2400" dirty="0">
                <a:solidFill>
                  <a:srgbClr val="023B59"/>
                </a:solidFill>
              </a:rPr>
              <a:t>description of the categories of data subjects and of the </a:t>
            </a:r>
            <a:r>
              <a:rPr lang="en-GB" sz="2400" dirty="0" smtClean="0">
                <a:solidFill>
                  <a:srgbClr val="023B59"/>
                </a:solidFill>
              </a:rPr>
              <a:t>categories </a:t>
            </a:r>
            <a:r>
              <a:rPr lang="en-GB" sz="2400" dirty="0">
                <a:solidFill>
                  <a:srgbClr val="023B59"/>
                </a:solidFill>
              </a:rPr>
              <a:t>of personal data</a:t>
            </a:r>
            <a:r>
              <a:rPr lang="en-GB" sz="2400" dirty="0" smtClean="0">
                <a:solidFill>
                  <a:srgbClr val="023B59"/>
                </a:solidFill>
              </a:rPr>
              <a:t>;</a:t>
            </a:r>
            <a:endParaRPr lang="en-GB" sz="24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0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Data Protection Impact Assessments (DPIA)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sz="2200" dirty="0" smtClean="0">
                <a:solidFill>
                  <a:srgbClr val="023B59"/>
                </a:solidFill>
              </a:rPr>
              <a:t>Considers risks and impact of those risks, particularly insofar as they may impact on the </a:t>
            </a:r>
            <a:r>
              <a:rPr lang="en-GB" sz="2200" dirty="0">
                <a:solidFill>
                  <a:srgbClr val="023B59"/>
                </a:solidFill>
              </a:rPr>
              <a:t>rights and freedoms of </a:t>
            </a:r>
            <a:r>
              <a:rPr lang="en-GB" sz="2200" dirty="0" smtClean="0">
                <a:solidFill>
                  <a:srgbClr val="023B59"/>
                </a:solidFill>
              </a:rPr>
              <a:t>individuals. The </a:t>
            </a:r>
            <a:r>
              <a:rPr lang="en-GB" sz="2200" dirty="0">
                <a:solidFill>
                  <a:srgbClr val="023B59"/>
                </a:solidFill>
              </a:rPr>
              <a:t>focus is on the potential for </a:t>
            </a:r>
            <a:r>
              <a:rPr lang="en-GB" sz="2200" dirty="0" smtClean="0">
                <a:solidFill>
                  <a:srgbClr val="023B59"/>
                </a:solidFill>
              </a:rPr>
              <a:t>harm.</a:t>
            </a:r>
          </a:p>
          <a:p>
            <a:endParaRPr lang="en-GB" sz="1100" dirty="0" smtClean="0">
              <a:solidFill>
                <a:srgbClr val="023B59"/>
              </a:solidFill>
            </a:endParaRPr>
          </a:p>
          <a:p>
            <a:r>
              <a:rPr lang="en-GB" sz="2200" dirty="0" smtClean="0">
                <a:solidFill>
                  <a:srgbClr val="023B59"/>
                </a:solidFill>
              </a:rPr>
              <a:t>Risks don’t need to be eradicated – but seeks justification / mitigation</a:t>
            </a:r>
            <a:endParaRPr lang="en-GB" sz="2200" dirty="0">
              <a:solidFill>
                <a:srgbClr val="023B59"/>
              </a:solidFill>
            </a:endParaRPr>
          </a:p>
          <a:p>
            <a:endParaRPr lang="en-GB" sz="1100" dirty="0" smtClean="0">
              <a:solidFill>
                <a:srgbClr val="023B59"/>
              </a:solidFill>
            </a:endParaRPr>
          </a:p>
          <a:p>
            <a:r>
              <a:rPr lang="en-GB" sz="2200" dirty="0" smtClean="0">
                <a:solidFill>
                  <a:srgbClr val="023B59"/>
                </a:solidFill>
              </a:rPr>
              <a:t>Mandatory </a:t>
            </a:r>
            <a:r>
              <a:rPr lang="en-GB" sz="2200" dirty="0">
                <a:solidFill>
                  <a:srgbClr val="023B59"/>
                </a:solidFill>
              </a:rPr>
              <a:t>where data processing “is likely to result in a high risk to the rights and freedoms of natural persons</a:t>
            </a:r>
            <a:r>
              <a:rPr lang="en-GB" sz="2200" dirty="0" smtClean="0">
                <a:solidFill>
                  <a:srgbClr val="023B59"/>
                </a:solidFill>
              </a:rPr>
              <a:t>”</a:t>
            </a:r>
          </a:p>
          <a:p>
            <a:endParaRPr lang="en-GB" sz="1100" dirty="0" smtClean="0">
              <a:solidFill>
                <a:srgbClr val="023B59"/>
              </a:solidFill>
            </a:endParaRPr>
          </a:p>
          <a:p>
            <a:r>
              <a:rPr lang="en-GB" sz="2200" dirty="0" smtClean="0">
                <a:solidFill>
                  <a:srgbClr val="023B59"/>
                </a:solidFill>
              </a:rPr>
              <a:t>Failing </a:t>
            </a:r>
            <a:r>
              <a:rPr lang="en-GB" sz="2200" dirty="0">
                <a:solidFill>
                  <a:srgbClr val="023B59"/>
                </a:solidFill>
              </a:rPr>
              <a:t>to carry out a DPIA may result in enforcement action, including a fine of up to €10 million, or 2% global annual turnover if higher</a:t>
            </a:r>
            <a:r>
              <a:rPr lang="en-GB" sz="2200" dirty="0" smtClean="0">
                <a:solidFill>
                  <a:srgbClr val="023B59"/>
                </a:solidFill>
              </a:rPr>
              <a:t>.</a:t>
            </a:r>
            <a:endParaRPr lang="en-GB" sz="22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26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Breaches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023B59"/>
                </a:solidFill>
              </a:rPr>
              <a:t>“A breach” means a breach of security leading to:</a:t>
            </a:r>
          </a:p>
          <a:p>
            <a:endParaRPr lang="en-GB" sz="2800" dirty="0">
              <a:solidFill>
                <a:srgbClr val="023B59"/>
              </a:solidFill>
            </a:endParaRPr>
          </a:p>
          <a:p>
            <a:pPr marL="457200" indent="-457200"/>
            <a:r>
              <a:rPr lang="en-GB" sz="2800" dirty="0">
                <a:solidFill>
                  <a:srgbClr val="023B59"/>
                </a:solidFill>
              </a:rPr>
              <a:t>Loss, damage or </a:t>
            </a:r>
            <a:r>
              <a:rPr lang="en-GB" sz="2800" dirty="0" smtClean="0">
                <a:solidFill>
                  <a:srgbClr val="023B59"/>
                </a:solidFill>
              </a:rPr>
              <a:t>destruction</a:t>
            </a:r>
          </a:p>
          <a:p>
            <a:pPr marL="457200" indent="-457200"/>
            <a:r>
              <a:rPr lang="en-GB" sz="2800" dirty="0" smtClean="0">
                <a:solidFill>
                  <a:srgbClr val="023B59"/>
                </a:solidFill>
              </a:rPr>
              <a:t>Unauthorised </a:t>
            </a:r>
            <a:r>
              <a:rPr lang="en-GB" sz="2800" dirty="0">
                <a:solidFill>
                  <a:srgbClr val="023B59"/>
                </a:solidFill>
              </a:rPr>
              <a:t>disclosure, access or alteration of personal data</a:t>
            </a:r>
          </a:p>
          <a:p>
            <a:pPr marL="0" indent="0">
              <a:buNone/>
            </a:pPr>
            <a:endParaRPr lang="en-GB" sz="2800" dirty="0" smtClean="0">
              <a:solidFill>
                <a:srgbClr val="023B59"/>
              </a:solidFill>
            </a:endParaRPr>
          </a:p>
          <a:p>
            <a:pPr marL="0" indent="0">
              <a:buNone/>
            </a:pPr>
            <a:r>
              <a:rPr lang="en-GB" sz="2800" dirty="0" smtClean="0">
                <a:solidFill>
                  <a:srgbClr val="023B59"/>
                </a:solidFill>
              </a:rPr>
              <a:t>Breaches </a:t>
            </a:r>
            <a:r>
              <a:rPr lang="en-GB" sz="2800" dirty="0">
                <a:solidFill>
                  <a:srgbClr val="023B59"/>
                </a:solidFill>
              </a:rPr>
              <a:t>must be reported within 72 hours</a:t>
            </a:r>
          </a:p>
          <a:p>
            <a:pPr marL="0" indent="0">
              <a:buNone/>
            </a:pPr>
            <a:endParaRPr lang="en-GB" sz="30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234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Consequences of a breach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Detriment to ‘victims’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Disciplinary / Job loss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Prosecution (where relevant)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Organisation gets fined €20 million or 4% of annual 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Fines restrict job creation</a:t>
            </a:r>
          </a:p>
          <a:p>
            <a:pPr marL="817200" indent="-457200" defTabSz="1209751">
              <a:lnSpc>
                <a:spcPct val="90000"/>
              </a:lnSpc>
              <a:spcAft>
                <a:spcPts val="1200"/>
              </a:spcAft>
            </a:pPr>
            <a:r>
              <a:rPr lang="en-GB" sz="2800" dirty="0">
                <a:solidFill>
                  <a:srgbClr val="023B59"/>
                </a:solidFill>
              </a:rPr>
              <a:t>Negative </a:t>
            </a:r>
            <a:r>
              <a:rPr lang="en-GB" sz="2800" dirty="0" smtClean="0">
                <a:solidFill>
                  <a:srgbClr val="023B59"/>
                </a:solidFill>
              </a:rPr>
              <a:t>press</a:t>
            </a:r>
            <a:endParaRPr lang="en-GB" sz="28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88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GDPR: Consequences of a breach</a:t>
            </a:r>
            <a:endParaRPr lang="en-GB" dirty="0">
              <a:solidFill>
                <a:srgbClr val="023B59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3378" t="6697" r="64446" b="4294"/>
          <a:stretch/>
        </p:blipFill>
        <p:spPr>
          <a:xfrm>
            <a:off x="107504" y="1422692"/>
            <a:ext cx="3029619" cy="42997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7123" y="1422692"/>
            <a:ext cx="2623141" cy="423779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0264" y="1401933"/>
            <a:ext cx="3132216" cy="4250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25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 smtClean="0">
                <a:solidFill>
                  <a:srgbClr val="023B59"/>
                </a:solidFill>
                <a:ea typeface="ＭＳ Ｐゴシック" panose="020B0600070205080204" pitchFamily="34" charset="-128"/>
              </a:rPr>
              <a:t>GDPR: Regulatory powers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023B59"/>
                </a:solidFill>
              </a:rPr>
              <a:t>In the event of a breach, the ICO may issue:</a:t>
            </a:r>
          </a:p>
          <a:p>
            <a:pPr marL="0" indent="0">
              <a:buNone/>
            </a:pPr>
            <a:endParaRPr lang="en-US" sz="1100" dirty="0">
              <a:solidFill>
                <a:srgbClr val="023B59"/>
              </a:solidFill>
            </a:endParaRPr>
          </a:p>
          <a:p>
            <a:pPr marL="457200" indent="-457200"/>
            <a:r>
              <a:rPr lang="en-US" sz="2400" dirty="0">
                <a:solidFill>
                  <a:srgbClr val="023B59"/>
                </a:solidFill>
              </a:rPr>
              <a:t>Undertakings (not legally binding agreements to perform actions)</a:t>
            </a:r>
          </a:p>
          <a:p>
            <a:pPr marL="457200" indent="-457200"/>
            <a:r>
              <a:rPr lang="en-US" sz="2400" dirty="0">
                <a:solidFill>
                  <a:srgbClr val="023B59"/>
                </a:solidFill>
              </a:rPr>
              <a:t>Enforcement Notice (similar but legally enforceable - Contempt of Court)</a:t>
            </a:r>
          </a:p>
          <a:p>
            <a:pPr marL="457200" indent="-457200"/>
            <a:r>
              <a:rPr lang="en-US" sz="2400" dirty="0">
                <a:solidFill>
                  <a:srgbClr val="023B59"/>
                </a:solidFill>
              </a:rPr>
              <a:t>Information Notices (require an </a:t>
            </a:r>
            <a:r>
              <a:rPr lang="en-US" sz="2400" dirty="0" err="1">
                <a:solidFill>
                  <a:srgbClr val="023B59"/>
                </a:solidFill>
              </a:rPr>
              <a:t>organisation</a:t>
            </a:r>
            <a:r>
              <a:rPr lang="en-US" sz="2400" dirty="0">
                <a:solidFill>
                  <a:srgbClr val="023B59"/>
                </a:solidFill>
              </a:rPr>
              <a:t> to provide evidence)</a:t>
            </a:r>
          </a:p>
          <a:p>
            <a:pPr marL="457200" indent="-457200"/>
            <a:r>
              <a:rPr lang="en-US" sz="2400" dirty="0">
                <a:solidFill>
                  <a:srgbClr val="023B59"/>
                </a:solidFill>
              </a:rPr>
              <a:t>Warrants (to access premises and remove evidence)</a:t>
            </a:r>
          </a:p>
          <a:p>
            <a:pPr marL="457200" indent="-457200"/>
            <a:r>
              <a:rPr lang="en-US" sz="2400" dirty="0">
                <a:solidFill>
                  <a:srgbClr val="023B59"/>
                </a:solidFill>
              </a:rPr>
              <a:t>Fine of up to 22 million or 4% (proportionate to the breach</a:t>
            </a:r>
            <a:r>
              <a:rPr lang="en-US" sz="2400" dirty="0" smtClean="0">
                <a:solidFill>
                  <a:srgbClr val="023B59"/>
                </a:solidFill>
              </a:rPr>
              <a:t>)</a:t>
            </a:r>
            <a:endParaRPr lang="en-US" sz="24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15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 err="1" smtClean="0">
                <a:solidFill>
                  <a:srgbClr val="023B59"/>
                </a:solidFill>
              </a:rPr>
              <a:t>Brexit</a:t>
            </a:r>
            <a:r>
              <a:rPr lang="en-GB" sz="3600" b="1" dirty="0" smtClean="0">
                <a:solidFill>
                  <a:srgbClr val="023B59"/>
                </a:solidFill>
              </a:rPr>
              <a:t> and GDPR</a:t>
            </a:r>
            <a:endParaRPr lang="en-GB" sz="3600" b="1" dirty="0">
              <a:solidFill>
                <a:srgbClr val="023B59"/>
              </a:solidFill>
              <a:effectLst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 smtClean="0">
                <a:solidFill>
                  <a:srgbClr val="023B59"/>
                </a:solidFill>
              </a:rPr>
              <a:t>GDPR will apply after </a:t>
            </a:r>
            <a:r>
              <a:rPr lang="en-GB" dirty="0" err="1" smtClean="0">
                <a:solidFill>
                  <a:srgbClr val="023B59"/>
                </a:solidFill>
              </a:rPr>
              <a:t>Brexit</a:t>
            </a:r>
            <a:endParaRPr lang="en-GB" dirty="0" smtClean="0">
              <a:solidFill>
                <a:srgbClr val="023B59"/>
              </a:solidFill>
            </a:endParaRPr>
          </a:p>
          <a:p>
            <a:r>
              <a:rPr lang="en-GB" dirty="0" smtClean="0">
                <a:solidFill>
                  <a:srgbClr val="023B59"/>
                </a:solidFill>
              </a:rPr>
              <a:t>Will ensure seamless trading with the EU</a:t>
            </a:r>
          </a:p>
          <a:p>
            <a:r>
              <a:rPr lang="en-GB" dirty="0" smtClean="0">
                <a:solidFill>
                  <a:srgbClr val="023B59"/>
                </a:solidFill>
              </a:rPr>
              <a:t>Non EU countries will be likely to update legislation to comply</a:t>
            </a:r>
          </a:p>
          <a:p>
            <a:r>
              <a:rPr lang="en-GB" dirty="0" smtClean="0">
                <a:solidFill>
                  <a:srgbClr val="023B59"/>
                </a:solidFill>
              </a:rPr>
              <a:t>Non EU companies trading </a:t>
            </a:r>
            <a:r>
              <a:rPr lang="en-GB" dirty="0">
                <a:solidFill>
                  <a:srgbClr val="023B59"/>
                </a:solidFill>
              </a:rPr>
              <a:t>w</a:t>
            </a:r>
            <a:r>
              <a:rPr lang="en-GB" dirty="0" smtClean="0">
                <a:solidFill>
                  <a:srgbClr val="023B59"/>
                </a:solidFill>
              </a:rPr>
              <a:t>ith the EU will need to align with the regulation</a:t>
            </a:r>
            <a:endParaRPr lang="en-GB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24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rgbClr val="023B59"/>
                </a:solidFill>
              </a:rPr>
              <a:t>Further Reading</a:t>
            </a:r>
            <a:endParaRPr lang="en-GB" sz="3600" b="1" dirty="0">
              <a:solidFill>
                <a:srgbClr val="023B59"/>
              </a:solidFill>
              <a:effectLst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 smtClean="0">
                <a:solidFill>
                  <a:srgbClr val="023B59"/>
                </a:solidFill>
              </a:rPr>
              <a:t>ICO </a:t>
            </a:r>
            <a:r>
              <a:rPr lang="en-GB" dirty="0" smtClean="0">
                <a:solidFill>
                  <a:srgbClr val="023B59"/>
                </a:solidFill>
              </a:rPr>
              <a:t>Guidance on their website</a:t>
            </a:r>
          </a:p>
          <a:p>
            <a:r>
              <a:rPr lang="en-GB" dirty="0" smtClean="0">
                <a:solidFill>
                  <a:srgbClr val="023B59"/>
                </a:solidFill>
              </a:rPr>
              <a:t>Article 29 Working Party Guidance</a:t>
            </a:r>
          </a:p>
          <a:p>
            <a:r>
              <a:rPr lang="en-GB" dirty="0" smtClean="0">
                <a:solidFill>
                  <a:srgbClr val="023B59"/>
                </a:solidFill>
              </a:rPr>
              <a:t>For the lawyer – the legislation is published, but it advised to check out the opinions of the Article 29 working party for interpretation</a:t>
            </a:r>
            <a:endParaRPr lang="en-GB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82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54829"/>
            <a:ext cx="7772400" cy="280831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Information Governance and the use of </a:t>
            </a:r>
            <a:r>
              <a:rPr lang="en-GB" dirty="0" smtClean="0">
                <a:solidFill>
                  <a:schemeClr val="bg1"/>
                </a:solidFill>
              </a:rPr>
              <a:t>data (including statistics):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Basic Principles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4221088"/>
            <a:ext cx="7848872" cy="154209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Andrew Fletcher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LLM, LLB (Hons), PGDip (LPC); AMBCS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6228183" y="332656"/>
            <a:ext cx="2673263" cy="792088"/>
            <a:chOff x="7845452" y="1400896"/>
            <a:chExt cx="4862436" cy="1472108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40"/>
            <a:stretch/>
          </p:blipFill>
          <p:spPr>
            <a:xfrm>
              <a:off x="9396536" y="1400897"/>
              <a:ext cx="3311352" cy="146856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5327"/>
            <a:stretch/>
          </p:blipFill>
          <p:spPr>
            <a:xfrm>
              <a:off x="7845452" y="1400896"/>
              <a:ext cx="1584176" cy="14721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210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Statistics: Legal Considerations</a:t>
            </a:r>
            <a:endParaRPr lang="en-GB" sz="3600" b="1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23B59"/>
                </a:solidFill>
              </a:rPr>
              <a:t>May be subject to GDPR (where identifiable)</a:t>
            </a:r>
          </a:p>
          <a:p>
            <a:r>
              <a:rPr lang="en-GB" dirty="0" smtClean="0">
                <a:solidFill>
                  <a:srgbClr val="023B59"/>
                </a:solidFill>
              </a:rPr>
              <a:t>The level of disclosure will depend on the purpose and the audience</a:t>
            </a:r>
          </a:p>
          <a:p>
            <a:r>
              <a:rPr lang="en-GB" dirty="0" smtClean="0">
                <a:solidFill>
                  <a:srgbClr val="023B59"/>
                </a:solidFill>
              </a:rPr>
              <a:t>Information should only remain in identifiable form for as long as is necessary (GDPR principle)</a:t>
            </a:r>
            <a:endParaRPr lang="en-GB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10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900" b="1" dirty="0" smtClean="0">
                <a:solidFill>
                  <a:srgbClr val="023B59"/>
                </a:solidFill>
              </a:rPr>
              <a:t>De-identifying information</a:t>
            </a:r>
            <a:endParaRPr lang="en-GB" sz="4000" dirty="0">
              <a:solidFill>
                <a:srgbClr val="023B5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800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can be made less identifiable by:</a:t>
            </a:r>
          </a:p>
          <a:p>
            <a:pPr marL="457200" lvl="0" indent="-457200"/>
            <a:endParaRPr lang="en-GB" sz="2800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Pseudonymisation</a:t>
            </a:r>
            <a:endParaRPr lang="en-GB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Anonymisation</a:t>
            </a:r>
            <a:endParaRPr lang="en-GB" dirty="0" smtClean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9851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err="1" smtClean="0">
                <a:solidFill>
                  <a:srgbClr val="023B59"/>
                </a:solidFill>
              </a:rPr>
              <a:t>Pseudonymisation</a:t>
            </a:r>
            <a:endParaRPr lang="en-GB" sz="3600" b="1" dirty="0">
              <a:solidFill>
                <a:srgbClr val="023B5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rgbClr val="023B59"/>
                </a:solidFill>
              </a:rPr>
              <a:t>Identifying </a:t>
            </a:r>
            <a:r>
              <a:rPr lang="en-GB" dirty="0">
                <a:solidFill>
                  <a:srgbClr val="023B59"/>
                </a:solidFill>
              </a:rPr>
              <a:t>fields within the data are replaced by one or more artificial identifiers, or pseudonyms. </a:t>
            </a:r>
            <a:endParaRPr lang="en-GB" dirty="0" smtClean="0">
              <a:solidFill>
                <a:srgbClr val="023B59"/>
              </a:solidFill>
            </a:endParaRPr>
          </a:p>
          <a:p>
            <a:endParaRPr lang="en-GB" dirty="0">
              <a:solidFill>
                <a:srgbClr val="023B59"/>
              </a:solidFill>
            </a:endParaRPr>
          </a:p>
          <a:p>
            <a:r>
              <a:rPr lang="en-GB" dirty="0">
                <a:solidFill>
                  <a:srgbClr val="023B59"/>
                </a:solidFill>
              </a:rPr>
              <a:t>There can be a single pseudonym for a collection of replaced fields or a pseudonym per replaced field.</a:t>
            </a:r>
          </a:p>
          <a:p>
            <a:endParaRPr lang="en-GB" dirty="0">
              <a:solidFill>
                <a:srgbClr val="023B59"/>
              </a:solidFill>
            </a:endParaRPr>
          </a:p>
          <a:p>
            <a:r>
              <a:rPr lang="en-GB" dirty="0">
                <a:solidFill>
                  <a:srgbClr val="023B59"/>
                </a:solidFill>
              </a:rPr>
              <a:t>The information may still be identifiable, however it will be less easily identifiable. This helps minimise risk of people being identified by the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12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Anonymisation</a:t>
            </a:r>
            <a:endParaRPr lang="en-GB" sz="3600" b="1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23B59"/>
                </a:solidFill>
              </a:rPr>
              <a:t>Where data is put into a form which does not identify </a:t>
            </a:r>
            <a:r>
              <a:rPr lang="en-GB" dirty="0" smtClean="0">
                <a:solidFill>
                  <a:srgbClr val="023B59"/>
                </a:solidFill>
              </a:rPr>
              <a:t>individuals</a:t>
            </a:r>
          </a:p>
          <a:p>
            <a:pPr marL="0" indent="0">
              <a:buNone/>
            </a:pPr>
            <a:endParaRPr lang="en-GB" dirty="0">
              <a:solidFill>
                <a:srgbClr val="023B59"/>
              </a:solidFill>
            </a:endParaRPr>
          </a:p>
          <a:p>
            <a:r>
              <a:rPr lang="en-GB" dirty="0">
                <a:solidFill>
                  <a:srgbClr val="023B59"/>
                </a:solidFill>
              </a:rPr>
              <a:t>Allows for a much wider use of the information. </a:t>
            </a:r>
          </a:p>
          <a:p>
            <a:endParaRPr lang="en-GB" dirty="0">
              <a:solidFill>
                <a:srgbClr val="023B59"/>
              </a:solidFill>
            </a:endParaRPr>
          </a:p>
          <a:p>
            <a:r>
              <a:rPr lang="en-GB" dirty="0">
                <a:solidFill>
                  <a:srgbClr val="023B59"/>
                </a:solidFill>
              </a:rPr>
              <a:t>It may be necessary to remove additional fields other than identifiers when disclosing figures around individuals. This may however take value out of the data.</a:t>
            </a:r>
          </a:p>
          <a:p>
            <a:endParaRPr lang="en-GB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07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Numbers</a:t>
            </a:r>
            <a:endParaRPr lang="en-GB" sz="3600" b="1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23B59"/>
                </a:solidFill>
              </a:rPr>
              <a:t>‘Small numbers’ – a term used to define the identification of individuals where</a:t>
            </a:r>
            <a:r>
              <a:rPr lang="en-GB" dirty="0" smtClean="0">
                <a:solidFill>
                  <a:srgbClr val="023B59"/>
                </a:solidFill>
              </a:rPr>
              <a:t>:</a:t>
            </a:r>
          </a:p>
          <a:p>
            <a:pPr marL="0" indent="0">
              <a:buNone/>
            </a:pPr>
            <a:endParaRPr lang="en-GB" dirty="0">
              <a:solidFill>
                <a:srgbClr val="023B59"/>
              </a:solidFill>
            </a:endParaRPr>
          </a:p>
          <a:p>
            <a:r>
              <a:rPr lang="en-GB" dirty="0" smtClean="0">
                <a:solidFill>
                  <a:srgbClr val="023B59"/>
                </a:solidFill>
              </a:rPr>
              <a:t>Populations </a:t>
            </a:r>
            <a:r>
              <a:rPr lang="en-GB" dirty="0">
                <a:solidFill>
                  <a:srgbClr val="023B59"/>
                </a:solidFill>
              </a:rPr>
              <a:t>that are considered to be ‘small’</a:t>
            </a:r>
          </a:p>
          <a:p>
            <a:r>
              <a:rPr lang="en-GB" dirty="0">
                <a:solidFill>
                  <a:srgbClr val="023B59"/>
                </a:solidFill>
              </a:rPr>
              <a:t>Geographical locations considered to be ‘sparse’</a:t>
            </a:r>
          </a:p>
          <a:p>
            <a:r>
              <a:rPr lang="en-GB" dirty="0">
                <a:solidFill>
                  <a:srgbClr val="023B59"/>
                </a:solidFill>
              </a:rPr>
              <a:t>Both may be interlinked (increases the risk)</a:t>
            </a:r>
          </a:p>
          <a:p>
            <a:endParaRPr lang="en-GB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83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number disclosure</a:t>
            </a:r>
            <a:endParaRPr lang="en-GB" sz="3600" b="1" dirty="0">
              <a:solidFill>
                <a:srgbClr val="023B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7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023B59"/>
                </a:solidFill>
              </a:rPr>
              <a:t>Individual Attribute Disclosure: </a:t>
            </a:r>
            <a:r>
              <a:rPr lang="en-GB" sz="3000" dirty="0">
                <a:solidFill>
                  <a:srgbClr val="023B59"/>
                </a:solidFill>
              </a:rPr>
              <a:t>When an individual can be identified</a:t>
            </a:r>
          </a:p>
          <a:p>
            <a:endParaRPr lang="en-GB" sz="3000" dirty="0">
              <a:solidFill>
                <a:srgbClr val="023B59"/>
              </a:solidFill>
            </a:endParaRPr>
          </a:p>
          <a:p>
            <a:r>
              <a:rPr lang="en-GB" sz="3000" b="1" dirty="0">
                <a:solidFill>
                  <a:srgbClr val="023B59"/>
                </a:solidFill>
              </a:rPr>
              <a:t>Group Attribute Disclosure: </a:t>
            </a:r>
            <a:r>
              <a:rPr lang="en-GB" sz="3000" dirty="0">
                <a:solidFill>
                  <a:srgbClr val="023B59"/>
                </a:solidFill>
              </a:rPr>
              <a:t>When information about a set group of people can be </a:t>
            </a:r>
            <a:r>
              <a:rPr lang="en-GB" sz="3000" dirty="0" smtClean="0">
                <a:solidFill>
                  <a:srgbClr val="023B59"/>
                </a:solidFill>
              </a:rPr>
              <a:t>identified</a:t>
            </a:r>
            <a:endParaRPr lang="en-GB" sz="3000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435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</a:t>
            </a:r>
            <a:r>
              <a:rPr lang="en-GB" sz="3600" b="1" dirty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3600" b="1" dirty="0" smtClean="0">
                <a:solidFill>
                  <a:srgbClr val="023B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umber disclosure</a:t>
            </a:r>
            <a:endParaRPr lang="en-GB" sz="3600" dirty="0">
              <a:solidFill>
                <a:srgbClr val="023B5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023B59"/>
                </a:solidFill>
              </a:rPr>
              <a:t>Small Number Identification </a:t>
            </a:r>
            <a:r>
              <a:rPr lang="en-GB" dirty="0">
                <a:solidFill>
                  <a:srgbClr val="023B59"/>
                </a:solidFill>
              </a:rPr>
              <a:t>- Where small values of 1, more consideration is required as identification can lead to disclosure of unique characteristics in a </a:t>
            </a:r>
            <a:r>
              <a:rPr lang="en-GB" dirty="0" smtClean="0">
                <a:solidFill>
                  <a:srgbClr val="023B59"/>
                </a:solidFill>
              </a:rPr>
              <a:t>population</a:t>
            </a:r>
          </a:p>
          <a:p>
            <a:endParaRPr lang="en-GB" dirty="0">
              <a:solidFill>
                <a:srgbClr val="023B59"/>
              </a:solidFill>
            </a:endParaRPr>
          </a:p>
          <a:p>
            <a:r>
              <a:rPr lang="en-GB" b="1" dirty="0">
                <a:solidFill>
                  <a:srgbClr val="023B59"/>
                </a:solidFill>
              </a:rPr>
              <a:t>Residual Disclosure (or differencing</a:t>
            </a:r>
            <a:r>
              <a:rPr lang="en-GB" b="1" dirty="0" smtClean="0">
                <a:solidFill>
                  <a:srgbClr val="023B59"/>
                </a:solidFill>
              </a:rPr>
              <a:t>) </a:t>
            </a:r>
            <a:r>
              <a:rPr lang="en-GB" dirty="0">
                <a:solidFill>
                  <a:srgbClr val="023B59"/>
                </a:solidFill>
              </a:rPr>
              <a:t>Where outputs from different source can be put together and what is left can reveal a small number value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8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23B59"/>
                </a:solidFill>
              </a:rPr>
              <a:t>Residual disclosure – an example</a:t>
            </a:r>
            <a:endParaRPr lang="en-GB" sz="3600" b="1" dirty="0">
              <a:solidFill>
                <a:srgbClr val="023B59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7500" lnSpcReduction="20000"/>
          </a:bodyPr>
          <a:lstStyle/>
          <a:p>
            <a:pPr marL="360000" lvl="0"/>
            <a:r>
              <a:rPr lang="en-GB" b="1" dirty="0">
                <a:solidFill>
                  <a:srgbClr val="023B59"/>
                </a:solidFill>
              </a:rPr>
              <a:t>Request 1: </a:t>
            </a:r>
            <a:r>
              <a:rPr lang="en-GB" dirty="0">
                <a:solidFill>
                  <a:srgbClr val="023B59"/>
                </a:solidFill>
              </a:rPr>
              <a:t>A journalist requests information on the number of people under 65 who have had a specific knee surgery procedure in a specific hospital in the year 2017/18. </a:t>
            </a:r>
            <a:r>
              <a:rPr lang="en-GB" sz="2800" dirty="0">
                <a:solidFill>
                  <a:srgbClr val="023B59"/>
                </a:solidFill>
              </a:rPr>
              <a:t>[79 people have had this type of surgery]</a:t>
            </a:r>
          </a:p>
          <a:p>
            <a:pPr marL="360000" lvl="0"/>
            <a:endParaRPr lang="en-GB" sz="1600" dirty="0">
              <a:solidFill>
                <a:srgbClr val="023B59"/>
              </a:solidFill>
            </a:endParaRPr>
          </a:p>
          <a:p>
            <a:pPr marL="360000" lvl="0"/>
            <a:r>
              <a:rPr lang="en-GB" b="1" dirty="0">
                <a:solidFill>
                  <a:srgbClr val="023B59"/>
                </a:solidFill>
              </a:rPr>
              <a:t>Request 2: </a:t>
            </a:r>
            <a:r>
              <a:rPr lang="en-GB" dirty="0">
                <a:solidFill>
                  <a:srgbClr val="023B59"/>
                </a:solidFill>
              </a:rPr>
              <a:t>A different journalist asks for information on the number of under 60 year olds who have had knee surgery in the same hospital in the past year.  </a:t>
            </a:r>
            <a:r>
              <a:rPr lang="en-GB" sz="2800" dirty="0">
                <a:solidFill>
                  <a:srgbClr val="023B59"/>
                </a:solidFill>
              </a:rPr>
              <a:t>[75 people in this age group have had knee surgery]</a:t>
            </a:r>
          </a:p>
          <a:p>
            <a:pPr marL="360000" lvl="0"/>
            <a:endParaRPr lang="en-GB" sz="1600" dirty="0">
              <a:solidFill>
                <a:srgbClr val="023B59"/>
              </a:solidFill>
            </a:endParaRPr>
          </a:p>
          <a:p>
            <a:pPr marL="360000" lvl="0"/>
            <a:r>
              <a:rPr lang="en-GB" dirty="0">
                <a:solidFill>
                  <a:srgbClr val="023B59"/>
                </a:solidFill>
              </a:rPr>
              <a:t>Combining the two sets of identifies 4 people who had a specific procedure.</a:t>
            </a:r>
          </a:p>
          <a:p>
            <a:pPr marL="0" indent="0">
              <a:buNone/>
            </a:pPr>
            <a:endParaRPr lang="en-GB" dirty="0">
              <a:solidFill>
                <a:srgbClr val="023B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91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002060"/>
                </a:solidFill>
              </a:rPr>
              <a:t>ICO Guidance</a:t>
            </a: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3848" y="1600201"/>
            <a:ext cx="5482952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The ICO has produced a Code of Practice on </a:t>
            </a:r>
            <a:r>
              <a:rPr lang="en-GB" dirty="0" err="1">
                <a:solidFill>
                  <a:srgbClr val="002060"/>
                </a:solidFill>
              </a:rPr>
              <a:t>Anonymisation</a:t>
            </a:r>
            <a:r>
              <a:rPr lang="en-GB" dirty="0">
                <a:solidFill>
                  <a:srgbClr val="002060"/>
                </a:solidFill>
              </a:rPr>
              <a:t>.</a:t>
            </a:r>
          </a:p>
          <a:p>
            <a:r>
              <a:rPr lang="en-GB" dirty="0">
                <a:solidFill>
                  <a:srgbClr val="002060"/>
                </a:solidFill>
              </a:rPr>
              <a:t>The code is broad and extends beyond statistics.</a:t>
            </a:r>
          </a:p>
          <a:p>
            <a:r>
              <a:rPr lang="en-GB" dirty="0">
                <a:solidFill>
                  <a:srgbClr val="002060"/>
                </a:solidFill>
              </a:rPr>
              <a:t>The Code is Available on their website at: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sz="1600" dirty="0">
                <a:hlinkClick r:id="rId2"/>
              </a:rPr>
              <a:t>https://</a:t>
            </a:r>
            <a:r>
              <a:rPr lang="en-GB" sz="1600" dirty="0" smtClean="0">
                <a:hlinkClick r:id="rId2"/>
              </a:rPr>
              <a:t>ico.org.uk/media/for-organisations/documents/1061/anonymisation-code.pdf</a:t>
            </a:r>
            <a:r>
              <a:rPr lang="en-GB" sz="1600" dirty="0" smtClean="0"/>
              <a:t> </a:t>
            </a:r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-1" r="11147" b="7243"/>
          <a:stretch/>
        </p:blipFill>
        <p:spPr>
          <a:xfrm>
            <a:off x="611560" y="1600201"/>
            <a:ext cx="2474034" cy="384343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2969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ONS Guidance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1880" y="1600201"/>
            <a:ext cx="519492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National Statistics Authority has produced confidentiality guidance on the dissemination of health statistics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Followed Office of National Statistics review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Code is Available on their website at: 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://www.ons.gov.uk/file?uri=/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methodology/methodologytopicsandstatisticalconcepts/disclosurecontrol/healthstatistics/confidentialityguidanctcm77181864.pdf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116" y="1484783"/>
            <a:ext cx="2862747" cy="4049401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75234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54828"/>
            <a:ext cx="7772400" cy="3266259"/>
          </a:xfrm>
        </p:spPr>
        <p:txBody>
          <a:bodyPr>
            <a:normAutofit/>
          </a:bodyPr>
          <a:lstStyle/>
          <a:p>
            <a:r>
              <a:rPr lang="en-GB" sz="9000" dirty="0" smtClean="0">
                <a:solidFill>
                  <a:schemeClr val="bg1"/>
                </a:solidFill>
              </a:rPr>
              <a:t>Any</a:t>
            </a:r>
            <a:br>
              <a:rPr lang="en-GB" sz="9000" dirty="0" smtClean="0">
                <a:solidFill>
                  <a:schemeClr val="bg1"/>
                </a:solidFill>
              </a:rPr>
            </a:br>
            <a:r>
              <a:rPr lang="en-GB" sz="9000" dirty="0" smtClean="0">
                <a:solidFill>
                  <a:schemeClr val="bg1"/>
                </a:solidFill>
              </a:rPr>
              <a:t>Questions</a:t>
            </a:r>
            <a:endParaRPr lang="en-GB" sz="90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1680" y="4221088"/>
            <a:ext cx="5868144" cy="154209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Andrew Fletcher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LLM, LLB (Hons), PGDip (LPC)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6228183" y="332656"/>
            <a:ext cx="2673263" cy="792088"/>
            <a:chOff x="7845452" y="1400896"/>
            <a:chExt cx="4862436" cy="147210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40"/>
            <a:stretch/>
          </p:blipFill>
          <p:spPr>
            <a:xfrm>
              <a:off x="9396536" y="1400897"/>
              <a:ext cx="3311352" cy="146856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5327"/>
            <a:stretch/>
          </p:blipFill>
          <p:spPr>
            <a:xfrm>
              <a:off x="7845452" y="1400896"/>
              <a:ext cx="1584176" cy="14721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6221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3822</TotalTime>
  <Words>1604</Words>
  <Application>Microsoft Office PowerPoint</Application>
  <PresentationFormat>On-screen Show (4:3)</PresentationFormat>
  <Paragraphs>215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ＭＳ Ｐゴシック</vt:lpstr>
      <vt:lpstr>Arial</vt:lpstr>
      <vt:lpstr>Calibri</vt:lpstr>
      <vt:lpstr>Myriad Pro</vt:lpstr>
      <vt:lpstr>20140311PresentationUWTSDTemplate</vt:lpstr>
      <vt:lpstr>Data Governance Presentation</vt:lpstr>
      <vt:lpstr>About Me</vt:lpstr>
      <vt:lpstr>More about me</vt:lpstr>
      <vt:lpstr>Todays Session</vt:lpstr>
      <vt:lpstr>Todays Session</vt:lpstr>
      <vt:lpstr>Data Protection and the General Data Protection Regulation</vt:lpstr>
      <vt:lpstr>Data Protection</vt:lpstr>
      <vt:lpstr>GDPR: Aims</vt:lpstr>
      <vt:lpstr>GDPR: Applicability</vt:lpstr>
      <vt:lpstr>GDPR: Processing Personal Data</vt:lpstr>
      <vt:lpstr>GDPR: Special Category Data</vt:lpstr>
      <vt:lpstr>GDPR: Processing Special Category  Personal Data</vt:lpstr>
      <vt:lpstr>GDPR: Rights</vt:lpstr>
      <vt:lpstr>GDPR: The Principles</vt:lpstr>
      <vt:lpstr>GDPR: Security Principle</vt:lpstr>
      <vt:lpstr>GDPR: Security Principle</vt:lpstr>
      <vt:lpstr>GDPR: Record of processing activities</vt:lpstr>
      <vt:lpstr>GDPR: Data Protection Impact Assessments (DPIA)</vt:lpstr>
      <vt:lpstr>GDPR: Breaches</vt:lpstr>
      <vt:lpstr>GDPR: Consequences of a breach</vt:lpstr>
      <vt:lpstr>GDPR: Consequences of a breach</vt:lpstr>
      <vt:lpstr>GDPR: Regulatory powers</vt:lpstr>
      <vt:lpstr>Brexit and GDPR</vt:lpstr>
      <vt:lpstr>Further Reading</vt:lpstr>
      <vt:lpstr>Information Governance and the use of data (including statistics):  Basic Principles</vt:lpstr>
      <vt:lpstr>Statistics: Legal Considerations</vt:lpstr>
      <vt:lpstr>De-identifying information</vt:lpstr>
      <vt:lpstr>Pseudonymisation</vt:lpstr>
      <vt:lpstr>Anonymisation</vt:lpstr>
      <vt:lpstr>Small Numbers</vt:lpstr>
      <vt:lpstr>Small number disclosure</vt:lpstr>
      <vt:lpstr>Small number disclosure</vt:lpstr>
      <vt:lpstr>Residual disclosure – an example</vt:lpstr>
      <vt:lpstr>ICO Guidance</vt:lpstr>
      <vt:lpstr>ONS Guidance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Andrew Fletcher (NWIS - Information Governance)</cp:lastModifiedBy>
  <cp:revision>87</cp:revision>
  <cp:lastPrinted>2017-09-20T09:12:57Z</cp:lastPrinted>
  <dcterms:created xsi:type="dcterms:W3CDTF">2015-04-14T15:21:28Z</dcterms:created>
  <dcterms:modified xsi:type="dcterms:W3CDTF">2019-03-18T09:32:39Z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