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6649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888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52781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89832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083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930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863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487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0249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588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0807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2590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https://www.cipd.co.uk/knowledge/work/technology/ai-automation-implications&amp;authuser=2" TargetMode="External"/><Relationship Id="rId2" Type="http://schemas.openxmlformats.org/officeDocument/2006/relationships/hyperlink" Target="https://www.google.com/search?q=https://www.cipd.co.uk/knowledge/strategy/overview/pestle-analysis-factsheet&amp;authuser=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m/search?q=https://www.ukhospitality.org.uk/policy-reports&amp;authuser=2" TargetMode="External"/><Relationship Id="rId5" Type="http://schemas.openxmlformats.org/officeDocument/2006/relationships/hyperlink" Target="https://www.pwc.co.uk/industries/hospitality-leisure/insights/uk-hotels-forecast.html" TargetMode="External"/><Relationship Id="rId4" Type="http://schemas.openxmlformats.org/officeDocument/2006/relationships/hyperlink" Target="https://www.gov.uk/government/publications/ai-regulation-a-pro-innovation-approac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t>Artificial Intelligence and Human Collaboration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sz="1400" dirty="0"/>
          </a:p>
          <a:p>
            <a:r>
              <a:rPr sz="1400" dirty="0"/>
              <a:t>Student: Gulam Shah Nawaj</a:t>
            </a:r>
            <a:endParaRPr lang="en-US" sz="1400" dirty="0"/>
          </a:p>
          <a:p>
            <a:r>
              <a:rPr lang="en-US" sz="1400" cap="all" dirty="0"/>
              <a:t>Student ID: 2209347</a:t>
            </a:r>
            <a:endParaRPr sz="1400" dirty="0"/>
          </a:p>
          <a:p>
            <a:r>
              <a:rPr sz="1400" dirty="0"/>
              <a:t>Tutor: Natalie Brailsford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1.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UK hotel industry faces high operational costs and post-Brexit </a:t>
            </a:r>
            <a:r>
              <a:rPr dirty="0" err="1"/>
              <a:t>labour</a:t>
            </a:r>
            <a:r>
              <a:rPr dirty="0"/>
              <a:t> shortages.</a:t>
            </a:r>
          </a:p>
          <a:p>
            <a:r>
              <a:rPr dirty="0"/>
              <a:t>AI adoption has shifted from innovation to strategic necessity.</a:t>
            </a:r>
          </a:p>
          <a:p>
            <a:r>
              <a:rPr dirty="0"/>
              <a:t>This paper explores balance between AI-driven automation and human touch in guest experience.</a:t>
            </a:r>
          </a:p>
        </p:txBody>
      </p:sp>
      <p:pic>
        <p:nvPicPr>
          <p:cNvPr id="1026" name="Picture 2" descr="The impact of Brexit and Covid on the UK hospitality workforce | Caterer.com">
            <a:extLst>
              <a:ext uri="{FF2B5EF4-FFF2-40B4-BE49-F238E27FC236}">
                <a16:creationId xmlns:a16="http://schemas.microsoft.com/office/drawing/2014/main" id="{38B7E3BA-1075-3826-E244-FD0CAA54C7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177211"/>
            <a:ext cx="4198374" cy="2361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2. Research Aim and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Aim: To investigate the strategic balance of AI adoption and human collaboration in UK hotels.</a:t>
            </a:r>
          </a:p>
          <a:p>
            <a:endParaRPr dirty="0"/>
          </a:p>
          <a:p>
            <a:r>
              <a:rPr dirty="0"/>
              <a:t>Research Question:</a:t>
            </a:r>
          </a:p>
          <a:p>
            <a:r>
              <a:rPr dirty="0"/>
              <a:t>Where does the balance between human touch and technology lie in terms of customer expectations?</a:t>
            </a:r>
          </a:p>
        </p:txBody>
      </p:sp>
      <p:pic>
        <p:nvPicPr>
          <p:cNvPr id="2050" name="Picture 2" descr="Mastering Customer Experience: Balancing Tech and Human Touch for Success">
            <a:extLst>
              <a:ext uri="{FF2B5EF4-FFF2-40B4-BE49-F238E27FC236}">
                <a16:creationId xmlns:a16="http://schemas.microsoft.com/office/drawing/2014/main" id="{6CCA8573-2E7C-F352-C3E7-AB982EF195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6903" y="4755470"/>
            <a:ext cx="5850193" cy="1755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3. Literature Overview: Global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• AI </a:t>
            </a:r>
            <a:r>
              <a:rPr dirty="0" err="1"/>
              <a:t>revolutionises</a:t>
            </a:r>
            <a:r>
              <a:rPr dirty="0"/>
              <a:t> hospitality through automation and </a:t>
            </a:r>
            <a:r>
              <a:rPr dirty="0" err="1"/>
              <a:t>personalisation</a:t>
            </a:r>
            <a:r>
              <a:rPr dirty="0"/>
              <a:t>.</a:t>
            </a:r>
          </a:p>
          <a:p>
            <a:r>
              <a:rPr dirty="0"/>
              <a:t>• Tools: chatbots, smart-room controls, predictive analytics.</a:t>
            </a:r>
          </a:p>
          <a:p>
            <a:r>
              <a:rPr dirty="0"/>
              <a:t>• Enables hyper-</a:t>
            </a:r>
            <a:r>
              <a:rPr dirty="0" err="1"/>
              <a:t>personalised</a:t>
            </a:r>
            <a:r>
              <a:rPr dirty="0"/>
              <a:t> guest experiences and efficiency gains.</a:t>
            </a:r>
          </a:p>
        </p:txBody>
      </p:sp>
      <p:pic>
        <p:nvPicPr>
          <p:cNvPr id="3076" name="Picture 4" descr="The AI Revolution in Hospitality: How Artificial Intelligence is Reshaping  Hotel Finances | By Are Morch">
            <a:extLst>
              <a:ext uri="{FF2B5EF4-FFF2-40B4-BE49-F238E27FC236}">
                <a16:creationId xmlns:a16="http://schemas.microsoft.com/office/drawing/2014/main" id="{41B2FE12-32ED-5FB1-A835-6C595AEA9D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096" y="3787263"/>
            <a:ext cx="5191432" cy="292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4. Literature Overview: Theoretical Debate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• 'High-tech vs. High-touch' tension: risk of sterile service.</a:t>
            </a:r>
          </a:p>
          <a:p>
            <a:r>
              <a:rPr dirty="0"/>
              <a:t>• Guests prefer AI for routine tasks but humans for emotional interactions.</a:t>
            </a:r>
          </a:p>
          <a:p>
            <a:r>
              <a:rPr dirty="0"/>
              <a:t>• AI as 'digital colleague' enhancing human service, not replacing it.</a:t>
            </a:r>
          </a:p>
        </p:txBody>
      </p:sp>
      <p:pic>
        <p:nvPicPr>
          <p:cNvPr id="4100" name="Picture 4" descr="High Tech Vs. High Touch | PulseMDM">
            <a:extLst>
              <a:ext uri="{FF2B5EF4-FFF2-40B4-BE49-F238E27FC236}">
                <a16:creationId xmlns:a16="http://schemas.microsoft.com/office/drawing/2014/main" id="{EB84FEC2-699F-5B30-6A0B-9694EE4ED8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2904" y="3969220"/>
            <a:ext cx="4734846" cy="254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5. Literature Overview: UK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• Post-Brexit </a:t>
            </a:r>
            <a:r>
              <a:rPr dirty="0" err="1"/>
              <a:t>labour</a:t>
            </a:r>
            <a:r>
              <a:rPr dirty="0"/>
              <a:t> shortages and high energy costs push automation.</a:t>
            </a:r>
          </a:p>
          <a:p>
            <a:r>
              <a:rPr dirty="0"/>
              <a:t>• AI used to fill unstaffed roles: check-in kiosks, cleaning robots.</a:t>
            </a:r>
          </a:p>
          <a:p>
            <a:r>
              <a:rPr dirty="0"/>
              <a:t>• Barriers: high cost, legacy systems, GDPR compliance.</a:t>
            </a:r>
          </a:p>
        </p:txBody>
      </p:sp>
      <p:pic>
        <p:nvPicPr>
          <p:cNvPr id="5122" name="Picture 2" descr="How AI enabled kiosks, robots will make offices healthier, more productive  | Kiosk Marketplace">
            <a:extLst>
              <a:ext uri="{FF2B5EF4-FFF2-40B4-BE49-F238E27FC236}">
                <a16:creationId xmlns:a16="http://schemas.microsoft.com/office/drawing/2014/main" id="{9EAB142F-1B78-582F-79F6-8178FF6CC9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2980" y="3936712"/>
            <a:ext cx="4218039" cy="237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6. Methodology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• Qualitative, secondary research via narrative literature review.</a:t>
            </a:r>
          </a:p>
          <a:p>
            <a:r>
              <a:rPr dirty="0"/>
              <a:t>• Combines academic and industry (grey) literature.</a:t>
            </a:r>
          </a:p>
          <a:p>
            <a:r>
              <a:rPr dirty="0"/>
              <a:t>• Framework: PESTLE (Political, Economic, Social, Technological, Legal, Environmental).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7. Justification for Narrative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• Flexibility to include diverse sources.</a:t>
            </a:r>
          </a:p>
          <a:p>
            <a:r>
              <a:rPr dirty="0"/>
              <a:t>• Integrates fragmented research across AI, </a:t>
            </a:r>
            <a:r>
              <a:rPr dirty="0" err="1"/>
              <a:t>labour</a:t>
            </a:r>
            <a:r>
              <a:rPr dirty="0"/>
              <a:t>, and guest expectations.</a:t>
            </a:r>
          </a:p>
          <a:p>
            <a:r>
              <a:rPr dirty="0"/>
              <a:t>• Focuses on conceptual understanding over statistical </a:t>
            </a:r>
            <a:r>
              <a:rPr dirty="0" err="1"/>
              <a:t>generalisation</a:t>
            </a:r>
            <a:r>
              <a:rPr dirty="0"/>
              <a:t>.</a:t>
            </a:r>
          </a:p>
        </p:txBody>
      </p:sp>
      <p:pic>
        <p:nvPicPr>
          <p:cNvPr id="6146" name="Picture 2" descr="AI 2030 Scenarios Report HTML (Annex C) - GOV.UK">
            <a:extLst>
              <a:ext uri="{FF2B5EF4-FFF2-40B4-BE49-F238E27FC236}">
                <a16:creationId xmlns:a16="http://schemas.microsoft.com/office/drawing/2014/main" id="{321D724F-A607-7507-5CFC-61CB676178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695" y="3962399"/>
            <a:ext cx="4140610" cy="2760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8. PESTLE Summary: Political &amp; Economic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Political:</a:t>
            </a:r>
          </a:p>
          <a:p>
            <a:r>
              <a:rPr dirty="0"/>
              <a:t>• Post-Brexit immigration limits </a:t>
            </a:r>
            <a:r>
              <a:rPr dirty="0" err="1"/>
              <a:t>labour</a:t>
            </a:r>
            <a:r>
              <a:rPr dirty="0"/>
              <a:t> supply.</a:t>
            </a:r>
          </a:p>
          <a:p>
            <a:r>
              <a:rPr dirty="0"/>
              <a:t>• AI adoption supported by UK’s national AI plan.</a:t>
            </a:r>
          </a:p>
          <a:p>
            <a:endParaRPr dirty="0"/>
          </a:p>
          <a:p>
            <a:r>
              <a:rPr dirty="0"/>
              <a:t>Economic:</a:t>
            </a:r>
          </a:p>
          <a:p>
            <a:r>
              <a:rPr dirty="0"/>
              <a:t>• Rising wages and energy costs drive automation.</a:t>
            </a:r>
          </a:p>
          <a:p>
            <a:r>
              <a:rPr dirty="0"/>
              <a:t>• High installation cost remains a barrier.</a:t>
            </a:r>
          </a:p>
        </p:txBody>
      </p:sp>
      <p:pic>
        <p:nvPicPr>
          <p:cNvPr id="7170" name="Picture 2" descr="Rising Wages Drive Innovation in Automation Technology | | UZH">
            <a:extLst>
              <a:ext uri="{FF2B5EF4-FFF2-40B4-BE49-F238E27FC236}">
                <a16:creationId xmlns:a16="http://schemas.microsoft.com/office/drawing/2014/main" id="{4C41C056-D58C-3985-2B61-208BDD4630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7508" y="3452275"/>
            <a:ext cx="3008671" cy="1690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9. PESTLE Summary: Social &amp; Technological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4216859" cy="4023360"/>
          </a:xfrm>
        </p:spPr>
        <p:txBody>
          <a:bodyPr>
            <a:normAutofit lnSpcReduction="10000"/>
          </a:bodyPr>
          <a:lstStyle/>
          <a:p>
            <a:r>
              <a:rPr dirty="0"/>
              <a:t>Social:</a:t>
            </a:r>
          </a:p>
          <a:p>
            <a:r>
              <a:rPr dirty="0"/>
              <a:t>• Preference for human interaction in luxury segment.</a:t>
            </a:r>
          </a:p>
          <a:p>
            <a:r>
              <a:rPr dirty="0"/>
              <a:t>• Younger demographics value AI efficiency.</a:t>
            </a:r>
          </a:p>
          <a:p>
            <a:endParaRPr dirty="0"/>
          </a:p>
          <a:p>
            <a:r>
              <a:rPr dirty="0"/>
              <a:t>Technological:</a:t>
            </a:r>
          </a:p>
          <a:p>
            <a:r>
              <a:rPr dirty="0"/>
              <a:t>• Rapid innovation in IoT and generative AI.</a:t>
            </a:r>
          </a:p>
          <a:p>
            <a:r>
              <a:rPr dirty="0"/>
              <a:t>• Legacy PMS systems hinder integration.</a:t>
            </a:r>
          </a:p>
        </p:txBody>
      </p:sp>
      <p:pic>
        <p:nvPicPr>
          <p:cNvPr id="8194" name="Picture 2" descr="How Many People Use AI in 2025?">
            <a:extLst>
              <a:ext uri="{FF2B5EF4-FFF2-40B4-BE49-F238E27FC236}">
                <a16:creationId xmlns:a16="http://schemas.microsoft.com/office/drawing/2014/main" id="{E04AD056-6ECD-5294-1C8D-B80DB708C2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684" y="3148347"/>
            <a:ext cx="4591665" cy="2667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10. PESTLE Summary: Legal &amp; Environmental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7" y="2286000"/>
            <a:ext cx="3971052" cy="4023360"/>
          </a:xfrm>
        </p:spPr>
        <p:txBody>
          <a:bodyPr>
            <a:normAutofit/>
          </a:bodyPr>
          <a:lstStyle/>
          <a:p>
            <a:r>
              <a:rPr dirty="0"/>
              <a:t>Legal:</a:t>
            </a:r>
          </a:p>
          <a:p>
            <a:r>
              <a:rPr dirty="0"/>
              <a:t>• GDPR restricts large-scale data processing.</a:t>
            </a:r>
          </a:p>
          <a:p>
            <a:r>
              <a:rPr dirty="0"/>
              <a:t>• Employment laws slow workforce automation.</a:t>
            </a:r>
          </a:p>
          <a:p>
            <a:endParaRPr dirty="0"/>
          </a:p>
          <a:p>
            <a:r>
              <a:rPr dirty="0"/>
              <a:t>Environmental:</a:t>
            </a:r>
          </a:p>
          <a:p>
            <a:r>
              <a:rPr dirty="0"/>
              <a:t>• AI reduces energy use via smart HVAC and building systems.</a:t>
            </a:r>
          </a:p>
          <a:p>
            <a:r>
              <a:rPr dirty="0"/>
              <a:t>• Supports ESG and Net-Zero goals.</a:t>
            </a:r>
          </a:p>
        </p:txBody>
      </p:sp>
      <p:pic>
        <p:nvPicPr>
          <p:cNvPr id="9218" name="Picture 2" descr="Smart HVAC: The Future of Climate Control with AI and IoT">
            <a:extLst>
              <a:ext uri="{FF2B5EF4-FFF2-40B4-BE49-F238E27FC236}">
                <a16:creationId xmlns:a16="http://schemas.microsoft.com/office/drawing/2014/main" id="{F6D6E1AF-435D-DC42-3381-7FDF148391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876038"/>
            <a:ext cx="4383862" cy="2462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11. Key Findings &amp;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1902542"/>
            <a:ext cx="6792910" cy="1873045"/>
          </a:xfrm>
        </p:spPr>
        <p:txBody>
          <a:bodyPr>
            <a:normAutofit/>
          </a:bodyPr>
          <a:lstStyle/>
          <a:p>
            <a:r>
              <a:rPr sz="1800" dirty="0"/>
              <a:t>• AI is essential for survival, not optional innovation.</a:t>
            </a:r>
          </a:p>
          <a:p>
            <a:r>
              <a:rPr sz="1800" dirty="0"/>
              <a:t>• Major drivers: </a:t>
            </a:r>
            <a:r>
              <a:rPr sz="1800" dirty="0" err="1"/>
              <a:t>labour</a:t>
            </a:r>
            <a:r>
              <a:rPr sz="1800" dirty="0"/>
              <a:t> shortages, rising costs.</a:t>
            </a:r>
          </a:p>
          <a:p>
            <a:r>
              <a:rPr sz="1800" dirty="0"/>
              <a:t>• Best balance: AI handles routine work, humans deliver empathy.</a:t>
            </a:r>
          </a:p>
          <a:p>
            <a:r>
              <a:rPr sz="1800" dirty="0"/>
              <a:t>• AI preserves and enhances hospitality’s human essence.</a:t>
            </a:r>
          </a:p>
        </p:txBody>
      </p:sp>
      <p:sp>
        <p:nvSpPr>
          <p:cNvPr id="4" name="AutoShape 2" descr="Artificial intelligence: A powerful paradigm for scientific research -  ScienceDirect">
            <a:extLst>
              <a:ext uri="{FF2B5EF4-FFF2-40B4-BE49-F238E27FC236}">
                <a16:creationId xmlns:a16="http://schemas.microsoft.com/office/drawing/2014/main" id="{F8E94E01-3069-D96C-82B2-8C3407D069B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752300" y="4581127"/>
            <a:ext cx="237570" cy="237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44" name="Picture 4" descr="Artificial intelligence: A powerful paradigm for scientific research -  ScienceDirect">
            <a:extLst>
              <a:ext uri="{FF2B5EF4-FFF2-40B4-BE49-F238E27FC236}">
                <a16:creationId xmlns:a16="http://schemas.microsoft.com/office/drawing/2014/main" id="{E96E3327-E668-70B4-C706-45384D687E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2994" y="3500534"/>
            <a:ext cx="5649707" cy="3251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12. Recommendations &amp; Future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t>For Industry:</a:t>
            </a:r>
          </a:p>
          <a:p>
            <a:r>
              <a:t>• Implement 'Human-in-the-Loop' AI.</a:t>
            </a:r>
          </a:p>
          <a:p>
            <a:r>
              <a:t>• Upskill staff and communicate AI benefits.</a:t>
            </a:r>
          </a:p>
          <a:p>
            <a:r>
              <a:t>• Ensure GDPR transparency.</a:t>
            </a:r>
          </a:p>
          <a:p>
            <a:endParaRPr/>
          </a:p>
          <a:p>
            <a:r>
              <a:t>For Research:</a:t>
            </a:r>
          </a:p>
          <a:p>
            <a:r>
              <a:t>• Study UK guest perceptions of AI.</a:t>
            </a:r>
          </a:p>
          <a:p>
            <a:r>
              <a:t>• Focus on SME hotel challenges.</a:t>
            </a:r>
          </a:p>
          <a:p>
            <a:r>
              <a:t>• Track long-term ROI and staff morale.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13.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en-GB" dirty="0"/>
              <a:t>Aguilar, F.J. (1967) </a:t>
            </a:r>
            <a:r>
              <a:rPr lang="en-GB" i="1" dirty="0"/>
              <a:t>Scanning the business environment</a:t>
            </a:r>
            <a:r>
              <a:rPr lang="en-GB" dirty="0"/>
              <a:t>. New York: Macmillan.</a:t>
            </a:r>
          </a:p>
          <a:p>
            <a:pPr lvl="0"/>
            <a:r>
              <a:rPr lang="en-GB" dirty="0"/>
              <a:t>Baum, T. (2022) 'People and technology: human resource perspectives in the digital hospitality industry', </a:t>
            </a:r>
            <a:r>
              <a:rPr lang="en-GB" i="1" dirty="0"/>
              <a:t>International Journal of Contemporary Hospitality Management</a:t>
            </a:r>
            <a:r>
              <a:rPr lang="en-GB" dirty="0"/>
              <a:t>, 34(10), pp. 3785-3804.</a:t>
            </a:r>
          </a:p>
          <a:p>
            <a:pPr lvl="0"/>
            <a:r>
              <a:rPr lang="en-GB" dirty="0"/>
              <a:t>Bryman, A. (2016) </a:t>
            </a:r>
            <a:r>
              <a:rPr lang="en-GB" i="1" dirty="0"/>
              <a:t>Social research methods</a:t>
            </a:r>
            <a:r>
              <a:rPr lang="en-GB" dirty="0"/>
              <a:t>. 5th </a:t>
            </a:r>
            <a:r>
              <a:rPr lang="en-GB" dirty="0" err="1"/>
              <a:t>edn</a:t>
            </a:r>
            <a:r>
              <a:rPr lang="en-GB" dirty="0"/>
              <a:t>. Oxford: Oxford University Press.</a:t>
            </a:r>
          </a:p>
          <a:p>
            <a:pPr lvl="0"/>
            <a:r>
              <a:rPr lang="en-GB" dirty="0" err="1"/>
              <a:t>Buhalis</a:t>
            </a:r>
            <a:r>
              <a:rPr lang="en-GB" dirty="0"/>
              <a:t>, D. and </a:t>
            </a:r>
            <a:r>
              <a:rPr lang="en-GB" dirty="0" err="1"/>
              <a:t>Sinarta</a:t>
            </a:r>
            <a:r>
              <a:rPr lang="en-GB" dirty="0"/>
              <a:t>, Y. (2019) 'Real-time co-creation and service innovation in tourism with smart technologies', in Sigala, M., Christou, E. and </a:t>
            </a:r>
            <a:r>
              <a:rPr lang="en-GB" dirty="0" err="1"/>
              <a:t>Gretzel</a:t>
            </a:r>
            <a:r>
              <a:rPr lang="en-GB" dirty="0"/>
              <a:t>, U. (eds.) </a:t>
            </a:r>
            <a:r>
              <a:rPr lang="en-GB" i="1" dirty="0"/>
              <a:t>Information and Communication Technologies in Tourism 2019</a:t>
            </a:r>
            <a:r>
              <a:rPr lang="en-GB" dirty="0"/>
              <a:t>. Cham: Springer, pp. 105-117.</a:t>
            </a:r>
          </a:p>
          <a:p>
            <a:pPr lvl="0"/>
            <a:r>
              <a:rPr lang="en-GB" dirty="0"/>
              <a:t>CIPD (2021) </a:t>
            </a:r>
            <a:r>
              <a:rPr lang="en-GB" i="1" dirty="0"/>
              <a:t>PESTLE analysis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https://www.cipd.co.uk/knowledge/strategy/overview/pestle-analysis-factsheet</a:t>
            </a:r>
            <a:r>
              <a:rPr lang="en-GB" dirty="0"/>
              <a:t> (Accessed: 5 November 2025).</a:t>
            </a:r>
          </a:p>
          <a:p>
            <a:pPr lvl="0"/>
            <a:r>
              <a:rPr lang="en-GB" dirty="0"/>
              <a:t>CIPD (2024) </a:t>
            </a:r>
            <a:r>
              <a:rPr lang="en-GB" i="1" dirty="0"/>
              <a:t>Artificial intelligence and automation: implications for employers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https://www.cipd.co.uk/knowledge/work/technology/ai-automation-implications</a:t>
            </a:r>
            <a:r>
              <a:rPr lang="en-GB" dirty="0"/>
              <a:t> (Accessed: 5 November 2025).</a:t>
            </a:r>
          </a:p>
          <a:p>
            <a:pPr lvl="0"/>
            <a:r>
              <a:rPr lang="en-GB" dirty="0"/>
              <a:t>Department for Science, Innovation and Technology (2024) </a:t>
            </a:r>
            <a:r>
              <a:rPr lang="en-GB" i="1" dirty="0"/>
              <a:t>A pro-innovation approach to AI regulation</a:t>
            </a:r>
            <a:r>
              <a:rPr lang="en-GB" dirty="0"/>
              <a:t>. London: HM Government. Available at: </a:t>
            </a:r>
            <a:r>
              <a:rPr lang="en-GB" u="sng" dirty="0">
                <a:hlinkClick r:id="rId4"/>
              </a:rPr>
              <a:t>https://www.gov.uk/government/publications/ai-regulation-a-pro-innovation-approach</a:t>
            </a:r>
            <a:r>
              <a:rPr lang="en-GB" dirty="0"/>
              <a:t> (Accessed: 5 November 2025).</a:t>
            </a:r>
          </a:p>
          <a:p>
            <a:pPr lvl="0"/>
            <a:r>
              <a:rPr lang="en-GB" dirty="0"/>
              <a:t>Gazzetta, I. (2023) 'AI as a collaborator: empowering hotel staff for enhanced guest service', </a:t>
            </a:r>
            <a:r>
              <a:rPr lang="en-GB" i="1" dirty="0"/>
              <a:t>Journal of Hospitality and Tourism Technology</a:t>
            </a:r>
            <a:r>
              <a:rPr lang="en-GB" dirty="0"/>
              <a:t>, 14(3), pp. 412-428.</a:t>
            </a:r>
          </a:p>
          <a:p>
            <a:pPr lvl="0"/>
            <a:r>
              <a:rPr lang="en-GB" dirty="0"/>
              <a:t>Green, B.N., Johnson, C.D. and Adams, A. (2006) 'Writing narrative literature reviews for peer-reviewed journals: secrets of the trade', </a:t>
            </a:r>
            <a:r>
              <a:rPr lang="en-GB" i="1" dirty="0"/>
              <a:t>Journal of Chiropractic Medicine</a:t>
            </a:r>
            <a:r>
              <a:rPr lang="en-GB" dirty="0"/>
              <a:t>, 5(3), pp. 101-117.</a:t>
            </a:r>
          </a:p>
          <a:p>
            <a:pPr lvl="0"/>
            <a:r>
              <a:rPr lang="en-GB" dirty="0" err="1"/>
              <a:t>Ivkov</a:t>
            </a:r>
            <a:r>
              <a:rPr lang="en-GB" dirty="0"/>
              <a:t>, M., </a:t>
            </a:r>
            <a:r>
              <a:rPr lang="en-GB" dirty="0" err="1"/>
              <a:t>Džinić</a:t>
            </a:r>
            <a:r>
              <a:rPr lang="en-GB" dirty="0"/>
              <a:t>, M., Kovačić, S. and Blešić, I. (2024) 'Guest expectations of AI-powered hotel services: A generational cohort analysis', </a:t>
            </a:r>
            <a:r>
              <a:rPr lang="en-GB" i="1" dirty="0"/>
              <a:t>Journal of Hospitality and Tourism Management</a:t>
            </a:r>
            <a:r>
              <a:rPr lang="en-GB" dirty="0"/>
              <a:t>, 58, pp. 240-251.</a:t>
            </a:r>
          </a:p>
          <a:p>
            <a:pPr lvl="0"/>
            <a:r>
              <a:rPr lang="en-GB" dirty="0"/>
              <a:t>Jones, P., Hillier, D. and Comfort, D. (2016) 'Sustainability in the global hotel industry', </a:t>
            </a:r>
            <a:r>
              <a:rPr lang="en-GB" i="1" dirty="0"/>
              <a:t>International Journal of Contemporary Hospitality Management</a:t>
            </a:r>
            <a:r>
              <a:rPr lang="en-GB" dirty="0"/>
              <a:t>, 28(1), pp. 36-67.</a:t>
            </a:r>
          </a:p>
          <a:p>
            <a:pPr lvl="0"/>
            <a:r>
              <a:rPr lang="en-GB" dirty="0"/>
              <a:t>Moher, D., Liberati, A., Tetzlaff, J. and Altman, D.G. (2009) 'Preferred reporting items for systematic reviews and meta-analyses: the PRISMA statement', </a:t>
            </a:r>
            <a:r>
              <a:rPr lang="en-GB" i="1" dirty="0" err="1"/>
              <a:t>PLoS</a:t>
            </a:r>
            <a:r>
              <a:rPr lang="en-GB" i="1" dirty="0"/>
              <a:t> Medicine</a:t>
            </a:r>
            <a:r>
              <a:rPr lang="en-GB" dirty="0"/>
              <a:t>, 6(7), e1000097.</a:t>
            </a:r>
          </a:p>
          <a:p>
            <a:pPr lvl="0"/>
            <a:r>
              <a:rPr lang="en-GB" dirty="0"/>
              <a:t>Morrison, M. (2013) </a:t>
            </a:r>
            <a:r>
              <a:rPr lang="en-GB" i="1" dirty="0"/>
              <a:t>Strategic business diagnostic tools: theory and practice</a:t>
            </a:r>
            <a:r>
              <a:rPr lang="en-GB" dirty="0"/>
              <a:t>. London: CreateSpace Independent Publishing.</a:t>
            </a:r>
          </a:p>
          <a:p>
            <a:pPr lvl="0"/>
            <a:r>
              <a:rPr lang="en-GB" dirty="0"/>
              <a:t>Pillai, S.G. and </a:t>
            </a:r>
            <a:r>
              <a:rPr lang="en-GB" dirty="0" err="1"/>
              <a:t>SalPha</a:t>
            </a:r>
            <a:r>
              <a:rPr lang="en-GB" dirty="0"/>
              <a:t>, J. (2021) 'High-tech vs. high-touch: a framework for AI in hospitality services', </a:t>
            </a:r>
            <a:r>
              <a:rPr lang="en-GB" i="1" dirty="0"/>
              <a:t>Journal of Service Management</a:t>
            </a:r>
            <a:r>
              <a:rPr lang="en-GB" dirty="0"/>
              <a:t>, 32(4), pp. 553-574.</a:t>
            </a:r>
          </a:p>
          <a:p>
            <a:pPr lvl="0"/>
            <a:r>
              <a:rPr lang="en-GB" dirty="0"/>
              <a:t>PwC (2023) </a:t>
            </a:r>
            <a:r>
              <a:rPr lang="en-GB" i="1" dirty="0"/>
              <a:t>UK hotels forecast 2023-2024</a:t>
            </a:r>
            <a:r>
              <a:rPr lang="en-GB" dirty="0"/>
              <a:t>. Available at: </a:t>
            </a:r>
            <a:r>
              <a:rPr lang="en-GB" u="sng" dirty="0">
                <a:hlinkClick r:id="rId5"/>
              </a:rPr>
              <a:t>https://www.pwc.co.uk/industries/hospitality-leisure/insights/uk-hotels-forecast.html</a:t>
            </a:r>
            <a:r>
              <a:rPr lang="en-GB" dirty="0"/>
              <a:t> (Accessed: 5 November 2025).</a:t>
            </a:r>
          </a:p>
          <a:p>
            <a:pPr lvl="0"/>
            <a:r>
              <a:rPr lang="en-GB" dirty="0"/>
              <a:t>Snyder, H. (2019) 'Literature review as a research methodology: An overview and guidelines', </a:t>
            </a:r>
            <a:r>
              <a:rPr lang="en-GB" i="1" dirty="0"/>
              <a:t>Journal of Business Research</a:t>
            </a:r>
            <a:r>
              <a:rPr lang="en-GB" dirty="0"/>
              <a:t>, 104, pp. 333-339.</a:t>
            </a:r>
          </a:p>
          <a:p>
            <a:pPr lvl="0"/>
            <a:r>
              <a:rPr lang="en-GB" dirty="0" err="1"/>
              <a:t>UKHospitality</a:t>
            </a:r>
            <a:r>
              <a:rPr lang="en-GB" dirty="0"/>
              <a:t> (2024) </a:t>
            </a:r>
            <a:r>
              <a:rPr lang="en-GB" i="1" dirty="0"/>
              <a:t>Workforce shortage bulletin: Spring 2024</a:t>
            </a:r>
            <a:r>
              <a:rPr lang="en-GB" dirty="0"/>
              <a:t>. London: </a:t>
            </a:r>
            <a:r>
              <a:rPr lang="en-GB" dirty="0" err="1"/>
              <a:t>UKHospitality</a:t>
            </a:r>
            <a:r>
              <a:rPr lang="en-GB" dirty="0"/>
              <a:t>. Available at: </a:t>
            </a:r>
            <a:r>
              <a:rPr lang="en-GB" u="sng" dirty="0">
                <a:hlinkClick r:id="rId6"/>
              </a:rPr>
              <a:t>https://www.ukhospitality.org.uk/policy-reports</a:t>
            </a:r>
            <a:r>
              <a:rPr lang="en-GB" dirty="0"/>
              <a:t> (Accessed: 5 November 2025).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1154</Words>
  <Application>Microsoft Office PowerPoint</Application>
  <PresentationFormat>On-screen Show (4:3)</PresentationFormat>
  <Paragraphs>91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Tw Cen MT</vt:lpstr>
      <vt:lpstr>Tw Cen MT Condensed</vt:lpstr>
      <vt:lpstr>Wingdings 3</vt:lpstr>
      <vt:lpstr>Integral</vt:lpstr>
      <vt:lpstr>Artificial Intelligence and Human Collaboration</vt:lpstr>
      <vt:lpstr>1. Introduction</vt:lpstr>
      <vt:lpstr>2. Research Aim and Question</vt:lpstr>
      <vt:lpstr>3. Literature Overview: Global Context</vt:lpstr>
      <vt:lpstr>4. Literature Overview: Theoretical Debate</vt:lpstr>
      <vt:lpstr>5. Literature Overview: UK Context</vt:lpstr>
      <vt:lpstr>6. Methodology Overview</vt:lpstr>
      <vt:lpstr>7. Justification for Narrative Review</vt:lpstr>
      <vt:lpstr>8. PESTLE Summary: Political &amp; Economic</vt:lpstr>
      <vt:lpstr>9. PESTLE Summary: Social &amp; Technological</vt:lpstr>
      <vt:lpstr>10. PESTLE Summary: Legal &amp; Environmental</vt:lpstr>
      <vt:lpstr>11. Key Findings &amp; Conclusion</vt:lpstr>
      <vt:lpstr>12. Recommendations &amp; Future Research</vt:lpstr>
      <vt:lpstr>13. 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2025-11-05T01:09:53Z</dcterms:created>
  <dcterms:modified xsi:type="dcterms:W3CDTF">2025-11-05T01:09:56Z</dcterms:modified>
  <cp:category/>
</cp:coreProperties>
</file>