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3" r:id="rId7"/>
    <p:sldId id="264" r:id="rId8"/>
    <p:sldId id="265" r:id="rId9"/>
    <p:sldId id="266" r:id="rId10"/>
    <p:sldId id="260"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81" d="100"/>
          <a:sy n="81" d="100"/>
        </p:scale>
        <p:origin x="3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B4FE798-6562-49C4-BB67-0FC7FE66A9B8}" type="datetimeFigureOut">
              <a:rPr lang="en-GB" smtClean="0"/>
              <a:t>13/05/2022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2748969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4FE798-6562-49C4-BB67-0FC7FE66A9B8}"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2500360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4FE798-6562-49C4-BB67-0FC7FE66A9B8}"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2807474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4FE798-6562-49C4-BB67-0FC7FE66A9B8}"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1267376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4FE798-6562-49C4-BB67-0FC7FE66A9B8}" type="datetimeFigureOut">
              <a:rPr lang="en-GB" smtClean="0"/>
              <a:t>13/05/2022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2965608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4FE798-6562-49C4-BB67-0FC7FE66A9B8}" type="datetimeFigureOut">
              <a:rPr lang="en-GB" smtClean="0"/>
              <a:t>13/05/2022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3122559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4FE798-6562-49C4-BB67-0FC7FE66A9B8}" type="datetimeFigureOut">
              <a:rPr lang="en-GB" smtClean="0"/>
              <a:t>13/05/2022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4064455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4FE798-6562-49C4-BB67-0FC7FE66A9B8}"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1034613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4FE798-6562-49C4-BB67-0FC7FE66A9B8}"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1040501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4FE798-6562-49C4-BB67-0FC7FE66A9B8}"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21426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4FE798-6562-49C4-BB67-0FC7FE66A9B8}"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3184174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4FE798-6562-49C4-BB67-0FC7FE66A9B8}"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712651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4FE798-6562-49C4-BB67-0FC7FE66A9B8}"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2755125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B4FE798-6562-49C4-BB67-0FC7FE66A9B8}" type="datetimeFigureOut">
              <a:rPr lang="en-GB" smtClean="0"/>
              <a:t>13/05/2022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477475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B4FE798-6562-49C4-BB67-0FC7FE66A9B8}" type="datetimeFigureOut">
              <a:rPr lang="en-GB" smtClean="0"/>
              <a:t>13/05/2022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927875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B4FE798-6562-49C4-BB67-0FC7FE66A9B8}"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2579251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B4FE798-6562-49C4-BB67-0FC7FE66A9B8}"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1F97B3-2FBD-4C9C-87CC-87555F59850D}" type="slidenum">
              <a:rPr lang="en-GB" smtClean="0"/>
              <a:t>‹#›</a:t>
            </a:fld>
            <a:endParaRPr lang="en-GB"/>
          </a:p>
        </p:txBody>
      </p:sp>
    </p:spTree>
    <p:extLst>
      <p:ext uri="{BB962C8B-B14F-4D97-AF65-F5344CB8AC3E}">
        <p14:creationId xmlns:p14="http://schemas.microsoft.com/office/powerpoint/2010/main" val="3959500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B4FE798-6562-49C4-BB67-0FC7FE66A9B8}" type="datetimeFigureOut">
              <a:rPr lang="en-GB" smtClean="0"/>
              <a:t>13/05/2022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71F97B3-2FBD-4C9C-87CC-87555F59850D}" type="slidenum">
              <a:rPr lang="en-GB" smtClean="0"/>
              <a:t>‹#›</a:t>
            </a:fld>
            <a:endParaRPr lang="en-GB"/>
          </a:p>
        </p:txBody>
      </p:sp>
    </p:spTree>
    <p:extLst>
      <p:ext uri="{BB962C8B-B14F-4D97-AF65-F5344CB8AC3E}">
        <p14:creationId xmlns:p14="http://schemas.microsoft.com/office/powerpoint/2010/main" val="2087959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hyperlink" Target="https://www.mariecurie.org.uk/"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CD47E407-288C-44AD-B60D-6779F9DF49E0}"/>
              </a:ext>
            </a:extLst>
          </p:cNvPr>
          <p:cNvSpPr>
            <a:spLocks noGrp="1"/>
          </p:cNvSpPr>
          <p:nvPr>
            <p:ph type="ctrTitle"/>
          </p:nvPr>
        </p:nvSpPr>
        <p:spPr>
          <a:xfrm>
            <a:off x="6744929" y="1241266"/>
            <a:ext cx="4798142" cy="3153753"/>
          </a:xfrm>
        </p:spPr>
        <p:txBody>
          <a:bodyPr>
            <a:normAutofit/>
          </a:bodyPr>
          <a:lstStyle/>
          <a:p>
            <a:pPr>
              <a:lnSpc>
                <a:spcPct val="90000"/>
              </a:lnSpc>
            </a:pPr>
            <a:r>
              <a:rPr lang="en-GB" sz="3400">
                <a:solidFill>
                  <a:srgbClr val="EBEBEB"/>
                </a:solidFill>
              </a:rPr>
              <a:t>The Health promotion and prevention campaigns of palliative care and end of life patients.</a:t>
            </a:r>
          </a:p>
        </p:txBody>
      </p:sp>
      <p:sp>
        <p:nvSpPr>
          <p:cNvPr id="3" name="Subtitle 2">
            <a:extLst>
              <a:ext uri="{FF2B5EF4-FFF2-40B4-BE49-F238E27FC236}">
                <a16:creationId xmlns:a16="http://schemas.microsoft.com/office/drawing/2014/main" id="{17F20F1F-03B3-46F7-8D08-7C2CC75F5323}"/>
              </a:ext>
            </a:extLst>
          </p:cNvPr>
          <p:cNvSpPr>
            <a:spLocks noGrp="1"/>
          </p:cNvSpPr>
          <p:nvPr>
            <p:ph type="subTitle" idx="1"/>
          </p:nvPr>
        </p:nvSpPr>
        <p:spPr>
          <a:xfrm>
            <a:off x="6744929" y="4591665"/>
            <a:ext cx="4798142" cy="1622322"/>
          </a:xfrm>
        </p:spPr>
        <p:txBody>
          <a:bodyPr>
            <a:normAutofit/>
          </a:bodyPr>
          <a:lstStyle/>
          <a:p>
            <a:r>
              <a:rPr lang="en-GB"/>
              <a:t>By Kayleigh Burman</a:t>
            </a:r>
            <a:endParaRPr lang="en-GB" dirty="0"/>
          </a:p>
        </p:txBody>
      </p:sp>
      <p:sp>
        <p:nvSpPr>
          <p:cNvPr id="11" name="Rectangle 10">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A person lying in a hospital bed&#10;&#10;Description automatically generated with low confidence">
            <a:extLst>
              <a:ext uri="{FF2B5EF4-FFF2-40B4-BE49-F238E27FC236}">
                <a16:creationId xmlns:a16="http://schemas.microsoft.com/office/drawing/2014/main" id="{BA17FD4D-DE6E-422C-8AA7-D1650E088088}"/>
              </a:ext>
            </a:extLst>
          </p:cNvPr>
          <p:cNvPicPr>
            <a:picLocks noChangeAspect="1"/>
          </p:cNvPicPr>
          <p:nvPr/>
        </p:nvPicPr>
        <p:blipFill>
          <a:blip r:embed="rId4"/>
          <a:stretch>
            <a:fillRect/>
          </a:stretch>
        </p:blipFill>
        <p:spPr>
          <a:xfrm>
            <a:off x="1109764" y="1768385"/>
            <a:ext cx="4986236" cy="3318113"/>
          </a:xfrm>
          <a:prstGeom prst="roundRect">
            <a:avLst>
              <a:gd name="adj" fmla="val 1858"/>
            </a:avLst>
          </a:prstGeom>
          <a:effectLst>
            <a:outerShdw blurRad="50800" dist="50800" dir="5400000" algn="tl" rotWithShape="0">
              <a:srgbClr val="000000">
                <a:alpha val="43000"/>
              </a:srgbClr>
            </a:outerShdw>
          </a:effectLst>
        </p:spPr>
      </p:pic>
      <p:pic>
        <p:nvPicPr>
          <p:cNvPr id="5" name="slide 1">
            <a:hlinkClick r:id="" action="ppaction://media"/>
            <a:extLst>
              <a:ext uri="{FF2B5EF4-FFF2-40B4-BE49-F238E27FC236}">
                <a16:creationId xmlns:a16="http://schemas.microsoft.com/office/drawing/2014/main" id="{4D305C77-588B-4F57-8AD7-EE045941A1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11937" y="5098026"/>
            <a:ext cx="609600" cy="609600"/>
          </a:xfrm>
          <a:prstGeom prst="rect">
            <a:avLst/>
          </a:prstGeom>
        </p:spPr>
      </p:pic>
    </p:spTree>
    <p:extLst>
      <p:ext uri="{BB962C8B-B14F-4D97-AF65-F5344CB8AC3E}">
        <p14:creationId xmlns:p14="http://schemas.microsoft.com/office/powerpoint/2010/main" val="41170164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17833-DBC8-4B08-9664-30D1804105CF}"/>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67A941D-6FB6-441B-8EA8-8F5225481DC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is palliative care and end of life?</a:t>
            </a:r>
          </a:p>
          <a:p>
            <a:r>
              <a:rPr lang="en-GB" dirty="0">
                <a:latin typeface="Arial" panose="020B0604020202020204" pitchFamily="34" charset="0"/>
                <a:cs typeface="Arial" panose="020B0604020202020204" pitchFamily="34" charset="0"/>
              </a:rPr>
              <a:t>Patients' perceptions of therapeutic interactions with the palliative nurse in the primary care environment in palliative care.</a:t>
            </a:r>
          </a:p>
          <a:p>
            <a:r>
              <a:rPr lang="en-GB" dirty="0">
                <a:latin typeface="Arial" panose="020B0604020202020204" pitchFamily="34" charset="0"/>
                <a:cs typeface="Arial" panose="020B0604020202020204" pitchFamily="34" charset="0"/>
              </a:rPr>
              <a:t>Six high level principles for advance care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planning in England.</a:t>
            </a:r>
          </a:p>
          <a:p>
            <a:r>
              <a:rPr lang="en-GB" dirty="0">
                <a:latin typeface="Arial" panose="020B0604020202020204" pitchFamily="34" charset="0"/>
                <a:cs typeface="Arial" panose="020B0604020202020204" pitchFamily="34" charset="0"/>
              </a:rPr>
              <a:t>How the COVID-19 Pandemic Has Impacted Palliative, Hospice Care</a:t>
            </a:r>
          </a:p>
          <a:p>
            <a:r>
              <a:rPr lang="en-GB" dirty="0">
                <a:latin typeface="Arial" panose="020B0604020202020204" pitchFamily="34" charset="0"/>
                <a:cs typeface="Arial" panose="020B0604020202020204" pitchFamily="34" charset="0"/>
              </a:rPr>
              <a:t>Campaign from Marie Curie, Care and support through terminal illness.</a:t>
            </a:r>
          </a:p>
          <a:p>
            <a:r>
              <a:rPr lang="en-GB" dirty="0">
                <a:latin typeface="Arial" panose="020B0604020202020204" pitchFamily="34" charset="0"/>
                <a:cs typeface="Arial" panose="020B0604020202020204" pitchFamily="34" charset="0"/>
              </a:rPr>
              <a:t>Nursing standard and Marie Curie end of life care survey 2020</a:t>
            </a:r>
          </a:p>
          <a:p>
            <a:endParaRPr lang="en-GB" dirty="0"/>
          </a:p>
          <a:p>
            <a:endParaRPr lang="en-GB" dirty="0"/>
          </a:p>
          <a:p>
            <a:endParaRPr lang="en-GB" dirty="0"/>
          </a:p>
          <a:p>
            <a:endParaRPr lang="en-GB" dirty="0"/>
          </a:p>
          <a:p>
            <a:endParaRPr lang="en-GB" dirty="0"/>
          </a:p>
          <a:p>
            <a:endParaRPr lang="en-GB" dirty="0"/>
          </a:p>
        </p:txBody>
      </p:sp>
      <p:pic>
        <p:nvPicPr>
          <p:cNvPr id="4" name="slide 2">
            <a:hlinkClick r:id="" action="ppaction://media"/>
            <a:extLst>
              <a:ext uri="{FF2B5EF4-FFF2-40B4-BE49-F238E27FC236}">
                <a16:creationId xmlns:a16="http://schemas.microsoft.com/office/drawing/2014/main" id="{37273DCE-627C-4181-8CF3-52D739ADA0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16367" y="5190507"/>
            <a:ext cx="609600" cy="609600"/>
          </a:xfrm>
          <a:prstGeom prst="rect">
            <a:avLst/>
          </a:prstGeom>
        </p:spPr>
      </p:pic>
    </p:spTree>
    <p:extLst>
      <p:ext uri="{BB962C8B-B14F-4D97-AF65-F5344CB8AC3E}">
        <p14:creationId xmlns:p14="http://schemas.microsoft.com/office/powerpoint/2010/main" val="3234822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3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8F777-CE51-4166-8FD9-DD7B5D86E08D}"/>
              </a:ext>
            </a:extLst>
          </p:cNvPr>
          <p:cNvSpPr>
            <a:spLocks noGrp="1"/>
          </p:cNvSpPr>
          <p:nvPr>
            <p:ph type="title"/>
          </p:nvPr>
        </p:nvSpPr>
        <p:spPr/>
        <p:txBody>
          <a:bodyPr/>
          <a:lstStyle/>
          <a:p>
            <a:r>
              <a:rPr lang="en-GB" dirty="0"/>
              <a:t>What is palliative care and end of life?</a:t>
            </a:r>
          </a:p>
        </p:txBody>
      </p:sp>
      <p:sp>
        <p:nvSpPr>
          <p:cNvPr id="3" name="Content Placeholder 2">
            <a:extLst>
              <a:ext uri="{FF2B5EF4-FFF2-40B4-BE49-F238E27FC236}">
                <a16:creationId xmlns:a16="http://schemas.microsoft.com/office/drawing/2014/main" id="{D82D389E-E9A6-4CCA-8340-EDE5845F820B}"/>
              </a:ext>
            </a:extLst>
          </p:cNvPr>
          <p:cNvSpPr>
            <a:spLocks noGrp="1"/>
          </p:cNvSpPr>
          <p:nvPr>
            <p:ph idx="1"/>
          </p:nvPr>
        </p:nvSpPr>
        <p:spPr>
          <a:xfrm>
            <a:off x="371183" y="2569029"/>
            <a:ext cx="6205603" cy="3918857"/>
          </a:xfrm>
        </p:spPr>
        <p:txBody>
          <a:bodyPr>
            <a:noAutofit/>
          </a:bodyPr>
          <a:lstStyle/>
          <a:p>
            <a:r>
              <a:rPr lang="en-GB" sz="1400" dirty="0">
                <a:latin typeface="Arial" panose="020B0604020202020204" pitchFamily="34" charset="0"/>
                <a:cs typeface="Arial" panose="020B0604020202020204" pitchFamily="34" charset="0"/>
              </a:rPr>
              <a:t>Death and dying are unavoidable realities. We all appreciate the ability to live as comfortably as possible until we die. The needs of persons of all ages who are dealing with death, dying, and grief, as well as their families, caregivers, and communities, must be met, with their priorities, preferences, and wishes taken into account. Personalized care in the later years and months of life will result in a better experience that is personalised to what matters most to the individual, as well as more sustainable health and care services. The World Health Organization defines palliative care as a strategy to improving the quality of life of patients and their families who are dealing with challenges related to a life-limiting illness that is usually progressing. It helps to prevent discomfort. Pain and other disorders, whether physical, mental, or spiritual, can be identified early, assessed correctly, and treated. The term 'end of life care' in England refers to the final year of life (NHS,2022).</a:t>
            </a:r>
          </a:p>
        </p:txBody>
      </p:sp>
      <p:pic>
        <p:nvPicPr>
          <p:cNvPr id="4" name="Picture 3">
            <a:extLst>
              <a:ext uri="{FF2B5EF4-FFF2-40B4-BE49-F238E27FC236}">
                <a16:creationId xmlns:a16="http://schemas.microsoft.com/office/drawing/2014/main" id="{8625098D-8C40-4062-A050-93F09D3A90FF}"/>
              </a:ext>
            </a:extLst>
          </p:cNvPr>
          <p:cNvPicPr>
            <a:picLocks noChangeAspect="1"/>
          </p:cNvPicPr>
          <p:nvPr/>
        </p:nvPicPr>
        <p:blipFill>
          <a:blip r:embed="rId4"/>
          <a:stretch>
            <a:fillRect/>
          </a:stretch>
        </p:blipFill>
        <p:spPr>
          <a:xfrm>
            <a:off x="6968671" y="2806701"/>
            <a:ext cx="4233333" cy="2540000"/>
          </a:xfrm>
          <a:prstGeom prst="rect">
            <a:avLst/>
          </a:prstGeom>
        </p:spPr>
      </p:pic>
      <p:pic>
        <p:nvPicPr>
          <p:cNvPr id="6" name="slide 3">
            <a:hlinkClick r:id="" action="ppaction://media"/>
            <a:extLst>
              <a:ext uri="{FF2B5EF4-FFF2-40B4-BE49-F238E27FC236}">
                <a16:creationId xmlns:a16="http://schemas.microsoft.com/office/drawing/2014/main" id="{9DFCB65F-D88D-4555-A27F-95B8FB6EF8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98129" y="5579532"/>
            <a:ext cx="609600" cy="609600"/>
          </a:xfrm>
          <a:prstGeom prst="rect">
            <a:avLst/>
          </a:prstGeom>
        </p:spPr>
      </p:pic>
    </p:spTree>
    <p:extLst>
      <p:ext uri="{BB962C8B-B14F-4D97-AF65-F5344CB8AC3E}">
        <p14:creationId xmlns:p14="http://schemas.microsoft.com/office/powerpoint/2010/main" val="2655962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3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A259-106E-4BA9-B1A1-6E8DA0DCA95E}"/>
              </a:ext>
            </a:extLst>
          </p:cNvPr>
          <p:cNvSpPr>
            <a:spLocks noGrp="1"/>
          </p:cNvSpPr>
          <p:nvPr>
            <p:ph type="title"/>
          </p:nvPr>
        </p:nvSpPr>
        <p:spPr/>
        <p:txBody>
          <a:bodyPr/>
          <a:lstStyle/>
          <a:p>
            <a:r>
              <a:rPr lang="en-GB" sz="2800" dirty="0"/>
              <a:t>Patients' perceptions of therapeutic interactions with the palliative nurse in the primary care environment in palliative care</a:t>
            </a:r>
          </a:p>
        </p:txBody>
      </p:sp>
      <p:sp>
        <p:nvSpPr>
          <p:cNvPr id="3" name="Content Placeholder 2">
            <a:extLst>
              <a:ext uri="{FF2B5EF4-FFF2-40B4-BE49-F238E27FC236}">
                <a16:creationId xmlns:a16="http://schemas.microsoft.com/office/drawing/2014/main" id="{9B150B84-8521-44C0-856A-4B9EE7ACFAE3}"/>
              </a:ext>
            </a:extLst>
          </p:cNvPr>
          <p:cNvSpPr>
            <a:spLocks noGrp="1"/>
          </p:cNvSpPr>
          <p:nvPr>
            <p:ph idx="1"/>
          </p:nvPr>
        </p:nvSpPr>
        <p:spPr>
          <a:xfrm>
            <a:off x="1154954" y="2342367"/>
            <a:ext cx="8825659" cy="3677433"/>
          </a:xfrm>
        </p:spPr>
        <p:txBody>
          <a:bodyPr>
            <a:normAutofit fontScale="92500" lnSpcReduction="10000"/>
          </a:bodyPr>
          <a:lstStyle/>
          <a:p>
            <a:r>
              <a:rPr lang="en-GB" sz="1600" b="1" dirty="0"/>
              <a:t>The goal of this study is </a:t>
            </a:r>
            <a:r>
              <a:rPr lang="en-GB" sz="1600" dirty="0"/>
              <a:t>to identify and describe palliative patients' perceptions of factors that enhance feelings of health and well-being during interactions with community palliative care nurses, as well as to begin to define health promotion in relation to palliative nursing in the primary care setting.</a:t>
            </a:r>
          </a:p>
          <a:p>
            <a:r>
              <a:rPr lang="en-GB" sz="1600" b="1" dirty="0"/>
              <a:t>Design/methods</a:t>
            </a:r>
            <a:r>
              <a:rPr lang="en-GB" sz="1600" dirty="0"/>
              <a:t>. A qualitative approach was taken. A qualitative semi-structured interview was used to gather information from 12 patients. The data was organised and analysed using phenomenological analysis standards.</a:t>
            </a:r>
          </a:p>
          <a:p>
            <a:r>
              <a:rPr lang="en-GB" sz="1600" b="1" dirty="0"/>
              <a:t>Findings. </a:t>
            </a:r>
            <a:r>
              <a:rPr lang="en-GB" sz="1600" dirty="0"/>
              <a:t>Patients recognised two sorts of therapeutic interactions with the nurse that improved health and well-being in different ways. The humanistic and egalitarian personal relationship with the nurse improved psychological well-being, while the professional interaction focused on the disease and addressed physical concerns</a:t>
            </a:r>
          </a:p>
          <a:p>
            <a:r>
              <a:rPr lang="en-GB" sz="1600" b="1" dirty="0"/>
              <a:t>The researcher proposes </a:t>
            </a:r>
            <a:r>
              <a:rPr lang="en-GB" sz="1600" dirty="0"/>
              <a:t>a definition of health promotion relevant to palliative nursing in the primary care context based on the study findings, which identifies that the practise of holistically therapeutic palliative nursing is the ideal for patients (with caveats linked to generalizability) (Wiley online library, 2002).</a:t>
            </a:r>
          </a:p>
        </p:txBody>
      </p:sp>
      <p:pic>
        <p:nvPicPr>
          <p:cNvPr id="4" name="slide 4">
            <a:hlinkClick r:id="" action="ppaction://media"/>
            <a:extLst>
              <a:ext uri="{FF2B5EF4-FFF2-40B4-BE49-F238E27FC236}">
                <a16:creationId xmlns:a16="http://schemas.microsoft.com/office/drawing/2014/main" id="{8BF449EB-A45A-4100-BA78-AC35BF09C3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27446" y="2708564"/>
            <a:ext cx="609600" cy="609600"/>
          </a:xfrm>
          <a:prstGeom prst="rect">
            <a:avLst/>
          </a:prstGeom>
        </p:spPr>
      </p:pic>
    </p:spTree>
    <p:extLst>
      <p:ext uri="{BB962C8B-B14F-4D97-AF65-F5344CB8AC3E}">
        <p14:creationId xmlns:p14="http://schemas.microsoft.com/office/powerpoint/2010/main" val="2430090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5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65562-3A32-49DC-B2F3-D2A987B722CC}"/>
              </a:ext>
            </a:extLst>
          </p:cNvPr>
          <p:cNvSpPr>
            <a:spLocks noGrp="1"/>
          </p:cNvSpPr>
          <p:nvPr>
            <p:ph type="title"/>
          </p:nvPr>
        </p:nvSpPr>
        <p:spPr/>
        <p:txBody>
          <a:bodyPr/>
          <a:lstStyle/>
          <a:p>
            <a:r>
              <a:rPr lang="en-GB" sz="2800" dirty="0"/>
              <a:t>Six high level principles for advance care </a:t>
            </a:r>
            <a:br>
              <a:rPr lang="en-GB" sz="2800" dirty="0"/>
            </a:br>
            <a:r>
              <a:rPr lang="en-GB" sz="2800" dirty="0"/>
              <a:t>planning in England.</a:t>
            </a:r>
          </a:p>
        </p:txBody>
      </p:sp>
      <p:sp>
        <p:nvSpPr>
          <p:cNvPr id="3" name="Content Placeholder 2">
            <a:extLst>
              <a:ext uri="{FF2B5EF4-FFF2-40B4-BE49-F238E27FC236}">
                <a16:creationId xmlns:a16="http://schemas.microsoft.com/office/drawing/2014/main" id="{6FEF268F-E8EE-41B5-A2FB-723DA3C6F989}"/>
              </a:ext>
            </a:extLst>
          </p:cNvPr>
          <p:cNvSpPr>
            <a:spLocks noGrp="1"/>
          </p:cNvSpPr>
          <p:nvPr>
            <p:ph idx="1"/>
          </p:nvPr>
        </p:nvSpPr>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      </a:t>
            </a:r>
            <a:r>
              <a:rPr lang="en-GB" sz="1900" b="1" dirty="0">
                <a:latin typeface="Arial" panose="020B0604020202020204" pitchFamily="34" charset="0"/>
                <a:cs typeface="Arial" panose="020B0604020202020204" pitchFamily="34" charset="0"/>
              </a:rPr>
              <a:t>Advance Care Planning: Universal Principles</a:t>
            </a:r>
          </a:p>
          <a:p>
            <a:r>
              <a:rPr lang="en-GB" dirty="0">
                <a:latin typeface="Arial" panose="020B0604020202020204" pitchFamily="34" charset="0"/>
                <a:cs typeface="Arial" panose="020B0604020202020204" pitchFamily="34" charset="0"/>
              </a:rPr>
              <a:t>1. The person is in charge of creating and agreeing on their advance care plan, including who else should be engaged.</a:t>
            </a:r>
          </a:p>
          <a:p>
            <a:r>
              <a:rPr lang="en-GB" dirty="0">
                <a:latin typeface="Arial" panose="020B0604020202020204" pitchFamily="34" charset="0"/>
                <a:cs typeface="Arial" panose="020B0604020202020204" pitchFamily="34" charset="0"/>
              </a:rPr>
              <a:t>2. The person receives one-on-one conversations regarding their future care that are tailored to their wants and requirements.</a:t>
            </a:r>
          </a:p>
          <a:p>
            <a:r>
              <a:rPr lang="en-GB" dirty="0">
                <a:latin typeface="Arial" panose="020B0604020202020204" pitchFamily="34" charset="0"/>
                <a:cs typeface="Arial" panose="020B0604020202020204" pitchFamily="34" charset="0"/>
              </a:rPr>
              <a:t>3. Through a shared decision-making process with relevant professionals, the person agrees on the outcomes of their advance care planning conversation.</a:t>
            </a:r>
          </a:p>
          <a:p>
            <a:r>
              <a:rPr lang="en-GB" dirty="0">
                <a:latin typeface="Arial" panose="020B0604020202020204" pitchFamily="34" charset="0"/>
                <a:cs typeface="Arial" panose="020B0604020202020204" pitchFamily="34" charset="0"/>
              </a:rPr>
              <a:t>4. The individual has a shareable advance care plan that documents what is important to them, as well as their preferences and decisions on future care and treatment.</a:t>
            </a:r>
          </a:p>
          <a:p>
            <a:r>
              <a:rPr lang="en-GB" dirty="0">
                <a:latin typeface="Arial" panose="020B0604020202020204" pitchFamily="34" charset="0"/>
                <a:cs typeface="Arial" panose="020B0604020202020204" pitchFamily="34" charset="0"/>
              </a:rPr>
              <a:t>5. The person has the option to evaluate and update their advance care plan, and is encouraged to do so.</a:t>
            </a:r>
          </a:p>
          <a:p>
            <a:r>
              <a:rPr lang="en-GB" dirty="0">
                <a:latin typeface="Arial" panose="020B0604020202020204" pitchFamily="34" charset="0"/>
                <a:cs typeface="Arial" panose="020B0604020202020204" pitchFamily="34" charset="0"/>
              </a:rPr>
              <a:t>6. Anyone involved in advance care planning has the opportunity to speak up</a:t>
            </a:r>
            <a:r>
              <a:rPr lang="en-GB" dirty="0"/>
              <a:t>.</a:t>
            </a:r>
          </a:p>
        </p:txBody>
      </p:sp>
      <p:pic>
        <p:nvPicPr>
          <p:cNvPr id="4" name="Picture 3">
            <a:extLst>
              <a:ext uri="{FF2B5EF4-FFF2-40B4-BE49-F238E27FC236}">
                <a16:creationId xmlns:a16="http://schemas.microsoft.com/office/drawing/2014/main" id="{FAB2136B-7D95-433A-B1A2-71A89F967148}"/>
              </a:ext>
            </a:extLst>
          </p:cNvPr>
          <p:cNvPicPr>
            <a:picLocks noChangeAspect="1"/>
          </p:cNvPicPr>
          <p:nvPr/>
        </p:nvPicPr>
        <p:blipFill>
          <a:blip r:embed="rId4"/>
          <a:stretch>
            <a:fillRect/>
          </a:stretch>
        </p:blipFill>
        <p:spPr>
          <a:xfrm>
            <a:off x="8984342" y="5410200"/>
            <a:ext cx="3071585" cy="1219200"/>
          </a:xfrm>
          <a:prstGeom prst="rect">
            <a:avLst/>
          </a:prstGeom>
        </p:spPr>
      </p:pic>
      <p:pic>
        <p:nvPicPr>
          <p:cNvPr id="5" name="slide 5">
            <a:hlinkClick r:id="" action="ppaction://media"/>
            <a:extLst>
              <a:ext uri="{FF2B5EF4-FFF2-40B4-BE49-F238E27FC236}">
                <a16:creationId xmlns:a16="http://schemas.microsoft.com/office/drawing/2014/main" id="{E3EF271E-21BA-4B02-BAA3-5F8BF1C9D9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20134" y="3429000"/>
            <a:ext cx="609600" cy="609600"/>
          </a:xfrm>
          <a:prstGeom prst="rect">
            <a:avLst/>
          </a:prstGeom>
        </p:spPr>
      </p:pic>
    </p:spTree>
    <p:extLst>
      <p:ext uri="{BB962C8B-B14F-4D97-AF65-F5344CB8AC3E}">
        <p14:creationId xmlns:p14="http://schemas.microsoft.com/office/powerpoint/2010/main" val="1656266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9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94A5-C971-46C5-8104-3A4C14B0AE67}"/>
              </a:ext>
            </a:extLst>
          </p:cNvPr>
          <p:cNvSpPr>
            <a:spLocks noGrp="1"/>
          </p:cNvSpPr>
          <p:nvPr>
            <p:ph type="title"/>
          </p:nvPr>
        </p:nvSpPr>
        <p:spPr/>
        <p:txBody>
          <a:bodyPr/>
          <a:lstStyle/>
          <a:p>
            <a:r>
              <a:rPr lang="en-GB" dirty="0"/>
              <a:t>How the COVID-19 Pandemic Has Impacted Palliative, Hospice Care</a:t>
            </a:r>
          </a:p>
        </p:txBody>
      </p:sp>
      <p:sp>
        <p:nvSpPr>
          <p:cNvPr id="3" name="Content Placeholder 2">
            <a:extLst>
              <a:ext uri="{FF2B5EF4-FFF2-40B4-BE49-F238E27FC236}">
                <a16:creationId xmlns:a16="http://schemas.microsoft.com/office/drawing/2014/main" id="{46AB4CFA-E909-425A-9279-C97C859A3B2E}"/>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Nursing homes and other long-term care facilities, such as hospice centres, are tasked with keeping patients and employees safe while balancing a lack of personal protective equipment (PPE) and adhering to state regulations. When a significant rise in disease and death is projected, failing to plan for proper palliative and hospice care is immoral, and it risks damaging patient-family trust, long-term emotional health, and society's essential values. Hospice centres, palliative care facilities, and nursing homes, according to Abbott, Hospitals should plan ahead and be prepared by ensuring that they are fully stocked with PPE and medicine (Abbott,2022).</a:t>
            </a:r>
          </a:p>
          <a:p>
            <a:r>
              <a:rPr lang="en-GB" dirty="0">
                <a:latin typeface="Arial" panose="020B0604020202020204" pitchFamily="34" charset="0"/>
                <a:cs typeface="Arial" panose="020B0604020202020204" pitchFamily="34" charset="0"/>
              </a:rPr>
              <a:t>Due to limits around hospital visitors, access to assistance has become a fresh difficulty in hospital systems during COVID-19. COVID-19 positive people are unable to receive visits in the hospital, leaving them isolated and suffering throughout their sickness and, unfortunately, sometimes death. Even among patients admitted for other medical reasons, visitation are generally limited to one or no visitors. These limited visits are usually allocated for patients nearing the end of their lives believes (Shen, 2020).</a:t>
            </a:r>
          </a:p>
        </p:txBody>
      </p:sp>
      <p:pic>
        <p:nvPicPr>
          <p:cNvPr id="4" name="Picture 3">
            <a:extLst>
              <a:ext uri="{FF2B5EF4-FFF2-40B4-BE49-F238E27FC236}">
                <a16:creationId xmlns:a16="http://schemas.microsoft.com/office/drawing/2014/main" id="{6A432A07-B7D0-4E43-92EB-4D8D713BDBF8}"/>
              </a:ext>
            </a:extLst>
          </p:cNvPr>
          <p:cNvPicPr>
            <a:picLocks noChangeAspect="1"/>
          </p:cNvPicPr>
          <p:nvPr/>
        </p:nvPicPr>
        <p:blipFill>
          <a:blip r:embed="rId4"/>
          <a:stretch>
            <a:fillRect/>
          </a:stretch>
        </p:blipFill>
        <p:spPr>
          <a:xfrm>
            <a:off x="9823709" y="5356678"/>
            <a:ext cx="2368291" cy="1326243"/>
          </a:xfrm>
          <a:prstGeom prst="rect">
            <a:avLst/>
          </a:prstGeom>
        </p:spPr>
      </p:pic>
      <p:pic>
        <p:nvPicPr>
          <p:cNvPr id="6" name="slide 6">
            <a:hlinkClick r:id="" action="ppaction://media"/>
            <a:extLst>
              <a:ext uri="{FF2B5EF4-FFF2-40B4-BE49-F238E27FC236}">
                <a16:creationId xmlns:a16="http://schemas.microsoft.com/office/drawing/2014/main" id="{FED24A18-69B5-4E02-8155-5C444F0CBC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03054" y="2819400"/>
            <a:ext cx="609600" cy="609600"/>
          </a:xfrm>
          <a:prstGeom prst="rect">
            <a:avLst/>
          </a:prstGeom>
        </p:spPr>
      </p:pic>
    </p:spTree>
    <p:extLst>
      <p:ext uri="{BB962C8B-B14F-4D97-AF65-F5344CB8AC3E}">
        <p14:creationId xmlns:p14="http://schemas.microsoft.com/office/powerpoint/2010/main" val="2929136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0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894A7-2C41-4FF8-BA90-C6B776CD0404}"/>
              </a:ext>
            </a:extLst>
          </p:cNvPr>
          <p:cNvSpPr>
            <a:spLocks noGrp="1"/>
          </p:cNvSpPr>
          <p:nvPr>
            <p:ph type="title"/>
          </p:nvPr>
        </p:nvSpPr>
        <p:spPr/>
        <p:txBody>
          <a:bodyPr/>
          <a:lstStyle/>
          <a:p>
            <a:r>
              <a:rPr lang="en-GB" dirty="0"/>
              <a:t>Campaign from Marie Curie, Care and support through terminal illness.</a:t>
            </a:r>
          </a:p>
        </p:txBody>
      </p:sp>
      <p:sp>
        <p:nvSpPr>
          <p:cNvPr id="3" name="Content Placeholder 2">
            <a:extLst>
              <a:ext uri="{FF2B5EF4-FFF2-40B4-BE49-F238E27FC236}">
                <a16:creationId xmlns:a16="http://schemas.microsoft.com/office/drawing/2014/main" id="{8F7E5B2F-22F9-49FA-B589-31DD8BB1789F}"/>
              </a:ext>
            </a:extLst>
          </p:cNvPr>
          <p:cNvSpPr>
            <a:spLocks noGrp="1"/>
          </p:cNvSpPr>
          <p:nvPr>
            <p:ph idx="1"/>
          </p:nvPr>
        </p:nvSpPr>
        <p:spPr/>
        <p:txBody>
          <a:bodyPr>
            <a:normAutofit fontScale="92500" lnSpcReduction="20000"/>
          </a:bodyPr>
          <a:lstStyle/>
          <a:p>
            <a:r>
              <a:rPr lang="en-GB" dirty="0">
                <a:hlinkClick r:id="rId4"/>
              </a:rPr>
              <a:t>https://www.mariecurie.org.uk/</a:t>
            </a:r>
            <a:r>
              <a:rPr lang="en-GB" dirty="0"/>
              <a:t>.</a:t>
            </a:r>
          </a:p>
          <a:p>
            <a:r>
              <a:rPr lang="en-GB" dirty="0">
                <a:latin typeface="Arial" panose="020B0604020202020204" pitchFamily="34" charset="0"/>
                <a:cs typeface="Arial" panose="020B0604020202020204" pitchFamily="34" charset="0"/>
              </a:rPr>
              <a:t>Here is a link on a campaign from Marie Curie, Care and support through terminal illness. Up to 10,000 individuals die in hospitals each year because they cannot get the care they require at home or in the community. While families fight to get their dying loved ones out of the hospital, healthcare workers fight to free up ward beds so that new patients can be admitted. It's possible that no driver is available to deliver the necessary equipment in a timely manner. It's also possible that important paperwork isn't done properly because employees aren't properly taught and supported. Delays are also caused by a lack of acceptable care home places and gaps in high-quality community care. It is also critical to have high-quality and well-resourced community services. While some local NHS regions are aware of the problems, many are not since they do not record or monitor what is happening. This must change. We're working to raise awareness of the concerns with local NHS leaders and the federal government, as well as the practical steps that need to be taken to improve fast track care. (Marie Curie,2022).</a:t>
            </a:r>
          </a:p>
        </p:txBody>
      </p:sp>
      <p:pic>
        <p:nvPicPr>
          <p:cNvPr id="4" name="slide 7">
            <a:hlinkClick r:id="" action="ppaction://media"/>
            <a:extLst>
              <a:ext uri="{FF2B5EF4-FFF2-40B4-BE49-F238E27FC236}">
                <a16:creationId xmlns:a16="http://schemas.microsoft.com/office/drawing/2014/main" id="{105FE7CE-7D97-4994-99FF-8CAE3FED0C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65081" y="2298700"/>
            <a:ext cx="609600" cy="609600"/>
          </a:xfrm>
          <a:prstGeom prst="rect">
            <a:avLst/>
          </a:prstGeom>
        </p:spPr>
      </p:pic>
    </p:spTree>
    <p:extLst>
      <p:ext uri="{BB962C8B-B14F-4D97-AF65-F5344CB8AC3E}">
        <p14:creationId xmlns:p14="http://schemas.microsoft.com/office/powerpoint/2010/main" val="2685114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5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582E8-C856-49BF-A9F7-3716CA3E98A5}"/>
              </a:ext>
            </a:extLst>
          </p:cNvPr>
          <p:cNvSpPr>
            <a:spLocks noGrp="1"/>
          </p:cNvSpPr>
          <p:nvPr>
            <p:ph type="title"/>
          </p:nvPr>
        </p:nvSpPr>
        <p:spPr/>
        <p:txBody>
          <a:bodyPr/>
          <a:lstStyle/>
          <a:p>
            <a:r>
              <a:rPr lang="en-GB" dirty="0"/>
              <a:t>Nursing standard and Marie Curie end of life care survey 2020</a:t>
            </a:r>
          </a:p>
        </p:txBody>
      </p:sp>
      <p:pic>
        <p:nvPicPr>
          <p:cNvPr id="4" name="Content Placeholder 3">
            <a:extLst>
              <a:ext uri="{FF2B5EF4-FFF2-40B4-BE49-F238E27FC236}">
                <a16:creationId xmlns:a16="http://schemas.microsoft.com/office/drawing/2014/main" id="{29BF32F7-E3D2-4E6E-B364-7F8FB02B6627}"/>
              </a:ext>
            </a:extLst>
          </p:cNvPr>
          <p:cNvPicPr>
            <a:picLocks noGrp="1" noChangeAspect="1"/>
          </p:cNvPicPr>
          <p:nvPr>
            <p:ph idx="1"/>
          </p:nvPr>
        </p:nvPicPr>
        <p:blipFill>
          <a:blip r:embed="rId4"/>
          <a:stretch>
            <a:fillRect/>
          </a:stretch>
        </p:blipFill>
        <p:spPr>
          <a:xfrm>
            <a:off x="2880098" y="2344421"/>
            <a:ext cx="3215902" cy="4411979"/>
          </a:xfrm>
          <a:prstGeom prst="rect">
            <a:avLst/>
          </a:prstGeom>
        </p:spPr>
      </p:pic>
      <p:sp>
        <p:nvSpPr>
          <p:cNvPr id="9" name="TextBox 8">
            <a:extLst>
              <a:ext uri="{FF2B5EF4-FFF2-40B4-BE49-F238E27FC236}">
                <a16:creationId xmlns:a16="http://schemas.microsoft.com/office/drawing/2014/main" id="{3D0CFA7E-5DFF-4C4F-8D45-8429A45A03FA}"/>
              </a:ext>
            </a:extLst>
          </p:cNvPr>
          <p:cNvSpPr txBox="1"/>
          <p:nvPr/>
        </p:nvSpPr>
        <p:spPr>
          <a:xfrm>
            <a:off x="275771" y="3309257"/>
            <a:ext cx="2467428" cy="646331"/>
          </a:xfrm>
          <a:prstGeom prst="rect">
            <a:avLst/>
          </a:prstGeom>
          <a:noFill/>
        </p:spPr>
        <p:txBody>
          <a:bodyPr wrap="square" rtlCol="0">
            <a:spAutoFit/>
          </a:bodyPr>
          <a:lstStyle/>
          <a:p>
            <a:r>
              <a:rPr lang="en-GB" dirty="0"/>
              <a:t>Nursing standard, 2020.</a:t>
            </a:r>
          </a:p>
        </p:txBody>
      </p:sp>
      <p:pic>
        <p:nvPicPr>
          <p:cNvPr id="10" name="Picture 9">
            <a:extLst>
              <a:ext uri="{FF2B5EF4-FFF2-40B4-BE49-F238E27FC236}">
                <a16:creationId xmlns:a16="http://schemas.microsoft.com/office/drawing/2014/main" id="{CB30168E-9A85-40F7-ACCD-DA4D0F2F5BC7}"/>
              </a:ext>
            </a:extLst>
          </p:cNvPr>
          <p:cNvPicPr>
            <a:picLocks noChangeAspect="1"/>
          </p:cNvPicPr>
          <p:nvPr/>
        </p:nvPicPr>
        <p:blipFill>
          <a:blip r:embed="rId5"/>
          <a:stretch>
            <a:fillRect/>
          </a:stretch>
        </p:blipFill>
        <p:spPr>
          <a:xfrm>
            <a:off x="6779985" y="2728686"/>
            <a:ext cx="4671786" cy="3429000"/>
          </a:xfrm>
          <a:prstGeom prst="rect">
            <a:avLst/>
          </a:prstGeom>
        </p:spPr>
      </p:pic>
      <p:pic>
        <p:nvPicPr>
          <p:cNvPr id="3" name="slide 8">
            <a:hlinkClick r:id="" action="ppaction://media"/>
            <a:extLst>
              <a:ext uri="{FF2B5EF4-FFF2-40B4-BE49-F238E27FC236}">
                <a16:creationId xmlns:a16="http://schemas.microsoft.com/office/drawing/2014/main" id="{D7865934-0F3C-4BE0-BF52-C103ABC61C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154" y="4523691"/>
            <a:ext cx="609600" cy="609600"/>
          </a:xfrm>
          <a:prstGeom prst="rect">
            <a:avLst/>
          </a:prstGeom>
        </p:spPr>
      </p:pic>
    </p:spTree>
    <p:extLst>
      <p:ext uri="{BB962C8B-B14F-4D97-AF65-F5344CB8AC3E}">
        <p14:creationId xmlns:p14="http://schemas.microsoft.com/office/powerpoint/2010/main" val="412003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A882-B168-4814-9D79-4127BD69F19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F37EF6F-7DEB-4ABF-B743-94A179A0469E}"/>
              </a:ext>
            </a:extLst>
          </p:cNvPr>
          <p:cNvSpPr>
            <a:spLocks noGrp="1"/>
          </p:cNvSpPr>
          <p:nvPr>
            <p:ph idx="1"/>
          </p:nvPr>
        </p:nvSpPr>
        <p:spPr>
          <a:xfrm>
            <a:off x="1154955" y="2603500"/>
            <a:ext cx="8559062" cy="2384136"/>
          </a:xfrm>
        </p:spPr>
        <p:txBody>
          <a:bodyPr/>
          <a:lstStyle/>
          <a:p>
            <a:r>
              <a:rPr lang="en-GB" dirty="0"/>
              <a:t>Overall, end-of-life patients receive increased care and assistance in hospitals and nursing homes, but covid-19 has had a substantial impact on patients due to a shortage of staff, training, or sickness. local governments should do more to assist and address this, and I believe that even at the end of life, you should be treated with respect and made as comfortable and pleasant as possible.</a:t>
            </a:r>
          </a:p>
        </p:txBody>
      </p:sp>
      <p:pic>
        <p:nvPicPr>
          <p:cNvPr id="4" name="Picture 3">
            <a:extLst>
              <a:ext uri="{FF2B5EF4-FFF2-40B4-BE49-F238E27FC236}">
                <a16:creationId xmlns:a16="http://schemas.microsoft.com/office/drawing/2014/main" id="{E9B0D453-18D2-475A-AF53-D066503D0B9A}"/>
              </a:ext>
            </a:extLst>
          </p:cNvPr>
          <p:cNvPicPr>
            <a:picLocks noChangeAspect="1"/>
          </p:cNvPicPr>
          <p:nvPr/>
        </p:nvPicPr>
        <p:blipFill>
          <a:blip r:embed="rId4"/>
          <a:stretch>
            <a:fillRect/>
          </a:stretch>
        </p:blipFill>
        <p:spPr>
          <a:xfrm>
            <a:off x="3392261" y="4828062"/>
            <a:ext cx="2533650" cy="1714500"/>
          </a:xfrm>
          <a:prstGeom prst="rect">
            <a:avLst/>
          </a:prstGeom>
        </p:spPr>
      </p:pic>
      <p:pic>
        <p:nvPicPr>
          <p:cNvPr id="5" name="slide 9">
            <a:hlinkClick r:id="" action="ppaction://media"/>
            <a:extLst>
              <a:ext uri="{FF2B5EF4-FFF2-40B4-BE49-F238E27FC236}">
                <a16:creationId xmlns:a16="http://schemas.microsoft.com/office/drawing/2014/main" id="{083CBD8F-2F50-40DC-94BB-73EE646271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104417" y="4523262"/>
            <a:ext cx="609600" cy="609600"/>
          </a:xfrm>
          <a:prstGeom prst="rect">
            <a:avLst/>
          </a:prstGeom>
        </p:spPr>
      </p:pic>
    </p:spTree>
    <p:extLst>
      <p:ext uri="{BB962C8B-B14F-4D97-AF65-F5344CB8AC3E}">
        <p14:creationId xmlns:p14="http://schemas.microsoft.com/office/powerpoint/2010/main" val="3040182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1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36423-D74E-4483-8439-1910CD9221C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DA1268A-2C80-4E31-8326-C1BE5BB40396}"/>
              </a:ext>
            </a:extLst>
          </p:cNvPr>
          <p:cNvSpPr>
            <a:spLocks noGrp="1"/>
          </p:cNvSpPr>
          <p:nvPr>
            <p:ph idx="1"/>
          </p:nvPr>
        </p:nvSpPr>
        <p:spPr/>
        <p:txBody>
          <a:bodyPr>
            <a:normAutofit fontScale="92500" lnSpcReduction="10000"/>
          </a:bodyPr>
          <a:lstStyle/>
          <a:p>
            <a:r>
              <a:rPr lang="en-GB" sz="1700" dirty="0">
                <a:latin typeface="Arial" panose="020B0604020202020204" pitchFamily="34" charset="0"/>
                <a:cs typeface="Arial" panose="020B0604020202020204" pitchFamily="34" charset="0"/>
              </a:rPr>
              <a:t>Jean Abbott, MD, MH</a:t>
            </a:r>
            <a:r>
              <a:rPr lang="en-GB" sz="1700" i="1" dirty="0">
                <a:latin typeface="Arial" panose="020B0604020202020204" pitchFamily="34" charset="0"/>
                <a:cs typeface="Arial" panose="020B0604020202020204" pitchFamily="34" charset="0"/>
              </a:rPr>
              <a:t>, How the COVID-19 Pandemic Has Impacted Palliative, Hospice Care,</a:t>
            </a:r>
            <a:r>
              <a:rPr lang="en-GB" sz="1700" dirty="0">
                <a:latin typeface="Arial" panose="020B0604020202020204" pitchFamily="34" charset="0"/>
                <a:cs typeface="Arial" panose="020B0604020202020204" pitchFamily="34" charset="0"/>
              </a:rPr>
              <a:t> 2022. Healthline. Accessed on 06/05/2022. Available at: https://www.healthline.com/health-news/no-hugs-how-the-covid-19-pandemic-has-impacted-palliative-hospice-care?msclkid=c798e960cd4e11eca29519603216b1a1.</a:t>
            </a:r>
          </a:p>
          <a:p>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Marie Curie, 2022. </a:t>
            </a:r>
            <a:r>
              <a:rPr lang="en-GB" sz="1700" i="1" dirty="0">
                <a:latin typeface="Arial" panose="020B0604020202020204" pitchFamily="34" charset="0"/>
                <a:cs typeface="Arial" panose="020B0604020202020204" pitchFamily="34" charset="0"/>
              </a:rPr>
              <a:t>Care and support through terminal illness</a:t>
            </a:r>
            <a:r>
              <a:rPr lang="en-GB" sz="1700" dirty="0">
                <a:latin typeface="Arial" panose="020B0604020202020204" pitchFamily="34" charset="0"/>
                <a:cs typeface="Arial" panose="020B0604020202020204" pitchFamily="34" charset="0"/>
              </a:rPr>
              <a:t>. Accessed on 06/05/2022. Available at: https://www.mariecurie.org.uk/policy/campaigns/help-dying-people-get-home.</a:t>
            </a:r>
          </a:p>
          <a:p>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Megan, J Shen, 2020. Harvard Law. Bill of Health</a:t>
            </a:r>
            <a:r>
              <a:rPr lang="en-GB" sz="1700" i="1" dirty="0">
                <a:latin typeface="Arial" panose="020B0604020202020204" pitchFamily="34" charset="0"/>
                <a:cs typeface="Arial" panose="020B0604020202020204" pitchFamily="34" charset="0"/>
              </a:rPr>
              <a:t>. Addressing Health Inequities in End-of-Life Care in the Era of COVID-19</a:t>
            </a:r>
            <a:r>
              <a:rPr lang="en-GB" sz="1700" dirty="0">
                <a:latin typeface="Arial" panose="020B0604020202020204" pitchFamily="34" charset="0"/>
                <a:cs typeface="Arial" panose="020B0604020202020204" pitchFamily="34" charset="0"/>
              </a:rPr>
              <a:t>. Accessed on 06/05/2022. Available at: https://blog.petrieflom.law.harvard.edu/2020/10/09/end-of-life-care-disparities-covid-19/?msclkid=99e389a9cd5011eca4406f4bd96fcbf8.</a:t>
            </a:r>
          </a:p>
          <a:p>
            <a:endParaRPr lang="en-GB" i="1" dirty="0"/>
          </a:p>
          <a:p>
            <a:endParaRPr lang="en-GB" i="1" dirty="0"/>
          </a:p>
          <a:p>
            <a:endParaRPr lang="en-GB" i="1" dirty="0"/>
          </a:p>
          <a:p>
            <a:endParaRPr lang="en-GB" i="1" dirty="0"/>
          </a:p>
        </p:txBody>
      </p:sp>
      <p:pic>
        <p:nvPicPr>
          <p:cNvPr id="4" name="slide 10">
            <a:hlinkClick r:id="" action="ppaction://media"/>
            <a:extLst>
              <a:ext uri="{FF2B5EF4-FFF2-40B4-BE49-F238E27FC236}">
                <a16:creationId xmlns:a16="http://schemas.microsoft.com/office/drawing/2014/main" id="{BF3D79A0-84B7-408F-B663-2E27436D01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32246" y="2298700"/>
            <a:ext cx="609600" cy="609600"/>
          </a:xfrm>
          <a:prstGeom prst="rect">
            <a:avLst/>
          </a:prstGeom>
        </p:spPr>
      </p:pic>
    </p:spTree>
    <p:extLst>
      <p:ext uri="{BB962C8B-B14F-4D97-AF65-F5344CB8AC3E}">
        <p14:creationId xmlns:p14="http://schemas.microsoft.com/office/powerpoint/2010/main" val="1739154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AE775-7A5D-4740-B1C4-539FCA4F76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DAB7725-8A1B-4E35-BA23-58C98D747A80}"/>
              </a:ext>
            </a:extLst>
          </p:cNvPr>
          <p:cNvSpPr>
            <a:spLocks noGrp="1"/>
          </p:cNvSpPr>
          <p:nvPr>
            <p:ph idx="1"/>
          </p:nvPr>
        </p:nvSpPr>
        <p:spPr>
          <a:xfrm>
            <a:off x="1154954" y="2603500"/>
            <a:ext cx="8825659" cy="3654796"/>
          </a:xfrm>
        </p:spPr>
        <p:txBody>
          <a:bodyPr>
            <a:normAutofit fontScale="70000" lnSpcReduction="20000"/>
          </a:bodyPr>
          <a:lstStyle/>
          <a:p>
            <a:r>
              <a:rPr lang="en-GB" sz="2000" dirty="0">
                <a:latin typeface="Arial" panose="020B0604020202020204" pitchFamily="34" charset="0"/>
                <a:cs typeface="Arial" panose="020B0604020202020204" pitchFamily="34" charset="0"/>
              </a:rPr>
              <a:t>Nursing standard 2020</a:t>
            </a:r>
            <a:r>
              <a:rPr lang="en-GB" sz="2000" i="1" dirty="0">
                <a:latin typeface="Arial" panose="020B0604020202020204" pitchFamily="34" charset="0"/>
                <a:cs typeface="Arial" panose="020B0604020202020204" pitchFamily="34" charset="0"/>
              </a:rPr>
              <a:t>, COVID-19: end of life care and the lessons of the first wave</a:t>
            </a:r>
            <a:r>
              <a:rPr lang="en-GB" sz="2000" dirty="0">
                <a:latin typeface="Arial" panose="020B0604020202020204" pitchFamily="34" charset="0"/>
                <a:cs typeface="Arial" panose="020B0604020202020204" pitchFamily="34" charset="0"/>
              </a:rPr>
              <a:t>. Accessed on 06/05/2022. Available at: https://rcni.com/nursing-standard/newsroom/analysis/covid-19-end-of-life-care-and-lessons-of-first-wave-168201</a:t>
            </a:r>
          </a:p>
          <a:p>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NHS, 2002. </a:t>
            </a:r>
            <a:r>
              <a:rPr lang="en-GB" sz="2000" i="1" dirty="0">
                <a:latin typeface="Arial" panose="020B0604020202020204" pitchFamily="34" charset="0"/>
                <a:cs typeface="Arial" panose="020B0604020202020204" pitchFamily="34" charset="0"/>
              </a:rPr>
              <a:t>Palliative and end of life care</a:t>
            </a:r>
            <a:r>
              <a:rPr lang="en-GB" sz="2000" dirty="0">
                <a:latin typeface="Arial" panose="020B0604020202020204" pitchFamily="34" charset="0"/>
                <a:cs typeface="Arial" panose="020B0604020202020204" pitchFamily="34" charset="0"/>
              </a:rPr>
              <a:t>. Accessed on 06/05/2022. available at: https://www.england.nhs.uk/eolc/?msclkid=0709be76cd4c11ecada000700973783d.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NHS, 2022</a:t>
            </a:r>
            <a:r>
              <a:rPr lang="en-GB" sz="2000" i="1" dirty="0">
                <a:latin typeface="Arial" panose="020B0604020202020204" pitchFamily="34" charset="0"/>
                <a:cs typeface="Arial" panose="020B0604020202020204" pitchFamily="34" charset="0"/>
              </a:rPr>
              <a:t>. Universal Principles for Advance Care Planning (ACP</a:t>
            </a:r>
            <a:r>
              <a:rPr lang="en-GB" sz="2000" dirty="0">
                <a:latin typeface="Arial" panose="020B0604020202020204" pitchFamily="34" charset="0"/>
                <a:cs typeface="Arial" panose="020B0604020202020204" pitchFamily="34" charset="0"/>
              </a:rPr>
              <a:t>). Accessed on 06/05/2022. Available at: https://www.england.nhs.uk/publication/universal-principles-for-advance-care-planning/.</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Wiley online library, </a:t>
            </a:r>
            <a:r>
              <a:rPr lang="en-GB" sz="2000" i="1" dirty="0">
                <a:latin typeface="Arial" panose="020B0604020202020204" pitchFamily="34" charset="0"/>
                <a:cs typeface="Arial" panose="020B0604020202020204" pitchFamily="34" charset="0"/>
              </a:rPr>
              <a:t>Health promotion in palliative care: the patients' perception of therapeutic interaction with the palliative nurse in the primary care setting</a:t>
            </a:r>
            <a:r>
              <a:rPr lang="en-GB" sz="2000" dirty="0">
                <a:latin typeface="Arial" panose="020B0604020202020204" pitchFamily="34" charset="0"/>
                <a:cs typeface="Arial" panose="020B0604020202020204" pitchFamily="34" charset="0"/>
              </a:rPr>
              <a:t>. Accessed on 06/05/2022. available at: https://onlinelibrary.wiley.com/doi/abs/10.1046/j.1365-2648.2002.02391.x#:~:text=Health%20promotion%20may%20seem%20to%20be%20of%20little,and%20are%20recognised%20as%20health%20promoting%20nursing%20practice.?msclkid=a0c62375cd4a11ecb4c4cf381b60debd.</a:t>
            </a:r>
          </a:p>
          <a:p>
            <a:endParaRPr lang="en-GB" i="1" dirty="0"/>
          </a:p>
          <a:p>
            <a:pPr marL="0" indent="0">
              <a:buNone/>
            </a:pPr>
            <a:endParaRPr lang="en-GB" dirty="0"/>
          </a:p>
        </p:txBody>
      </p:sp>
      <p:pic>
        <p:nvPicPr>
          <p:cNvPr id="4" name="slide 11">
            <a:hlinkClick r:id="" action="ppaction://media"/>
            <a:extLst>
              <a:ext uri="{FF2B5EF4-FFF2-40B4-BE49-F238E27FC236}">
                <a16:creationId xmlns:a16="http://schemas.microsoft.com/office/drawing/2014/main" id="{FA558290-19FB-4695-A9A8-001C8BC261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32246" y="2603500"/>
            <a:ext cx="609600" cy="609600"/>
          </a:xfrm>
          <a:prstGeom prst="rect">
            <a:avLst/>
          </a:prstGeom>
        </p:spPr>
      </p:pic>
    </p:spTree>
    <p:extLst>
      <p:ext uri="{BB962C8B-B14F-4D97-AF65-F5344CB8AC3E}">
        <p14:creationId xmlns:p14="http://schemas.microsoft.com/office/powerpoint/2010/main" val="95231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1513</Words>
  <Application>Microsoft Office PowerPoint</Application>
  <PresentationFormat>Widescreen</PresentationFormat>
  <Paragraphs>54</Paragraphs>
  <Slides>11</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 Boardroom</vt:lpstr>
      <vt:lpstr>The Health promotion and prevention campaigns of palliative care and end of life patients.</vt:lpstr>
      <vt:lpstr>Introduction </vt:lpstr>
      <vt:lpstr>What is palliative care and end of life?</vt:lpstr>
      <vt:lpstr>Patients' perceptions of therapeutic interactions with the palliative nurse in the primary care environment in palliative care</vt:lpstr>
      <vt:lpstr>Six high level principles for advance care  planning in England.</vt:lpstr>
      <vt:lpstr>How the COVID-19 Pandemic Has Impacted Palliative, Hospice Care</vt:lpstr>
      <vt:lpstr>Campaign from Marie Curie, Care and support through terminal illness.</vt:lpstr>
      <vt:lpstr>Nursing standard and Marie Curie end of life care survey 2020</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burman</dc:creator>
  <cp:lastModifiedBy>kayleigh burman</cp:lastModifiedBy>
  <cp:revision>19</cp:revision>
  <dcterms:created xsi:type="dcterms:W3CDTF">2022-04-29T09:59:15Z</dcterms:created>
  <dcterms:modified xsi:type="dcterms:W3CDTF">2022-05-13T21:23:48Z</dcterms:modified>
</cp:coreProperties>
</file>