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4"/>
  </p:sldMasterIdLst>
  <p:notesMasterIdLst>
    <p:notesMasterId r:id="rId18"/>
  </p:notesMasterIdLst>
  <p:sldIdLst>
    <p:sldId id="260" r:id="rId5"/>
    <p:sldId id="261" r:id="rId6"/>
    <p:sldId id="257" r:id="rId7"/>
    <p:sldId id="256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FCCA0A-ECE0-4A0D-A148-93FE90C73115}" v="193" dt="2026-03-09T21:57:30.747"/>
    <p1510:client id="{F0B93161-E3BE-3CC9-3776-4935C728EF46}" v="80" dt="2026-03-09T23:00:12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33" d="100"/>
          <a:sy n="33" d="100"/>
        </p:scale>
        <p:origin x="1924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C1DE1-CF23-4051-B208-105AF99ACA1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1730B-67CA-475E-8BB7-EFD3AB09B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011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88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87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373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53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691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576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556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43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6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69902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12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7050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8259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836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705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237BF-168A-4E8A-B928-FF7F26917EB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40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4BAF156-9DC6-5A4D-ED5E-443540D5C550}"/>
              </a:ext>
            </a:extLst>
          </p:cNvPr>
          <p:cNvSpPr/>
          <p:nvPr/>
        </p:nvSpPr>
        <p:spPr>
          <a:xfrm>
            <a:off x="4667694" y="371344"/>
            <a:ext cx="6716376" cy="1391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Digital Skills and Research Methods </a:t>
            </a:r>
            <a:br>
              <a:rPr lang="en-US" sz="3200" b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</a:br>
            <a:r>
              <a:rPr lang="en-US" sz="3200" b="1" i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Assignment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56E690-E1CB-7669-67F5-8D92876109C8}"/>
              </a:ext>
            </a:extLst>
          </p:cNvPr>
          <p:cNvSpPr txBox="1"/>
          <p:nvPr/>
        </p:nvSpPr>
        <p:spPr>
          <a:xfrm>
            <a:off x="893135" y="2128390"/>
            <a:ext cx="10490936" cy="42481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Course: Certification of Higher Education Skills for the Workplace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(Health &amp; Social Care)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LCHS4007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7B8B61-5FA6-739D-38F6-3AB417D0A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11" y="119954"/>
            <a:ext cx="3862339" cy="128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58D86CE3-CA9C-ADC1-BA3D-FC939B4DEF68}"/>
              </a:ext>
            </a:extLst>
          </p:cNvPr>
          <p:cNvSpPr txBox="1"/>
          <p:nvPr/>
        </p:nvSpPr>
        <p:spPr>
          <a:xfrm>
            <a:off x="533400" y="396200"/>
            <a:ext cx="10067260" cy="1236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>
                <a:solidFill>
                  <a:schemeClr val="tx2"/>
                </a:solidFill>
              </a:rPr>
              <a:t> Digital Advantage at Greenfield Home Care</a:t>
            </a:r>
          </a:p>
          <a:p>
            <a:pPr algn="ctr">
              <a:spcAft>
                <a:spcPts val="600"/>
              </a:spcAft>
            </a:pP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5E9ABC2-529C-297A-584B-1421F1EDBF6A}"/>
              </a:ext>
            </a:extLst>
          </p:cNvPr>
          <p:cNvSpPr txBox="1"/>
          <p:nvPr/>
        </p:nvSpPr>
        <p:spPr>
          <a:xfrm>
            <a:off x="1621972" y="1827604"/>
            <a:ext cx="8599714" cy="44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/>
              <a:t>Group number 9</a:t>
            </a:r>
          </a:p>
          <a:p>
            <a:pPr algn="ctr">
              <a:lnSpc>
                <a:spcPct val="150000"/>
              </a:lnSpc>
            </a:pPr>
            <a:r>
              <a:rPr lang="en-GB" sz="3200" i="1" dirty="0"/>
              <a:t>Lais da Silva </a:t>
            </a:r>
            <a:r>
              <a:rPr lang="en-GB" sz="3200" i="1" dirty="0" err="1"/>
              <a:t>Mostaco</a:t>
            </a:r>
            <a:r>
              <a:rPr lang="en-GB" sz="3200" i="1" dirty="0"/>
              <a:t> </a:t>
            </a:r>
            <a:r>
              <a:rPr lang="en-GB" sz="3200" dirty="0"/>
              <a:t>– 2532698</a:t>
            </a:r>
          </a:p>
          <a:p>
            <a:pPr algn="ctr">
              <a:lnSpc>
                <a:spcPct val="150000"/>
              </a:lnSpc>
            </a:pPr>
            <a:r>
              <a:rPr lang="en-GB" sz="3200" i="1" dirty="0"/>
              <a:t>Viktoriia </a:t>
            </a:r>
            <a:r>
              <a:rPr lang="en-GB" sz="3200" i="1" dirty="0" err="1"/>
              <a:t>Vlokh</a:t>
            </a:r>
            <a:r>
              <a:rPr lang="en-GB" sz="3200" i="1" dirty="0"/>
              <a:t> </a:t>
            </a:r>
            <a:r>
              <a:rPr lang="en-GB" sz="3200" dirty="0"/>
              <a:t>- 0000000</a:t>
            </a:r>
          </a:p>
          <a:p>
            <a:pPr algn="ctr">
              <a:lnSpc>
                <a:spcPct val="150000"/>
              </a:lnSpc>
            </a:pPr>
            <a:r>
              <a:rPr lang="en-GB" sz="3200" i="1" dirty="0"/>
              <a:t>Kia Alicia Brown </a:t>
            </a:r>
            <a:r>
              <a:rPr lang="en-GB" sz="3200" dirty="0"/>
              <a:t>- 2533549</a:t>
            </a:r>
          </a:p>
          <a:p>
            <a:pPr algn="ctr">
              <a:lnSpc>
                <a:spcPct val="150000"/>
              </a:lnSpc>
            </a:pPr>
            <a:r>
              <a:rPr lang="en-GB" sz="3200" dirty="0"/>
              <a:t>  </a:t>
            </a:r>
          </a:p>
          <a:p>
            <a:pPr algn="ctr">
              <a:lnSpc>
                <a:spcPct val="150000"/>
              </a:lnSpc>
            </a:pPr>
            <a:r>
              <a:rPr lang="en-GB" sz="3200" b="1" dirty="0"/>
              <a:t>Lecturer:</a:t>
            </a:r>
            <a:r>
              <a:rPr lang="en-GB" sz="3200" dirty="0"/>
              <a:t> Rajeev Nath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830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F1384EE-69F1-9B68-D9CA-F4D1CDBFB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430915"/>
            <a:ext cx="10424945" cy="84213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</a:rPr>
              <a:t>Benefits of Excel at Workplace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702229-1E80-7232-07C4-8F1368B4A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08" y="2184277"/>
            <a:ext cx="5063640" cy="23877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2"/>
                </a:solidFill>
              </a:rPr>
              <a:t>Benefits: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Save time</a:t>
            </a:r>
          </a:p>
          <a:p>
            <a:r>
              <a:rPr lang="en-GB">
                <a:solidFill>
                  <a:schemeClr val="tx2"/>
                </a:solidFill>
              </a:rPr>
              <a:t>Improves communication</a:t>
            </a:r>
          </a:p>
          <a:p>
            <a:r>
              <a:rPr lang="en-GB">
                <a:solidFill>
                  <a:schemeClr val="tx2"/>
                </a:solidFill>
              </a:rPr>
              <a:t>Reduces paperwork</a:t>
            </a:r>
          </a:p>
          <a:p>
            <a:r>
              <a:rPr lang="en-GB">
                <a:solidFill>
                  <a:schemeClr val="tx2"/>
                </a:solidFill>
              </a:rPr>
              <a:t>Better data security</a:t>
            </a:r>
          </a:p>
          <a:p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tx2"/>
                </a:solidFill>
              </a:rPr>
              <a:t>    (</a:t>
            </a:r>
            <a:r>
              <a:rPr lang="en-GB" sz="2000" i="1" dirty="0" err="1">
                <a:solidFill>
                  <a:schemeClr val="tx2"/>
                </a:solidFill>
              </a:rPr>
              <a:t>microsolft</a:t>
            </a:r>
            <a:r>
              <a:rPr lang="en-GB" sz="2000" i="1" dirty="0">
                <a:solidFill>
                  <a:schemeClr val="tx2"/>
                </a:solidFill>
              </a:rPr>
              <a:t>, 2022)</a:t>
            </a:r>
            <a:endParaRPr lang="en-GB" sz="2000" b="1" i="1" dirty="0">
              <a:solidFill>
                <a:schemeClr val="tx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242C0B-2FD9-9E54-1048-0E7B2891FD4E}"/>
              </a:ext>
            </a:extLst>
          </p:cNvPr>
          <p:cNvSpPr txBox="1"/>
          <p:nvPr/>
        </p:nvSpPr>
        <p:spPr>
          <a:xfrm>
            <a:off x="553852" y="2191926"/>
            <a:ext cx="5968939" cy="36625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/>
              <a:t>Current situation:</a:t>
            </a:r>
          </a:p>
          <a:p>
            <a:endParaRPr lang="en-US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Paper schedules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Handwritten medication records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Information stores in different places</a:t>
            </a:r>
            <a:br>
              <a:rPr lang="en-US" sz="2800" dirty="0"/>
            </a:br>
            <a:br>
              <a:rPr lang="en-US" sz="2800" dirty="0"/>
            </a:br>
            <a:br>
              <a:rPr lang="en-US" dirty="0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41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77E8E77-D89E-569E-AA3C-5957DFA626F2}"/>
              </a:ext>
            </a:extLst>
          </p:cNvPr>
          <p:cNvSpPr/>
          <p:nvPr/>
        </p:nvSpPr>
        <p:spPr>
          <a:xfrm>
            <a:off x="2113676" y="461045"/>
            <a:ext cx="7569316" cy="92333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Limitations in Workplace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54606-6E00-EF89-4129-9DE91D27A75C}"/>
              </a:ext>
            </a:extLst>
          </p:cNvPr>
          <p:cNvSpPr txBox="1"/>
          <p:nvPr/>
        </p:nvSpPr>
        <p:spPr>
          <a:xfrm>
            <a:off x="5791201" y="2040939"/>
            <a:ext cx="5747658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/>
              <a:t>How Excel helps: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Create digital rotes (schedules)</a:t>
            </a:r>
            <a:br>
              <a:rPr lang="en-US" sz="2800" dirty="0"/>
            </a:br>
            <a:r>
              <a:rPr lang="en-US" sz="2800" dirty="0"/>
              <a:t>Track medication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Shared online access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Reduce mistakes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r>
              <a:rPr lang="en-US" sz="2000" i="1" dirty="0"/>
              <a:t>       (</a:t>
            </a:r>
            <a:r>
              <a:rPr lang="en-US" sz="2000" i="1" dirty="0" err="1"/>
              <a:t>microsolft</a:t>
            </a:r>
            <a:r>
              <a:rPr lang="en-US" sz="2000" i="1" dirty="0"/>
              <a:t>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A09213-A851-EBE9-D0D4-D7F47B8C85DD}"/>
              </a:ext>
            </a:extLst>
          </p:cNvPr>
          <p:cNvSpPr txBox="1"/>
          <p:nvPr/>
        </p:nvSpPr>
        <p:spPr>
          <a:xfrm>
            <a:off x="1023257" y="2040939"/>
            <a:ext cx="404165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Limitations</a:t>
            </a:r>
            <a:r>
              <a:rPr lang="en-GB" sz="28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Staff feel insecure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Training Is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May require regular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77408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238DE-FB02-C603-E53C-656464CFB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Member 2 </a:t>
            </a:r>
          </a:p>
        </p:txBody>
      </p:sp>
    </p:spTree>
    <p:extLst>
      <p:ext uri="{BB962C8B-B14F-4D97-AF65-F5344CB8AC3E}">
        <p14:creationId xmlns:p14="http://schemas.microsoft.com/office/powerpoint/2010/main" val="1959777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34AFA-F590-99ED-A046-EEFD663DE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Member 2 </a:t>
            </a:r>
          </a:p>
        </p:txBody>
      </p:sp>
    </p:spTree>
    <p:extLst>
      <p:ext uri="{BB962C8B-B14F-4D97-AF65-F5344CB8AC3E}">
        <p14:creationId xmlns:p14="http://schemas.microsoft.com/office/powerpoint/2010/main" val="3927287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C423A-5071-590C-F655-3C89D602D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" y="352783"/>
            <a:ext cx="118745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Digital safety action plan for Greenfield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5C960F-14E3-0DB0-26B8-8AC8A108B6AD}"/>
              </a:ext>
            </a:extLst>
          </p:cNvPr>
          <p:cNvSpPr txBox="1"/>
          <p:nvPr/>
        </p:nvSpPr>
        <p:spPr>
          <a:xfrm>
            <a:off x="404835" y="121951"/>
            <a:ext cx="337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Group Member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668B86-7C86-32D6-1DC3-F5B8532B0655}"/>
              </a:ext>
            </a:extLst>
          </p:cNvPr>
          <p:cNvSpPr txBox="1"/>
          <p:nvPr/>
        </p:nvSpPr>
        <p:spPr>
          <a:xfrm>
            <a:off x="292100" y="1135093"/>
            <a:ext cx="57150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u="sng" dirty="0"/>
          </a:p>
          <a:p>
            <a:pPr algn="ctr"/>
            <a:r>
              <a:rPr lang="en-GB" sz="3600" u="sng" dirty="0"/>
              <a:t>Secure Access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Use strong passwords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Limit access to care records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 Enable multi-factor authentication (MFA)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Set devices to lock automatically when not in use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331F2E-CD5E-33EA-4B9B-D2DEA754D41B}"/>
              </a:ext>
            </a:extLst>
          </p:cNvPr>
          <p:cNvSpPr txBox="1"/>
          <p:nvPr/>
        </p:nvSpPr>
        <p:spPr>
          <a:xfrm>
            <a:off x="6007100" y="1135093"/>
            <a:ext cx="602615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u="sng" dirty="0"/>
          </a:p>
          <a:p>
            <a:pPr algn="ctr"/>
            <a:r>
              <a:rPr lang="en-GB" sz="3600" u="sng" dirty="0"/>
              <a:t>Email safety</a:t>
            </a:r>
            <a:endParaRPr lang="en-GB" sz="4000" u="sng" dirty="0"/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Provide basic phishing awareness  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Use email filtering system 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Report suspicious emails that try steal personal information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Help staff recognise unsafe emails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AEFD50-7E7C-7496-E856-7D75DB5BEA11}"/>
              </a:ext>
            </a:extLst>
          </p:cNvPr>
          <p:cNvSpPr txBox="1"/>
          <p:nvPr/>
        </p:nvSpPr>
        <p:spPr>
          <a:xfrm>
            <a:off x="8079287" y="6459628"/>
            <a:ext cx="4907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i="1" dirty="0"/>
              <a:t>Microsoft, 2024a/2024b/2024c/2025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37405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37BC85-819A-47BA-FD76-58121E275812}"/>
              </a:ext>
            </a:extLst>
          </p:cNvPr>
          <p:cNvSpPr txBox="1"/>
          <p:nvPr/>
        </p:nvSpPr>
        <p:spPr>
          <a:xfrm>
            <a:off x="200416" y="288099"/>
            <a:ext cx="5895584" cy="640175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sz="3600" b="1" u="sng" dirty="0"/>
              <a:t>Secure data management (GDPR)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Patient's records must be stored safely and handled correctly 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Storage limitations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Encrypt sensitive files (passwords)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365 cloud (</a:t>
            </a:r>
            <a:r>
              <a:rPr lang="en-GB" sz="2800" dirty="0" err="1"/>
              <a:t>sharepoint</a:t>
            </a:r>
            <a:r>
              <a:rPr lang="en-GB" sz="2800" dirty="0"/>
              <a:t>/</a:t>
            </a:r>
            <a:r>
              <a:rPr lang="en-GB" sz="2800" dirty="0" err="1"/>
              <a:t>onedrive</a:t>
            </a:r>
            <a:r>
              <a:rPr lang="en-GB" sz="2800" dirty="0"/>
              <a:t>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B5060-A190-4022-6B66-2773CF3967F9}"/>
              </a:ext>
            </a:extLst>
          </p:cNvPr>
          <p:cNvSpPr txBox="1"/>
          <p:nvPr/>
        </p:nvSpPr>
        <p:spPr>
          <a:xfrm>
            <a:off x="6096000" y="0"/>
            <a:ext cx="609600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algn="ctr"/>
            <a:r>
              <a:rPr lang="en-GB" sz="3600" b="1" u="sng" dirty="0"/>
              <a:t>Confidentiality</a:t>
            </a:r>
            <a:endParaRPr lang="en-GB" sz="4000" b="1" dirty="0"/>
          </a:p>
          <a:p>
            <a:pPr algn="ctr"/>
            <a:endParaRPr lang="en-GB" sz="2800" u="sng" dirty="0"/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u="sng" dirty="0"/>
              <a:t> Provide annual data protection training </a:t>
            </a:r>
            <a:endParaRPr lang="en-GB" sz="2800" dirty="0"/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Have staff sign the confidentially policy and procedures guidelines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Carry out regular internal checks 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Use company policies and procedures for reporting data breaches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F36AEA-EA07-59A3-3DFD-7BBB0FB91F01}"/>
              </a:ext>
            </a:extLst>
          </p:cNvPr>
          <p:cNvSpPr txBox="1"/>
          <p:nvPr/>
        </p:nvSpPr>
        <p:spPr>
          <a:xfrm>
            <a:off x="6914367" y="6330359"/>
            <a:ext cx="5077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i="1" dirty="0"/>
              <a:t>Microsoft learn 2024c/ICO 2018/NHSCFS 2023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11641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8F9A86A-41B3-2F37-D1EA-F2F30338504E}"/>
              </a:ext>
            </a:extLst>
          </p:cNvPr>
          <p:cNvSpPr txBox="1"/>
          <p:nvPr/>
        </p:nvSpPr>
        <p:spPr>
          <a:xfrm>
            <a:off x="400834" y="350729"/>
            <a:ext cx="1141121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/>
              <a:t>Conclusion</a:t>
            </a:r>
          </a:p>
          <a:p>
            <a:pPr algn="ctr"/>
            <a:endParaRPr lang="en-GB" sz="4000" u="sng" dirty="0"/>
          </a:p>
          <a:p>
            <a:r>
              <a:rPr lang="en-GB" sz="3200" dirty="0"/>
              <a:t>This action plan will help Greenfield improve the safety of digital information.</a:t>
            </a:r>
          </a:p>
          <a:p>
            <a:endParaRPr lang="en-GB" sz="3200" dirty="0"/>
          </a:p>
          <a:p>
            <a:r>
              <a:rPr lang="en-GB" sz="3200" dirty="0"/>
              <a:t>Strengthen access controls, staff awareness and communication. </a:t>
            </a:r>
          </a:p>
          <a:p>
            <a:endParaRPr lang="en-GB" sz="3200" dirty="0"/>
          </a:p>
          <a:p>
            <a:r>
              <a:rPr lang="en-GB" sz="3200" dirty="0"/>
              <a:t>Safe data handling </a:t>
            </a:r>
          </a:p>
          <a:p>
            <a:endParaRPr lang="en-GB" sz="3200" dirty="0"/>
          </a:p>
          <a:p>
            <a:r>
              <a:rPr lang="en-GB" sz="3200" dirty="0"/>
              <a:t>Ensure responsible and secure care.  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59457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362F3-5948-DC94-3FEC-54301A379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References: Group member 1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2C5CCC-FF5B-93E6-ECA2-6CEDCC3FAF37}"/>
              </a:ext>
            </a:extLst>
          </p:cNvPr>
          <p:cNvSpPr txBox="1"/>
          <p:nvPr/>
        </p:nvSpPr>
        <p:spPr>
          <a:xfrm>
            <a:off x="964504" y="1478071"/>
            <a:ext cx="10515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• Microsoft Excel</a:t>
            </a:r>
          </a:p>
          <a:p>
            <a:r>
              <a:rPr lang="en-GB" i="1" dirty="0"/>
              <a:t>Microsoft (2023) Microsoft Excel documentation and features. Available at: https://support.microsoft.com (Accessed: 9 March 2026).</a:t>
            </a:r>
          </a:p>
          <a:p>
            <a:endParaRPr lang="en-GB" i="1" dirty="0"/>
          </a:p>
          <a:p>
            <a:r>
              <a:rPr lang="en-GB" i="1" dirty="0"/>
              <a:t>• Microsoft (2022) Benefits of using spreadsheets for data management and organisation. Available at: https://www.microsoft.com (Accessed: 9 March 2026)</a:t>
            </a:r>
          </a:p>
        </p:txBody>
      </p:sp>
    </p:spTree>
    <p:extLst>
      <p:ext uri="{BB962C8B-B14F-4D97-AF65-F5344CB8AC3E}">
        <p14:creationId xmlns:p14="http://schemas.microsoft.com/office/powerpoint/2010/main" val="1476675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0763C-CCF6-1258-4863-E52E9DB34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References: Group member 2 </a:t>
            </a:r>
          </a:p>
        </p:txBody>
      </p:sp>
    </p:spTree>
    <p:extLst>
      <p:ext uri="{BB962C8B-B14F-4D97-AF65-F5344CB8AC3E}">
        <p14:creationId xmlns:p14="http://schemas.microsoft.com/office/powerpoint/2010/main" val="2672860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A5C6-F85C-3DFE-9EEA-9FE79CC83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References: Group member 3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15957F-037D-2276-010C-37BD3C1B2190}"/>
              </a:ext>
            </a:extLst>
          </p:cNvPr>
          <p:cNvSpPr txBox="1"/>
          <p:nvPr/>
        </p:nvSpPr>
        <p:spPr>
          <a:xfrm>
            <a:off x="838200" y="1415441"/>
            <a:ext cx="109863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ICO (Information Commissioner's Office) (2018) Guide to the UK General Data Protection Regulation (UK GDPR). Available at: https://ico.org.uk/for-organisations/uk-gdpr-guidance-and-resources/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(2024a) Set up multi-factor authentication for Microsoft 365. Available at: https://learn.microsoft.com/en-gb/microsoft-365/admin/security-and-compliance/set-up-multi-factor-authentication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(2024b) Anti-phishing policies in Microsoft Defender for Office 365. Available at: https://learn.microsoft.com/en-gb/defender-office-365/anti-phishing-policies-about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(2024c) Privacy, security and compliance in Microsoft OneDrive. Available at: https://learn.microsoft.com/en-gb/sharepoint/onedrive-privacy-security-overview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(2025) Multifactor Authentication (MFA). Available at: https://www.microsoft.com/en-gb/security/business/identity-access/microsoft-entra-mfa-multi-factor-authentication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NHSCFA (NHS Counter Fraud Authority) (2023) Data Protection Impact Assessment: Microsoft SharePoint/OneDrive. Available at: https://cfa.nhs.uk/resources/downloads/documents/corporate-publications/corporate-governance/data-privacy-impact-assessments/NHSCFA-DPIA-Microsoft-Share</a:t>
            </a:r>
          </a:p>
        </p:txBody>
      </p:sp>
    </p:spTree>
    <p:extLst>
      <p:ext uri="{BB962C8B-B14F-4D97-AF65-F5344CB8AC3E}">
        <p14:creationId xmlns:p14="http://schemas.microsoft.com/office/powerpoint/2010/main" val="1744437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292021-3AF8-CA3D-8949-96698F2D8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123" y="5691739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Thank you for your time!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29DDD6-4CDB-23E4-8900-69A8DC92E360}"/>
              </a:ext>
            </a:extLst>
          </p:cNvPr>
          <p:cNvSpPr/>
          <p:nvPr/>
        </p:nvSpPr>
        <p:spPr>
          <a:xfrm>
            <a:off x="0" y="768343"/>
            <a:ext cx="12192000" cy="45243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Questions </a:t>
            </a:r>
          </a:p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and </a:t>
            </a:r>
          </a:p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Answers…..?</a:t>
            </a:r>
          </a:p>
        </p:txBody>
      </p:sp>
    </p:spTree>
    <p:extLst>
      <p:ext uri="{BB962C8B-B14F-4D97-AF65-F5344CB8AC3E}">
        <p14:creationId xmlns:p14="http://schemas.microsoft.com/office/powerpoint/2010/main" val="152516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3f3a8dfa3382fd3416d3fb84df23444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8f851bf4db873cc9d3715de1147e37a5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B3F3712C-B9C2-4797-86A5-C8A90E01044C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F7890B5-459D-4A33-9605-0D2C9BAF22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EBAF1B-5761-4EA1-8A31-60A457547E5A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177</TotalTime>
  <Words>629</Words>
  <Application>Microsoft Office PowerPoint</Application>
  <PresentationFormat>Widescreen</PresentationFormat>
  <Paragraphs>100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PowerPoint Presentation</vt:lpstr>
      <vt:lpstr>Benefits of Excel at Workplace</vt:lpstr>
      <vt:lpstr>PowerPoint Presentation</vt:lpstr>
      <vt:lpstr>Member 2 </vt:lpstr>
      <vt:lpstr>Member 2 </vt:lpstr>
      <vt:lpstr>Digital safety action plan for Greenfield</vt:lpstr>
      <vt:lpstr>PowerPoint Presentation</vt:lpstr>
      <vt:lpstr>PowerPoint Presentation</vt:lpstr>
      <vt:lpstr>References: Group member 1 </vt:lpstr>
      <vt:lpstr>References: Group member 2 </vt:lpstr>
      <vt:lpstr>References: Group member 3  </vt:lpstr>
      <vt:lpstr>Thank you for your time!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Lais Da Silva Mostaco (2532698)</dc:creator>
  <cp:lastModifiedBy>Kia Brown</cp:lastModifiedBy>
  <cp:revision>29</cp:revision>
  <dcterms:created xsi:type="dcterms:W3CDTF">2026-03-02T21:16:16Z</dcterms:created>
  <dcterms:modified xsi:type="dcterms:W3CDTF">2026-03-13T13:32:49Z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