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xml" ContentType="application/vnd.openxmlformats-officedocument.presentationml.tags+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tags/tag3.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4.xml" ContentType="application/vnd.openxmlformats-officedocument.presentationml.tags+xml"/>
  <Override PartName="/ppt/notesSlides/notesSlide34.xml" ContentType="application/vnd.openxmlformats-officedocument.presentationml.notesSlide+xml"/>
  <Override PartName="/ppt/tags/tag5.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notesMasterIdLst>
    <p:notesMasterId r:id="rId48"/>
  </p:notesMasterIdLst>
  <p:sldIdLst>
    <p:sldId id="256" r:id="rId2"/>
    <p:sldId id="258" r:id="rId3"/>
    <p:sldId id="259" r:id="rId4"/>
    <p:sldId id="260" r:id="rId5"/>
    <p:sldId id="264" r:id="rId6"/>
    <p:sldId id="312" r:id="rId7"/>
    <p:sldId id="261" r:id="rId8"/>
    <p:sldId id="262" r:id="rId9"/>
    <p:sldId id="265" r:id="rId10"/>
    <p:sldId id="266" r:id="rId11"/>
    <p:sldId id="267" r:id="rId12"/>
    <p:sldId id="268" r:id="rId13"/>
    <p:sldId id="273" r:id="rId14"/>
    <p:sldId id="280" r:id="rId15"/>
    <p:sldId id="276" r:id="rId16"/>
    <p:sldId id="274" r:id="rId17"/>
    <p:sldId id="275" r:id="rId18"/>
    <p:sldId id="277" r:id="rId19"/>
    <p:sldId id="278" r:id="rId20"/>
    <p:sldId id="281" r:id="rId21"/>
    <p:sldId id="282" r:id="rId22"/>
    <p:sldId id="285" r:id="rId23"/>
    <p:sldId id="283" r:id="rId24"/>
    <p:sldId id="284" r:id="rId25"/>
    <p:sldId id="299" r:id="rId26"/>
    <p:sldId id="279" r:id="rId27"/>
    <p:sldId id="286" r:id="rId28"/>
    <p:sldId id="308" r:id="rId29"/>
    <p:sldId id="287" r:id="rId30"/>
    <p:sldId id="305" r:id="rId31"/>
    <p:sldId id="288" r:id="rId32"/>
    <p:sldId id="289" r:id="rId33"/>
    <p:sldId id="290" r:id="rId34"/>
    <p:sldId id="291" r:id="rId35"/>
    <p:sldId id="292" r:id="rId36"/>
    <p:sldId id="293" r:id="rId37"/>
    <p:sldId id="294" r:id="rId38"/>
    <p:sldId id="313" r:id="rId39"/>
    <p:sldId id="296" r:id="rId40"/>
    <p:sldId id="297" r:id="rId41"/>
    <p:sldId id="300" r:id="rId42"/>
    <p:sldId id="311" r:id="rId43"/>
    <p:sldId id="301" r:id="rId44"/>
    <p:sldId id="309" r:id="rId45"/>
    <p:sldId id="310" r:id="rId46"/>
    <p:sldId id="316" r:id="rId4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61A74-5ED1-43D6-8928-9BE8A361980C}" v="115" dt="2025-10-08T07:00:57.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75" autoAdjust="0"/>
    <p:restoredTop sz="71242" autoAdjust="0"/>
  </p:normalViewPr>
  <p:slideViewPr>
    <p:cSldViewPr snapToGrid="0">
      <p:cViewPr varScale="1">
        <p:scale>
          <a:sx n="58" d="100"/>
          <a:sy n="58" d="100"/>
        </p:scale>
        <p:origin x="1598" y="67"/>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redo custSel addSld delSld modSld sldOrd">
      <pc:chgData name="Ellie Brown" userId="856727495e1cce7c" providerId="LiveId" clId="{B300E920-0EB2-4BE6-95E8-85F4EA25B7C1}" dt="2025-10-08T07:08:05.671" v="12244" actId="14100"/>
      <pc:docMkLst>
        <pc:docMk/>
      </pc:docMkLst>
      <pc:sldChg chg="delSp modSp mod delAnim delDesignElem modNotesTx">
        <pc:chgData name="Ellie Brown" userId="856727495e1cce7c" providerId="LiveId" clId="{B300E920-0EB2-4BE6-95E8-85F4EA25B7C1}" dt="2025-10-07T17:53:16.145" v="599" actId="20577"/>
        <pc:sldMkLst>
          <pc:docMk/>
          <pc:sldMk cId="3165296500" sldId="256"/>
        </pc:sldMkLst>
        <pc:spChg chg="mod">
          <ac:chgData name="Ellie Brown" userId="856727495e1cce7c" providerId="LiveId" clId="{B300E920-0EB2-4BE6-95E8-85F4EA25B7C1}" dt="2025-09-30T20:12:14.173" v="24" actId="1076"/>
          <ac:spMkLst>
            <pc:docMk/>
            <pc:sldMk cId="3165296500" sldId="256"/>
            <ac:spMk id="2" creationId="{00000000-0000-0000-0000-000000000000}"/>
          </ac:spMkLst>
        </pc:spChg>
        <pc:spChg chg="mod">
          <ac:chgData name="Ellie Brown" userId="856727495e1cce7c" providerId="LiveId" clId="{B300E920-0EB2-4BE6-95E8-85F4EA25B7C1}" dt="2025-10-01T19:04:34.336" v="409"/>
          <ac:spMkLst>
            <pc:docMk/>
            <pc:sldMk cId="3165296500" sldId="256"/>
            <ac:spMk id="7" creationId="{B3A5FD1D-56A5-C9B6-0900-63E9F9EB26ED}"/>
          </ac:spMkLst>
        </pc:spChg>
        <pc:picChg chg="del">
          <ac:chgData name="Ellie Brown" userId="856727495e1cce7c" providerId="LiveId" clId="{B300E920-0EB2-4BE6-95E8-85F4EA25B7C1}" dt="2025-10-07T17:52:57.684" v="488" actId="478"/>
          <ac:picMkLst>
            <pc:docMk/>
            <pc:sldMk cId="3165296500" sldId="256"/>
            <ac:picMk id="6" creationId="{03B1A6DF-1463-4617-97F3-E86CD46DB8DD}"/>
          </ac:picMkLst>
        </pc:picChg>
      </pc:sldChg>
      <pc:sldChg chg="addSp delSp modSp mod delAnim delDesignElem modNotesTx">
        <pc:chgData name="Ellie Brown" userId="856727495e1cce7c" providerId="LiveId" clId="{B300E920-0EB2-4BE6-95E8-85F4EA25B7C1}" dt="2025-10-07T17:55:09.507" v="615" actId="478"/>
        <pc:sldMkLst>
          <pc:docMk/>
          <pc:sldMk cId="431358891" sldId="258"/>
        </pc:sldMkLst>
        <pc:graphicFrameChg chg="add">
          <ac:chgData name="Ellie Brown" userId="856727495e1cce7c" providerId="LiveId" clId="{B300E920-0EB2-4BE6-95E8-85F4EA25B7C1}" dt="2025-09-30T20:12:37.886" v="29" actId="26606"/>
          <ac:graphicFrameMkLst>
            <pc:docMk/>
            <pc:sldMk cId="431358891" sldId="258"/>
            <ac:graphicFrameMk id="6" creationId="{89A0E781-F10F-AC73-8BD3-C99AFA1DF798}"/>
          </ac:graphicFrameMkLst>
        </pc:graphicFrameChg>
        <pc:picChg chg="del">
          <ac:chgData name="Ellie Brown" userId="856727495e1cce7c" providerId="LiveId" clId="{B300E920-0EB2-4BE6-95E8-85F4EA25B7C1}" dt="2025-10-07T17:55:09.507" v="615" actId="478"/>
          <ac:picMkLst>
            <pc:docMk/>
            <pc:sldMk cId="431358891" sldId="258"/>
            <ac:picMk id="2" creationId="{196070D9-787F-40E3-953B-E75AC2ADDD23}"/>
          </ac:picMkLst>
        </pc:picChg>
      </pc:sldChg>
      <pc:sldChg chg="delSp modSp mod delAnim delDesignElem modNotesTx">
        <pc:chgData name="Ellie Brown" userId="856727495e1cce7c" providerId="LiveId" clId="{B300E920-0EB2-4BE6-95E8-85F4EA25B7C1}" dt="2025-10-07T17:57:23.928" v="799" actId="478"/>
        <pc:sldMkLst>
          <pc:docMk/>
          <pc:sldMk cId="4180592706" sldId="259"/>
        </pc:sldMkLst>
        <pc:spChg chg="mod">
          <ac:chgData name="Ellie Brown" userId="856727495e1cce7c" providerId="LiveId" clId="{B300E920-0EB2-4BE6-95E8-85F4EA25B7C1}" dt="2025-09-30T20:12:51.242" v="31" actId="207"/>
          <ac:spMkLst>
            <pc:docMk/>
            <pc:sldMk cId="4180592706" sldId="259"/>
            <ac:spMk id="2" creationId="{00000000-0000-0000-0000-000000000000}"/>
          </ac:spMkLst>
        </pc:spChg>
        <pc:spChg chg="mod">
          <ac:chgData name="Ellie Brown" userId="856727495e1cce7c" providerId="LiveId" clId="{B300E920-0EB2-4BE6-95E8-85F4EA25B7C1}" dt="2025-09-30T20:15:59.477" v="74"/>
          <ac:spMkLst>
            <pc:docMk/>
            <pc:sldMk cId="4180592706" sldId="259"/>
            <ac:spMk id="3" creationId="{00000000-0000-0000-0000-000000000000}"/>
          </ac:spMkLst>
        </pc:spChg>
        <pc:picChg chg="del">
          <ac:chgData name="Ellie Brown" userId="856727495e1cce7c" providerId="LiveId" clId="{B300E920-0EB2-4BE6-95E8-85F4EA25B7C1}" dt="2025-10-07T17:57:23.928" v="799" actId="478"/>
          <ac:picMkLst>
            <pc:docMk/>
            <pc:sldMk cId="4180592706" sldId="259"/>
            <ac:picMk id="5" creationId="{5AA2B89E-18DB-480F-892E-8B7D99A627CD}"/>
          </ac:picMkLst>
        </pc:picChg>
      </pc:sldChg>
      <pc:sldChg chg="delSp mod delAnim delDesignElem modNotesTx">
        <pc:chgData name="Ellie Brown" userId="856727495e1cce7c" providerId="LiveId" clId="{B300E920-0EB2-4BE6-95E8-85F4EA25B7C1}" dt="2025-10-07T18:02:16.127" v="1638" actId="20577"/>
        <pc:sldMkLst>
          <pc:docMk/>
          <pc:sldMk cId="1591810185" sldId="260"/>
        </pc:sldMkLst>
        <pc:picChg chg="del">
          <ac:chgData name="Ellie Brown" userId="856727495e1cce7c" providerId="LiveId" clId="{B300E920-0EB2-4BE6-95E8-85F4EA25B7C1}" dt="2025-10-07T17:58:56.226" v="800" actId="478"/>
          <ac:picMkLst>
            <pc:docMk/>
            <pc:sldMk cId="1591810185" sldId="260"/>
            <ac:picMk id="3" creationId="{D8B6E5A3-47BD-4863-90F6-F12B9F5D82BB}"/>
          </ac:picMkLst>
        </pc:picChg>
      </pc:sldChg>
      <pc:sldChg chg="delSp mod delAnim modNotesTx">
        <pc:chgData name="Ellie Brown" userId="856727495e1cce7c" providerId="LiveId" clId="{B300E920-0EB2-4BE6-95E8-85F4EA25B7C1}" dt="2025-10-07T18:06:38.062" v="1813" actId="478"/>
        <pc:sldMkLst>
          <pc:docMk/>
          <pc:sldMk cId="386125664" sldId="261"/>
        </pc:sldMkLst>
        <pc:picChg chg="del">
          <ac:chgData name="Ellie Brown" userId="856727495e1cce7c" providerId="LiveId" clId="{B300E920-0EB2-4BE6-95E8-85F4EA25B7C1}" dt="2025-10-07T18:06:38.062" v="1813" actId="478"/>
          <ac:picMkLst>
            <pc:docMk/>
            <pc:sldMk cId="386125664" sldId="261"/>
            <ac:picMk id="3" creationId="{D4A4D3EA-C383-4A1D-A6D7-32A63ACA1A4B}"/>
          </ac:picMkLst>
        </pc:picChg>
      </pc:sldChg>
      <pc:sldChg chg="addSp delSp modSp mod delAnim modNotesTx">
        <pc:chgData name="Ellie Brown" userId="856727495e1cce7c" providerId="LiveId" clId="{B300E920-0EB2-4BE6-95E8-85F4EA25B7C1}" dt="2025-10-07T18:10:12.036" v="1921" actId="113"/>
        <pc:sldMkLst>
          <pc:docMk/>
          <pc:sldMk cId="2700274074" sldId="262"/>
        </pc:sldMkLst>
        <pc:spChg chg="mod">
          <ac:chgData name="Ellie Brown" userId="856727495e1cce7c" providerId="LiveId" clId="{B300E920-0EB2-4BE6-95E8-85F4EA25B7C1}" dt="2025-10-07T18:09:14.829" v="1822" actId="20577"/>
          <ac:spMkLst>
            <pc:docMk/>
            <pc:sldMk cId="2700274074" sldId="262"/>
            <ac:spMk id="2" creationId="{00000000-0000-0000-0000-000000000000}"/>
          </ac:spMkLst>
        </pc:spChg>
        <pc:spChg chg="mod">
          <ac:chgData name="Ellie Brown" userId="856727495e1cce7c" providerId="LiveId" clId="{B300E920-0EB2-4BE6-95E8-85F4EA25B7C1}" dt="2025-09-30T20:14:09.310" v="39" actId="1076"/>
          <ac:spMkLst>
            <pc:docMk/>
            <pc:sldMk cId="2700274074" sldId="262"/>
            <ac:spMk id="5" creationId="{00000000-0000-0000-0000-000000000000}"/>
          </ac:spMkLst>
        </pc:spChg>
        <pc:graphicFrameChg chg="add mod">
          <ac:chgData name="Ellie Brown" userId="856727495e1cce7c" providerId="LiveId" clId="{B300E920-0EB2-4BE6-95E8-85F4EA25B7C1}" dt="2025-10-07T18:09:22.025" v="1825" actId="113"/>
          <ac:graphicFrameMkLst>
            <pc:docMk/>
            <pc:sldMk cId="2700274074" sldId="262"/>
            <ac:graphicFrameMk id="8" creationId="{82EAEACE-124D-27DF-9DEB-FF5D2AC5DD21}"/>
          </ac:graphicFrameMkLst>
        </pc:graphicFrameChg>
        <pc:picChg chg="mod">
          <ac:chgData name="Ellie Brown" userId="856727495e1cce7c" providerId="LiveId" clId="{B300E920-0EB2-4BE6-95E8-85F4EA25B7C1}" dt="2025-09-30T20:13:58.286" v="37" actId="1076"/>
          <ac:picMkLst>
            <pc:docMk/>
            <pc:sldMk cId="2700274074" sldId="262"/>
            <ac:picMk id="4" creationId="{00000000-0000-0000-0000-000000000000}"/>
          </ac:picMkLst>
        </pc:picChg>
        <pc:picChg chg="del">
          <ac:chgData name="Ellie Brown" userId="856727495e1cce7c" providerId="LiveId" clId="{B300E920-0EB2-4BE6-95E8-85F4EA25B7C1}" dt="2025-10-07T18:09:26.357" v="1826" actId="478"/>
          <ac:picMkLst>
            <pc:docMk/>
            <pc:sldMk cId="2700274074" sldId="262"/>
            <ac:picMk id="6" creationId="{BCA7BBE2-B20C-4A3C-9A80-16A53D6E472D}"/>
          </ac:picMkLst>
        </pc:picChg>
      </pc:sldChg>
      <pc:sldChg chg="delSp modSp mod delAnim">
        <pc:chgData name="Ellie Brown" userId="856727495e1cce7c" providerId="LiveId" clId="{B300E920-0EB2-4BE6-95E8-85F4EA25B7C1}" dt="2025-10-07T18:03:04.386" v="1641" actId="14100"/>
        <pc:sldMkLst>
          <pc:docMk/>
          <pc:sldMk cId="3051884226" sldId="264"/>
        </pc:sldMkLst>
        <pc:spChg chg="mod">
          <ac:chgData name="Ellie Brown" userId="856727495e1cce7c" providerId="LiveId" clId="{B300E920-0EB2-4BE6-95E8-85F4EA25B7C1}" dt="2025-10-01T19:04:34.336" v="409"/>
          <ac:spMkLst>
            <pc:docMk/>
            <pc:sldMk cId="3051884226" sldId="264"/>
            <ac:spMk id="2" creationId="{00000000-0000-0000-0000-000000000000}"/>
          </ac:spMkLst>
        </pc:spChg>
        <pc:spChg chg="mod">
          <ac:chgData name="Ellie Brown" userId="856727495e1cce7c" providerId="LiveId" clId="{B300E920-0EB2-4BE6-95E8-85F4EA25B7C1}" dt="2025-10-07T18:03:04.386" v="1641" actId="14100"/>
          <ac:spMkLst>
            <pc:docMk/>
            <pc:sldMk cId="3051884226" sldId="264"/>
            <ac:spMk id="6" creationId="{00000000-0000-0000-0000-000000000000}"/>
          </ac:spMkLst>
        </pc:spChg>
      </pc:sldChg>
      <pc:sldChg chg="delSp modSp mod delAnim modNotesTx">
        <pc:chgData name="Ellie Brown" userId="856727495e1cce7c" providerId="LiveId" clId="{B300E920-0EB2-4BE6-95E8-85F4EA25B7C1}" dt="2025-10-07T18:11:42.196" v="1922" actId="478"/>
        <pc:sldMkLst>
          <pc:docMk/>
          <pc:sldMk cId="3424640952" sldId="265"/>
        </pc:sldMkLst>
        <pc:spChg chg="mod">
          <ac:chgData name="Ellie Brown" userId="856727495e1cce7c" providerId="LiveId" clId="{B300E920-0EB2-4BE6-95E8-85F4EA25B7C1}" dt="2025-09-30T20:26:12.080" v="317" actId="1076"/>
          <ac:spMkLst>
            <pc:docMk/>
            <pc:sldMk cId="3424640952" sldId="265"/>
            <ac:spMk id="5" creationId="{00000000-0000-0000-0000-000000000000}"/>
          </ac:spMkLst>
        </pc:spChg>
        <pc:spChg chg="mod">
          <ac:chgData name="Ellie Brown" userId="856727495e1cce7c" providerId="LiveId" clId="{B300E920-0EB2-4BE6-95E8-85F4EA25B7C1}" dt="2025-09-30T20:26:24.098" v="320" actId="1076"/>
          <ac:spMkLst>
            <pc:docMk/>
            <pc:sldMk cId="3424640952" sldId="265"/>
            <ac:spMk id="6" creationId="{00000000-0000-0000-0000-000000000000}"/>
          </ac:spMkLst>
        </pc:spChg>
        <pc:picChg chg="del">
          <ac:chgData name="Ellie Brown" userId="856727495e1cce7c" providerId="LiveId" clId="{B300E920-0EB2-4BE6-95E8-85F4EA25B7C1}" dt="2025-10-07T18:11:42.196" v="1922" actId="478"/>
          <ac:picMkLst>
            <pc:docMk/>
            <pc:sldMk cId="3424640952" sldId="265"/>
            <ac:picMk id="3" creationId="{D1599FA1-541E-499C-8D77-BF4D7AB50B3A}"/>
          </ac:picMkLst>
        </pc:picChg>
      </pc:sldChg>
      <pc:sldChg chg="delSp modSp mod delAnim modNotesTx">
        <pc:chgData name="Ellie Brown" userId="856727495e1cce7c" providerId="LiveId" clId="{B300E920-0EB2-4BE6-95E8-85F4EA25B7C1}" dt="2025-10-07T18:24:06.379" v="2194" actId="20577"/>
        <pc:sldMkLst>
          <pc:docMk/>
          <pc:sldMk cId="2014761555" sldId="266"/>
        </pc:sldMkLst>
        <pc:spChg chg="mod">
          <ac:chgData name="Ellie Brown" userId="856727495e1cce7c" providerId="LiveId" clId="{B300E920-0EB2-4BE6-95E8-85F4EA25B7C1}" dt="2025-10-07T18:19:46.825" v="2013" actId="20577"/>
          <ac:spMkLst>
            <pc:docMk/>
            <pc:sldMk cId="2014761555" sldId="266"/>
            <ac:spMk id="2" creationId="{00000000-0000-0000-0000-000000000000}"/>
          </ac:spMkLst>
        </pc:spChg>
        <pc:spChg chg="mod">
          <ac:chgData name="Ellie Brown" userId="856727495e1cce7c" providerId="LiveId" clId="{B300E920-0EB2-4BE6-95E8-85F4EA25B7C1}" dt="2025-10-01T19:04:34.669" v="410" actId="27636"/>
          <ac:spMkLst>
            <pc:docMk/>
            <pc:sldMk cId="2014761555" sldId="266"/>
            <ac:spMk id="3" creationId="{00000000-0000-0000-0000-000000000000}"/>
          </ac:spMkLst>
        </pc:spChg>
        <pc:picChg chg="del">
          <ac:chgData name="Ellie Brown" userId="856727495e1cce7c" providerId="LiveId" clId="{B300E920-0EB2-4BE6-95E8-85F4EA25B7C1}" dt="2025-10-07T18:20:30.015" v="2150" actId="478"/>
          <ac:picMkLst>
            <pc:docMk/>
            <pc:sldMk cId="2014761555" sldId="266"/>
            <ac:picMk id="5" creationId="{CD9CDA7C-4FB0-4FEB-B5AD-1C613FAE915D}"/>
          </ac:picMkLst>
        </pc:picChg>
      </pc:sldChg>
      <pc:sldChg chg="delSp modSp mod delAnim modNotesTx">
        <pc:chgData name="Ellie Brown" userId="856727495e1cce7c" providerId="LiveId" clId="{B300E920-0EB2-4BE6-95E8-85F4EA25B7C1}" dt="2025-10-07T18:25:54.851" v="2301" actId="20577"/>
        <pc:sldMkLst>
          <pc:docMk/>
          <pc:sldMk cId="415860758" sldId="267"/>
        </pc:sldMkLst>
        <pc:spChg chg="mod">
          <ac:chgData name="Ellie Brown" userId="856727495e1cce7c" providerId="LiveId" clId="{B300E920-0EB2-4BE6-95E8-85F4EA25B7C1}" dt="2025-10-07T18:24:45.423" v="2251" actId="20577"/>
          <ac:spMkLst>
            <pc:docMk/>
            <pc:sldMk cId="415860758" sldId="267"/>
            <ac:spMk id="3" creationId="{00000000-0000-0000-0000-000000000000}"/>
          </ac:spMkLst>
        </pc:spChg>
        <pc:spChg chg="mod">
          <ac:chgData name="Ellie Brown" userId="856727495e1cce7c" providerId="LiveId" clId="{B300E920-0EB2-4BE6-95E8-85F4EA25B7C1}" dt="2025-10-07T18:24:14.285" v="2195" actId="2711"/>
          <ac:spMkLst>
            <pc:docMk/>
            <pc:sldMk cId="415860758" sldId="267"/>
            <ac:spMk id="7" creationId="{00000000-0000-0000-0000-000000000000}"/>
          </ac:spMkLst>
        </pc:spChg>
        <pc:picChg chg="del">
          <ac:chgData name="Ellie Brown" userId="856727495e1cce7c" providerId="LiveId" clId="{B300E920-0EB2-4BE6-95E8-85F4EA25B7C1}" dt="2025-10-07T18:22:40.536" v="2151" actId="478"/>
          <ac:picMkLst>
            <pc:docMk/>
            <pc:sldMk cId="415860758" sldId="267"/>
            <ac:picMk id="5" creationId="{7BD4D639-9CA7-444D-BA51-2BF691EA62CB}"/>
          </ac:picMkLst>
        </pc:picChg>
      </pc:sldChg>
      <pc:sldChg chg="delSp mod delAnim modNotesTx">
        <pc:chgData name="Ellie Brown" userId="856727495e1cce7c" providerId="LiveId" clId="{B300E920-0EB2-4BE6-95E8-85F4EA25B7C1}" dt="2025-10-07T18:39:25.548" v="3354" actId="6549"/>
        <pc:sldMkLst>
          <pc:docMk/>
          <pc:sldMk cId="2496856743" sldId="268"/>
        </pc:sldMkLst>
        <pc:picChg chg="del">
          <ac:chgData name="Ellie Brown" userId="856727495e1cce7c" providerId="LiveId" clId="{B300E920-0EB2-4BE6-95E8-85F4EA25B7C1}" dt="2025-10-07T18:28:10.898" v="2302" actId="478"/>
          <ac:picMkLst>
            <pc:docMk/>
            <pc:sldMk cId="2496856743" sldId="268"/>
            <ac:picMk id="5" creationId="{6E2F08F6-F0DA-4059-9CBD-511C2226C0D5}"/>
          </ac:picMkLst>
        </pc:picChg>
      </pc:sldChg>
      <pc:sldChg chg="delSp modSp mod delAnim modNotesTx">
        <pc:chgData name="Ellie Brown" userId="856727495e1cce7c" providerId="LiveId" clId="{B300E920-0EB2-4BE6-95E8-85F4EA25B7C1}" dt="2025-10-07T18:47:05.634" v="4278" actId="20577"/>
        <pc:sldMkLst>
          <pc:docMk/>
          <pc:sldMk cId="3067186771" sldId="273"/>
        </pc:sldMkLst>
        <pc:spChg chg="mod">
          <ac:chgData name="Ellie Brown" userId="856727495e1cce7c" providerId="LiveId" clId="{B300E920-0EB2-4BE6-95E8-85F4EA25B7C1}" dt="2025-10-01T19:04:34.336" v="409"/>
          <ac:spMkLst>
            <pc:docMk/>
            <pc:sldMk cId="3067186771" sldId="273"/>
            <ac:spMk id="2" creationId="{00000000-0000-0000-0000-000000000000}"/>
          </ac:spMkLst>
        </pc:spChg>
        <pc:spChg chg="mod">
          <ac:chgData name="Ellie Brown" userId="856727495e1cce7c" providerId="LiveId" clId="{B300E920-0EB2-4BE6-95E8-85F4EA25B7C1}" dt="2025-10-07T18:40:25.745" v="3457" actId="20577"/>
          <ac:spMkLst>
            <pc:docMk/>
            <pc:sldMk cId="3067186771" sldId="273"/>
            <ac:spMk id="3" creationId="{00000000-0000-0000-0000-000000000000}"/>
          </ac:spMkLst>
        </pc:spChg>
        <pc:picChg chg="del">
          <ac:chgData name="Ellie Brown" userId="856727495e1cce7c" providerId="LiveId" clId="{B300E920-0EB2-4BE6-95E8-85F4EA25B7C1}" dt="2025-10-07T18:38:48.758" v="3352" actId="478"/>
          <ac:picMkLst>
            <pc:docMk/>
            <pc:sldMk cId="3067186771" sldId="273"/>
            <ac:picMk id="5" creationId="{DEDC2701-F6E3-4A75-9E9F-740209D9E6B9}"/>
          </ac:picMkLst>
        </pc:picChg>
      </pc:sldChg>
      <pc:sldChg chg="delSp modSp mod delAnim modNotesTx">
        <pc:chgData name="Ellie Brown" userId="856727495e1cce7c" providerId="LiveId" clId="{B300E920-0EB2-4BE6-95E8-85F4EA25B7C1}" dt="2025-10-07T19:03:59.084" v="5928" actId="478"/>
        <pc:sldMkLst>
          <pc:docMk/>
          <pc:sldMk cId="2972050653" sldId="274"/>
        </pc:sldMkLst>
        <pc:spChg chg="mod">
          <ac:chgData name="Ellie Brown" userId="856727495e1cce7c" providerId="LiveId" clId="{B300E920-0EB2-4BE6-95E8-85F4EA25B7C1}" dt="2025-10-07T18:57:34.147" v="5379" actId="20577"/>
          <ac:spMkLst>
            <pc:docMk/>
            <pc:sldMk cId="2972050653" sldId="274"/>
            <ac:spMk id="2" creationId="{00000000-0000-0000-0000-000000000000}"/>
          </ac:spMkLst>
        </pc:spChg>
        <pc:spChg chg="mod">
          <ac:chgData name="Ellie Brown" userId="856727495e1cce7c" providerId="LiveId" clId="{B300E920-0EB2-4BE6-95E8-85F4EA25B7C1}" dt="2025-10-01T19:04:35.089" v="411" actId="27636"/>
          <ac:spMkLst>
            <pc:docMk/>
            <pc:sldMk cId="2972050653" sldId="274"/>
            <ac:spMk id="3" creationId="{00000000-0000-0000-0000-000000000000}"/>
          </ac:spMkLst>
        </pc:spChg>
        <pc:picChg chg="del">
          <ac:chgData name="Ellie Brown" userId="856727495e1cce7c" providerId="LiveId" clId="{B300E920-0EB2-4BE6-95E8-85F4EA25B7C1}" dt="2025-10-07T19:03:59.084" v="5928" actId="478"/>
          <ac:picMkLst>
            <pc:docMk/>
            <pc:sldMk cId="2972050653" sldId="274"/>
            <ac:picMk id="5" creationId="{4CCD2B59-E973-4721-9CF7-154646FD5A65}"/>
          </ac:picMkLst>
        </pc:picChg>
      </pc:sldChg>
      <pc:sldChg chg="delSp modSp mod delAnim modNotesTx">
        <pc:chgData name="Ellie Brown" userId="856727495e1cce7c" providerId="LiveId" clId="{B300E920-0EB2-4BE6-95E8-85F4EA25B7C1}" dt="2025-10-07T19:10:01.747" v="6950" actId="20577"/>
        <pc:sldMkLst>
          <pc:docMk/>
          <pc:sldMk cId="433558769" sldId="275"/>
        </pc:sldMkLst>
        <pc:spChg chg="mod">
          <ac:chgData name="Ellie Brown" userId="856727495e1cce7c" providerId="LiveId" clId="{B300E920-0EB2-4BE6-95E8-85F4EA25B7C1}" dt="2025-10-01T19:04:34.336" v="409"/>
          <ac:spMkLst>
            <pc:docMk/>
            <pc:sldMk cId="433558769" sldId="275"/>
            <ac:spMk id="2" creationId="{00000000-0000-0000-0000-000000000000}"/>
          </ac:spMkLst>
        </pc:spChg>
        <pc:spChg chg="mod">
          <ac:chgData name="Ellie Brown" userId="856727495e1cce7c" providerId="LiveId" clId="{B300E920-0EB2-4BE6-95E8-85F4EA25B7C1}" dt="2025-09-30T20:16:36.493" v="85" actId="14100"/>
          <ac:spMkLst>
            <pc:docMk/>
            <pc:sldMk cId="433558769" sldId="275"/>
            <ac:spMk id="3" creationId="{00000000-0000-0000-0000-000000000000}"/>
          </ac:spMkLst>
        </pc:spChg>
        <pc:picChg chg="del">
          <ac:chgData name="Ellie Brown" userId="856727495e1cce7c" providerId="LiveId" clId="{B300E920-0EB2-4BE6-95E8-85F4EA25B7C1}" dt="2025-10-07T19:06:14.744" v="5929" actId="478"/>
          <ac:picMkLst>
            <pc:docMk/>
            <pc:sldMk cId="433558769" sldId="275"/>
            <ac:picMk id="4" creationId="{C9745A6C-1A48-49EC-BBD1-0A3186C02CFC}"/>
          </ac:picMkLst>
        </pc:picChg>
      </pc:sldChg>
      <pc:sldChg chg="delSp modSp mod delAnim modNotesTx">
        <pc:chgData name="Ellie Brown" userId="856727495e1cce7c" providerId="LiveId" clId="{B300E920-0EB2-4BE6-95E8-85F4EA25B7C1}" dt="2025-10-07T18:57:02.779" v="5374" actId="20577"/>
        <pc:sldMkLst>
          <pc:docMk/>
          <pc:sldMk cId="2565198518" sldId="276"/>
        </pc:sldMkLst>
        <pc:spChg chg="mod">
          <ac:chgData name="Ellie Brown" userId="856727495e1cce7c" providerId="LiveId" clId="{B300E920-0EB2-4BE6-95E8-85F4EA25B7C1}" dt="2025-10-01T19:04:34.336" v="409"/>
          <ac:spMkLst>
            <pc:docMk/>
            <pc:sldMk cId="2565198518" sldId="276"/>
            <ac:spMk id="2" creationId="{00000000-0000-0000-0000-000000000000}"/>
          </ac:spMkLst>
        </pc:spChg>
        <pc:spChg chg="mod">
          <ac:chgData name="Ellie Brown" userId="856727495e1cce7c" providerId="LiveId" clId="{B300E920-0EB2-4BE6-95E8-85F4EA25B7C1}" dt="2025-09-30T20:16:13.807" v="77" actId="6549"/>
          <ac:spMkLst>
            <pc:docMk/>
            <pc:sldMk cId="2565198518" sldId="276"/>
            <ac:spMk id="3" creationId="{00000000-0000-0000-0000-000000000000}"/>
          </ac:spMkLst>
        </pc:spChg>
        <pc:spChg chg="mod">
          <ac:chgData name="Ellie Brown" userId="856727495e1cce7c" providerId="LiveId" clId="{B300E920-0EB2-4BE6-95E8-85F4EA25B7C1}" dt="2025-09-30T20:16:24.097" v="80" actId="1076"/>
          <ac:spMkLst>
            <pc:docMk/>
            <pc:sldMk cId="2565198518" sldId="276"/>
            <ac:spMk id="4" creationId="{00000000-0000-0000-0000-000000000000}"/>
          </ac:spMkLst>
        </pc:spChg>
        <pc:spChg chg="mod">
          <ac:chgData name="Ellie Brown" userId="856727495e1cce7c" providerId="LiveId" clId="{B300E920-0EB2-4BE6-95E8-85F4EA25B7C1}" dt="2025-09-30T20:16:19.387" v="79" actId="1076"/>
          <ac:spMkLst>
            <pc:docMk/>
            <pc:sldMk cId="2565198518" sldId="276"/>
            <ac:spMk id="18" creationId="{00000000-0000-0000-0000-000000000000}"/>
          </ac:spMkLst>
        </pc:spChg>
        <pc:picChg chg="del">
          <ac:chgData name="Ellie Brown" userId="856727495e1cce7c" providerId="LiveId" clId="{B300E920-0EB2-4BE6-95E8-85F4EA25B7C1}" dt="2025-10-07T18:53:53.064" v="4480" actId="478"/>
          <ac:picMkLst>
            <pc:docMk/>
            <pc:sldMk cId="2565198518" sldId="276"/>
            <ac:picMk id="9" creationId="{6F460A56-B2DB-4532-92C4-0F3850577F48}"/>
          </ac:picMkLst>
        </pc:picChg>
      </pc:sldChg>
      <pc:sldChg chg="delSp modSp mod delAnim modNotesTx">
        <pc:chgData name="Ellie Brown" userId="856727495e1cce7c" providerId="LiveId" clId="{B300E920-0EB2-4BE6-95E8-85F4EA25B7C1}" dt="2025-10-07T19:11:46.545" v="7021" actId="113"/>
        <pc:sldMkLst>
          <pc:docMk/>
          <pc:sldMk cId="1442861616" sldId="277"/>
        </pc:sldMkLst>
        <pc:spChg chg="mod">
          <ac:chgData name="Ellie Brown" userId="856727495e1cce7c" providerId="LiveId" clId="{B300E920-0EB2-4BE6-95E8-85F4EA25B7C1}" dt="2025-10-01T19:04:34.336" v="409"/>
          <ac:spMkLst>
            <pc:docMk/>
            <pc:sldMk cId="1442861616" sldId="277"/>
            <ac:spMk id="2" creationId="{00000000-0000-0000-0000-000000000000}"/>
          </ac:spMkLst>
        </pc:spChg>
        <pc:spChg chg="mod">
          <ac:chgData name="Ellie Brown" userId="856727495e1cce7c" providerId="LiveId" clId="{B300E920-0EB2-4BE6-95E8-85F4EA25B7C1}" dt="2025-09-30T20:16:58.155" v="87" actId="404"/>
          <ac:spMkLst>
            <pc:docMk/>
            <pc:sldMk cId="1442861616" sldId="277"/>
            <ac:spMk id="3" creationId="{00000000-0000-0000-0000-000000000000}"/>
          </ac:spMkLst>
        </pc:spChg>
        <pc:picChg chg="del">
          <ac:chgData name="Ellie Brown" userId="856727495e1cce7c" providerId="LiveId" clId="{B300E920-0EB2-4BE6-95E8-85F4EA25B7C1}" dt="2025-10-07T19:11:21.401" v="6951" actId="478"/>
          <ac:picMkLst>
            <pc:docMk/>
            <pc:sldMk cId="1442861616" sldId="277"/>
            <ac:picMk id="5" creationId="{73909FFD-E52C-4DBD-85BF-1537EF8E825E}"/>
          </ac:picMkLst>
        </pc:picChg>
      </pc:sldChg>
      <pc:sldChg chg="delSp modSp mod delAnim modNotesTx">
        <pc:chgData name="Ellie Brown" userId="856727495e1cce7c" providerId="LiveId" clId="{B300E920-0EB2-4BE6-95E8-85F4EA25B7C1}" dt="2025-10-07T19:16:26.384" v="7655" actId="20577"/>
        <pc:sldMkLst>
          <pc:docMk/>
          <pc:sldMk cId="3059575379" sldId="278"/>
        </pc:sldMkLst>
        <pc:spChg chg="mod">
          <ac:chgData name="Ellie Brown" userId="856727495e1cce7c" providerId="LiveId" clId="{B300E920-0EB2-4BE6-95E8-85F4EA25B7C1}" dt="2025-10-01T19:04:34.336" v="409"/>
          <ac:spMkLst>
            <pc:docMk/>
            <pc:sldMk cId="3059575379" sldId="278"/>
            <ac:spMk id="2" creationId="{00000000-0000-0000-0000-000000000000}"/>
          </ac:spMkLst>
        </pc:spChg>
        <pc:spChg chg="mod">
          <ac:chgData name="Ellie Brown" userId="856727495e1cce7c" providerId="LiveId" clId="{B300E920-0EB2-4BE6-95E8-85F4EA25B7C1}" dt="2025-10-07T19:13:45.431" v="7115" actId="14100"/>
          <ac:spMkLst>
            <pc:docMk/>
            <pc:sldMk cId="3059575379" sldId="278"/>
            <ac:spMk id="3" creationId="{00000000-0000-0000-0000-000000000000}"/>
          </ac:spMkLst>
        </pc:spChg>
        <pc:picChg chg="del">
          <ac:chgData name="Ellie Brown" userId="856727495e1cce7c" providerId="LiveId" clId="{B300E920-0EB2-4BE6-95E8-85F4EA25B7C1}" dt="2025-10-07T19:13:27.281" v="7022" actId="478"/>
          <ac:picMkLst>
            <pc:docMk/>
            <pc:sldMk cId="3059575379" sldId="278"/>
            <ac:picMk id="4" creationId="{0FD0D0AE-C3E0-4C76-9458-6F024EFABA37}"/>
          </ac:picMkLst>
        </pc:picChg>
      </pc:sldChg>
      <pc:sldChg chg="addSp delSp modSp mod setBg delAnim setClrOvrMap modNotesTx">
        <pc:chgData name="Ellie Brown" userId="856727495e1cce7c" providerId="LiveId" clId="{B300E920-0EB2-4BE6-95E8-85F4EA25B7C1}" dt="2025-10-08T06:25:03.190" v="9587" actId="26606"/>
        <pc:sldMkLst>
          <pc:docMk/>
          <pc:sldMk cId="2968849832" sldId="279"/>
        </pc:sldMkLst>
        <pc:spChg chg="mod">
          <ac:chgData name="Ellie Brown" userId="856727495e1cce7c" providerId="LiveId" clId="{B300E920-0EB2-4BE6-95E8-85F4EA25B7C1}" dt="2025-10-08T06:25:03.190" v="9587" actId="26606"/>
          <ac:spMkLst>
            <pc:docMk/>
            <pc:sldMk cId="2968849832" sldId="279"/>
            <ac:spMk id="2" creationId="{00000000-0000-0000-0000-000000000000}"/>
          </ac:spMkLst>
        </pc:spChg>
        <pc:spChg chg="add">
          <ac:chgData name="Ellie Brown" userId="856727495e1cce7c" providerId="LiveId" clId="{B300E920-0EB2-4BE6-95E8-85F4EA25B7C1}" dt="2025-10-08T06:25:03.190" v="9587" actId="26606"/>
          <ac:spMkLst>
            <pc:docMk/>
            <pc:sldMk cId="2968849832" sldId="279"/>
            <ac:spMk id="19" creationId="{27577DEC-D9A5-404D-9789-702F4319BEC8}"/>
          </ac:spMkLst>
        </pc:spChg>
        <pc:spChg chg="add del">
          <ac:chgData name="Ellie Brown" userId="856727495e1cce7c" providerId="LiveId" clId="{B300E920-0EB2-4BE6-95E8-85F4EA25B7C1}" dt="2025-10-08T06:25:03.142" v="9586" actId="26606"/>
          <ac:spMkLst>
            <pc:docMk/>
            <pc:sldMk cId="2968849832" sldId="279"/>
            <ac:spMk id="24" creationId="{66D61E08-70C3-48D8-BEA0-787111DC30DA}"/>
          </ac:spMkLst>
        </pc:spChg>
        <pc:spChg chg="add del">
          <ac:chgData name="Ellie Brown" userId="856727495e1cce7c" providerId="LiveId" clId="{B300E920-0EB2-4BE6-95E8-85F4EA25B7C1}" dt="2025-10-08T06:25:03.142" v="9586" actId="26606"/>
          <ac:spMkLst>
            <pc:docMk/>
            <pc:sldMk cId="2968849832" sldId="279"/>
            <ac:spMk id="26" creationId="{FC55298F-0AE5-478E-AD2B-03C2614C5833}"/>
          </ac:spMkLst>
        </pc:spChg>
        <pc:spChg chg="add del">
          <ac:chgData name="Ellie Brown" userId="856727495e1cce7c" providerId="LiveId" clId="{B300E920-0EB2-4BE6-95E8-85F4EA25B7C1}" dt="2025-10-08T06:25:03.142" v="9586" actId="26606"/>
          <ac:spMkLst>
            <pc:docMk/>
            <pc:sldMk cId="2968849832" sldId="279"/>
            <ac:spMk id="28" creationId="{C180E4EA-0B63-4779-A895-7E90E71088F3}"/>
          </ac:spMkLst>
        </pc:spChg>
        <pc:spChg chg="add del">
          <ac:chgData name="Ellie Brown" userId="856727495e1cce7c" providerId="LiveId" clId="{B300E920-0EB2-4BE6-95E8-85F4EA25B7C1}" dt="2025-10-08T06:25:03.142" v="9586" actId="26606"/>
          <ac:spMkLst>
            <pc:docMk/>
            <pc:sldMk cId="2968849832" sldId="279"/>
            <ac:spMk id="30" creationId="{CEE01D9D-3DE8-4EED-B0D3-8F3C79CC7673}"/>
          </ac:spMkLst>
        </pc:spChg>
        <pc:spChg chg="add del">
          <ac:chgData name="Ellie Brown" userId="856727495e1cce7c" providerId="LiveId" clId="{B300E920-0EB2-4BE6-95E8-85F4EA25B7C1}" dt="2025-10-08T06:25:03.142" v="9586" actId="26606"/>
          <ac:spMkLst>
            <pc:docMk/>
            <pc:sldMk cId="2968849832" sldId="279"/>
            <ac:spMk id="32" creationId="{89AF5CE9-607F-43F4-8983-DCD6DA4051FD}"/>
          </ac:spMkLst>
        </pc:spChg>
        <pc:spChg chg="add del">
          <ac:chgData name="Ellie Brown" userId="856727495e1cce7c" providerId="LiveId" clId="{B300E920-0EB2-4BE6-95E8-85F4EA25B7C1}" dt="2025-10-08T06:25:03.142" v="9586" actId="26606"/>
          <ac:spMkLst>
            <pc:docMk/>
            <pc:sldMk cId="2968849832" sldId="279"/>
            <ac:spMk id="34" creationId="{6EEA2DBD-9E1E-4521-8C01-F32AD18A89E3}"/>
          </ac:spMkLst>
        </pc:spChg>
        <pc:spChg chg="add del">
          <ac:chgData name="Ellie Brown" userId="856727495e1cce7c" providerId="LiveId" clId="{B300E920-0EB2-4BE6-95E8-85F4EA25B7C1}" dt="2025-10-08T06:25:03.142" v="9586" actId="26606"/>
          <ac:spMkLst>
            <pc:docMk/>
            <pc:sldMk cId="2968849832" sldId="279"/>
            <ac:spMk id="36" creationId="{15BBD2C1-BA9B-46A9-A27A-33498B169272}"/>
          </ac:spMkLst>
        </pc:spChg>
        <pc:grpChg chg="add">
          <ac:chgData name="Ellie Brown" userId="856727495e1cce7c" providerId="LiveId" clId="{B300E920-0EB2-4BE6-95E8-85F4EA25B7C1}" dt="2025-10-08T06:25:03.190" v="9587" actId="26606"/>
          <ac:grpSpMkLst>
            <pc:docMk/>
            <pc:sldMk cId="2968849832" sldId="279"/>
            <ac:grpSpMk id="7" creationId="{28460BD8-AE3F-4AC9-9D0B-717052AA5D3A}"/>
          </ac:grpSpMkLst>
        </pc:grpChg>
        <pc:grpChg chg="add del">
          <ac:chgData name="Ellie Brown" userId="856727495e1cce7c" providerId="LiveId" clId="{B300E920-0EB2-4BE6-95E8-85F4EA25B7C1}" dt="2025-10-08T06:25:03.142" v="9586" actId="26606"/>
          <ac:grpSpMkLst>
            <pc:docMk/>
            <pc:sldMk cId="2968849832" sldId="279"/>
            <ac:grpSpMk id="8" creationId="{88C9B83F-64CD-41C1-925F-A08801FFD0BD}"/>
          </ac:grpSpMkLst>
        </pc:grpChg>
        <pc:grpChg chg="add">
          <ac:chgData name="Ellie Brown" userId="856727495e1cce7c" providerId="LiveId" clId="{B300E920-0EB2-4BE6-95E8-85F4EA25B7C1}" dt="2025-10-08T06:25:03.190" v="9587" actId="26606"/>
          <ac:grpSpMkLst>
            <pc:docMk/>
            <pc:sldMk cId="2968849832" sldId="279"/>
            <ac:grpSpMk id="21" creationId="{CEEA9366-CEA8-4F23-B065-4337F0D836FE}"/>
          </ac:grpSpMkLst>
        </pc:grpChg>
        <pc:picChg chg="del">
          <ac:chgData name="Ellie Brown" userId="856727495e1cce7c" providerId="LiveId" clId="{B300E920-0EB2-4BE6-95E8-85F4EA25B7C1}" dt="2025-10-07T19:30:10.109" v="8634" actId="478"/>
          <ac:picMkLst>
            <pc:docMk/>
            <pc:sldMk cId="2968849832" sldId="279"/>
            <ac:picMk id="3" creationId="{0767F313-F6EA-4E4B-8CC5-78938AE1A0D4}"/>
          </ac:picMkLst>
        </pc:picChg>
        <pc:picChg chg="add del">
          <ac:chgData name="Ellie Brown" userId="856727495e1cce7c" providerId="LiveId" clId="{B300E920-0EB2-4BE6-95E8-85F4EA25B7C1}" dt="2025-10-08T06:25:03.142" v="9586" actId="26606"/>
          <ac:picMkLst>
            <pc:docMk/>
            <pc:sldMk cId="2968849832" sldId="279"/>
            <ac:picMk id="4" creationId="{93FBE4B1-DB4F-D5B9-1655-E02AA2F33C47}"/>
          </ac:picMkLst>
        </pc:picChg>
      </pc:sldChg>
      <pc:sldChg chg="delSp mod delAnim modNotesTx">
        <pc:chgData name="Ellie Brown" userId="856727495e1cce7c" providerId="LiveId" clId="{B300E920-0EB2-4BE6-95E8-85F4EA25B7C1}" dt="2025-10-07T18:50:20.139" v="4479" actId="20577"/>
        <pc:sldMkLst>
          <pc:docMk/>
          <pc:sldMk cId="2334110126" sldId="280"/>
        </pc:sldMkLst>
        <pc:picChg chg="del">
          <ac:chgData name="Ellie Brown" userId="856727495e1cce7c" providerId="LiveId" clId="{B300E920-0EB2-4BE6-95E8-85F4EA25B7C1}" dt="2025-10-07T18:49:35.405" v="4279" actId="478"/>
          <ac:picMkLst>
            <pc:docMk/>
            <pc:sldMk cId="2334110126" sldId="280"/>
            <ac:picMk id="3" creationId="{683F7719-F484-44DB-A7A5-03CAD140A64F}"/>
          </ac:picMkLst>
        </pc:picChg>
      </pc:sldChg>
      <pc:sldChg chg="delSp modSp mod delAnim modNotesTx">
        <pc:chgData name="Ellie Brown" userId="856727495e1cce7c" providerId="LiveId" clId="{B300E920-0EB2-4BE6-95E8-85F4EA25B7C1}" dt="2025-10-07T19:25:06.904" v="8557" actId="6549"/>
        <pc:sldMkLst>
          <pc:docMk/>
          <pc:sldMk cId="1357335918" sldId="281"/>
        </pc:sldMkLst>
        <pc:spChg chg="mod">
          <ac:chgData name="Ellie Brown" userId="856727495e1cce7c" providerId="LiveId" clId="{B300E920-0EB2-4BE6-95E8-85F4EA25B7C1}" dt="2025-10-01T19:04:35.104" v="413" actId="27636"/>
          <ac:spMkLst>
            <pc:docMk/>
            <pc:sldMk cId="1357335918" sldId="281"/>
            <ac:spMk id="3" creationId="{00000000-0000-0000-0000-000000000000}"/>
          </ac:spMkLst>
        </pc:spChg>
        <pc:picChg chg="del">
          <ac:chgData name="Ellie Brown" userId="856727495e1cce7c" providerId="LiveId" clId="{B300E920-0EB2-4BE6-95E8-85F4EA25B7C1}" dt="2025-10-07T19:18:55.792" v="7658" actId="478"/>
          <ac:picMkLst>
            <pc:docMk/>
            <pc:sldMk cId="1357335918" sldId="281"/>
            <ac:picMk id="4" creationId="{71D2B306-5D5F-4368-888B-CD71749CAC35}"/>
          </ac:picMkLst>
        </pc:picChg>
      </pc:sldChg>
      <pc:sldChg chg="delSp modSp mod delAnim modAnim modNotesTx">
        <pc:chgData name="Ellie Brown" userId="856727495e1cce7c" providerId="LiveId" clId="{B300E920-0EB2-4BE6-95E8-85F4EA25B7C1}" dt="2025-10-07T19:28:45.372" v="8632" actId="20577"/>
        <pc:sldMkLst>
          <pc:docMk/>
          <pc:sldMk cId="4222601546" sldId="282"/>
        </pc:sldMkLst>
        <pc:spChg chg="mod">
          <ac:chgData name="Ellie Brown" userId="856727495e1cce7c" providerId="LiveId" clId="{B300E920-0EB2-4BE6-95E8-85F4EA25B7C1}" dt="2025-10-01T19:04:35.120" v="414" actId="27636"/>
          <ac:spMkLst>
            <pc:docMk/>
            <pc:sldMk cId="4222601546" sldId="282"/>
            <ac:spMk id="3" creationId="{00000000-0000-0000-0000-000000000000}"/>
          </ac:spMkLst>
        </pc:spChg>
        <pc:spChg chg="mod">
          <ac:chgData name="Ellie Brown" userId="856727495e1cce7c" providerId="LiveId" clId="{B300E920-0EB2-4BE6-95E8-85F4EA25B7C1}" dt="2025-09-30T20:17:38.800" v="115" actId="14100"/>
          <ac:spMkLst>
            <pc:docMk/>
            <pc:sldMk cId="4222601546" sldId="282"/>
            <ac:spMk id="4" creationId="{00000000-0000-0000-0000-000000000000}"/>
          </ac:spMkLst>
        </pc:spChg>
        <pc:picChg chg="del">
          <ac:chgData name="Ellie Brown" userId="856727495e1cce7c" providerId="LiveId" clId="{B300E920-0EB2-4BE6-95E8-85F4EA25B7C1}" dt="2025-10-07T19:25:29.914" v="8562" actId="478"/>
          <ac:picMkLst>
            <pc:docMk/>
            <pc:sldMk cId="4222601546" sldId="282"/>
            <ac:picMk id="2" creationId="{6C4BC2A4-D0A9-4234-BB8B-B1D64DC7E8AA}"/>
          </ac:picMkLst>
        </pc:picChg>
      </pc:sldChg>
      <pc:sldChg chg="delSp modSp mod delAnim">
        <pc:chgData name="Ellie Brown" userId="856727495e1cce7c" providerId="LiveId" clId="{B300E920-0EB2-4BE6-95E8-85F4EA25B7C1}" dt="2025-10-07T19:33:10.201" v="9212" actId="478"/>
        <pc:sldMkLst>
          <pc:docMk/>
          <pc:sldMk cId="3809313535" sldId="283"/>
        </pc:sldMkLst>
        <pc:spChg chg="mod">
          <ac:chgData name="Ellie Brown" userId="856727495e1cce7c" providerId="LiveId" clId="{B300E920-0EB2-4BE6-95E8-85F4EA25B7C1}" dt="2025-09-30T20:18:18.129" v="138" actId="20577"/>
          <ac:spMkLst>
            <pc:docMk/>
            <pc:sldMk cId="3809313535" sldId="283"/>
            <ac:spMk id="3" creationId="{00000000-0000-0000-0000-000000000000}"/>
          </ac:spMkLst>
        </pc:spChg>
        <pc:spChg chg="mod">
          <ac:chgData name="Ellie Brown" userId="856727495e1cce7c" providerId="LiveId" clId="{B300E920-0EB2-4BE6-95E8-85F4EA25B7C1}" dt="2025-09-30T20:18:10.793" v="135" actId="1076"/>
          <ac:spMkLst>
            <pc:docMk/>
            <pc:sldMk cId="3809313535" sldId="283"/>
            <ac:spMk id="22" creationId="{00000000-0000-0000-0000-000000000000}"/>
          </ac:spMkLst>
        </pc:spChg>
        <pc:spChg chg="mod">
          <ac:chgData name="Ellie Brown" userId="856727495e1cce7c" providerId="LiveId" clId="{B300E920-0EB2-4BE6-95E8-85F4EA25B7C1}" dt="2025-09-30T20:18:13.948" v="136" actId="1076"/>
          <ac:spMkLst>
            <pc:docMk/>
            <pc:sldMk cId="3809313535" sldId="283"/>
            <ac:spMk id="23" creationId="{00000000-0000-0000-0000-000000000000}"/>
          </ac:spMkLst>
        </pc:spChg>
        <pc:picChg chg="del">
          <ac:chgData name="Ellie Brown" userId="856727495e1cce7c" providerId="LiveId" clId="{B300E920-0EB2-4BE6-95E8-85F4EA25B7C1}" dt="2025-10-07T19:33:10.201" v="9212" actId="478"/>
          <ac:picMkLst>
            <pc:docMk/>
            <pc:sldMk cId="3809313535" sldId="283"/>
            <ac:picMk id="6" creationId="{353FAADE-0EBA-47F1-9571-901343118BB5}"/>
          </ac:picMkLst>
        </pc:picChg>
      </pc:sldChg>
      <pc:sldChg chg="delSp modSp mod delAnim modNotesTx">
        <pc:chgData name="Ellie Brown" userId="856727495e1cce7c" providerId="LiveId" clId="{B300E920-0EB2-4BE6-95E8-85F4EA25B7C1}" dt="2025-10-07T19:35:56.776" v="9550" actId="20577"/>
        <pc:sldMkLst>
          <pc:docMk/>
          <pc:sldMk cId="1034462984" sldId="284"/>
        </pc:sldMkLst>
        <pc:spChg chg="mod">
          <ac:chgData name="Ellie Brown" userId="856727495e1cce7c" providerId="LiveId" clId="{B300E920-0EB2-4BE6-95E8-85F4EA25B7C1}" dt="2025-10-01T19:04:34.336" v="409"/>
          <ac:spMkLst>
            <pc:docMk/>
            <pc:sldMk cId="1034462984" sldId="284"/>
            <ac:spMk id="2" creationId="{00000000-0000-0000-0000-000000000000}"/>
          </ac:spMkLst>
        </pc:spChg>
        <pc:spChg chg="mod">
          <ac:chgData name="Ellie Brown" userId="856727495e1cce7c" providerId="LiveId" clId="{B300E920-0EB2-4BE6-95E8-85F4EA25B7C1}" dt="2025-09-30T20:18:35.340" v="145" actId="1076"/>
          <ac:spMkLst>
            <pc:docMk/>
            <pc:sldMk cId="1034462984" sldId="284"/>
            <ac:spMk id="3" creationId="{00000000-0000-0000-0000-000000000000}"/>
          </ac:spMkLst>
        </pc:spChg>
        <pc:picChg chg="del">
          <ac:chgData name="Ellie Brown" userId="856727495e1cce7c" providerId="LiveId" clId="{B300E920-0EB2-4BE6-95E8-85F4EA25B7C1}" dt="2025-10-07T19:34:29.533" v="9215" actId="478"/>
          <ac:picMkLst>
            <pc:docMk/>
            <pc:sldMk cId="1034462984" sldId="284"/>
            <ac:picMk id="4" creationId="{0FB9884F-916E-4B90-BCBE-1D3DFE6DECBF}"/>
          </ac:picMkLst>
        </pc:picChg>
      </pc:sldChg>
      <pc:sldChg chg="delSp modSp mod delAnim modNotesTx">
        <pc:chgData name="Ellie Brown" userId="856727495e1cce7c" providerId="LiveId" clId="{B300E920-0EB2-4BE6-95E8-85F4EA25B7C1}" dt="2025-10-07T19:28:58.260" v="8633" actId="478"/>
        <pc:sldMkLst>
          <pc:docMk/>
          <pc:sldMk cId="2768266335" sldId="285"/>
        </pc:sldMkLst>
        <pc:spChg chg="mod">
          <ac:chgData name="Ellie Brown" userId="856727495e1cce7c" providerId="LiveId" clId="{B300E920-0EB2-4BE6-95E8-85F4EA25B7C1}" dt="2025-10-01T19:04:34.336" v="409"/>
          <ac:spMkLst>
            <pc:docMk/>
            <pc:sldMk cId="2768266335" sldId="285"/>
            <ac:spMk id="2" creationId="{00000000-0000-0000-0000-000000000000}"/>
          </ac:spMkLst>
        </pc:spChg>
        <pc:spChg chg="mod">
          <ac:chgData name="Ellie Brown" userId="856727495e1cce7c" providerId="LiveId" clId="{B300E920-0EB2-4BE6-95E8-85F4EA25B7C1}" dt="2025-09-30T20:18:03.352" v="134" actId="27636"/>
          <ac:spMkLst>
            <pc:docMk/>
            <pc:sldMk cId="2768266335" sldId="285"/>
            <ac:spMk id="3" creationId="{00000000-0000-0000-0000-000000000000}"/>
          </ac:spMkLst>
        </pc:spChg>
        <pc:spChg chg="mod">
          <ac:chgData name="Ellie Brown" userId="856727495e1cce7c" providerId="LiveId" clId="{B300E920-0EB2-4BE6-95E8-85F4EA25B7C1}" dt="2025-09-30T20:18:00.157" v="130" actId="1076"/>
          <ac:spMkLst>
            <pc:docMk/>
            <pc:sldMk cId="2768266335" sldId="285"/>
            <ac:spMk id="5" creationId="{00000000-0000-0000-0000-000000000000}"/>
          </ac:spMkLst>
        </pc:spChg>
        <pc:picChg chg="del">
          <ac:chgData name="Ellie Brown" userId="856727495e1cce7c" providerId="LiveId" clId="{B300E920-0EB2-4BE6-95E8-85F4EA25B7C1}" dt="2025-10-07T19:28:58.260" v="8633" actId="478"/>
          <ac:picMkLst>
            <pc:docMk/>
            <pc:sldMk cId="2768266335" sldId="285"/>
            <ac:picMk id="6" creationId="{716A6927-F874-4443-A394-723B449215A0}"/>
          </ac:picMkLst>
        </pc:picChg>
      </pc:sldChg>
      <pc:sldChg chg="delSp mod delAnim modNotesTx">
        <pc:chgData name="Ellie Brown" userId="856727495e1cce7c" providerId="LiveId" clId="{B300E920-0EB2-4BE6-95E8-85F4EA25B7C1}" dt="2025-10-08T06:28:11.287" v="9730" actId="478"/>
        <pc:sldMkLst>
          <pc:docMk/>
          <pc:sldMk cId="2299229207" sldId="286"/>
        </pc:sldMkLst>
        <pc:picChg chg="del">
          <ac:chgData name="Ellie Brown" userId="856727495e1cce7c" providerId="LiveId" clId="{B300E920-0EB2-4BE6-95E8-85F4EA25B7C1}" dt="2025-10-08T06:28:11.287" v="9730" actId="478"/>
          <ac:picMkLst>
            <pc:docMk/>
            <pc:sldMk cId="2299229207" sldId="286"/>
            <ac:picMk id="4" creationId="{9D4AF6B3-78AB-4530-9627-894365BE827F}"/>
          </ac:picMkLst>
        </pc:picChg>
      </pc:sldChg>
      <pc:sldChg chg="addSp delSp modSp mod setBg delAnim">
        <pc:chgData name="Ellie Brown" userId="856727495e1cce7c" providerId="LiveId" clId="{B300E920-0EB2-4BE6-95E8-85F4EA25B7C1}" dt="2025-10-08T06:32:48.889" v="9893" actId="403"/>
        <pc:sldMkLst>
          <pc:docMk/>
          <pc:sldMk cId="3687676360" sldId="287"/>
        </pc:sldMkLst>
        <pc:spChg chg="mod ord">
          <ac:chgData name="Ellie Brown" userId="856727495e1cce7c" providerId="LiveId" clId="{B300E920-0EB2-4BE6-95E8-85F4EA25B7C1}" dt="2025-10-08T06:32:48.889" v="9893" actId="403"/>
          <ac:spMkLst>
            <pc:docMk/>
            <pc:sldMk cId="3687676360" sldId="287"/>
            <ac:spMk id="3" creationId="{00000000-0000-0000-0000-000000000000}"/>
          </ac:spMkLst>
        </pc:spChg>
        <pc:spChg chg="add del">
          <ac:chgData name="Ellie Brown" userId="856727495e1cce7c" providerId="LiveId" clId="{B300E920-0EB2-4BE6-95E8-85F4EA25B7C1}" dt="2025-10-08T06:31:17.504" v="9838" actId="26606"/>
          <ac:spMkLst>
            <pc:docMk/>
            <pc:sldMk cId="3687676360" sldId="287"/>
            <ac:spMk id="20" creationId="{A65AC7D1-EAA9-48F5-B509-60A7F50BF703}"/>
          </ac:spMkLst>
        </pc:spChg>
        <pc:spChg chg="add del">
          <ac:chgData name="Ellie Brown" userId="856727495e1cce7c" providerId="LiveId" clId="{B300E920-0EB2-4BE6-95E8-85F4EA25B7C1}" dt="2025-10-08T06:31:17.504" v="9838" actId="26606"/>
          <ac:spMkLst>
            <pc:docMk/>
            <pc:sldMk cId="3687676360" sldId="287"/>
            <ac:spMk id="22" creationId="{D6320AF9-619A-4175-865B-5663E1AEF4C5}"/>
          </ac:spMkLst>
        </pc:spChg>
        <pc:spChg chg="add del">
          <ac:chgData name="Ellie Brown" userId="856727495e1cce7c" providerId="LiveId" clId="{B300E920-0EB2-4BE6-95E8-85F4EA25B7C1}" dt="2025-10-08T06:31:17.504" v="9838" actId="26606"/>
          <ac:spMkLst>
            <pc:docMk/>
            <pc:sldMk cId="3687676360" sldId="287"/>
            <ac:spMk id="28" creationId="{7E018740-5C2B-4A41-AC1A-7E68D1EC1954}"/>
          </ac:spMkLst>
        </pc:spChg>
        <pc:spChg chg="add del">
          <ac:chgData name="Ellie Brown" userId="856727495e1cce7c" providerId="LiveId" clId="{B300E920-0EB2-4BE6-95E8-85F4EA25B7C1}" dt="2025-10-08T06:31:17.504" v="9838" actId="26606"/>
          <ac:spMkLst>
            <pc:docMk/>
            <pc:sldMk cId="3687676360" sldId="287"/>
            <ac:spMk id="30" creationId="{166F75A4-C475-4941-8EE2-B80A06A2C1BB}"/>
          </ac:spMkLst>
        </pc:spChg>
        <pc:spChg chg="add del">
          <ac:chgData name="Ellie Brown" userId="856727495e1cce7c" providerId="LiveId" clId="{B300E920-0EB2-4BE6-95E8-85F4EA25B7C1}" dt="2025-10-08T06:31:17.504" v="9838" actId="26606"/>
          <ac:spMkLst>
            <pc:docMk/>
            <pc:sldMk cId="3687676360" sldId="287"/>
            <ac:spMk id="32" creationId="{A032553A-72E8-4B0D-8405-FF9771C9AF05}"/>
          </ac:spMkLst>
        </pc:spChg>
        <pc:spChg chg="add del">
          <ac:chgData name="Ellie Brown" userId="856727495e1cce7c" providerId="LiveId" clId="{B300E920-0EB2-4BE6-95E8-85F4EA25B7C1}" dt="2025-10-08T06:31:17.504" v="9838" actId="26606"/>
          <ac:spMkLst>
            <pc:docMk/>
            <pc:sldMk cId="3687676360" sldId="287"/>
            <ac:spMk id="34" creationId="{765800AC-C3B9-498E-87BC-29FAE4C76B21}"/>
          </ac:spMkLst>
        </pc:spChg>
        <pc:spChg chg="add del">
          <ac:chgData name="Ellie Brown" userId="856727495e1cce7c" providerId="LiveId" clId="{B300E920-0EB2-4BE6-95E8-85F4EA25B7C1}" dt="2025-10-08T06:31:17.504" v="9838" actId="26606"/>
          <ac:spMkLst>
            <pc:docMk/>
            <pc:sldMk cId="3687676360" sldId="287"/>
            <ac:spMk id="36" creationId="{1F9D6ACB-2FF4-49F9-978A-E0D5327FC635}"/>
          </ac:spMkLst>
        </pc:spChg>
        <pc:spChg chg="add del">
          <ac:chgData name="Ellie Brown" userId="856727495e1cce7c" providerId="LiveId" clId="{B300E920-0EB2-4BE6-95E8-85F4EA25B7C1}" dt="2025-10-08T06:31:17.504" v="9838" actId="26606"/>
          <ac:spMkLst>
            <pc:docMk/>
            <pc:sldMk cId="3687676360" sldId="287"/>
            <ac:spMk id="38" creationId="{A5EC319D-0FEA-4B95-A3EA-01E35672C95B}"/>
          </ac:spMkLst>
        </pc:spChg>
        <pc:spChg chg="add del">
          <ac:chgData name="Ellie Brown" userId="856727495e1cce7c" providerId="LiveId" clId="{B300E920-0EB2-4BE6-95E8-85F4EA25B7C1}" dt="2025-10-08T06:32:44.793" v="9891" actId="26606"/>
          <ac:spMkLst>
            <pc:docMk/>
            <pc:sldMk cId="3687676360" sldId="287"/>
            <ac:spMk id="49" creationId="{9F4444CE-BC8D-4D61-B303-4C05614E62AB}"/>
          </ac:spMkLst>
        </pc:spChg>
        <pc:spChg chg="add del">
          <ac:chgData name="Ellie Brown" userId="856727495e1cce7c" providerId="LiveId" clId="{B300E920-0EB2-4BE6-95E8-85F4EA25B7C1}" dt="2025-10-08T06:32:44.793" v="9891" actId="26606"/>
          <ac:spMkLst>
            <pc:docMk/>
            <pc:sldMk cId="3687676360" sldId="287"/>
            <ac:spMk id="50" creationId="{62423CA5-E2E1-4789-B759-9906C1C94063}"/>
          </ac:spMkLst>
        </pc:spChg>
        <pc:spChg chg="add">
          <ac:chgData name="Ellie Brown" userId="856727495e1cce7c" providerId="LiveId" clId="{B300E920-0EB2-4BE6-95E8-85F4EA25B7C1}" dt="2025-10-08T06:31:17.520" v="9839" actId="26606"/>
          <ac:spMkLst>
            <pc:docMk/>
            <pc:sldMk cId="3687676360" sldId="287"/>
            <ac:spMk id="51" creationId="{73772B81-181F-48B7-8826-4D9686D15DF5}"/>
          </ac:spMkLst>
        </pc:spChg>
        <pc:spChg chg="add del">
          <ac:chgData name="Ellie Brown" userId="856727495e1cce7c" providerId="LiveId" clId="{B300E920-0EB2-4BE6-95E8-85F4EA25B7C1}" dt="2025-10-08T06:32:44.793" v="9891" actId="26606"/>
          <ac:spMkLst>
            <pc:docMk/>
            <pc:sldMk cId="3687676360" sldId="287"/>
            <ac:spMk id="52" creationId="{B2205F6E-03C6-4E92-877C-E2482F6599AA}"/>
          </ac:spMkLst>
        </pc:spChg>
        <pc:spChg chg="add">
          <ac:chgData name="Ellie Brown" userId="856727495e1cce7c" providerId="LiveId" clId="{B300E920-0EB2-4BE6-95E8-85F4EA25B7C1}" dt="2025-10-08T06:32:44.793" v="9891" actId="26606"/>
          <ac:spMkLst>
            <pc:docMk/>
            <pc:sldMk cId="3687676360" sldId="287"/>
            <ac:spMk id="77" creationId="{7E018740-5C2B-4A41-AC1A-7E68D1EC1954}"/>
          </ac:spMkLst>
        </pc:spChg>
        <pc:spChg chg="add">
          <ac:chgData name="Ellie Brown" userId="856727495e1cce7c" providerId="LiveId" clId="{B300E920-0EB2-4BE6-95E8-85F4EA25B7C1}" dt="2025-10-08T06:32:44.793" v="9891" actId="26606"/>
          <ac:spMkLst>
            <pc:docMk/>
            <pc:sldMk cId="3687676360" sldId="287"/>
            <ac:spMk id="79" creationId="{166F75A4-C475-4941-8EE2-B80A06A2C1BB}"/>
          </ac:spMkLst>
        </pc:spChg>
        <pc:spChg chg="add">
          <ac:chgData name="Ellie Brown" userId="856727495e1cce7c" providerId="LiveId" clId="{B300E920-0EB2-4BE6-95E8-85F4EA25B7C1}" dt="2025-10-08T06:32:44.793" v="9891" actId="26606"/>
          <ac:spMkLst>
            <pc:docMk/>
            <pc:sldMk cId="3687676360" sldId="287"/>
            <ac:spMk id="81" creationId="{A032553A-72E8-4B0D-8405-FF9771C9AF05}"/>
          </ac:spMkLst>
        </pc:spChg>
        <pc:spChg chg="add">
          <ac:chgData name="Ellie Brown" userId="856727495e1cce7c" providerId="LiveId" clId="{B300E920-0EB2-4BE6-95E8-85F4EA25B7C1}" dt="2025-10-08T06:32:44.793" v="9891" actId="26606"/>
          <ac:spMkLst>
            <pc:docMk/>
            <pc:sldMk cId="3687676360" sldId="287"/>
            <ac:spMk id="83" creationId="{765800AC-C3B9-498E-87BC-29FAE4C76B21}"/>
          </ac:spMkLst>
        </pc:spChg>
        <pc:spChg chg="add">
          <ac:chgData name="Ellie Brown" userId="856727495e1cce7c" providerId="LiveId" clId="{B300E920-0EB2-4BE6-95E8-85F4EA25B7C1}" dt="2025-10-08T06:32:44.793" v="9891" actId="26606"/>
          <ac:spMkLst>
            <pc:docMk/>
            <pc:sldMk cId="3687676360" sldId="287"/>
            <ac:spMk id="85" creationId="{1F9D6ACB-2FF4-49F9-978A-E0D5327FC635}"/>
          </ac:spMkLst>
        </pc:spChg>
        <pc:spChg chg="add">
          <ac:chgData name="Ellie Brown" userId="856727495e1cce7c" providerId="LiveId" clId="{B300E920-0EB2-4BE6-95E8-85F4EA25B7C1}" dt="2025-10-08T06:32:44.793" v="9891" actId="26606"/>
          <ac:spMkLst>
            <pc:docMk/>
            <pc:sldMk cId="3687676360" sldId="287"/>
            <ac:spMk id="87" creationId="{A5EC319D-0FEA-4B95-A3EA-01E35672C95B}"/>
          </ac:spMkLst>
        </pc:spChg>
        <pc:grpChg chg="add">
          <ac:chgData name="Ellie Brown" userId="856727495e1cce7c" providerId="LiveId" clId="{B300E920-0EB2-4BE6-95E8-85F4EA25B7C1}" dt="2025-10-08T06:31:17.520" v="9839" actId="26606"/>
          <ac:grpSpMkLst>
            <pc:docMk/>
            <pc:sldMk cId="3687676360" sldId="287"/>
            <ac:grpSpMk id="40" creationId="{1F2B4773-3207-44CC-B7AC-892B70498211}"/>
          </ac:grpSpMkLst>
        </pc:grpChg>
        <pc:picChg chg="mod ord">
          <ac:chgData name="Ellie Brown" userId="856727495e1cce7c" providerId="LiveId" clId="{B300E920-0EB2-4BE6-95E8-85F4EA25B7C1}" dt="2025-10-08T06:31:17.520" v="9839" actId="26606"/>
          <ac:picMkLst>
            <pc:docMk/>
            <pc:sldMk cId="3687676360" sldId="287"/>
            <ac:picMk id="2" creationId="{00000000-0000-0000-0000-000000000000}"/>
          </ac:picMkLst>
        </pc:picChg>
        <pc:picChg chg="del">
          <ac:chgData name="Ellie Brown" userId="856727495e1cce7c" providerId="LiveId" clId="{B300E920-0EB2-4BE6-95E8-85F4EA25B7C1}" dt="2025-10-08T06:31:06.264" v="9836" actId="478"/>
          <ac:picMkLst>
            <pc:docMk/>
            <pc:sldMk cId="3687676360" sldId="287"/>
            <ac:picMk id="4" creationId="{FA6BD18B-CA83-413B-B944-DEC310F9D7F3}"/>
          </ac:picMkLst>
        </pc:picChg>
      </pc:sldChg>
      <pc:sldChg chg="delSp modSp mod delAnim modNotesTx">
        <pc:chgData name="Ellie Brown" userId="856727495e1cce7c" providerId="LiveId" clId="{B300E920-0EB2-4BE6-95E8-85F4EA25B7C1}" dt="2025-10-08T06:41:11.370" v="10567" actId="20577"/>
        <pc:sldMkLst>
          <pc:docMk/>
          <pc:sldMk cId="700219426" sldId="288"/>
        </pc:sldMkLst>
        <pc:spChg chg="mod">
          <ac:chgData name="Ellie Brown" userId="856727495e1cce7c" providerId="LiveId" clId="{B300E920-0EB2-4BE6-95E8-85F4EA25B7C1}" dt="2025-10-01T19:04:34.336" v="409"/>
          <ac:spMkLst>
            <pc:docMk/>
            <pc:sldMk cId="700219426" sldId="288"/>
            <ac:spMk id="2" creationId="{00000000-0000-0000-0000-000000000000}"/>
          </ac:spMkLst>
        </pc:spChg>
        <pc:spChg chg="mod">
          <ac:chgData name="Ellie Brown" userId="856727495e1cce7c" providerId="LiveId" clId="{B300E920-0EB2-4BE6-95E8-85F4EA25B7C1}" dt="2025-10-08T06:41:07.560" v="10563" actId="20577"/>
          <ac:spMkLst>
            <pc:docMk/>
            <pc:sldMk cId="700219426" sldId="288"/>
            <ac:spMk id="3" creationId="{00000000-0000-0000-0000-000000000000}"/>
          </ac:spMkLst>
        </pc:spChg>
        <pc:picChg chg="del">
          <ac:chgData name="Ellie Brown" userId="856727495e1cce7c" providerId="LiveId" clId="{B300E920-0EB2-4BE6-95E8-85F4EA25B7C1}" dt="2025-10-08T06:40:56.087" v="10562" actId="478"/>
          <ac:picMkLst>
            <pc:docMk/>
            <pc:sldMk cId="700219426" sldId="288"/>
            <ac:picMk id="6" creationId="{588C2616-850F-4986-98EB-370C1028C120}"/>
          </ac:picMkLst>
        </pc:picChg>
      </pc:sldChg>
      <pc:sldChg chg="delSp modSp mod delAnim modNotesTx">
        <pc:chgData name="Ellie Brown" userId="856727495e1cce7c" providerId="LiveId" clId="{B300E920-0EB2-4BE6-95E8-85F4EA25B7C1}" dt="2025-10-08T06:42:45.456" v="10572" actId="478"/>
        <pc:sldMkLst>
          <pc:docMk/>
          <pc:sldMk cId="134753130" sldId="289"/>
        </pc:sldMkLst>
        <pc:spChg chg="mod">
          <ac:chgData name="Ellie Brown" userId="856727495e1cce7c" providerId="LiveId" clId="{B300E920-0EB2-4BE6-95E8-85F4EA25B7C1}" dt="2025-10-01T19:04:34.336" v="409"/>
          <ac:spMkLst>
            <pc:docMk/>
            <pc:sldMk cId="134753130" sldId="289"/>
            <ac:spMk id="2" creationId="{00000000-0000-0000-0000-000000000000}"/>
          </ac:spMkLst>
        </pc:spChg>
        <pc:picChg chg="del">
          <ac:chgData name="Ellie Brown" userId="856727495e1cce7c" providerId="LiveId" clId="{B300E920-0EB2-4BE6-95E8-85F4EA25B7C1}" dt="2025-10-08T06:42:45.456" v="10572" actId="478"/>
          <ac:picMkLst>
            <pc:docMk/>
            <pc:sldMk cId="134753130" sldId="289"/>
            <ac:picMk id="6" creationId="{ED90583D-3291-43E6-8027-3042DF6FFF1A}"/>
          </ac:picMkLst>
        </pc:picChg>
      </pc:sldChg>
      <pc:sldChg chg="delSp modSp mod delAnim modNotesTx">
        <pc:chgData name="Ellie Brown" userId="856727495e1cce7c" providerId="LiveId" clId="{B300E920-0EB2-4BE6-95E8-85F4EA25B7C1}" dt="2025-10-08T06:46:33.479" v="10721" actId="20577"/>
        <pc:sldMkLst>
          <pc:docMk/>
          <pc:sldMk cId="381011504" sldId="290"/>
        </pc:sldMkLst>
        <pc:spChg chg="mod">
          <ac:chgData name="Ellie Brown" userId="856727495e1cce7c" providerId="LiveId" clId="{B300E920-0EB2-4BE6-95E8-85F4EA25B7C1}" dt="2025-10-01T19:04:34.336" v="409"/>
          <ac:spMkLst>
            <pc:docMk/>
            <pc:sldMk cId="381011504" sldId="290"/>
            <ac:spMk id="2" creationId="{00000000-0000-0000-0000-000000000000}"/>
          </ac:spMkLst>
        </pc:spChg>
        <pc:picChg chg="del">
          <ac:chgData name="Ellie Brown" userId="856727495e1cce7c" providerId="LiveId" clId="{B300E920-0EB2-4BE6-95E8-85F4EA25B7C1}" dt="2025-10-08T06:44:57.317" v="10573" actId="478"/>
          <ac:picMkLst>
            <pc:docMk/>
            <pc:sldMk cId="381011504" sldId="290"/>
            <ac:picMk id="8" creationId="{88FCD7A3-2747-4220-844B-A804601F2FA8}"/>
          </ac:picMkLst>
        </pc:picChg>
      </pc:sldChg>
      <pc:sldChg chg="delSp modSp mod delAnim modAnim">
        <pc:chgData name="Ellie Brown" userId="856727495e1cce7c" providerId="LiveId" clId="{B300E920-0EB2-4BE6-95E8-85F4EA25B7C1}" dt="2025-10-08T06:48:37.651" v="10723"/>
        <pc:sldMkLst>
          <pc:docMk/>
          <pc:sldMk cId="3187005272" sldId="291"/>
        </pc:sldMkLst>
        <pc:spChg chg="mod">
          <ac:chgData name="Ellie Brown" userId="856727495e1cce7c" providerId="LiveId" clId="{B300E920-0EB2-4BE6-95E8-85F4EA25B7C1}" dt="2025-10-01T19:04:34.336" v="409"/>
          <ac:spMkLst>
            <pc:docMk/>
            <pc:sldMk cId="3187005272" sldId="291"/>
            <ac:spMk id="2" creationId="{00000000-0000-0000-0000-000000000000}"/>
          </ac:spMkLst>
        </pc:spChg>
        <pc:spChg chg="mod">
          <ac:chgData name="Ellie Brown" userId="856727495e1cce7c" providerId="LiveId" clId="{B300E920-0EB2-4BE6-95E8-85F4EA25B7C1}" dt="2025-09-30T20:25:36.188" v="314" actId="1076"/>
          <ac:spMkLst>
            <pc:docMk/>
            <pc:sldMk cId="3187005272" sldId="291"/>
            <ac:spMk id="3" creationId="{00000000-0000-0000-0000-000000000000}"/>
          </ac:spMkLst>
        </pc:spChg>
        <pc:spChg chg="mod">
          <ac:chgData name="Ellie Brown" userId="856727495e1cce7c" providerId="LiveId" clId="{B300E920-0EB2-4BE6-95E8-85F4EA25B7C1}" dt="2025-09-30T20:25:39.792" v="315" actId="2711"/>
          <ac:spMkLst>
            <pc:docMk/>
            <pc:sldMk cId="3187005272" sldId="291"/>
            <ac:spMk id="5" creationId="{00000000-0000-0000-0000-000000000000}"/>
          </ac:spMkLst>
        </pc:spChg>
        <pc:picChg chg="del">
          <ac:chgData name="Ellie Brown" userId="856727495e1cce7c" providerId="LiveId" clId="{B300E920-0EB2-4BE6-95E8-85F4EA25B7C1}" dt="2025-10-08T06:47:55.396" v="10722" actId="478"/>
          <ac:picMkLst>
            <pc:docMk/>
            <pc:sldMk cId="3187005272" sldId="291"/>
            <ac:picMk id="7" creationId="{7E5C258C-F84C-4A01-8BEC-B6105E47B726}"/>
          </ac:picMkLst>
        </pc:picChg>
      </pc:sldChg>
      <pc:sldChg chg="delSp mod delAnim modNotesTx">
        <pc:chgData name="Ellie Brown" userId="856727495e1cce7c" providerId="LiveId" clId="{B300E920-0EB2-4BE6-95E8-85F4EA25B7C1}" dt="2025-10-08T06:56:50.194" v="11903" actId="113"/>
        <pc:sldMkLst>
          <pc:docMk/>
          <pc:sldMk cId="2863268461" sldId="292"/>
        </pc:sldMkLst>
        <pc:picChg chg="del">
          <ac:chgData name="Ellie Brown" userId="856727495e1cce7c" providerId="LiveId" clId="{B300E920-0EB2-4BE6-95E8-85F4EA25B7C1}" dt="2025-10-08T06:52:08.438" v="10724" actId="478"/>
          <ac:picMkLst>
            <pc:docMk/>
            <pc:sldMk cId="2863268461" sldId="292"/>
            <ac:picMk id="8" creationId="{6713B031-FC39-4C60-A9B0-108975DBDBDD}"/>
          </ac:picMkLst>
        </pc:picChg>
      </pc:sldChg>
      <pc:sldChg chg="addSp delSp modSp mod delAnim modNotesTx">
        <pc:chgData name="Ellie Brown" userId="856727495e1cce7c" providerId="LiveId" clId="{B300E920-0EB2-4BE6-95E8-85F4EA25B7C1}" dt="2025-10-08T07:00:35.424" v="12180" actId="5793"/>
        <pc:sldMkLst>
          <pc:docMk/>
          <pc:sldMk cId="1512227414" sldId="293"/>
        </pc:sldMkLst>
        <pc:spChg chg="mod">
          <ac:chgData name="Ellie Brown" userId="856727495e1cce7c" providerId="LiveId" clId="{B300E920-0EB2-4BE6-95E8-85F4EA25B7C1}" dt="2025-10-01T19:04:34.336" v="409"/>
          <ac:spMkLst>
            <pc:docMk/>
            <pc:sldMk cId="1512227414" sldId="293"/>
            <ac:spMk id="2" creationId="{00000000-0000-0000-0000-000000000000}"/>
          </ac:spMkLst>
        </pc:spChg>
        <pc:graphicFrameChg chg="add">
          <ac:chgData name="Ellie Brown" userId="856727495e1cce7c" providerId="LiveId" clId="{B300E920-0EB2-4BE6-95E8-85F4EA25B7C1}" dt="2025-09-30T20:25:04.913" v="306" actId="26606"/>
          <ac:graphicFrameMkLst>
            <pc:docMk/>
            <pc:sldMk cId="1512227414" sldId="293"/>
            <ac:graphicFrameMk id="9" creationId="{3BA88F72-DE75-7F1C-B331-716901A82C14}"/>
          </ac:graphicFrameMkLst>
        </pc:graphicFrameChg>
        <pc:picChg chg="del">
          <ac:chgData name="Ellie Brown" userId="856727495e1cce7c" providerId="LiveId" clId="{B300E920-0EB2-4BE6-95E8-85F4EA25B7C1}" dt="2025-10-08T06:58:52.677" v="11905" actId="478"/>
          <ac:picMkLst>
            <pc:docMk/>
            <pc:sldMk cId="1512227414" sldId="293"/>
            <ac:picMk id="5" creationId="{32C6D428-53C6-4C1D-9CB9-E75195976D7F}"/>
          </ac:picMkLst>
        </pc:picChg>
      </pc:sldChg>
      <pc:sldChg chg="delSp modSp mod delAnim modNotesTx">
        <pc:chgData name="Ellie Brown" userId="856727495e1cce7c" providerId="LiveId" clId="{B300E920-0EB2-4BE6-95E8-85F4EA25B7C1}" dt="2025-10-08T07:06:39.533" v="12223" actId="478"/>
        <pc:sldMkLst>
          <pc:docMk/>
          <pc:sldMk cId="772020864" sldId="294"/>
        </pc:sldMkLst>
        <pc:spChg chg="mod">
          <ac:chgData name="Ellie Brown" userId="856727495e1cce7c" providerId="LiveId" clId="{B300E920-0EB2-4BE6-95E8-85F4EA25B7C1}" dt="2025-10-01T19:04:34.336" v="409"/>
          <ac:spMkLst>
            <pc:docMk/>
            <pc:sldMk cId="772020864" sldId="294"/>
            <ac:spMk id="2" creationId="{00000000-0000-0000-0000-000000000000}"/>
          </ac:spMkLst>
        </pc:spChg>
        <pc:spChg chg="mod">
          <ac:chgData name="Ellie Brown" userId="856727495e1cce7c" providerId="LiveId" clId="{B300E920-0EB2-4BE6-95E8-85F4EA25B7C1}" dt="2025-10-08T07:06:07.401" v="12219" actId="27636"/>
          <ac:spMkLst>
            <pc:docMk/>
            <pc:sldMk cId="772020864" sldId="294"/>
            <ac:spMk id="3" creationId="{00000000-0000-0000-0000-000000000000}"/>
          </ac:spMkLst>
        </pc:spChg>
        <pc:picChg chg="del">
          <ac:chgData name="Ellie Brown" userId="856727495e1cce7c" providerId="LiveId" clId="{B300E920-0EB2-4BE6-95E8-85F4EA25B7C1}" dt="2025-10-08T07:06:39.533" v="12223" actId="478"/>
          <ac:picMkLst>
            <pc:docMk/>
            <pc:sldMk cId="772020864" sldId="294"/>
            <ac:picMk id="4" creationId="{19434EAE-A34F-42EB-B6DB-2C8D17C6043F}"/>
          </ac:picMkLst>
        </pc:picChg>
      </pc:sldChg>
      <pc:sldChg chg="delSp modSp mod delAnim modNotesTx">
        <pc:chgData name="Ellie Brown" userId="856727495e1cce7c" providerId="LiveId" clId="{B300E920-0EB2-4BE6-95E8-85F4EA25B7C1}" dt="2025-10-07T19:39:12.262" v="9578" actId="478"/>
        <pc:sldMkLst>
          <pc:docMk/>
          <pc:sldMk cId="1649746944" sldId="296"/>
        </pc:sldMkLst>
        <pc:graphicFrameChg chg="mod modGraphic">
          <ac:chgData name="Ellie Brown" userId="856727495e1cce7c" providerId="LiveId" clId="{B300E920-0EB2-4BE6-95E8-85F4EA25B7C1}" dt="2025-09-30T20:24:47.470" v="301" actId="14100"/>
          <ac:graphicFrameMkLst>
            <pc:docMk/>
            <pc:sldMk cId="1649746944" sldId="296"/>
            <ac:graphicFrameMk id="4" creationId="{00000000-0000-0000-0000-000000000000}"/>
          </ac:graphicFrameMkLst>
        </pc:graphicFrameChg>
        <pc:picChg chg="del">
          <ac:chgData name="Ellie Brown" userId="856727495e1cce7c" providerId="LiveId" clId="{B300E920-0EB2-4BE6-95E8-85F4EA25B7C1}" dt="2025-10-07T19:39:12.262" v="9578" actId="478"/>
          <ac:picMkLst>
            <pc:docMk/>
            <pc:sldMk cId="1649746944" sldId="296"/>
            <ac:picMk id="3" creationId="{5208F462-2CAA-4E7D-9B05-9D665137CF68}"/>
          </ac:picMkLst>
        </pc:picChg>
      </pc:sldChg>
      <pc:sldChg chg="addSp delSp modSp mod setBg delDesignElem">
        <pc:chgData name="Ellie Brown" userId="856727495e1cce7c" providerId="LiveId" clId="{B300E920-0EB2-4BE6-95E8-85F4EA25B7C1}" dt="2025-10-01T19:05:44.486" v="422" actId="26606"/>
        <pc:sldMkLst>
          <pc:docMk/>
          <pc:sldMk cId="2742064117" sldId="297"/>
        </pc:sldMkLst>
        <pc:spChg chg="mod">
          <ac:chgData name="Ellie Brown" userId="856727495e1cce7c" providerId="LiveId" clId="{B300E920-0EB2-4BE6-95E8-85F4EA25B7C1}" dt="2025-10-01T19:05:44.486" v="422" actId="26606"/>
          <ac:spMkLst>
            <pc:docMk/>
            <pc:sldMk cId="2742064117" sldId="297"/>
            <ac:spMk id="2" creationId="{00000000-0000-0000-0000-000000000000}"/>
          </ac:spMkLst>
        </pc:spChg>
        <pc:spChg chg="add">
          <ac:chgData name="Ellie Brown" userId="856727495e1cce7c" providerId="LiveId" clId="{B300E920-0EB2-4BE6-95E8-85F4EA25B7C1}" dt="2025-10-01T19:05:44.486" v="422" actId="26606"/>
          <ac:spMkLst>
            <pc:docMk/>
            <pc:sldMk cId="2742064117" sldId="297"/>
            <ac:spMk id="7" creationId="{9F4444CE-BC8D-4D61-B303-4C05614E62AB}"/>
          </ac:spMkLst>
        </pc:spChg>
        <pc:spChg chg="add">
          <ac:chgData name="Ellie Brown" userId="856727495e1cce7c" providerId="LiveId" clId="{B300E920-0EB2-4BE6-95E8-85F4EA25B7C1}" dt="2025-10-01T19:05:44.486" v="422" actId="26606"/>
          <ac:spMkLst>
            <pc:docMk/>
            <pc:sldMk cId="2742064117" sldId="297"/>
            <ac:spMk id="8" creationId="{73772B81-181F-48B7-8826-4D9686D15DF5}"/>
          </ac:spMkLst>
        </pc:spChg>
        <pc:spChg chg="add">
          <ac:chgData name="Ellie Brown" userId="856727495e1cce7c" providerId="LiveId" clId="{B300E920-0EB2-4BE6-95E8-85F4EA25B7C1}" dt="2025-10-01T19:05:44.486" v="422" actId="26606"/>
          <ac:spMkLst>
            <pc:docMk/>
            <pc:sldMk cId="2742064117" sldId="297"/>
            <ac:spMk id="14" creationId="{B2205F6E-03C6-4E92-877C-E2482F6599AA}"/>
          </ac:spMkLst>
        </pc:spChg>
        <pc:graphicFrameChg chg="mod modGraphic">
          <ac:chgData name="Ellie Brown" userId="856727495e1cce7c" providerId="LiveId" clId="{B300E920-0EB2-4BE6-95E8-85F4EA25B7C1}" dt="2025-10-01T19:05:44.486" v="422" actId="26606"/>
          <ac:graphicFrameMkLst>
            <pc:docMk/>
            <pc:sldMk cId="2742064117" sldId="297"/>
            <ac:graphicFrameMk id="5" creationId="{7BCD61BF-5AA8-44BD-9938-B5EB210EED58}"/>
          </ac:graphicFrameMkLst>
        </pc:graphicFrameChg>
      </pc:sldChg>
      <pc:sldChg chg="delSp modSp mod delAnim modNotesTx">
        <pc:chgData name="Ellie Brown" userId="856727495e1cce7c" providerId="LiveId" clId="{B300E920-0EB2-4BE6-95E8-85F4EA25B7C1}" dt="2025-10-07T19:37:49.806" v="9576" actId="20577"/>
        <pc:sldMkLst>
          <pc:docMk/>
          <pc:sldMk cId="1128257689" sldId="299"/>
        </pc:sldMkLst>
        <pc:spChg chg="mod">
          <ac:chgData name="Ellie Brown" userId="856727495e1cce7c" providerId="LiveId" clId="{B300E920-0EB2-4BE6-95E8-85F4EA25B7C1}" dt="2025-10-01T19:04:34.336" v="409"/>
          <ac:spMkLst>
            <pc:docMk/>
            <pc:sldMk cId="1128257689" sldId="299"/>
            <ac:spMk id="2" creationId="{D572C6F1-B18E-47EB-AF40-D33BC45AB9B2}"/>
          </ac:spMkLst>
        </pc:spChg>
        <pc:spChg chg="mod">
          <ac:chgData name="Ellie Brown" userId="856727495e1cce7c" providerId="LiveId" clId="{B300E920-0EB2-4BE6-95E8-85F4EA25B7C1}" dt="2025-10-07T19:37:49.806" v="9576" actId="20577"/>
          <ac:spMkLst>
            <pc:docMk/>
            <pc:sldMk cId="1128257689" sldId="299"/>
            <ac:spMk id="3" creationId="{2E3FC055-8726-48AD-86EF-3611A5A228D8}"/>
          </ac:spMkLst>
        </pc:spChg>
        <pc:picChg chg="del">
          <ac:chgData name="Ellie Brown" userId="856727495e1cce7c" providerId="LiveId" clId="{B300E920-0EB2-4BE6-95E8-85F4EA25B7C1}" dt="2025-10-07T19:37:44.052" v="9559" actId="478"/>
          <ac:picMkLst>
            <pc:docMk/>
            <pc:sldMk cId="1128257689" sldId="299"/>
            <ac:picMk id="5" creationId="{CE3C4F53-9F73-4063-B7F0-E11FE2E79A8D}"/>
          </ac:picMkLst>
        </pc:picChg>
      </pc:sldChg>
      <pc:sldChg chg="addSp delSp modSp mod setBg delDesignElem">
        <pc:chgData name="Ellie Brown" userId="856727495e1cce7c" providerId="LiveId" clId="{B300E920-0EB2-4BE6-95E8-85F4EA25B7C1}" dt="2025-10-08T07:08:05.671" v="12244" actId="14100"/>
        <pc:sldMkLst>
          <pc:docMk/>
          <pc:sldMk cId="1047294861" sldId="301"/>
        </pc:sldMkLst>
        <pc:spChg chg="mod">
          <ac:chgData name="Ellie Brown" userId="856727495e1cce7c" providerId="LiveId" clId="{B300E920-0EB2-4BE6-95E8-85F4EA25B7C1}" dt="2025-09-30T20:24:05.761" v="300" actId="26606"/>
          <ac:spMkLst>
            <pc:docMk/>
            <pc:sldMk cId="1047294861" sldId="301"/>
            <ac:spMk id="2" creationId="{9E716FB5-81D6-450F-8F30-41A274605B06}"/>
          </ac:spMkLst>
        </pc:spChg>
        <pc:spChg chg="mod">
          <ac:chgData name="Ellie Brown" userId="856727495e1cce7c" providerId="LiveId" clId="{B300E920-0EB2-4BE6-95E8-85F4EA25B7C1}" dt="2025-10-08T07:08:05.671" v="12244" actId="14100"/>
          <ac:spMkLst>
            <pc:docMk/>
            <pc:sldMk cId="1047294861" sldId="301"/>
            <ac:spMk id="3" creationId="{3E9A9193-E74A-4A18-8271-386DB56CA3E4}"/>
          </ac:spMkLst>
        </pc:spChg>
        <pc:picChg chg="mod">
          <ac:chgData name="Ellie Brown" userId="856727495e1cce7c" providerId="LiveId" clId="{B300E920-0EB2-4BE6-95E8-85F4EA25B7C1}" dt="2025-09-30T20:24:05.761" v="300" actId="26606"/>
          <ac:picMkLst>
            <pc:docMk/>
            <pc:sldMk cId="1047294861" sldId="301"/>
            <ac:picMk id="1026" creationId="{FC89E4A1-F183-48E2-822F-336222E0727D}"/>
          </ac:picMkLst>
        </pc:picChg>
      </pc:sldChg>
      <pc:sldChg chg="addSp delSp modSp del mod setBg delAnim setClrOvrMap delDesignElem">
        <pc:chgData name="Ellie Brown" userId="856727495e1cce7c" providerId="LiveId" clId="{B300E920-0EB2-4BE6-95E8-85F4EA25B7C1}" dt="2025-10-01T19:05:34.215" v="421" actId="47"/>
        <pc:sldMkLst>
          <pc:docMk/>
          <pc:sldMk cId="4186673293" sldId="303"/>
        </pc:sldMkLst>
      </pc:sldChg>
      <pc:sldChg chg="addSp delSp modSp mod setBg setClrOvrMap">
        <pc:chgData name="Ellie Brown" userId="856727495e1cce7c" providerId="LiveId" clId="{B300E920-0EB2-4BE6-95E8-85F4EA25B7C1}" dt="2025-10-08T06:32:57.100" v="9896" actId="26606"/>
        <pc:sldMkLst>
          <pc:docMk/>
          <pc:sldMk cId="158063472" sldId="305"/>
        </pc:sldMkLst>
        <pc:spChg chg="mod">
          <ac:chgData name="Ellie Brown" userId="856727495e1cce7c" providerId="LiveId" clId="{B300E920-0EB2-4BE6-95E8-85F4EA25B7C1}" dt="2025-10-08T06:32:57.100" v="9896" actId="26606"/>
          <ac:spMkLst>
            <pc:docMk/>
            <pc:sldMk cId="158063472" sldId="305"/>
            <ac:spMk id="2" creationId="{80E70589-7B12-4378-9A81-0D680F9DD638}"/>
          </ac:spMkLst>
        </pc:spChg>
        <pc:spChg chg="add del mod">
          <ac:chgData name="Ellie Brown" userId="856727495e1cce7c" providerId="LiveId" clId="{B300E920-0EB2-4BE6-95E8-85F4EA25B7C1}" dt="2025-10-08T06:32:57.100" v="9896" actId="26606"/>
          <ac:spMkLst>
            <pc:docMk/>
            <pc:sldMk cId="158063472" sldId="305"/>
            <ac:spMk id="3" creationId="{84E0E650-9907-4E60-9D1F-85AE76476057}"/>
          </ac:spMkLst>
        </pc:spChg>
        <pc:spChg chg="add del">
          <ac:chgData name="Ellie Brown" userId="856727495e1cce7c" providerId="LiveId" clId="{B300E920-0EB2-4BE6-95E8-85F4EA25B7C1}" dt="2025-10-08T06:32:57.100" v="9896" actId="26606"/>
          <ac:spMkLst>
            <pc:docMk/>
            <pc:sldMk cId="158063472" sldId="305"/>
            <ac:spMk id="8" creationId="{A65AC7D1-EAA9-48F5-B509-60A7F50BF703}"/>
          </ac:spMkLst>
        </pc:spChg>
        <pc:spChg chg="add del">
          <ac:chgData name="Ellie Brown" userId="856727495e1cce7c" providerId="LiveId" clId="{B300E920-0EB2-4BE6-95E8-85F4EA25B7C1}" dt="2025-10-08T06:32:57.048" v="9895" actId="26606"/>
          <ac:spMkLst>
            <pc:docMk/>
            <pc:sldMk cId="158063472" sldId="305"/>
            <ac:spMk id="10" creationId="{D6320AF9-619A-4175-865B-5663E1AEF4C5}"/>
          </ac:spMkLst>
        </pc:spChg>
        <pc:spChg chg="add del">
          <ac:chgData name="Ellie Brown" userId="856727495e1cce7c" providerId="LiveId" clId="{B300E920-0EB2-4BE6-95E8-85F4EA25B7C1}" dt="2025-10-08T06:32:57.100" v="9896" actId="26606"/>
          <ac:spMkLst>
            <pc:docMk/>
            <pc:sldMk cId="158063472" sldId="305"/>
            <ac:spMk id="16" creationId="{7E018740-5C2B-4A41-AC1A-7E68D1EC1954}"/>
          </ac:spMkLst>
        </pc:spChg>
        <pc:spChg chg="add del">
          <ac:chgData name="Ellie Brown" userId="856727495e1cce7c" providerId="LiveId" clId="{B300E920-0EB2-4BE6-95E8-85F4EA25B7C1}" dt="2025-10-08T06:32:57.100" v="9896" actId="26606"/>
          <ac:spMkLst>
            <pc:docMk/>
            <pc:sldMk cId="158063472" sldId="305"/>
            <ac:spMk id="18" creationId="{166F75A4-C475-4941-8EE2-B80A06A2C1BB}"/>
          </ac:spMkLst>
        </pc:spChg>
        <pc:spChg chg="add del">
          <ac:chgData name="Ellie Brown" userId="856727495e1cce7c" providerId="LiveId" clId="{B300E920-0EB2-4BE6-95E8-85F4EA25B7C1}" dt="2025-10-08T06:32:57.100" v="9896" actId="26606"/>
          <ac:spMkLst>
            <pc:docMk/>
            <pc:sldMk cId="158063472" sldId="305"/>
            <ac:spMk id="20" creationId="{A032553A-72E8-4B0D-8405-FF9771C9AF05}"/>
          </ac:spMkLst>
        </pc:spChg>
        <pc:spChg chg="add del">
          <ac:chgData name="Ellie Brown" userId="856727495e1cce7c" providerId="LiveId" clId="{B300E920-0EB2-4BE6-95E8-85F4EA25B7C1}" dt="2025-10-08T06:32:57.048" v="9895" actId="26606"/>
          <ac:spMkLst>
            <pc:docMk/>
            <pc:sldMk cId="158063472" sldId="305"/>
            <ac:spMk id="22" creationId="{765800AC-C3B9-498E-87BC-29FAE4C76B21}"/>
          </ac:spMkLst>
        </pc:spChg>
        <pc:spChg chg="add del">
          <ac:chgData name="Ellie Brown" userId="856727495e1cce7c" providerId="LiveId" clId="{B300E920-0EB2-4BE6-95E8-85F4EA25B7C1}" dt="2025-10-08T06:32:57.100" v="9896" actId="26606"/>
          <ac:spMkLst>
            <pc:docMk/>
            <pc:sldMk cId="158063472" sldId="305"/>
            <ac:spMk id="24" creationId="{1F9D6ACB-2FF4-49F9-978A-E0D5327FC635}"/>
          </ac:spMkLst>
        </pc:spChg>
        <pc:spChg chg="add del">
          <ac:chgData name="Ellie Brown" userId="856727495e1cce7c" providerId="LiveId" clId="{B300E920-0EB2-4BE6-95E8-85F4EA25B7C1}" dt="2025-10-08T06:32:57.100" v="9896" actId="26606"/>
          <ac:spMkLst>
            <pc:docMk/>
            <pc:sldMk cId="158063472" sldId="305"/>
            <ac:spMk id="26" creationId="{142BFA2A-77A0-4F60-A32A-685681C84889}"/>
          </ac:spMkLst>
        </pc:spChg>
        <pc:spChg chg="add del">
          <ac:chgData name="Ellie Brown" userId="856727495e1cce7c" providerId="LiveId" clId="{B300E920-0EB2-4BE6-95E8-85F4EA25B7C1}" dt="2025-10-08T06:32:57.048" v="9895" actId="26606"/>
          <ac:spMkLst>
            <pc:docMk/>
            <pc:sldMk cId="158063472" sldId="305"/>
            <ac:spMk id="32" creationId="{9F4444CE-BC8D-4D61-B303-4C05614E62AB}"/>
          </ac:spMkLst>
        </pc:spChg>
        <pc:spChg chg="add">
          <ac:chgData name="Ellie Brown" userId="856727495e1cce7c" providerId="LiveId" clId="{B300E920-0EB2-4BE6-95E8-85F4EA25B7C1}" dt="2025-10-08T06:32:57.100" v="9896" actId="26606"/>
          <ac:spMkLst>
            <pc:docMk/>
            <pc:sldMk cId="158063472" sldId="305"/>
            <ac:spMk id="44" creationId="{655AE6B0-AC9E-4167-806F-E9DB135FC46B}"/>
          </ac:spMkLst>
        </pc:spChg>
        <pc:spChg chg="add">
          <ac:chgData name="Ellie Brown" userId="856727495e1cce7c" providerId="LiveId" clId="{B300E920-0EB2-4BE6-95E8-85F4EA25B7C1}" dt="2025-10-08T06:32:57.100" v="9896" actId="26606"/>
          <ac:spMkLst>
            <pc:docMk/>
            <pc:sldMk cId="158063472" sldId="305"/>
            <ac:spMk id="45" creationId="{87BD1F4E-A66D-4C06-86DA-8D56CA7A3B41}"/>
          </ac:spMkLst>
        </pc:spChg>
      </pc:sldChg>
      <pc:sldChg chg="delSp modSp mod delAnim modNotesTx">
        <pc:chgData name="Ellie Brown" userId="856727495e1cce7c" providerId="LiveId" clId="{B300E920-0EB2-4BE6-95E8-85F4EA25B7C1}" dt="2025-10-08T06:29:15.206" v="9835" actId="478"/>
        <pc:sldMkLst>
          <pc:docMk/>
          <pc:sldMk cId="276219591" sldId="308"/>
        </pc:sldMkLst>
        <pc:spChg chg="mod">
          <ac:chgData name="Ellie Brown" userId="856727495e1cce7c" providerId="LiveId" clId="{B300E920-0EB2-4BE6-95E8-85F4EA25B7C1}" dt="2025-10-08T06:29:02.228" v="9833" actId="14100"/>
          <ac:spMkLst>
            <pc:docMk/>
            <pc:sldMk cId="276219591" sldId="308"/>
            <ac:spMk id="2" creationId="{EC9B7B2A-F976-4CE2-8A7A-BED5BD4766F4}"/>
          </ac:spMkLst>
        </pc:spChg>
        <pc:spChg chg="mod">
          <ac:chgData name="Ellie Brown" userId="856727495e1cce7c" providerId="LiveId" clId="{B300E920-0EB2-4BE6-95E8-85F4EA25B7C1}" dt="2025-10-08T06:29:12.098" v="9834" actId="403"/>
          <ac:spMkLst>
            <pc:docMk/>
            <pc:sldMk cId="276219591" sldId="308"/>
            <ac:spMk id="3" creationId="{7F843D23-0B45-488C-BB8A-DF785F03A8D7}"/>
          </ac:spMkLst>
        </pc:spChg>
        <pc:picChg chg="del">
          <ac:chgData name="Ellie Brown" userId="856727495e1cce7c" providerId="LiveId" clId="{B300E920-0EB2-4BE6-95E8-85F4EA25B7C1}" dt="2025-10-08T06:29:15.206" v="9835" actId="478"/>
          <ac:picMkLst>
            <pc:docMk/>
            <pc:sldMk cId="276219591" sldId="308"/>
            <ac:picMk id="4" creationId="{0C45CEEE-A92E-45E2-AACA-F580D770B58C}"/>
          </ac:picMkLst>
        </pc:picChg>
      </pc:sldChg>
      <pc:sldChg chg="addSp delSp modSp mod ord setBg setClrOvrMap delDesignElem">
        <pc:chgData name="Ellie Brown" userId="856727495e1cce7c" providerId="LiveId" clId="{B300E920-0EB2-4BE6-95E8-85F4EA25B7C1}" dt="2025-10-07T19:39:32.842" v="9581" actId="26606"/>
        <pc:sldMkLst>
          <pc:docMk/>
          <pc:sldMk cId="2052784995" sldId="309"/>
        </pc:sldMkLst>
        <pc:spChg chg="mod">
          <ac:chgData name="Ellie Brown" userId="856727495e1cce7c" providerId="LiveId" clId="{B300E920-0EB2-4BE6-95E8-85F4EA25B7C1}" dt="2025-10-07T19:39:32.842" v="9581" actId="26606"/>
          <ac:spMkLst>
            <pc:docMk/>
            <pc:sldMk cId="2052784995" sldId="309"/>
            <ac:spMk id="2" creationId="{1FF0C8E1-83FC-41C6-B78D-2401421577FA}"/>
          </ac:spMkLst>
        </pc:spChg>
        <pc:spChg chg="mod">
          <ac:chgData name="Ellie Brown" userId="856727495e1cce7c" providerId="LiveId" clId="{B300E920-0EB2-4BE6-95E8-85F4EA25B7C1}" dt="2025-10-07T19:39:32.842" v="9581" actId="26606"/>
          <ac:spMkLst>
            <pc:docMk/>
            <pc:sldMk cId="2052784995" sldId="309"/>
            <ac:spMk id="3" creationId="{3E292E14-DCC1-4EFE-974E-10DC50016CDE}"/>
          </ac:spMkLst>
        </pc:spChg>
        <pc:spChg chg="add">
          <ac:chgData name="Ellie Brown" userId="856727495e1cce7c" providerId="LiveId" clId="{B300E920-0EB2-4BE6-95E8-85F4EA25B7C1}" dt="2025-10-07T19:39:32.842" v="9581" actId="26606"/>
          <ac:spMkLst>
            <pc:docMk/>
            <pc:sldMk cId="2052784995" sldId="309"/>
            <ac:spMk id="8" creationId="{603AE127-802C-459A-A612-DB85B67F0DC0}"/>
          </ac:spMkLst>
        </pc:spChg>
        <pc:spChg chg="add del">
          <ac:chgData name="Ellie Brown" userId="856727495e1cce7c" providerId="LiveId" clId="{B300E920-0EB2-4BE6-95E8-85F4EA25B7C1}" dt="2025-10-07T19:39:32.842" v="9580" actId="26606"/>
          <ac:spMkLst>
            <pc:docMk/>
            <pc:sldMk cId="2052784995" sldId="309"/>
            <ac:spMk id="10" creationId="{A65AC7D1-EAA9-48F5-B509-60A7F50BF703}"/>
          </ac:spMkLst>
        </pc:spChg>
        <pc:spChg chg="add del">
          <ac:chgData name="Ellie Brown" userId="856727495e1cce7c" providerId="LiveId" clId="{B300E920-0EB2-4BE6-95E8-85F4EA25B7C1}" dt="2025-10-07T19:39:32.842" v="9580" actId="26606"/>
          <ac:spMkLst>
            <pc:docMk/>
            <pc:sldMk cId="2052784995" sldId="309"/>
            <ac:spMk id="12" creationId="{D6320AF9-619A-4175-865B-5663E1AEF4C5}"/>
          </ac:spMkLst>
        </pc:spChg>
        <pc:spChg chg="add del">
          <ac:chgData name="Ellie Brown" userId="856727495e1cce7c" providerId="LiveId" clId="{B300E920-0EB2-4BE6-95E8-85F4EA25B7C1}" dt="2025-10-07T19:39:32.842" v="9580" actId="26606"/>
          <ac:spMkLst>
            <pc:docMk/>
            <pc:sldMk cId="2052784995" sldId="309"/>
            <ac:spMk id="18" creationId="{7E018740-5C2B-4A41-AC1A-7E68D1EC1954}"/>
          </ac:spMkLst>
        </pc:spChg>
        <pc:spChg chg="add del">
          <ac:chgData name="Ellie Brown" userId="856727495e1cce7c" providerId="LiveId" clId="{B300E920-0EB2-4BE6-95E8-85F4EA25B7C1}" dt="2025-10-07T19:39:32.842" v="9580" actId="26606"/>
          <ac:spMkLst>
            <pc:docMk/>
            <pc:sldMk cId="2052784995" sldId="309"/>
            <ac:spMk id="20" creationId="{166F75A4-C475-4941-8EE2-B80A06A2C1BB}"/>
          </ac:spMkLst>
        </pc:spChg>
        <pc:spChg chg="add del">
          <ac:chgData name="Ellie Brown" userId="856727495e1cce7c" providerId="LiveId" clId="{B300E920-0EB2-4BE6-95E8-85F4EA25B7C1}" dt="2025-10-07T19:39:32.842" v="9580" actId="26606"/>
          <ac:spMkLst>
            <pc:docMk/>
            <pc:sldMk cId="2052784995" sldId="309"/>
            <ac:spMk id="22" creationId="{A032553A-72E8-4B0D-8405-FF9771C9AF05}"/>
          </ac:spMkLst>
        </pc:spChg>
        <pc:spChg chg="add del">
          <ac:chgData name="Ellie Brown" userId="856727495e1cce7c" providerId="LiveId" clId="{B300E920-0EB2-4BE6-95E8-85F4EA25B7C1}" dt="2025-10-07T19:39:32.842" v="9580" actId="26606"/>
          <ac:spMkLst>
            <pc:docMk/>
            <pc:sldMk cId="2052784995" sldId="309"/>
            <ac:spMk id="24" creationId="{765800AC-C3B9-498E-87BC-29FAE4C76B21}"/>
          </ac:spMkLst>
        </pc:spChg>
        <pc:spChg chg="add del">
          <ac:chgData name="Ellie Brown" userId="856727495e1cce7c" providerId="LiveId" clId="{B300E920-0EB2-4BE6-95E8-85F4EA25B7C1}" dt="2025-10-07T19:39:32.842" v="9580" actId="26606"/>
          <ac:spMkLst>
            <pc:docMk/>
            <pc:sldMk cId="2052784995" sldId="309"/>
            <ac:spMk id="26" creationId="{1F9D6ACB-2FF4-49F9-978A-E0D5327FC635}"/>
          </ac:spMkLst>
        </pc:spChg>
        <pc:spChg chg="add del">
          <ac:chgData name="Ellie Brown" userId="856727495e1cce7c" providerId="LiveId" clId="{B300E920-0EB2-4BE6-95E8-85F4EA25B7C1}" dt="2025-10-07T19:39:32.842" v="9580" actId="26606"/>
          <ac:spMkLst>
            <pc:docMk/>
            <pc:sldMk cId="2052784995" sldId="309"/>
            <ac:spMk id="28" creationId="{A5EC319D-0FEA-4B95-A3EA-01E35672C95B}"/>
          </ac:spMkLst>
        </pc:spChg>
        <pc:spChg chg="add">
          <ac:chgData name="Ellie Brown" userId="856727495e1cce7c" providerId="LiveId" clId="{B300E920-0EB2-4BE6-95E8-85F4EA25B7C1}" dt="2025-10-07T19:39:32.842" v="9581" actId="26606"/>
          <ac:spMkLst>
            <pc:docMk/>
            <pc:sldMk cId="2052784995" sldId="309"/>
            <ac:spMk id="30" creationId="{9323D83D-50D6-4040-A58B-FCEA340F886A}"/>
          </ac:spMkLst>
        </pc:spChg>
        <pc:spChg chg="add">
          <ac:chgData name="Ellie Brown" userId="856727495e1cce7c" providerId="LiveId" clId="{B300E920-0EB2-4BE6-95E8-85F4EA25B7C1}" dt="2025-10-07T19:39:32.842" v="9581" actId="26606"/>
          <ac:spMkLst>
            <pc:docMk/>
            <pc:sldMk cId="2052784995" sldId="309"/>
            <ac:spMk id="32" creationId="{F10FD715-4DCE-4779-B634-EC78315EA213}"/>
          </ac:spMkLst>
        </pc:spChg>
        <pc:cxnChg chg="add">
          <ac:chgData name="Ellie Brown" userId="856727495e1cce7c" providerId="LiveId" clId="{B300E920-0EB2-4BE6-95E8-85F4EA25B7C1}" dt="2025-10-07T19:39:32.842" v="9581" actId="26606"/>
          <ac:cxnSpMkLst>
            <pc:docMk/>
            <pc:sldMk cId="2052784995" sldId="309"/>
            <ac:cxnSpMk id="31" creationId="{1A1FE6BB-DFB2-4080-9B5E-076EF5DDE67B}"/>
          </ac:cxnSpMkLst>
        </pc:cxnChg>
      </pc:sldChg>
      <pc:sldChg chg="addSp delSp modSp mod ord setClrOvrMap delDesignElem">
        <pc:chgData name="Ellie Brown" userId="856727495e1cce7c" providerId="LiveId" clId="{B300E920-0EB2-4BE6-95E8-85F4EA25B7C1}" dt="2025-10-07T19:39:38.857" v="9584" actId="26606"/>
        <pc:sldMkLst>
          <pc:docMk/>
          <pc:sldMk cId="18425057" sldId="310"/>
        </pc:sldMkLst>
        <pc:spChg chg="mod">
          <ac:chgData name="Ellie Brown" userId="856727495e1cce7c" providerId="LiveId" clId="{B300E920-0EB2-4BE6-95E8-85F4EA25B7C1}" dt="2025-10-07T19:39:38.857" v="9584" actId="26606"/>
          <ac:spMkLst>
            <pc:docMk/>
            <pc:sldMk cId="18425057" sldId="310"/>
            <ac:spMk id="2" creationId="{0A522BDC-664B-4321-B9F9-5191BC3F41CE}"/>
          </ac:spMkLst>
        </pc:spChg>
        <pc:spChg chg="mod">
          <ac:chgData name="Ellie Brown" userId="856727495e1cce7c" providerId="LiveId" clId="{B300E920-0EB2-4BE6-95E8-85F4EA25B7C1}" dt="2025-10-07T19:39:38.857" v="9584" actId="26606"/>
          <ac:spMkLst>
            <pc:docMk/>
            <pc:sldMk cId="18425057" sldId="310"/>
            <ac:spMk id="3" creationId="{83C351C1-9D98-49FA-A971-7A437B0E5775}"/>
          </ac:spMkLst>
        </pc:spChg>
        <pc:spChg chg="add del">
          <ac:chgData name="Ellie Brown" userId="856727495e1cce7c" providerId="LiveId" clId="{B300E920-0EB2-4BE6-95E8-85F4EA25B7C1}" dt="2025-10-07T19:39:38.841" v="9583" actId="26606"/>
          <ac:spMkLst>
            <pc:docMk/>
            <pc:sldMk cId="18425057" sldId="310"/>
            <ac:spMk id="14" creationId="{3F088236-D655-4F88-B238-E16762358025}"/>
          </ac:spMkLst>
        </pc:spChg>
        <pc:spChg chg="add del">
          <ac:chgData name="Ellie Brown" userId="856727495e1cce7c" providerId="LiveId" clId="{B300E920-0EB2-4BE6-95E8-85F4EA25B7C1}" dt="2025-10-07T19:39:38.841" v="9583" actId="26606"/>
          <ac:spMkLst>
            <pc:docMk/>
            <pc:sldMk cId="18425057" sldId="310"/>
            <ac:spMk id="16" creationId="{3DAC0C92-199E-475C-9390-119A9B027276}"/>
          </ac:spMkLst>
        </pc:spChg>
        <pc:spChg chg="add del">
          <ac:chgData name="Ellie Brown" userId="856727495e1cce7c" providerId="LiveId" clId="{B300E920-0EB2-4BE6-95E8-85F4EA25B7C1}" dt="2025-10-07T19:39:38.841" v="9583" actId="26606"/>
          <ac:spMkLst>
            <pc:docMk/>
            <pc:sldMk cId="18425057" sldId="310"/>
            <ac:spMk id="18" creationId="{C4CFB339-0ED8-4FE2-9EF1-6D1375B8499B}"/>
          </ac:spMkLst>
        </pc:spChg>
        <pc:spChg chg="add del">
          <ac:chgData name="Ellie Brown" userId="856727495e1cce7c" providerId="LiveId" clId="{B300E920-0EB2-4BE6-95E8-85F4EA25B7C1}" dt="2025-10-07T19:39:38.841" v="9583" actId="26606"/>
          <ac:spMkLst>
            <pc:docMk/>
            <pc:sldMk cId="18425057" sldId="310"/>
            <ac:spMk id="20" creationId="{31896C80-2069-4431-9C19-83B913734490}"/>
          </ac:spMkLst>
        </pc:spChg>
        <pc:spChg chg="add del">
          <ac:chgData name="Ellie Brown" userId="856727495e1cce7c" providerId="LiveId" clId="{B300E920-0EB2-4BE6-95E8-85F4EA25B7C1}" dt="2025-10-07T19:39:38.841" v="9583" actId="26606"/>
          <ac:spMkLst>
            <pc:docMk/>
            <pc:sldMk cId="18425057" sldId="310"/>
            <ac:spMk id="22" creationId="{BF120A21-0841-4823-B0C4-28AEBCEF9B78}"/>
          </ac:spMkLst>
        </pc:spChg>
        <pc:spChg chg="add del">
          <ac:chgData name="Ellie Brown" userId="856727495e1cce7c" providerId="LiveId" clId="{B300E920-0EB2-4BE6-95E8-85F4EA25B7C1}" dt="2025-10-07T19:39:38.841" v="9583" actId="26606"/>
          <ac:spMkLst>
            <pc:docMk/>
            <pc:sldMk cId="18425057" sldId="310"/>
            <ac:spMk id="24" creationId="{DBB05BAE-BBD3-4289-899F-A6851503C6B0}"/>
          </ac:spMkLst>
        </pc:spChg>
        <pc:spChg chg="add del">
          <ac:chgData name="Ellie Brown" userId="856727495e1cce7c" providerId="LiveId" clId="{B300E920-0EB2-4BE6-95E8-85F4EA25B7C1}" dt="2025-10-07T19:39:38.841" v="9583" actId="26606"/>
          <ac:spMkLst>
            <pc:docMk/>
            <pc:sldMk cId="18425057" sldId="310"/>
            <ac:spMk id="26" creationId="{9874D11C-36F5-4BBE-A490-019A54E953B0}"/>
          </ac:spMkLst>
        </pc:spChg>
        <pc:spChg chg="add">
          <ac:chgData name="Ellie Brown" userId="856727495e1cce7c" providerId="LiveId" clId="{B300E920-0EB2-4BE6-95E8-85F4EA25B7C1}" dt="2025-10-07T19:39:38.857" v="9584" actId="26606"/>
          <ac:spMkLst>
            <pc:docMk/>
            <pc:sldMk cId="18425057" sldId="310"/>
            <ac:spMk id="28" creationId="{EB6743CF-E74B-4A3C-A785-599069DB89DF}"/>
          </ac:spMkLst>
        </pc:spChg>
        <pc:picChg chg="mod ord">
          <ac:chgData name="Ellie Brown" userId="856727495e1cce7c" providerId="LiveId" clId="{B300E920-0EB2-4BE6-95E8-85F4EA25B7C1}" dt="2025-10-07T19:39:38.857" v="9584" actId="26606"/>
          <ac:picMkLst>
            <pc:docMk/>
            <pc:sldMk cId="18425057" sldId="310"/>
            <ac:picMk id="5" creationId="{41ED792C-9B42-804F-3B8E-72231F366AFF}"/>
          </ac:picMkLst>
        </pc:picChg>
      </pc:sldChg>
      <pc:sldChg chg="addSp delSp modSp mod setBg delDesignElem modNotesTx">
        <pc:chgData name="Ellie Brown" userId="856727495e1cce7c" providerId="LiveId" clId="{B300E920-0EB2-4BE6-95E8-85F4EA25B7C1}" dt="2025-10-08T07:07:33.150" v="12237" actId="20577"/>
        <pc:sldMkLst>
          <pc:docMk/>
          <pc:sldMk cId="2468478960" sldId="311"/>
        </pc:sldMkLst>
        <pc:spChg chg="mod">
          <ac:chgData name="Ellie Brown" userId="856727495e1cce7c" providerId="LiveId" clId="{B300E920-0EB2-4BE6-95E8-85F4EA25B7C1}" dt="2025-10-01T19:04:34.336" v="409"/>
          <ac:spMkLst>
            <pc:docMk/>
            <pc:sldMk cId="2468478960" sldId="311"/>
            <ac:spMk id="2" creationId="{CE6BEE43-46F4-4C37-85F9-15D86022E75F}"/>
          </ac:spMkLst>
        </pc:spChg>
        <pc:spChg chg="mod">
          <ac:chgData name="Ellie Brown" userId="856727495e1cce7c" providerId="LiveId" clId="{B300E920-0EB2-4BE6-95E8-85F4EA25B7C1}" dt="2025-10-08T07:07:13.754" v="12233" actId="27636"/>
          <ac:spMkLst>
            <pc:docMk/>
            <pc:sldMk cId="2468478960" sldId="311"/>
            <ac:spMk id="3" creationId="{C23E208C-92C6-4B3E-9FD7-EFD86C44E6E3}"/>
          </ac:spMkLst>
        </pc:spChg>
        <pc:picChg chg="mod ord">
          <ac:chgData name="Ellie Brown" userId="856727495e1cce7c" providerId="LiveId" clId="{B300E920-0EB2-4BE6-95E8-85F4EA25B7C1}" dt="2025-09-30T20:23:44.551" v="284" actId="26606"/>
          <ac:picMkLst>
            <pc:docMk/>
            <pc:sldMk cId="2468478960" sldId="311"/>
            <ac:picMk id="1026" creationId="{9EFDA23B-9D7E-426F-A47A-DD87370519B7}"/>
          </ac:picMkLst>
        </pc:picChg>
      </pc:sldChg>
      <pc:sldChg chg="addSp delSp modSp mod ord setBg">
        <pc:chgData name="Ellie Brown" userId="856727495e1cce7c" providerId="LiveId" clId="{B300E920-0EB2-4BE6-95E8-85F4EA25B7C1}" dt="2025-10-07T18:06:31.723" v="1812"/>
        <pc:sldMkLst>
          <pc:docMk/>
          <pc:sldMk cId="3688550620" sldId="312"/>
        </pc:sldMkLst>
        <pc:spChg chg="mod">
          <ac:chgData name="Ellie Brown" userId="856727495e1cce7c" providerId="LiveId" clId="{B300E920-0EB2-4BE6-95E8-85F4EA25B7C1}" dt="2025-10-07T18:06:27.805" v="1809" actId="403"/>
          <ac:spMkLst>
            <pc:docMk/>
            <pc:sldMk cId="3688550620" sldId="312"/>
            <ac:spMk id="2" creationId="{D861EF87-3E00-B5A6-E75F-B434CEF38D12}"/>
          </ac:spMkLst>
        </pc:spChg>
        <pc:spChg chg="add del">
          <ac:chgData name="Ellie Brown" userId="856727495e1cce7c" providerId="LiveId" clId="{B300E920-0EB2-4BE6-95E8-85F4EA25B7C1}" dt="2025-10-07T18:06:23.647" v="1798" actId="26606"/>
          <ac:spMkLst>
            <pc:docMk/>
            <pc:sldMk cId="3688550620" sldId="312"/>
            <ac:spMk id="21" creationId="{5A7802B6-FF37-40CF-A7E2-6F2A0D9A91EF}"/>
          </ac:spMkLst>
        </pc:spChg>
        <pc:grpChg chg="add del">
          <ac:chgData name="Ellie Brown" userId="856727495e1cce7c" providerId="LiveId" clId="{B300E920-0EB2-4BE6-95E8-85F4EA25B7C1}" dt="2025-10-07T18:06:23.647" v="1798" actId="26606"/>
          <ac:grpSpMkLst>
            <pc:docMk/>
            <pc:sldMk cId="3688550620" sldId="312"/>
            <ac:grpSpMk id="9" creationId="{B4DE830A-B531-4A3B-96F6-0ECE88B08555}"/>
          </ac:grpSpMkLst>
        </pc:grpChg>
        <pc:grpChg chg="add del">
          <ac:chgData name="Ellie Brown" userId="856727495e1cce7c" providerId="LiveId" clId="{B300E920-0EB2-4BE6-95E8-85F4EA25B7C1}" dt="2025-10-07T18:06:23.647" v="1798" actId="26606"/>
          <ac:grpSpMkLst>
            <pc:docMk/>
            <pc:sldMk cId="3688550620" sldId="312"/>
            <ac:grpSpMk id="26" creationId="{B4DE830A-B531-4A3B-96F6-0ECE88B08555}"/>
          </ac:grpSpMkLst>
        </pc:grpChg>
        <pc:picChg chg="add del mod">
          <ac:chgData name="Ellie Brown" userId="856727495e1cce7c" providerId="LiveId" clId="{B300E920-0EB2-4BE6-95E8-85F4EA25B7C1}" dt="2025-10-07T18:06:23.647" v="1798" actId="26606"/>
          <ac:picMkLst>
            <pc:docMk/>
            <pc:sldMk cId="3688550620" sldId="312"/>
            <ac:picMk id="6" creationId="{234AE560-203C-CD17-ADC7-DA20E568C39D}"/>
          </ac:picMkLst>
        </pc:picChg>
      </pc:sldChg>
      <pc:sldChg chg="addSp delSp modSp mod setBg delDesignElem">
        <pc:chgData name="Ellie Brown" userId="856727495e1cce7c" providerId="LiveId" clId="{B300E920-0EB2-4BE6-95E8-85F4EA25B7C1}" dt="2025-10-01T19:04:34.336" v="409"/>
        <pc:sldMkLst>
          <pc:docMk/>
          <pc:sldMk cId="2468648807" sldId="313"/>
        </pc:sldMkLst>
        <pc:picChg chg="mod">
          <ac:chgData name="Ellie Brown" userId="856727495e1cce7c" providerId="LiveId" clId="{B300E920-0EB2-4BE6-95E8-85F4EA25B7C1}" dt="2025-09-30T20:24:54.159" v="303" actId="26606"/>
          <ac:picMkLst>
            <pc:docMk/>
            <pc:sldMk cId="2468648807" sldId="313"/>
            <ac:picMk id="3" creationId="{E05E216E-B94A-CCE5-E715-39AAB017BDAD}"/>
          </ac:picMkLst>
        </pc:picChg>
      </pc:sldChg>
      <pc:sldChg chg="addSp delSp modSp add del mod setBg delDesignElem">
        <pc:chgData name="Ellie Brown" userId="856727495e1cce7c" providerId="LiveId" clId="{B300E920-0EB2-4BE6-95E8-85F4EA25B7C1}" dt="2025-10-01T19:05:33.187" v="420" actId="47"/>
        <pc:sldMkLst>
          <pc:docMk/>
          <pc:sldMk cId="1145472899" sldId="314"/>
        </pc:sldMkLst>
      </pc:sldChg>
      <pc:sldChg chg="addSp delSp modSp new del mod setBg delDesignElem">
        <pc:chgData name="Ellie Brown" userId="856727495e1cce7c" providerId="LiveId" clId="{B300E920-0EB2-4BE6-95E8-85F4EA25B7C1}" dt="2025-10-01T19:05:32.352" v="419" actId="47"/>
        <pc:sldMkLst>
          <pc:docMk/>
          <pc:sldMk cId="3232929202" sldId="315"/>
        </pc:sldMkLst>
      </pc:sldChg>
      <pc:sldChg chg="addSp delSp modSp new mod setBg addAnim delDesignElem">
        <pc:chgData name="Ellie Brown" userId="856727495e1cce7c" providerId="LiveId" clId="{B300E920-0EB2-4BE6-95E8-85F4EA25B7C1}" dt="2025-10-01T19:05:04.570" v="418" actId="26606"/>
        <pc:sldMkLst>
          <pc:docMk/>
          <pc:sldMk cId="603866403" sldId="316"/>
        </pc:sldMkLst>
        <pc:spChg chg="mod">
          <ac:chgData name="Ellie Brown" userId="856727495e1cce7c" providerId="LiveId" clId="{B300E920-0EB2-4BE6-95E8-85F4EA25B7C1}" dt="2025-10-01T19:05:04.570" v="418" actId="26606"/>
          <ac:spMkLst>
            <pc:docMk/>
            <pc:sldMk cId="603866403" sldId="316"/>
            <ac:spMk id="2" creationId="{D06E3AAF-63B7-58E8-CF78-D3CDAE9862B2}"/>
          </ac:spMkLst>
        </pc:spChg>
        <pc:spChg chg="mod">
          <ac:chgData name="Ellie Brown" userId="856727495e1cce7c" providerId="LiveId" clId="{B300E920-0EB2-4BE6-95E8-85F4EA25B7C1}" dt="2025-10-01T19:05:04.570" v="418" actId="26606"/>
          <ac:spMkLst>
            <pc:docMk/>
            <pc:sldMk cId="603866403" sldId="316"/>
            <ac:spMk id="3" creationId="{44706C29-632C-D84D-FC7C-9F4007D1AE55}"/>
          </ac:spMkLst>
        </pc:spChg>
        <pc:spChg chg="add">
          <ac:chgData name="Ellie Brown" userId="856727495e1cce7c" providerId="LiveId" clId="{B300E920-0EB2-4BE6-95E8-85F4EA25B7C1}" dt="2025-10-01T19:05:04.570" v="418" actId="26606"/>
          <ac:spMkLst>
            <pc:docMk/>
            <pc:sldMk cId="603866403" sldId="316"/>
            <ac:spMk id="25" creationId="{5A7802B6-FF37-40CF-A7E2-6F2A0D9A91EF}"/>
          </ac:spMkLst>
        </pc:spChg>
        <pc:grpChg chg="add">
          <ac:chgData name="Ellie Brown" userId="856727495e1cce7c" providerId="LiveId" clId="{B300E920-0EB2-4BE6-95E8-85F4EA25B7C1}" dt="2025-10-01T19:05:04.570" v="418" actId="26606"/>
          <ac:grpSpMkLst>
            <pc:docMk/>
            <pc:sldMk cId="603866403" sldId="316"/>
            <ac:grpSpMk id="5" creationId="{B4DE830A-B531-4A3B-96F6-0ECE88B08555}"/>
          </ac:grpSpMkLst>
        </pc:grpChg>
        <pc:picChg chg="add">
          <ac:chgData name="Ellie Brown" userId="856727495e1cce7c" providerId="LiveId" clId="{B300E920-0EB2-4BE6-95E8-85F4EA25B7C1}" dt="2025-10-01T19:05:04.570" v="418" actId="26606"/>
          <ac:picMkLst>
            <pc:docMk/>
            <pc:sldMk cId="603866403" sldId="316"/>
            <ac:picMk id="7" creationId="{ED81AC96-6B1A-3763-3304-FEE842481F14}"/>
          </ac:picMkLst>
        </pc:picChg>
      </pc:sldChg>
      <pc:sldChg chg="add del">
        <pc:chgData name="Ellie Brown" userId="856727495e1cce7c" providerId="LiveId" clId="{B300E920-0EB2-4BE6-95E8-85F4EA25B7C1}" dt="2025-10-07T19:16:33.840" v="7657"/>
        <pc:sldMkLst>
          <pc:docMk/>
          <pc:sldMk cId="365632176" sldId="317"/>
        </pc:sldMkLst>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C41A64-CDB1-4627-BA3B-86C82698F86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34EE189-3B46-482D-9E57-1E56F7D65EEE}">
      <dgm:prSet/>
      <dgm:spPr/>
      <dgm:t>
        <a:bodyPr/>
        <a:lstStyle/>
        <a:p>
          <a:r>
            <a:rPr lang="en-GB" u="sng"/>
            <a:t>“Fifty-five-snakes alive!”</a:t>
          </a:r>
          <a:endParaRPr lang="en-US"/>
        </a:p>
      </dgm:t>
    </dgm:pt>
    <dgm:pt modelId="{CFFBC280-3C7C-4B7E-977E-D14546F43A89}" type="parTrans" cxnId="{4233C001-BB72-4DC6-9EA4-670D75915000}">
      <dgm:prSet/>
      <dgm:spPr/>
      <dgm:t>
        <a:bodyPr/>
        <a:lstStyle/>
        <a:p>
          <a:endParaRPr lang="en-US"/>
        </a:p>
      </dgm:t>
    </dgm:pt>
    <dgm:pt modelId="{0678D0FB-58E0-4147-828D-D3E7D843EB44}" type="sibTrans" cxnId="{4233C001-BB72-4DC6-9EA4-670D75915000}">
      <dgm:prSet/>
      <dgm:spPr/>
      <dgm:t>
        <a:bodyPr/>
        <a:lstStyle/>
        <a:p>
          <a:endParaRPr lang="en-US"/>
        </a:p>
      </dgm:t>
    </dgm:pt>
    <dgm:pt modelId="{EFF37B75-CC86-4701-B46C-2EE370F03C5C}">
      <dgm:prSet/>
      <dgm:spPr/>
      <dgm:t>
        <a:bodyPr/>
        <a:lstStyle/>
        <a:p>
          <a:r>
            <a:rPr lang="en-GB"/>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endParaRPr lang="en-US"/>
        </a:p>
      </dgm:t>
    </dgm:pt>
    <dgm:pt modelId="{6E5E6F27-5A2C-443C-A3B4-046A92D1511D}" type="parTrans" cxnId="{D10FC2A5-5979-4EC3-9133-921257F1C39A}">
      <dgm:prSet/>
      <dgm:spPr/>
      <dgm:t>
        <a:bodyPr/>
        <a:lstStyle/>
        <a:p>
          <a:endParaRPr lang="en-US"/>
        </a:p>
      </dgm:t>
    </dgm:pt>
    <dgm:pt modelId="{4C31BC5E-3770-4DF4-BACE-6F66E381621B}" type="sibTrans" cxnId="{D10FC2A5-5979-4EC3-9133-921257F1C39A}">
      <dgm:prSet/>
      <dgm:spPr/>
      <dgm:t>
        <a:bodyPr/>
        <a:lstStyle/>
        <a:p>
          <a:endParaRPr lang="en-US"/>
        </a:p>
      </dgm:t>
    </dgm:pt>
    <dgm:pt modelId="{64CE5991-6173-4D0D-AA7B-849D201374BB}">
      <dgm:prSet/>
      <dgm:spPr/>
      <dgm:t>
        <a:bodyPr/>
        <a:lstStyle/>
        <a:p>
          <a:r>
            <a:rPr lang="en-GB"/>
            <a:t>On scooping the main prize of £108,000, Mrs Anderson denied that there had been any agreement with Mrs Robertson, but the courts view of this evidence in 2003 case was that an agreement did exist and that Mrs Anderson was forced to share her prize money. </a:t>
          </a:r>
          <a:endParaRPr lang="en-US"/>
        </a:p>
      </dgm:t>
    </dgm:pt>
    <dgm:pt modelId="{7870F536-C683-4A3D-95ED-FCA2090AB9DD}" type="parTrans" cxnId="{66630ADC-9210-46E1-8760-61D54257DE71}">
      <dgm:prSet/>
      <dgm:spPr/>
      <dgm:t>
        <a:bodyPr/>
        <a:lstStyle/>
        <a:p>
          <a:endParaRPr lang="en-US"/>
        </a:p>
      </dgm:t>
    </dgm:pt>
    <dgm:pt modelId="{21075CCF-A43B-4E31-A6EB-F9F26303E5A6}" type="sibTrans" cxnId="{66630ADC-9210-46E1-8760-61D54257DE71}">
      <dgm:prSet/>
      <dgm:spPr/>
      <dgm:t>
        <a:bodyPr/>
        <a:lstStyle/>
        <a:p>
          <a:endParaRPr lang="en-US"/>
        </a:p>
      </dgm:t>
    </dgm:pt>
    <dgm:pt modelId="{C889590B-6EAE-4A42-AC8D-2DC101751454}" type="pres">
      <dgm:prSet presAssocID="{D2C41A64-CDB1-4627-BA3B-86C82698F863}" presName="linear" presStyleCnt="0">
        <dgm:presLayoutVars>
          <dgm:animLvl val="lvl"/>
          <dgm:resizeHandles val="exact"/>
        </dgm:presLayoutVars>
      </dgm:prSet>
      <dgm:spPr/>
    </dgm:pt>
    <dgm:pt modelId="{BE203E6D-E5D0-4140-A384-0E6294612181}" type="pres">
      <dgm:prSet presAssocID="{C34EE189-3B46-482D-9E57-1E56F7D65EEE}" presName="parentText" presStyleLbl="node1" presStyleIdx="0" presStyleCnt="3">
        <dgm:presLayoutVars>
          <dgm:chMax val="0"/>
          <dgm:bulletEnabled val="1"/>
        </dgm:presLayoutVars>
      </dgm:prSet>
      <dgm:spPr/>
    </dgm:pt>
    <dgm:pt modelId="{F9609D71-B74F-4DDC-97BC-B2A04834C14D}" type="pres">
      <dgm:prSet presAssocID="{0678D0FB-58E0-4147-828D-D3E7D843EB44}" presName="spacer" presStyleCnt="0"/>
      <dgm:spPr/>
    </dgm:pt>
    <dgm:pt modelId="{439F8F9F-CD78-490E-A893-30F3B9EC7895}" type="pres">
      <dgm:prSet presAssocID="{EFF37B75-CC86-4701-B46C-2EE370F03C5C}" presName="parentText" presStyleLbl="node1" presStyleIdx="1" presStyleCnt="3">
        <dgm:presLayoutVars>
          <dgm:chMax val="0"/>
          <dgm:bulletEnabled val="1"/>
        </dgm:presLayoutVars>
      </dgm:prSet>
      <dgm:spPr/>
    </dgm:pt>
    <dgm:pt modelId="{D170D121-1EBC-424C-ACED-9D37231F8953}" type="pres">
      <dgm:prSet presAssocID="{4C31BC5E-3770-4DF4-BACE-6F66E381621B}" presName="spacer" presStyleCnt="0"/>
      <dgm:spPr/>
    </dgm:pt>
    <dgm:pt modelId="{53FBA587-DCD2-48ED-8EFC-6080CB17D981}" type="pres">
      <dgm:prSet presAssocID="{64CE5991-6173-4D0D-AA7B-849D201374BB}" presName="parentText" presStyleLbl="node1" presStyleIdx="2" presStyleCnt="3">
        <dgm:presLayoutVars>
          <dgm:chMax val="0"/>
          <dgm:bulletEnabled val="1"/>
        </dgm:presLayoutVars>
      </dgm:prSet>
      <dgm:spPr/>
    </dgm:pt>
  </dgm:ptLst>
  <dgm:cxnLst>
    <dgm:cxn modelId="{4233C001-BB72-4DC6-9EA4-670D75915000}" srcId="{D2C41A64-CDB1-4627-BA3B-86C82698F863}" destId="{C34EE189-3B46-482D-9E57-1E56F7D65EEE}" srcOrd="0" destOrd="0" parTransId="{CFFBC280-3C7C-4B7E-977E-D14546F43A89}" sibTransId="{0678D0FB-58E0-4147-828D-D3E7D843EB44}"/>
    <dgm:cxn modelId="{9C991C5D-173D-434F-89B8-ED6DEB106F78}" type="presOf" srcId="{EFF37B75-CC86-4701-B46C-2EE370F03C5C}" destId="{439F8F9F-CD78-490E-A893-30F3B9EC7895}" srcOrd="0" destOrd="0" presId="urn:microsoft.com/office/officeart/2005/8/layout/vList2"/>
    <dgm:cxn modelId="{41EF5C78-E7FE-49AC-B843-F1F266154C2E}" type="presOf" srcId="{64CE5991-6173-4D0D-AA7B-849D201374BB}" destId="{53FBA587-DCD2-48ED-8EFC-6080CB17D981}" srcOrd="0" destOrd="0" presId="urn:microsoft.com/office/officeart/2005/8/layout/vList2"/>
    <dgm:cxn modelId="{05AD7D9D-2B4D-4B6F-80EC-DF678554E615}" type="presOf" srcId="{C34EE189-3B46-482D-9E57-1E56F7D65EEE}" destId="{BE203E6D-E5D0-4140-A384-0E6294612181}" srcOrd="0" destOrd="0" presId="urn:microsoft.com/office/officeart/2005/8/layout/vList2"/>
    <dgm:cxn modelId="{D10FC2A5-5979-4EC3-9133-921257F1C39A}" srcId="{D2C41A64-CDB1-4627-BA3B-86C82698F863}" destId="{EFF37B75-CC86-4701-B46C-2EE370F03C5C}" srcOrd="1" destOrd="0" parTransId="{6E5E6F27-5A2C-443C-A3B4-046A92D1511D}" sibTransId="{4C31BC5E-3770-4DF4-BACE-6F66E381621B}"/>
    <dgm:cxn modelId="{CBD200B2-2AC7-40E0-847D-BF28AAB5990E}" type="presOf" srcId="{D2C41A64-CDB1-4627-BA3B-86C82698F863}" destId="{C889590B-6EAE-4A42-AC8D-2DC101751454}" srcOrd="0" destOrd="0" presId="urn:microsoft.com/office/officeart/2005/8/layout/vList2"/>
    <dgm:cxn modelId="{66630ADC-9210-46E1-8760-61D54257DE71}" srcId="{D2C41A64-CDB1-4627-BA3B-86C82698F863}" destId="{64CE5991-6173-4D0D-AA7B-849D201374BB}" srcOrd="2" destOrd="0" parTransId="{7870F536-C683-4A3D-95ED-FCA2090AB9DD}" sibTransId="{21075CCF-A43B-4E31-A6EB-F9F26303E5A6}"/>
    <dgm:cxn modelId="{4D98432D-0B7F-4422-9813-FC3119D6E226}" type="presParOf" srcId="{C889590B-6EAE-4A42-AC8D-2DC101751454}" destId="{BE203E6D-E5D0-4140-A384-0E6294612181}" srcOrd="0" destOrd="0" presId="urn:microsoft.com/office/officeart/2005/8/layout/vList2"/>
    <dgm:cxn modelId="{2BC72F22-5223-4252-AE2A-C5904C477B90}" type="presParOf" srcId="{C889590B-6EAE-4A42-AC8D-2DC101751454}" destId="{F9609D71-B74F-4DDC-97BC-B2A04834C14D}" srcOrd="1" destOrd="0" presId="urn:microsoft.com/office/officeart/2005/8/layout/vList2"/>
    <dgm:cxn modelId="{45DEDAA7-BA5C-488B-AC53-FE6B09C49349}" type="presParOf" srcId="{C889590B-6EAE-4A42-AC8D-2DC101751454}" destId="{439F8F9F-CD78-490E-A893-30F3B9EC7895}" srcOrd="2" destOrd="0" presId="urn:microsoft.com/office/officeart/2005/8/layout/vList2"/>
    <dgm:cxn modelId="{322220D6-4EBB-4DEB-A267-1893D1C856BE}" type="presParOf" srcId="{C889590B-6EAE-4A42-AC8D-2DC101751454}" destId="{D170D121-1EBC-424C-ACED-9D37231F8953}" srcOrd="3" destOrd="0" presId="urn:microsoft.com/office/officeart/2005/8/layout/vList2"/>
    <dgm:cxn modelId="{AB9609A5-01D6-4CC0-90BB-A3A10777B5F7}" type="presParOf" srcId="{C889590B-6EAE-4A42-AC8D-2DC101751454}" destId="{53FBA587-DCD2-48ED-8EFC-6080CB17D98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5254AD-709A-4175-B74A-1E02F78C3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E3D361-980D-411E-A622-29ACD4727125}">
      <dgm:prSet/>
      <dgm:spPr/>
      <dgm:t>
        <a:bodyPr/>
        <a:lstStyle/>
        <a:p>
          <a:r>
            <a:rPr lang="en-GB" u="sng"/>
            <a:t>Historic approach </a:t>
          </a:r>
          <a:endParaRPr lang="en-US"/>
        </a:p>
      </dgm:t>
    </dgm:pt>
    <dgm:pt modelId="{CF231E5E-4301-4190-B933-873E8B54F473}" type="parTrans" cxnId="{EC49EBFC-7030-465E-947F-86794252FB5E}">
      <dgm:prSet/>
      <dgm:spPr/>
      <dgm:t>
        <a:bodyPr/>
        <a:lstStyle/>
        <a:p>
          <a:endParaRPr lang="en-US"/>
        </a:p>
      </dgm:t>
    </dgm:pt>
    <dgm:pt modelId="{B333BCA5-D447-481B-BE5E-8F617D05E0B2}" type="sibTrans" cxnId="{EC49EBFC-7030-465E-947F-86794252FB5E}">
      <dgm:prSet/>
      <dgm:spPr/>
      <dgm:t>
        <a:bodyPr/>
        <a:lstStyle/>
        <a:p>
          <a:endParaRPr lang="en-US"/>
        </a:p>
      </dgm:t>
    </dgm:pt>
    <dgm:pt modelId="{A5DCF7FD-1C25-4156-81B6-E3A9F88E5912}">
      <dgm:prSet/>
      <dgm:spPr/>
      <dgm:t>
        <a:bodyPr/>
        <a:lstStyle/>
        <a:p>
          <a:r>
            <a:rPr lang="en-GB"/>
            <a:t>– </a:t>
          </a:r>
          <a:r>
            <a:rPr lang="en-GB" i="1"/>
            <a:t>consensus ad idium </a:t>
          </a:r>
          <a:r>
            <a:rPr lang="en-GB"/>
            <a:t>(a meeting of minds)</a:t>
          </a:r>
          <a:endParaRPr lang="en-US"/>
        </a:p>
      </dgm:t>
    </dgm:pt>
    <dgm:pt modelId="{975E8D8D-9A18-47E1-9704-6ED3ACA62E25}" type="parTrans" cxnId="{971FACEC-C6A7-4A34-BC5E-E711FDA57AFB}">
      <dgm:prSet/>
      <dgm:spPr/>
      <dgm:t>
        <a:bodyPr/>
        <a:lstStyle/>
        <a:p>
          <a:endParaRPr lang="en-US"/>
        </a:p>
      </dgm:t>
    </dgm:pt>
    <dgm:pt modelId="{0042A2C4-0C87-4D8F-AEE7-966C31118B17}" type="sibTrans" cxnId="{971FACEC-C6A7-4A34-BC5E-E711FDA57AFB}">
      <dgm:prSet/>
      <dgm:spPr/>
      <dgm:t>
        <a:bodyPr/>
        <a:lstStyle/>
        <a:p>
          <a:endParaRPr lang="en-US"/>
        </a:p>
      </dgm:t>
    </dgm:pt>
    <dgm:pt modelId="{DB1A7B91-F6BE-4F05-89DA-DED5E685B732}">
      <dgm:prSet/>
      <dgm:spPr/>
      <dgm:t>
        <a:bodyPr/>
        <a:lstStyle/>
        <a:p>
          <a:r>
            <a:rPr lang="en-GB" b="1"/>
            <a:t>Subjective approach</a:t>
          </a:r>
          <a:r>
            <a:rPr lang="en-GB"/>
            <a:t>: What did the parties actually think at the time of entering into the contract?</a:t>
          </a:r>
          <a:endParaRPr lang="en-US"/>
        </a:p>
      </dgm:t>
    </dgm:pt>
    <dgm:pt modelId="{851014EC-8051-4796-82BA-F370CB330EC6}" type="parTrans" cxnId="{50D59FC3-C057-4465-AF11-65EAFDE98749}">
      <dgm:prSet/>
      <dgm:spPr/>
      <dgm:t>
        <a:bodyPr/>
        <a:lstStyle/>
        <a:p>
          <a:endParaRPr lang="en-US"/>
        </a:p>
      </dgm:t>
    </dgm:pt>
    <dgm:pt modelId="{32D0C39B-E9E9-49B2-8FD6-1E0C0686FF13}" type="sibTrans" cxnId="{50D59FC3-C057-4465-AF11-65EAFDE98749}">
      <dgm:prSet/>
      <dgm:spPr/>
      <dgm:t>
        <a:bodyPr/>
        <a:lstStyle/>
        <a:p>
          <a:endParaRPr lang="en-US"/>
        </a:p>
      </dgm:t>
    </dgm:pt>
    <dgm:pt modelId="{26964003-59E5-41A5-A21A-CFF9347E3B25}">
      <dgm:prSet/>
      <dgm:spPr/>
      <dgm:t>
        <a:bodyPr/>
        <a:lstStyle/>
        <a:p>
          <a:r>
            <a:rPr lang="en-GB"/>
            <a:t>X Difficult to implement, since the Courts are neither mind readers or time travellers</a:t>
          </a:r>
          <a:endParaRPr lang="en-US"/>
        </a:p>
      </dgm:t>
    </dgm:pt>
    <dgm:pt modelId="{06975149-38BB-4D8A-A18D-7EAAD445A28D}" type="parTrans" cxnId="{A10BEEF9-1C48-424A-9255-AB623E1C0BAD}">
      <dgm:prSet/>
      <dgm:spPr/>
      <dgm:t>
        <a:bodyPr/>
        <a:lstStyle/>
        <a:p>
          <a:endParaRPr lang="en-US"/>
        </a:p>
      </dgm:t>
    </dgm:pt>
    <dgm:pt modelId="{79D83510-F9AE-4944-9E5D-5ABF0408FB5D}" type="sibTrans" cxnId="{A10BEEF9-1C48-424A-9255-AB623E1C0BAD}">
      <dgm:prSet/>
      <dgm:spPr/>
      <dgm:t>
        <a:bodyPr/>
        <a:lstStyle/>
        <a:p>
          <a:endParaRPr lang="en-US"/>
        </a:p>
      </dgm:t>
    </dgm:pt>
    <dgm:pt modelId="{097B25C3-B88B-4044-AD14-B0BA41BB6802}" type="pres">
      <dgm:prSet presAssocID="{525254AD-709A-4175-B74A-1E02F78C3626}" presName="linear" presStyleCnt="0">
        <dgm:presLayoutVars>
          <dgm:animLvl val="lvl"/>
          <dgm:resizeHandles val="exact"/>
        </dgm:presLayoutVars>
      </dgm:prSet>
      <dgm:spPr/>
    </dgm:pt>
    <dgm:pt modelId="{9514ED1E-EBFD-41BA-9B18-70875DEF40EC}" type="pres">
      <dgm:prSet presAssocID="{21E3D361-980D-411E-A622-29ACD4727125}" presName="parentText" presStyleLbl="node1" presStyleIdx="0" presStyleCnt="4">
        <dgm:presLayoutVars>
          <dgm:chMax val="0"/>
          <dgm:bulletEnabled val="1"/>
        </dgm:presLayoutVars>
      </dgm:prSet>
      <dgm:spPr/>
    </dgm:pt>
    <dgm:pt modelId="{00F00BB2-6413-4F7C-A62F-C9EA2E2F4E3E}" type="pres">
      <dgm:prSet presAssocID="{B333BCA5-D447-481B-BE5E-8F617D05E0B2}" presName="spacer" presStyleCnt="0"/>
      <dgm:spPr/>
    </dgm:pt>
    <dgm:pt modelId="{4AE47331-3D92-4BF8-8D2C-0C5DD6A732EA}" type="pres">
      <dgm:prSet presAssocID="{A5DCF7FD-1C25-4156-81B6-E3A9F88E5912}" presName="parentText" presStyleLbl="node1" presStyleIdx="1" presStyleCnt="4">
        <dgm:presLayoutVars>
          <dgm:chMax val="0"/>
          <dgm:bulletEnabled val="1"/>
        </dgm:presLayoutVars>
      </dgm:prSet>
      <dgm:spPr/>
    </dgm:pt>
    <dgm:pt modelId="{7B7ED600-DC8E-4901-98D2-81D7FD981764}" type="pres">
      <dgm:prSet presAssocID="{0042A2C4-0C87-4D8F-AEE7-966C31118B17}" presName="spacer" presStyleCnt="0"/>
      <dgm:spPr/>
    </dgm:pt>
    <dgm:pt modelId="{963A4A9A-FF8C-4E33-9010-D8998727C604}" type="pres">
      <dgm:prSet presAssocID="{DB1A7B91-F6BE-4F05-89DA-DED5E685B732}" presName="parentText" presStyleLbl="node1" presStyleIdx="2" presStyleCnt="4">
        <dgm:presLayoutVars>
          <dgm:chMax val="0"/>
          <dgm:bulletEnabled val="1"/>
        </dgm:presLayoutVars>
      </dgm:prSet>
      <dgm:spPr/>
    </dgm:pt>
    <dgm:pt modelId="{86F169D9-307D-4D5F-92FB-A39B323CD0BC}" type="pres">
      <dgm:prSet presAssocID="{32D0C39B-E9E9-49B2-8FD6-1E0C0686FF13}" presName="spacer" presStyleCnt="0"/>
      <dgm:spPr/>
    </dgm:pt>
    <dgm:pt modelId="{3AC67648-02A8-4A4E-B571-890AB56B61B2}" type="pres">
      <dgm:prSet presAssocID="{26964003-59E5-41A5-A21A-CFF9347E3B25}" presName="parentText" presStyleLbl="node1" presStyleIdx="3" presStyleCnt="4">
        <dgm:presLayoutVars>
          <dgm:chMax val="0"/>
          <dgm:bulletEnabled val="1"/>
        </dgm:presLayoutVars>
      </dgm:prSet>
      <dgm:spPr/>
    </dgm:pt>
  </dgm:ptLst>
  <dgm:cxnLst>
    <dgm:cxn modelId="{395D2C05-E5F1-4971-B3C0-0A828667B6EC}" type="presOf" srcId="{26964003-59E5-41A5-A21A-CFF9347E3B25}" destId="{3AC67648-02A8-4A4E-B571-890AB56B61B2}" srcOrd="0" destOrd="0" presId="urn:microsoft.com/office/officeart/2005/8/layout/vList2"/>
    <dgm:cxn modelId="{2610EC1F-8D49-4998-84C0-15016B119065}" type="presOf" srcId="{525254AD-709A-4175-B74A-1E02F78C3626}" destId="{097B25C3-B88B-4044-AD14-B0BA41BB6802}" srcOrd="0" destOrd="0" presId="urn:microsoft.com/office/officeart/2005/8/layout/vList2"/>
    <dgm:cxn modelId="{2481E259-50FD-4928-ABB2-F245EC047B1F}" type="presOf" srcId="{A5DCF7FD-1C25-4156-81B6-E3A9F88E5912}" destId="{4AE47331-3D92-4BF8-8D2C-0C5DD6A732EA}" srcOrd="0" destOrd="0" presId="urn:microsoft.com/office/officeart/2005/8/layout/vList2"/>
    <dgm:cxn modelId="{646BE37F-D48E-4BF6-8231-518C97371BDD}" type="presOf" srcId="{21E3D361-980D-411E-A622-29ACD4727125}" destId="{9514ED1E-EBFD-41BA-9B18-70875DEF40EC}" srcOrd="0" destOrd="0" presId="urn:microsoft.com/office/officeart/2005/8/layout/vList2"/>
    <dgm:cxn modelId="{CAD25E83-424A-40A4-AFDC-D22E0C317827}" type="presOf" srcId="{DB1A7B91-F6BE-4F05-89DA-DED5E685B732}" destId="{963A4A9A-FF8C-4E33-9010-D8998727C604}" srcOrd="0" destOrd="0" presId="urn:microsoft.com/office/officeart/2005/8/layout/vList2"/>
    <dgm:cxn modelId="{50D59FC3-C057-4465-AF11-65EAFDE98749}" srcId="{525254AD-709A-4175-B74A-1E02F78C3626}" destId="{DB1A7B91-F6BE-4F05-89DA-DED5E685B732}" srcOrd="2" destOrd="0" parTransId="{851014EC-8051-4796-82BA-F370CB330EC6}" sibTransId="{32D0C39B-E9E9-49B2-8FD6-1E0C0686FF13}"/>
    <dgm:cxn modelId="{971FACEC-C6A7-4A34-BC5E-E711FDA57AFB}" srcId="{525254AD-709A-4175-B74A-1E02F78C3626}" destId="{A5DCF7FD-1C25-4156-81B6-E3A9F88E5912}" srcOrd="1" destOrd="0" parTransId="{975E8D8D-9A18-47E1-9704-6ED3ACA62E25}" sibTransId="{0042A2C4-0C87-4D8F-AEE7-966C31118B17}"/>
    <dgm:cxn modelId="{A10BEEF9-1C48-424A-9255-AB623E1C0BAD}" srcId="{525254AD-709A-4175-B74A-1E02F78C3626}" destId="{26964003-59E5-41A5-A21A-CFF9347E3B25}" srcOrd="3" destOrd="0" parTransId="{06975149-38BB-4D8A-A18D-7EAAD445A28D}" sibTransId="{79D83510-F9AE-4944-9E5D-5ABF0408FB5D}"/>
    <dgm:cxn modelId="{EC49EBFC-7030-465E-947F-86794252FB5E}" srcId="{525254AD-709A-4175-B74A-1E02F78C3626}" destId="{21E3D361-980D-411E-A622-29ACD4727125}" srcOrd="0" destOrd="0" parTransId="{CF231E5E-4301-4190-B933-873E8B54F473}" sibTransId="{B333BCA5-D447-481B-BE5E-8F617D05E0B2}"/>
    <dgm:cxn modelId="{BEEE72DF-61B4-4CFB-A0E8-444146BDD54F}" type="presParOf" srcId="{097B25C3-B88B-4044-AD14-B0BA41BB6802}" destId="{9514ED1E-EBFD-41BA-9B18-70875DEF40EC}" srcOrd="0" destOrd="0" presId="urn:microsoft.com/office/officeart/2005/8/layout/vList2"/>
    <dgm:cxn modelId="{E0D9B142-02F6-4442-87EA-5043EC309739}" type="presParOf" srcId="{097B25C3-B88B-4044-AD14-B0BA41BB6802}" destId="{00F00BB2-6413-4F7C-A62F-C9EA2E2F4E3E}" srcOrd="1" destOrd="0" presId="urn:microsoft.com/office/officeart/2005/8/layout/vList2"/>
    <dgm:cxn modelId="{E1DAFE3F-1E47-46AA-90A2-AE8E17626A54}" type="presParOf" srcId="{097B25C3-B88B-4044-AD14-B0BA41BB6802}" destId="{4AE47331-3D92-4BF8-8D2C-0C5DD6A732EA}" srcOrd="2" destOrd="0" presId="urn:microsoft.com/office/officeart/2005/8/layout/vList2"/>
    <dgm:cxn modelId="{483639B7-D3A3-4655-BCF4-8D24AC8D1044}" type="presParOf" srcId="{097B25C3-B88B-4044-AD14-B0BA41BB6802}" destId="{7B7ED600-DC8E-4901-98D2-81D7FD981764}" srcOrd="3" destOrd="0" presId="urn:microsoft.com/office/officeart/2005/8/layout/vList2"/>
    <dgm:cxn modelId="{4E1EE9CC-C65E-46A3-91FF-ED3BB67F7B1F}" type="presParOf" srcId="{097B25C3-B88B-4044-AD14-B0BA41BB6802}" destId="{963A4A9A-FF8C-4E33-9010-D8998727C604}" srcOrd="4" destOrd="0" presId="urn:microsoft.com/office/officeart/2005/8/layout/vList2"/>
    <dgm:cxn modelId="{45EB0461-A464-499F-B40C-DA515B5C2E59}" type="presParOf" srcId="{097B25C3-B88B-4044-AD14-B0BA41BB6802}" destId="{86F169D9-307D-4D5F-92FB-A39B323CD0BC}" srcOrd="5" destOrd="0" presId="urn:microsoft.com/office/officeart/2005/8/layout/vList2"/>
    <dgm:cxn modelId="{FAB0FAC2-B62A-4FE8-8A71-BB930469317B}" type="presParOf" srcId="{097B25C3-B88B-4044-AD14-B0BA41BB6802}" destId="{3AC67648-02A8-4A4E-B571-890AB56B61B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A52BB8-C0F6-4456-AE44-C0DCCA9D4A5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D600825-3781-4630-95A5-99CBB32DBB9E}">
      <dgm:prSet/>
      <dgm:spPr/>
      <dgm:t>
        <a:bodyPr/>
        <a:lstStyle/>
        <a:p>
          <a:r>
            <a:rPr lang="en-GB" dirty="0"/>
            <a:t>The party making the offer: </a:t>
          </a:r>
          <a:r>
            <a:rPr lang="en-GB" b="1" dirty="0"/>
            <a:t>OFFEROR</a:t>
          </a:r>
          <a:endParaRPr lang="en-US" b="1" dirty="0"/>
        </a:p>
      </dgm:t>
    </dgm:pt>
    <dgm:pt modelId="{2F05178A-E2E7-41F9-9699-3D734C04EA55}" type="parTrans" cxnId="{EA880371-97E1-48C8-BECD-10CBC6FEFA0E}">
      <dgm:prSet/>
      <dgm:spPr/>
      <dgm:t>
        <a:bodyPr/>
        <a:lstStyle/>
        <a:p>
          <a:endParaRPr lang="en-US"/>
        </a:p>
      </dgm:t>
    </dgm:pt>
    <dgm:pt modelId="{235624BE-B60F-462C-AB82-34B4C6E0EF40}" type="sibTrans" cxnId="{EA880371-97E1-48C8-BECD-10CBC6FEFA0E}">
      <dgm:prSet/>
      <dgm:spPr/>
      <dgm:t>
        <a:bodyPr/>
        <a:lstStyle/>
        <a:p>
          <a:endParaRPr lang="en-US"/>
        </a:p>
      </dgm:t>
    </dgm:pt>
    <dgm:pt modelId="{AC19B224-69AA-453A-A6C5-6697B6120FC7}">
      <dgm:prSet/>
      <dgm:spPr/>
      <dgm:t>
        <a:bodyPr/>
        <a:lstStyle/>
        <a:p>
          <a:r>
            <a:rPr lang="en-GB" dirty="0"/>
            <a:t>The party to whom the offer is made: </a:t>
          </a:r>
          <a:r>
            <a:rPr lang="en-GB" b="1" dirty="0"/>
            <a:t>OFFEREE</a:t>
          </a:r>
          <a:endParaRPr lang="en-US" b="1" dirty="0"/>
        </a:p>
      </dgm:t>
    </dgm:pt>
    <dgm:pt modelId="{732A9D45-7A7D-4B21-9016-170D2CD2DE9E}" type="parTrans" cxnId="{86800F22-1164-4289-9349-1CC83C385DB6}">
      <dgm:prSet/>
      <dgm:spPr/>
      <dgm:t>
        <a:bodyPr/>
        <a:lstStyle/>
        <a:p>
          <a:endParaRPr lang="en-US"/>
        </a:p>
      </dgm:t>
    </dgm:pt>
    <dgm:pt modelId="{DE76C1F0-894A-4A79-9734-9B65CD8B994B}" type="sibTrans" cxnId="{86800F22-1164-4289-9349-1CC83C385DB6}">
      <dgm:prSet/>
      <dgm:spPr/>
      <dgm:t>
        <a:bodyPr/>
        <a:lstStyle/>
        <a:p>
          <a:endParaRPr lang="en-US"/>
        </a:p>
      </dgm:t>
    </dgm:pt>
    <dgm:pt modelId="{37B70343-6C8A-423A-9A48-57A54889794B}">
      <dgm:prSet/>
      <dgm:spPr/>
      <dgm:t>
        <a:bodyPr/>
        <a:lstStyle/>
        <a:p>
          <a:r>
            <a:rPr lang="en-GB" b="1" dirty="0"/>
            <a:t>OFFER</a:t>
          </a:r>
          <a:r>
            <a:rPr lang="en-GB" dirty="0"/>
            <a:t> – An expression of willingness to contract on certain terms on which the offeror is prepared to be legally bound following acceptance.</a:t>
          </a:r>
          <a:endParaRPr lang="en-US" dirty="0"/>
        </a:p>
      </dgm:t>
    </dgm:pt>
    <dgm:pt modelId="{D4AC3FA9-38B4-47BE-AF53-6C50CDB27AF3}" type="parTrans" cxnId="{E043AAC7-79C4-4E74-BBAB-A45DC45ADE23}">
      <dgm:prSet/>
      <dgm:spPr/>
      <dgm:t>
        <a:bodyPr/>
        <a:lstStyle/>
        <a:p>
          <a:endParaRPr lang="en-US"/>
        </a:p>
      </dgm:t>
    </dgm:pt>
    <dgm:pt modelId="{FC365648-EA1D-4419-B046-94632BDC7ABD}" type="sibTrans" cxnId="{E043AAC7-79C4-4E74-BBAB-A45DC45ADE23}">
      <dgm:prSet/>
      <dgm:spPr/>
      <dgm:t>
        <a:bodyPr/>
        <a:lstStyle/>
        <a:p>
          <a:endParaRPr lang="en-US"/>
        </a:p>
      </dgm:t>
    </dgm:pt>
    <dgm:pt modelId="{0A2FA457-8A0A-4661-83BD-68BF70474426}">
      <dgm:prSet/>
      <dgm:spPr/>
      <dgm:t>
        <a:bodyPr/>
        <a:lstStyle/>
        <a:p>
          <a:r>
            <a:rPr lang="en-GB"/>
            <a:t>The terms of an offer must be </a:t>
          </a:r>
          <a:r>
            <a:rPr lang="en-GB" b="1"/>
            <a:t>sufficiently certain </a:t>
          </a:r>
          <a:endParaRPr lang="en-US"/>
        </a:p>
      </dgm:t>
    </dgm:pt>
    <dgm:pt modelId="{C5D63241-CF9F-455C-83B1-3B3352EBD251}" type="parTrans" cxnId="{F8F33C6C-D204-4B81-8665-AE9F6DB5D25D}">
      <dgm:prSet/>
      <dgm:spPr/>
      <dgm:t>
        <a:bodyPr/>
        <a:lstStyle/>
        <a:p>
          <a:endParaRPr lang="en-US"/>
        </a:p>
      </dgm:t>
    </dgm:pt>
    <dgm:pt modelId="{1DC48303-BEEC-44D6-9B70-71096B2EF6C3}" type="sibTrans" cxnId="{F8F33C6C-D204-4B81-8665-AE9F6DB5D25D}">
      <dgm:prSet/>
      <dgm:spPr/>
      <dgm:t>
        <a:bodyPr/>
        <a:lstStyle/>
        <a:p>
          <a:endParaRPr lang="en-US"/>
        </a:p>
      </dgm:t>
    </dgm:pt>
    <dgm:pt modelId="{499DAE95-D34A-4B32-9CC9-222EB5439C23}">
      <dgm:prSet/>
      <dgm:spPr/>
      <dgm:t>
        <a:bodyPr/>
        <a:lstStyle/>
        <a:p>
          <a:r>
            <a:rPr lang="en-GB" b="1" i="1"/>
            <a:t>Nicolene Ltd v Simmonds [1953]</a:t>
          </a:r>
          <a:endParaRPr lang="en-US"/>
        </a:p>
      </dgm:t>
    </dgm:pt>
    <dgm:pt modelId="{07B15DA3-53B9-4D74-9102-79A6A0A1CE60}" type="parTrans" cxnId="{CD5B71CC-B945-4830-9B50-7C2C9DAD038B}">
      <dgm:prSet/>
      <dgm:spPr/>
      <dgm:t>
        <a:bodyPr/>
        <a:lstStyle/>
        <a:p>
          <a:endParaRPr lang="en-US"/>
        </a:p>
      </dgm:t>
    </dgm:pt>
    <dgm:pt modelId="{6B5FCE1C-EA20-484D-9527-DDDAB9AD4967}" type="sibTrans" cxnId="{CD5B71CC-B945-4830-9B50-7C2C9DAD038B}">
      <dgm:prSet/>
      <dgm:spPr/>
      <dgm:t>
        <a:bodyPr/>
        <a:lstStyle/>
        <a:p>
          <a:endParaRPr lang="en-US"/>
        </a:p>
      </dgm:t>
    </dgm:pt>
    <dgm:pt modelId="{B138AA40-FBC4-4416-8D70-98CFF9C11465}">
      <dgm:prSet/>
      <dgm:spPr/>
      <dgm:t>
        <a:bodyPr/>
        <a:lstStyle/>
        <a:p>
          <a:r>
            <a:rPr lang="en-GB" b="1" i="1"/>
            <a:t>Scammell &amp; Nephew Ltd v Ouston [1941]</a:t>
          </a:r>
          <a:endParaRPr lang="en-US"/>
        </a:p>
      </dgm:t>
    </dgm:pt>
    <dgm:pt modelId="{F8195BBE-2942-4E03-8690-87C8DB1FE5E9}" type="parTrans" cxnId="{B7C4A83E-BCD0-4464-81ED-56E19A8C6DA1}">
      <dgm:prSet/>
      <dgm:spPr/>
      <dgm:t>
        <a:bodyPr/>
        <a:lstStyle/>
        <a:p>
          <a:endParaRPr lang="en-US"/>
        </a:p>
      </dgm:t>
    </dgm:pt>
    <dgm:pt modelId="{148EEEE1-6923-4026-A7BC-D051F3D54403}" type="sibTrans" cxnId="{B7C4A83E-BCD0-4464-81ED-56E19A8C6DA1}">
      <dgm:prSet/>
      <dgm:spPr/>
      <dgm:t>
        <a:bodyPr/>
        <a:lstStyle/>
        <a:p>
          <a:endParaRPr lang="en-US"/>
        </a:p>
      </dgm:t>
    </dgm:pt>
    <dgm:pt modelId="{13E921CC-6A72-486C-865A-D1C3DC4091D1}" type="pres">
      <dgm:prSet presAssocID="{FBA52BB8-C0F6-4456-AE44-C0DCCA9D4A53}" presName="diagram" presStyleCnt="0">
        <dgm:presLayoutVars>
          <dgm:dir/>
          <dgm:resizeHandles val="exact"/>
        </dgm:presLayoutVars>
      </dgm:prSet>
      <dgm:spPr/>
    </dgm:pt>
    <dgm:pt modelId="{16BEB74D-E2FB-4EFB-AF04-48566B09C23B}" type="pres">
      <dgm:prSet presAssocID="{6D600825-3781-4630-95A5-99CBB32DBB9E}" presName="node" presStyleLbl="node1" presStyleIdx="0" presStyleCnt="6">
        <dgm:presLayoutVars>
          <dgm:bulletEnabled val="1"/>
        </dgm:presLayoutVars>
      </dgm:prSet>
      <dgm:spPr/>
    </dgm:pt>
    <dgm:pt modelId="{EC0B5867-F2D7-4C21-90D0-C2A12A6A2AC8}" type="pres">
      <dgm:prSet presAssocID="{235624BE-B60F-462C-AB82-34B4C6E0EF40}" presName="sibTrans" presStyleCnt="0"/>
      <dgm:spPr/>
    </dgm:pt>
    <dgm:pt modelId="{C1A725DD-D653-47AC-86B1-7FBC98E21523}" type="pres">
      <dgm:prSet presAssocID="{AC19B224-69AA-453A-A6C5-6697B6120FC7}" presName="node" presStyleLbl="node1" presStyleIdx="1" presStyleCnt="6">
        <dgm:presLayoutVars>
          <dgm:bulletEnabled val="1"/>
        </dgm:presLayoutVars>
      </dgm:prSet>
      <dgm:spPr/>
    </dgm:pt>
    <dgm:pt modelId="{EFA43278-840D-4DB1-97C5-00E18854EF22}" type="pres">
      <dgm:prSet presAssocID="{DE76C1F0-894A-4A79-9734-9B65CD8B994B}" presName="sibTrans" presStyleCnt="0"/>
      <dgm:spPr/>
    </dgm:pt>
    <dgm:pt modelId="{45B0CE60-DF66-43FD-BFD0-C4F2EDCAEA8C}" type="pres">
      <dgm:prSet presAssocID="{37B70343-6C8A-423A-9A48-57A54889794B}" presName="node" presStyleLbl="node1" presStyleIdx="2" presStyleCnt="6">
        <dgm:presLayoutVars>
          <dgm:bulletEnabled val="1"/>
        </dgm:presLayoutVars>
      </dgm:prSet>
      <dgm:spPr/>
    </dgm:pt>
    <dgm:pt modelId="{E4182946-AA8C-4B43-ADB8-D80586235A6F}" type="pres">
      <dgm:prSet presAssocID="{FC365648-EA1D-4419-B046-94632BDC7ABD}" presName="sibTrans" presStyleCnt="0"/>
      <dgm:spPr/>
    </dgm:pt>
    <dgm:pt modelId="{5234584B-4B66-4947-9A5B-2105683B871E}" type="pres">
      <dgm:prSet presAssocID="{0A2FA457-8A0A-4661-83BD-68BF70474426}" presName="node" presStyleLbl="node1" presStyleIdx="3" presStyleCnt="6">
        <dgm:presLayoutVars>
          <dgm:bulletEnabled val="1"/>
        </dgm:presLayoutVars>
      </dgm:prSet>
      <dgm:spPr/>
    </dgm:pt>
    <dgm:pt modelId="{21A3DB69-93D7-4826-B811-9ABD858E43C0}" type="pres">
      <dgm:prSet presAssocID="{1DC48303-BEEC-44D6-9B70-71096B2EF6C3}" presName="sibTrans" presStyleCnt="0"/>
      <dgm:spPr/>
    </dgm:pt>
    <dgm:pt modelId="{0ACFE3E7-18BD-4B3C-8010-EE925AE2F6EF}" type="pres">
      <dgm:prSet presAssocID="{499DAE95-D34A-4B32-9CC9-222EB5439C23}" presName="node" presStyleLbl="node1" presStyleIdx="4" presStyleCnt="6">
        <dgm:presLayoutVars>
          <dgm:bulletEnabled val="1"/>
        </dgm:presLayoutVars>
      </dgm:prSet>
      <dgm:spPr/>
    </dgm:pt>
    <dgm:pt modelId="{FDDB020F-9BD6-496E-A5E9-3ABBC7E72D99}" type="pres">
      <dgm:prSet presAssocID="{6B5FCE1C-EA20-484D-9527-DDDAB9AD4967}" presName="sibTrans" presStyleCnt="0"/>
      <dgm:spPr/>
    </dgm:pt>
    <dgm:pt modelId="{515C56E3-6A41-4AC3-A48F-3606B9F1FC2A}" type="pres">
      <dgm:prSet presAssocID="{B138AA40-FBC4-4416-8D70-98CFF9C11465}" presName="node" presStyleLbl="node1" presStyleIdx="5" presStyleCnt="6">
        <dgm:presLayoutVars>
          <dgm:bulletEnabled val="1"/>
        </dgm:presLayoutVars>
      </dgm:prSet>
      <dgm:spPr/>
    </dgm:pt>
  </dgm:ptLst>
  <dgm:cxnLst>
    <dgm:cxn modelId="{4E600F12-9CF2-4376-BA98-D8940557EDC7}" type="presOf" srcId="{FBA52BB8-C0F6-4456-AE44-C0DCCA9D4A53}" destId="{13E921CC-6A72-486C-865A-D1C3DC4091D1}" srcOrd="0" destOrd="0" presId="urn:microsoft.com/office/officeart/2005/8/layout/default"/>
    <dgm:cxn modelId="{84713E21-CEDD-4CFE-B093-E37E0B8F2FE5}" type="presOf" srcId="{37B70343-6C8A-423A-9A48-57A54889794B}" destId="{45B0CE60-DF66-43FD-BFD0-C4F2EDCAEA8C}" srcOrd="0" destOrd="0" presId="urn:microsoft.com/office/officeart/2005/8/layout/default"/>
    <dgm:cxn modelId="{86800F22-1164-4289-9349-1CC83C385DB6}" srcId="{FBA52BB8-C0F6-4456-AE44-C0DCCA9D4A53}" destId="{AC19B224-69AA-453A-A6C5-6697B6120FC7}" srcOrd="1" destOrd="0" parTransId="{732A9D45-7A7D-4B21-9016-170D2CD2DE9E}" sibTransId="{DE76C1F0-894A-4A79-9734-9B65CD8B994B}"/>
    <dgm:cxn modelId="{B7C4A83E-BCD0-4464-81ED-56E19A8C6DA1}" srcId="{FBA52BB8-C0F6-4456-AE44-C0DCCA9D4A53}" destId="{B138AA40-FBC4-4416-8D70-98CFF9C11465}" srcOrd="5" destOrd="0" parTransId="{F8195BBE-2942-4E03-8690-87C8DB1FE5E9}" sibTransId="{148EEEE1-6923-4026-A7BC-D051F3D54403}"/>
    <dgm:cxn modelId="{BFCF4A63-7F5C-4F57-8E99-86AFA88E2D1A}" type="presOf" srcId="{B138AA40-FBC4-4416-8D70-98CFF9C11465}" destId="{515C56E3-6A41-4AC3-A48F-3606B9F1FC2A}" srcOrd="0" destOrd="0" presId="urn:microsoft.com/office/officeart/2005/8/layout/default"/>
    <dgm:cxn modelId="{F8F33C6C-D204-4B81-8665-AE9F6DB5D25D}" srcId="{FBA52BB8-C0F6-4456-AE44-C0DCCA9D4A53}" destId="{0A2FA457-8A0A-4661-83BD-68BF70474426}" srcOrd="3" destOrd="0" parTransId="{C5D63241-CF9F-455C-83B1-3B3352EBD251}" sibTransId="{1DC48303-BEEC-44D6-9B70-71096B2EF6C3}"/>
    <dgm:cxn modelId="{50C23E6C-52FB-4E02-885B-ECDD567152B2}" type="presOf" srcId="{6D600825-3781-4630-95A5-99CBB32DBB9E}" destId="{16BEB74D-E2FB-4EFB-AF04-48566B09C23B}" srcOrd="0" destOrd="0" presId="urn:microsoft.com/office/officeart/2005/8/layout/default"/>
    <dgm:cxn modelId="{3FECDF6C-8089-4F87-B936-78F506192907}" type="presOf" srcId="{499DAE95-D34A-4B32-9CC9-222EB5439C23}" destId="{0ACFE3E7-18BD-4B3C-8010-EE925AE2F6EF}" srcOrd="0" destOrd="0" presId="urn:microsoft.com/office/officeart/2005/8/layout/default"/>
    <dgm:cxn modelId="{EA880371-97E1-48C8-BECD-10CBC6FEFA0E}" srcId="{FBA52BB8-C0F6-4456-AE44-C0DCCA9D4A53}" destId="{6D600825-3781-4630-95A5-99CBB32DBB9E}" srcOrd="0" destOrd="0" parTransId="{2F05178A-E2E7-41F9-9699-3D734C04EA55}" sibTransId="{235624BE-B60F-462C-AB82-34B4C6E0EF40}"/>
    <dgm:cxn modelId="{B7DC9272-1B96-4417-BAE5-F235CCEAAE6A}" type="presOf" srcId="{AC19B224-69AA-453A-A6C5-6697B6120FC7}" destId="{C1A725DD-D653-47AC-86B1-7FBC98E21523}" srcOrd="0" destOrd="0" presId="urn:microsoft.com/office/officeart/2005/8/layout/default"/>
    <dgm:cxn modelId="{6F593A83-4C0F-48D3-B936-88BC5B9157E2}" type="presOf" srcId="{0A2FA457-8A0A-4661-83BD-68BF70474426}" destId="{5234584B-4B66-4947-9A5B-2105683B871E}" srcOrd="0" destOrd="0" presId="urn:microsoft.com/office/officeart/2005/8/layout/default"/>
    <dgm:cxn modelId="{E043AAC7-79C4-4E74-BBAB-A45DC45ADE23}" srcId="{FBA52BB8-C0F6-4456-AE44-C0DCCA9D4A53}" destId="{37B70343-6C8A-423A-9A48-57A54889794B}" srcOrd="2" destOrd="0" parTransId="{D4AC3FA9-38B4-47BE-AF53-6C50CDB27AF3}" sibTransId="{FC365648-EA1D-4419-B046-94632BDC7ABD}"/>
    <dgm:cxn modelId="{CD5B71CC-B945-4830-9B50-7C2C9DAD038B}" srcId="{FBA52BB8-C0F6-4456-AE44-C0DCCA9D4A53}" destId="{499DAE95-D34A-4B32-9CC9-222EB5439C23}" srcOrd="4" destOrd="0" parTransId="{07B15DA3-53B9-4D74-9102-79A6A0A1CE60}" sibTransId="{6B5FCE1C-EA20-484D-9527-DDDAB9AD4967}"/>
    <dgm:cxn modelId="{73F99386-94EC-4BFE-89E1-420D764D07B0}" type="presParOf" srcId="{13E921CC-6A72-486C-865A-D1C3DC4091D1}" destId="{16BEB74D-E2FB-4EFB-AF04-48566B09C23B}" srcOrd="0" destOrd="0" presId="urn:microsoft.com/office/officeart/2005/8/layout/default"/>
    <dgm:cxn modelId="{41EBA4DE-2001-4878-BA21-2F6017E2150C}" type="presParOf" srcId="{13E921CC-6A72-486C-865A-D1C3DC4091D1}" destId="{EC0B5867-F2D7-4C21-90D0-C2A12A6A2AC8}" srcOrd="1" destOrd="0" presId="urn:microsoft.com/office/officeart/2005/8/layout/default"/>
    <dgm:cxn modelId="{07D9CF12-5819-4179-BE26-F90E0BE47CC2}" type="presParOf" srcId="{13E921CC-6A72-486C-865A-D1C3DC4091D1}" destId="{C1A725DD-D653-47AC-86B1-7FBC98E21523}" srcOrd="2" destOrd="0" presId="urn:microsoft.com/office/officeart/2005/8/layout/default"/>
    <dgm:cxn modelId="{D8259691-D9B4-4727-A8F6-6AD4F7B2A21E}" type="presParOf" srcId="{13E921CC-6A72-486C-865A-D1C3DC4091D1}" destId="{EFA43278-840D-4DB1-97C5-00E18854EF22}" srcOrd="3" destOrd="0" presId="urn:microsoft.com/office/officeart/2005/8/layout/default"/>
    <dgm:cxn modelId="{F0FEADBB-D9F4-4D93-B963-80EF1D0DA532}" type="presParOf" srcId="{13E921CC-6A72-486C-865A-D1C3DC4091D1}" destId="{45B0CE60-DF66-43FD-BFD0-C4F2EDCAEA8C}" srcOrd="4" destOrd="0" presId="urn:microsoft.com/office/officeart/2005/8/layout/default"/>
    <dgm:cxn modelId="{BB85A8F7-EA06-4418-88C5-10C9A5DF37C2}" type="presParOf" srcId="{13E921CC-6A72-486C-865A-D1C3DC4091D1}" destId="{E4182946-AA8C-4B43-ADB8-D80586235A6F}" srcOrd="5" destOrd="0" presId="urn:microsoft.com/office/officeart/2005/8/layout/default"/>
    <dgm:cxn modelId="{C92DAB07-6229-472E-B875-AF877B4EE372}" type="presParOf" srcId="{13E921CC-6A72-486C-865A-D1C3DC4091D1}" destId="{5234584B-4B66-4947-9A5B-2105683B871E}" srcOrd="6" destOrd="0" presId="urn:microsoft.com/office/officeart/2005/8/layout/default"/>
    <dgm:cxn modelId="{C4783D8C-499C-4C9A-B9F0-AEFEC2BA9812}" type="presParOf" srcId="{13E921CC-6A72-486C-865A-D1C3DC4091D1}" destId="{21A3DB69-93D7-4826-B811-9ABD858E43C0}" srcOrd="7" destOrd="0" presId="urn:microsoft.com/office/officeart/2005/8/layout/default"/>
    <dgm:cxn modelId="{6F8F2067-4783-4D93-8302-CFADE698A81D}" type="presParOf" srcId="{13E921CC-6A72-486C-865A-D1C3DC4091D1}" destId="{0ACFE3E7-18BD-4B3C-8010-EE925AE2F6EF}" srcOrd="8" destOrd="0" presId="urn:microsoft.com/office/officeart/2005/8/layout/default"/>
    <dgm:cxn modelId="{ABF2A77A-CD19-4C0F-8578-00CBB6112FF6}" type="presParOf" srcId="{13E921CC-6A72-486C-865A-D1C3DC4091D1}" destId="{FDDB020F-9BD6-496E-A5E9-3ABBC7E72D99}" srcOrd="9" destOrd="0" presId="urn:microsoft.com/office/officeart/2005/8/layout/default"/>
    <dgm:cxn modelId="{36F377C4-5BA4-466A-A033-D4C8B29277CD}" type="presParOf" srcId="{13E921CC-6A72-486C-865A-D1C3DC4091D1}" destId="{515C56E3-6A41-4AC3-A48F-3606B9F1FC2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60AA86-6D37-4E52-9C64-96785E9A9C9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8129C93-D923-4639-B349-348EDAE6636F}">
      <dgm:prSet/>
      <dgm:spPr/>
      <dgm:t>
        <a:bodyPr/>
        <a:lstStyle/>
        <a:p>
          <a:r>
            <a:rPr lang="en-GB"/>
            <a:t>If an offeree attempts to accept an offer but adds a new term of their own (qualified acceptance), then there is no valid acceptance. </a:t>
          </a:r>
          <a:endParaRPr lang="en-US"/>
        </a:p>
      </dgm:t>
    </dgm:pt>
    <dgm:pt modelId="{67EA870C-F78B-4BAA-B27C-5E8477E9C458}" type="parTrans" cxnId="{798C1025-41C5-453D-A51B-3C04A19BF08A}">
      <dgm:prSet/>
      <dgm:spPr/>
      <dgm:t>
        <a:bodyPr/>
        <a:lstStyle/>
        <a:p>
          <a:endParaRPr lang="en-US"/>
        </a:p>
      </dgm:t>
    </dgm:pt>
    <dgm:pt modelId="{C0BBCD4F-B008-46A2-8A20-AE2E8C357344}" type="sibTrans" cxnId="{798C1025-41C5-453D-A51B-3C04A19BF08A}">
      <dgm:prSet/>
      <dgm:spPr/>
      <dgm:t>
        <a:bodyPr/>
        <a:lstStyle/>
        <a:p>
          <a:endParaRPr lang="en-US"/>
        </a:p>
      </dgm:t>
    </dgm:pt>
    <dgm:pt modelId="{1467D871-AFA7-469D-B9E2-38224729FB03}">
      <dgm:prSet/>
      <dgm:spPr/>
      <dgm:t>
        <a:bodyPr/>
        <a:lstStyle/>
        <a:p>
          <a:r>
            <a:rPr lang="en-GB"/>
            <a:t>A similar effect arises where the offeree accepts the offer but changes the terms of the offer. This then amounts to a counter-offer. </a:t>
          </a:r>
          <a:endParaRPr lang="en-US"/>
        </a:p>
      </dgm:t>
    </dgm:pt>
    <dgm:pt modelId="{CA5C37AA-A9E1-48E8-95FB-9D73C3393F8D}" type="parTrans" cxnId="{70B75702-93FE-4171-9704-9CF272CBF547}">
      <dgm:prSet/>
      <dgm:spPr/>
      <dgm:t>
        <a:bodyPr/>
        <a:lstStyle/>
        <a:p>
          <a:endParaRPr lang="en-US"/>
        </a:p>
      </dgm:t>
    </dgm:pt>
    <dgm:pt modelId="{F432E1BF-2B52-4D60-8D9E-3E87E205528D}" type="sibTrans" cxnId="{70B75702-93FE-4171-9704-9CF272CBF547}">
      <dgm:prSet/>
      <dgm:spPr/>
      <dgm:t>
        <a:bodyPr/>
        <a:lstStyle/>
        <a:p>
          <a:endParaRPr lang="en-US"/>
        </a:p>
      </dgm:t>
    </dgm:pt>
    <dgm:pt modelId="{2224F4E3-8D47-4B42-9D79-B369139F1A4D}">
      <dgm:prSet/>
      <dgm:spPr/>
      <dgm:t>
        <a:bodyPr/>
        <a:lstStyle/>
        <a:p>
          <a:r>
            <a:rPr lang="en-GB" b="1" i="1" dirty="0"/>
            <a:t>Hyde v Wrench [1840] – RESEARCH THE FACTS OF THIS CASE</a:t>
          </a:r>
          <a:endParaRPr lang="en-US" dirty="0"/>
        </a:p>
      </dgm:t>
    </dgm:pt>
    <dgm:pt modelId="{C847409C-DAC1-433E-912B-7064F167C44C}" type="parTrans" cxnId="{83D38D80-8D1E-4DC8-B6B6-1B9AF3DE6B6F}">
      <dgm:prSet/>
      <dgm:spPr/>
      <dgm:t>
        <a:bodyPr/>
        <a:lstStyle/>
        <a:p>
          <a:endParaRPr lang="en-US"/>
        </a:p>
      </dgm:t>
    </dgm:pt>
    <dgm:pt modelId="{FA61590F-7F92-4E2E-AC83-1CD2FB804D58}" type="sibTrans" cxnId="{83D38D80-8D1E-4DC8-B6B6-1B9AF3DE6B6F}">
      <dgm:prSet/>
      <dgm:spPr/>
      <dgm:t>
        <a:bodyPr/>
        <a:lstStyle/>
        <a:p>
          <a:endParaRPr lang="en-US"/>
        </a:p>
      </dgm:t>
    </dgm:pt>
    <dgm:pt modelId="{F4E539A9-8511-442F-8545-12E4C5AF7B36}" type="pres">
      <dgm:prSet presAssocID="{E660AA86-6D37-4E52-9C64-96785E9A9C93}" presName="linear" presStyleCnt="0">
        <dgm:presLayoutVars>
          <dgm:animLvl val="lvl"/>
          <dgm:resizeHandles val="exact"/>
        </dgm:presLayoutVars>
      </dgm:prSet>
      <dgm:spPr/>
    </dgm:pt>
    <dgm:pt modelId="{A38597E7-16A9-4A3E-BB65-C2D3ADBE4C7B}" type="pres">
      <dgm:prSet presAssocID="{78129C93-D923-4639-B349-348EDAE6636F}" presName="parentText" presStyleLbl="node1" presStyleIdx="0" presStyleCnt="3">
        <dgm:presLayoutVars>
          <dgm:chMax val="0"/>
          <dgm:bulletEnabled val="1"/>
        </dgm:presLayoutVars>
      </dgm:prSet>
      <dgm:spPr/>
    </dgm:pt>
    <dgm:pt modelId="{1DEC62D7-2156-4901-8CAE-2710BF9E37B3}" type="pres">
      <dgm:prSet presAssocID="{C0BBCD4F-B008-46A2-8A20-AE2E8C357344}" presName="spacer" presStyleCnt="0"/>
      <dgm:spPr/>
    </dgm:pt>
    <dgm:pt modelId="{8354A8B0-20D6-4F69-BC7D-E1BC03F6C2B1}" type="pres">
      <dgm:prSet presAssocID="{1467D871-AFA7-469D-B9E2-38224729FB03}" presName="parentText" presStyleLbl="node1" presStyleIdx="1" presStyleCnt="3">
        <dgm:presLayoutVars>
          <dgm:chMax val="0"/>
          <dgm:bulletEnabled val="1"/>
        </dgm:presLayoutVars>
      </dgm:prSet>
      <dgm:spPr/>
    </dgm:pt>
    <dgm:pt modelId="{89E11036-ECBE-4F48-B610-0790879307E8}" type="pres">
      <dgm:prSet presAssocID="{F432E1BF-2B52-4D60-8D9E-3E87E205528D}" presName="spacer" presStyleCnt="0"/>
      <dgm:spPr/>
    </dgm:pt>
    <dgm:pt modelId="{DF3D420A-8DDD-4E49-AFB5-4476D5D542E6}" type="pres">
      <dgm:prSet presAssocID="{2224F4E3-8D47-4B42-9D79-B369139F1A4D}" presName="parentText" presStyleLbl="node1" presStyleIdx="2" presStyleCnt="3">
        <dgm:presLayoutVars>
          <dgm:chMax val="0"/>
          <dgm:bulletEnabled val="1"/>
        </dgm:presLayoutVars>
      </dgm:prSet>
      <dgm:spPr/>
    </dgm:pt>
  </dgm:ptLst>
  <dgm:cxnLst>
    <dgm:cxn modelId="{70B75702-93FE-4171-9704-9CF272CBF547}" srcId="{E660AA86-6D37-4E52-9C64-96785E9A9C93}" destId="{1467D871-AFA7-469D-B9E2-38224729FB03}" srcOrd="1" destOrd="0" parTransId="{CA5C37AA-A9E1-48E8-95FB-9D73C3393F8D}" sibTransId="{F432E1BF-2B52-4D60-8D9E-3E87E205528D}"/>
    <dgm:cxn modelId="{798C1025-41C5-453D-A51B-3C04A19BF08A}" srcId="{E660AA86-6D37-4E52-9C64-96785E9A9C93}" destId="{78129C93-D923-4639-B349-348EDAE6636F}" srcOrd="0" destOrd="0" parTransId="{67EA870C-F78B-4BAA-B27C-5E8477E9C458}" sibTransId="{C0BBCD4F-B008-46A2-8A20-AE2E8C357344}"/>
    <dgm:cxn modelId="{D04CB36D-00EC-4D9F-8C58-B7CC51ABD0D9}" type="presOf" srcId="{78129C93-D923-4639-B349-348EDAE6636F}" destId="{A38597E7-16A9-4A3E-BB65-C2D3ADBE4C7B}" srcOrd="0" destOrd="0" presId="urn:microsoft.com/office/officeart/2005/8/layout/vList2"/>
    <dgm:cxn modelId="{148BBE7A-4212-4F55-962A-11251A0856B0}" type="presOf" srcId="{E660AA86-6D37-4E52-9C64-96785E9A9C93}" destId="{F4E539A9-8511-442F-8545-12E4C5AF7B36}" srcOrd="0" destOrd="0" presId="urn:microsoft.com/office/officeart/2005/8/layout/vList2"/>
    <dgm:cxn modelId="{83D38D80-8D1E-4DC8-B6B6-1B9AF3DE6B6F}" srcId="{E660AA86-6D37-4E52-9C64-96785E9A9C93}" destId="{2224F4E3-8D47-4B42-9D79-B369139F1A4D}" srcOrd="2" destOrd="0" parTransId="{C847409C-DAC1-433E-912B-7064F167C44C}" sibTransId="{FA61590F-7F92-4E2E-AC83-1CD2FB804D58}"/>
    <dgm:cxn modelId="{59774990-B65E-4615-AA71-557583FAC368}" type="presOf" srcId="{1467D871-AFA7-469D-B9E2-38224729FB03}" destId="{8354A8B0-20D6-4F69-BC7D-E1BC03F6C2B1}" srcOrd="0" destOrd="0" presId="urn:microsoft.com/office/officeart/2005/8/layout/vList2"/>
    <dgm:cxn modelId="{9D033FAB-37E8-438C-A3F5-CD264B31934C}" type="presOf" srcId="{2224F4E3-8D47-4B42-9D79-B369139F1A4D}" destId="{DF3D420A-8DDD-4E49-AFB5-4476D5D542E6}" srcOrd="0" destOrd="0" presId="urn:microsoft.com/office/officeart/2005/8/layout/vList2"/>
    <dgm:cxn modelId="{0E06D36C-C994-4A2D-981F-5F7E9ADBE024}" type="presParOf" srcId="{F4E539A9-8511-442F-8545-12E4C5AF7B36}" destId="{A38597E7-16A9-4A3E-BB65-C2D3ADBE4C7B}" srcOrd="0" destOrd="0" presId="urn:microsoft.com/office/officeart/2005/8/layout/vList2"/>
    <dgm:cxn modelId="{1C866E66-A5FC-4B94-9B14-7822BC23E219}" type="presParOf" srcId="{F4E539A9-8511-442F-8545-12E4C5AF7B36}" destId="{1DEC62D7-2156-4901-8CAE-2710BF9E37B3}" srcOrd="1" destOrd="0" presId="urn:microsoft.com/office/officeart/2005/8/layout/vList2"/>
    <dgm:cxn modelId="{8524BAEB-9A2F-4185-AF99-7ACD4D7527F0}" type="presParOf" srcId="{F4E539A9-8511-442F-8545-12E4C5AF7B36}" destId="{8354A8B0-20D6-4F69-BC7D-E1BC03F6C2B1}" srcOrd="2" destOrd="0" presId="urn:microsoft.com/office/officeart/2005/8/layout/vList2"/>
    <dgm:cxn modelId="{FA62775A-9C03-43AE-845E-007C02B1914D}" type="presParOf" srcId="{F4E539A9-8511-442F-8545-12E4C5AF7B36}" destId="{89E11036-ECBE-4F48-B610-0790879307E8}" srcOrd="3" destOrd="0" presId="urn:microsoft.com/office/officeart/2005/8/layout/vList2"/>
    <dgm:cxn modelId="{D760F238-E447-4D40-A632-123CF227077A}" type="presParOf" srcId="{F4E539A9-8511-442F-8545-12E4C5AF7B36}" destId="{DF3D420A-8DDD-4E49-AFB5-4476D5D542E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5D74CF-E431-4DC0-94D5-BC03C0E1929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A9E6065-3658-4EBF-A44E-2B61BE092391}">
      <dgm:prSet/>
      <dgm:spPr/>
      <dgm:t>
        <a:bodyPr/>
        <a:lstStyle/>
        <a:p>
          <a:pPr>
            <a:lnSpc>
              <a:spcPct val="100000"/>
            </a:lnSpc>
          </a:pPr>
          <a:r>
            <a:rPr lang="en-GB" b="1" u="sng"/>
            <a:t>EXCEPTIONS TO THE POSTAL RULE:</a:t>
          </a:r>
          <a:endParaRPr lang="en-US"/>
        </a:p>
      </dgm:t>
    </dgm:pt>
    <dgm:pt modelId="{145A5B38-94C9-48C9-82C7-08F426FEF910}" type="parTrans" cxnId="{49529C2D-2FF1-4B13-819C-8BB728EAE888}">
      <dgm:prSet/>
      <dgm:spPr/>
      <dgm:t>
        <a:bodyPr/>
        <a:lstStyle/>
        <a:p>
          <a:endParaRPr lang="en-US"/>
        </a:p>
      </dgm:t>
    </dgm:pt>
    <dgm:pt modelId="{ECF816EF-CEBA-416E-B0DC-B4A6D3C225F0}" type="sibTrans" cxnId="{49529C2D-2FF1-4B13-819C-8BB728EAE888}">
      <dgm:prSet/>
      <dgm:spPr/>
      <dgm:t>
        <a:bodyPr/>
        <a:lstStyle/>
        <a:p>
          <a:endParaRPr lang="en-US"/>
        </a:p>
      </dgm:t>
    </dgm:pt>
    <dgm:pt modelId="{32A81967-499F-4EDB-A1F4-52B7ECE2CE3D}">
      <dgm:prSet/>
      <dgm:spPr/>
      <dgm:t>
        <a:bodyPr/>
        <a:lstStyle/>
        <a:p>
          <a:pPr>
            <a:lnSpc>
              <a:spcPct val="100000"/>
            </a:lnSpc>
          </a:pPr>
          <a:r>
            <a:rPr lang="en-GB"/>
            <a:t>The postal rule will only apply when the letter is correctly stamped and addressed</a:t>
          </a:r>
          <a:endParaRPr lang="en-US"/>
        </a:p>
      </dgm:t>
    </dgm:pt>
    <dgm:pt modelId="{BA483622-97DE-4BCD-973A-EE7C173FB4C7}" type="parTrans" cxnId="{84FEE7B7-A4F0-4DB7-82F2-33FEA3DE5B8E}">
      <dgm:prSet/>
      <dgm:spPr/>
      <dgm:t>
        <a:bodyPr/>
        <a:lstStyle/>
        <a:p>
          <a:endParaRPr lang="en-US"/>
        </a:p>
      </dgm:t>
    </dgm:pt>
    <dgm:pt modelId="{6266B8B2-4A93-4EFB-BA75-D98EE66C761E}" type="sibTrans" cxnId="{84FEE7B7-A4F0-4DB7-82F2-33FEA3DE5B8E}">
      <dgm:prSet/>
      <dgm:spPr/>
      <dgm:t>
        <a:bodyPr/>
        <a:lstStyle/>
        <a:p>
          <a:endParaRPr lang="en-US"/>
        </a:p>
      </dgm:t>
    </dgm:pt>
    <dgm:pt modelId="{26C17A80-0D42-4446-BA3F-E7E0621DB608}">
      <dgm:prSet/>
      <dgm:spPr/>
      <dgm:t>
        <a:bodyPr/>
        <a:lstStyle/>
        <a:p>
          <a:pPr>
            <a:lnSpc>
              <a:spcPct val="100000"/>
            </a:lnSpc>
          </a:pPr>
          <a:r>
            <a:rPr lang="en-GB"/>
            <a:t>The parties can exclude the rule if they want to – </a:t>
          </a:r>
          <a:r>
            <a:rPr lang="en-GB" b="1" i="1"/>
            <a:t>Holwell Securities Ltd v Hughes [1974]</a:t>
          </a:r>
          <a:endParaRPr lang="en-US"/>
        </a:p>
      </dgm:t>
    </dgm:pt>
    <dgm:pt modelId="{0B160817-9B12-4F2F-9EA0-B9BD63F4CD41}" type="parTrans" cxnId="{4774B2B3-6E1F-40D6-8618-30D9FC5BE0DA}">
      <dgm:prSet/>
      <dgm:spPr/>
      <dgm:t>
        <a:bodyPr/>
        <a:lstStyle/>
        <a:p>
          <a:endParaRPr lang="en-US"/>
        </a:p>
      </dgm:t>
    </dgm:pt>
    <dgm:pt modelId="{092E93E3-2B0F-43E0-B926-BDD116EAB944}" type="sibTrans" cxnId="{4774B2B3-6E1F-40D6-8618-30D9FC5BE0DA}">
      <dgm:prSet/>
      <dgm:spPr/>
      <dgm:t>
        <a:bodyPr/>
        <a:lstStyle/>
        <a:p>
          <a:endParaRPr lang="en-US"/>
        </a:p>
      </dgm:t>
    </dgm:pt>
    <dgm:pt modelId="{F8083347-6C42-4060-B104-5A51ED8908DD}">
      <dgm:prSet/>
      <dgm:spPr/>
      <dgm:t>
        <a:bodyPr/>
        <a:lstStyle/>
        <a:p>
          <a:pPr>
            <a:lnSpc>
              <a:spcPct val="100000"/>
            </a:lnSpc>
          </a:pPr>
          <a:r>
            <a:rPr lang="en-GB"/>
            <a:t>It applies only when it is reasonable to use the post </a:t>
          </a:r>
          <a:r>
            <a:rPr lang="en-GB" b="1" i="1"/>
            <a:t>–Henthorn v Fraser [1892]</a:t>
          </a:r>
          <a:endParaRPr lang="en-US"/>
        </a:p>
      </dgm:t>
    </dgm:pt>
    <dgm:pt modelId="{7B25FC1F-F867-43E2-8A11-331C0542094E}" type="parTrans" cxnId="{E46B0308-8E0A-473E-9C8C-BF64F603DA17}">
      <dgm:prSet/>
      <dgm:spPr/>
      <dgm:t>
        <a:bodyPr/>
        <a:lstStyle/>
        <a:p>
          <a:endParaRPr lang="en-US"/>
        </a:p>
      </dgm:t>
    </dgm:pt>
    <dgm:pt modelId="{952EC60E-1722-48EC-8EF0-ADFC3CA21C95}" type="sibTrans" cxnId="{E46B0308-8E0A-473E-9C8C-BF64F603DA17}">
      <dgm:prSet/>
      <dgm:spPr/>
      <dgm:t>
        <a:bodyPr/>
        <a:lstStyle/>
        <a:p>
          <a:endParaRPr lang="en-US"/>
        </a:p>
      </dgm:t>
    </dgm:pt>
    <dgm:pt modelId="{2E59410D-CB3B-4A38-815B-AE947432D547}">
      <dgm:prSet/>
      <dgm:spPr/>
      <dgm:t>
        <a:bodyPr/>
        <a:lstStyle/>
        <a:p>
          <a:pPr>
            <a:lnSpc>
              <a:spcPct val="100000"/>
            </a:lnSpc>
          </a:pPr>
          <a:r>
            <a:rPr lang="en-GB"/>
            <a:t>The rule should not be applied if it would lead to manifest inconvenience and absurdity.</a:t>
          </a:r>
          <a:endParaRPr lang="en-US"/>
        </a:p>
      </dgm:t>
    </dgm:pt>
    <dgm:pt modelId="{A9604232-FD20-4920-B92A-09E37B7F345F}" type="parTrans" cxnId="{2AFDD1D6-EB32-4696-B5BB-7D70C62107BC}">
      <dgm:prSet/>
      <dgm:spPr/>
      <dgm:t>
        <a:bodyPr/>
        <a:lstStyle/>
        <a:p>
          <a:endParaRPr lang="en-US"/>
        </a:p>
      </dgm:t>
    </dgm:pt>
    <dgm:pt modelId="{10E54325-F898-4D91-BA1F-FEBD5AC7EE68}" type="sibTrans" cxnId="{2AFDD1D6-EB32-4696-B5BB-7D70C62107BC}">
      <dgm:prSet/>
      <dgm:spPr/>
      <dgm:t>
        <a:bodyPr/>
        <a:lstStyle/>
        <a:p>
          <a:endParaRPr lang="en-US"/>
        </a:p>
      </dgm:t>
    </dgm:pt>
    <dgm:pt modelId="{2D257C50-CD5C-422C-91D0-872CFD4F5C96}" type="pres">
      <dgm:prSet presAssocID="{945D74CF-E431-4DC0-94D5-BC03C0E19299}" presName="root" presStyleCnt="0">
        <dgm:presLayoutVars>
          <dgm:dir/>
          <dgm:resizeHandles val="exact"/>
        </dgm:presLayoutVars>
      </dgm:prSet>
      <dgm:spPr/>
    </dgm:pt>
    <dgm:pt modelId="{9EDBEFF4-23F4-4A2C-8C6F-CECB21A094B1}" type="pres">
      <dgm:prSet presAssocID="{BA9E6065-3658-4EBF-A44E-2B61BE092391}" presName="compNode" presStyleCnt="0"/>
      <dgm:spPr/>
    </dgm:pt>
    <dgm:pt modelId="{3F5A135E-0313-4520-86D5-A3EDDDBE4ADE}" type="pres">
      <dgm:prSet presAssocID="{BA9E6065-3658-4EBF-A44E-2B61BE092391}" presName="bgRect" presStyleLbl="bgShp" presStyleIdx="0" presStyleCnt="5"/>
      <dgm:spPr/>
    </dgm:pt>
    <dgm:pt modelId="{7B9E23D2-AE47-4697-98BC-433C55245130}" type="pres">
      <dgm:prSet presAssocID="{BA9E6065-3658-4EBF-A44E-2B61BE0923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envelope"/>
        </a:ext>
      </dgm:extLst>
    </dgm:pt>
    <dgm:pt modelId="{2C1983A4-74FC-4F52-BC3C-946A14C36880}" type="pres">
      <dgm:prSet presAssocID="{BA9E6065-3658-4EBF-A44E-2B61BE092391}" presName="spaceRect" presStyleCnt="0"/>
      <dgm:spPr/>
    </dgm:pt>
    <dgm:pt modelId="{20412034-8565-4E6D-B051-AF7495BD1494}" type="pres">
      <dgm:prSet presAssocID="{BA9E6065-3658-4EBF-A44E-2B61BE092391}" presName="parTx" presStyleLbl="revTx" presStyleIdx="0" presStyleCnt="5">
        <dgm:presLayoutVars>
          <dgm:chMax val="0"/>
          <dgm:chPref val="0"/>
        </dgm:presLayoutVars>
      </dgm:prSet>
      <dgm:spPr/>
    </dgm:pt>
    <dgm:pt modelId="{DCECD1BA-508A-446D-A530-4B11ADDD374F}" type="pres">
      <dgm:prSet presAssocID="{ECF816EF-CEBA-416E-B0DC-B4A6D3C225F0}" presName="sibTrans" presStyleCnt="0"/>
      <dgm:spPr/>
    </dgm:pt>
    <dgm:pt modelId="{D5FA1574-C6BE-436F-9696-029E87B0CAA3}" type="pres">
      <dgm:prSet presAssocID="{32A81967-499F-4EDB-A1F4-52B7ECE2CE3D}" presName="compNode" presStyleCnt="0"/>
      <dgm:spPr/>
    </dgm:pt>
    <dgm:pt modelId="{7BB533B7-AD8C-4634-A298-1A491A2F2D92}" type="pres">
      <dgm:prSet presAssocID="{32A81967-499F-4EDB-A1F4-52B7ECE2CE3D}" presName="bgRect" presStyleLbl="bgShp" presStyleIdx="1" presStyleCnt="5"/>
      <dgm:spPr/>
    </dgm:pt>
    <dgm:pt modelId="{0802592B-FCD8-45C4-B22A-1447012441A9}" type="pres">
      <dgm:prSet presAssocID="{32A81967-499F-4EDB-A1F4-52B7ECE2CE3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02A1CBDF-CAE4-492E-B086-8FE2612D284B}" type="pres">
      <dgm:prSet presAssocID="{32A81967-499F-4EDB-A1F4-52B7ECE2CE3D}" presName="spaceRect" presStyleCnt="0"/>
      <dgm:spPr/>
    </dgm:pt>
    <dgm:pt modelId="{D72EF99E-3B88-4A40-A2E5-511BBC0BA874}" type="pres">
      <dgm:prSet presAssocID="{32A81967-499F-4EDB-A1F4-52B7ECE2CE3D}" presName="parTx" presStyleLbl="revTx" presStyleIdx="1" presStyleCnt="5">
        <dgm:presLayoutVars>
          <dgm:chMax val="0"/>
          <dgm:chPref val="0"/>
        </dgm:presLayoutVars>
      </dgm:prSet>
      <dgm:spPr/>
    </dgm:pt>
    <dgm:pt modelId="{74F5245A-8B69-44FC-AC06-784ECAD09861}" type="pres">
      <dgm:prSet presAssocID="{6266B8B2-4A93-4EFB-BA75-D98EE66C761E}" presName="sibTrans" presStyleCnt="0"/>
      <dgm:spPr/>
    </dgm:pt>
    <dgm:pt modelId="{4BE85968-9D47-4035-BF1B-F63BD7421E0C}" type="pres">
      <dgm:prSet presAssocID="{26C17A80-0D42-4446-BA3F-E7E0621DB608}" presName="compNode" presStyleCnt="0"/>
      <dgm:spPr/>
    </dgm:pt>
    <dgm:pt modelId="{771AD626-1D3D-48D8-994A-3ACE7D0F0C64}" type="pres">
      <dgm:prSet presAssocID="{26C17A80-0D42-4446-BA3F-E7E0621DB608}" presName="bgRect" presStyleLbl="bgShp" presStyleIdx="2" presStyleCnt="5"/>
      <dgm:spPr/>
    </dgm:pt>
    <dgm:pt modelId="{3A93D351-3B7D-4EDD-9455-49636B3B210B}" type="pres">
      <dgm:prSet presAssocID="{26C17A80-0D42-4446-BA3F-E7E0621DB60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D8ED141E-3DD0-49F0-94AA-DAF93DBF22D8}" type="pres">
      <dgm:prSet presAssocID="{26C17A80-0D42-4446-BA3F-E7E0621DB608}" presName="spaceRect" presStyleCnt="0"/>
      <dgm:spPr/>
    </dgm:pt>
    <dgm:pt modelId="{30750F98-B63D-4A40-A591-5399FD2514DE}" type="pres">
      <dgm:prSet presAssocID="{26C17A80-0D42-4446-BA3F-E7E0621DB608}" presName="parTx" presStyleLbl="revTx" presStyleIdx="2" presStyleCnt="5">
        <dgm:presLayoutVars>
          <dgm:chMax val="0"/>
          <dgm:chPref val="0"/>
        </dgm:presLayoutVars>
      </dgm:prSet>
      <dgm:spPr/>
    </dgm:pt>
    <dgm:pt modelId="{B018533F-E9EB-4CAF-9DF7-3A281C2A697C}" type="pres">
      <dgm:prSet presAssocID="{092E93E3-2B0F-43E0-B926-BDD116EAB944}" presName="sibTrans" presStyleCnt="0"/>
      <dgm:spPr/>
    </dgm:pt>
    <dgm:pt modelId="{0BF6E8DF-1CB1-46BC-9FC8-D067A9D039AF}" type="pres">
      <dgm:prSet presAssocID="{F8083347-6C42-4060-B104-5A51ED8908DD}" presName="compNode" presStyleCnt="0"/>
      <dgm:spPr/>
    </dgm:pt>
    <dgm:pt modelId="{1CF2FD27-EAC5-4D00-AA2B-ACB1D31ACA50}" type="pres">
      <dgm:prSet presAssocID="{F8083347-6C42-4060-B104-5A51ED8908DD}" presName="bgRect" presStyleLbl="bgShp" presStyleIdx="3" presStyleCnt="5"/>
      <dgm:spPr/>
    </dgm:pt>
    <dgm:pt modelId="{9977E01A-CDB0-452B-92B3-ACA1D4517B32}" type="pres">
      <dgm:prSet presAssocID="{F8083347-6C42-4060-B104-5A51ED8908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eprechaun Hat"/>
        </a:ext>
      </dgm:extLst>
    </dgm:pt>
    <dgm:pt modelId="{A3FCD47B-1444-4B8E-AA4F-DC13900F47D1}" type="pres">
      <dgm:prSet presAssocID="{F8083347-6C42-4060-B104-5A51ED8908DD}" presName="spaceRect" presStyleCnt="0"/>
      <dgm:spPr/>
    </dgm:pt>
    <dgm:pt modelId="{194C964D-D209-4A6F-A963-80717BB312EB}" type="pres">
      <dgm:prSet presAssocID="{F8083347-6C42-4060-B104-5A51ED8908DD}" presName="parTx" presStyleLbl="revTx" presStyleIdx="3" presStyleCnt="5">
        <dgm:presLayoutVars>
          <dgm:chMax val="0"/>
          <dgm:chPref val="0"/>
        </dgm:presLayoutVars>
      </dgm:prSet>
      <dgm:spPr/>
    </dgm:pt>
    <dgm:pt modelId="{32B6D90F-B05A-4453-B753-370EDEF72257}" type="pres">
      <dgm:prSet presAssocID="{952EC60E-1722-48EC-8EF0-ADFC3CA21C95}" presName="sibTrans" presStyleCnt="0"/>
      <dgm:spPr/>
    </dgm:pt>
    <dgm:pt modelId="{EEFB8465-3E73-42DE-A06E-EA313CF6FE22}" type="pres">
      <dgm:prSet presAssocID="{2E59410D-CB3B-4A38-815B-AE947432D547}" presName="compNode" presStyleCnt="0"/>
      <dgm:spPr/>
    </dgm:pt>
    <dgm:pt modelId="{7460C147-50F1-410B-9B21-7912C398A335}" type="pres">
      <dgm:prSet presAssocID="{2E59410D-CB3B-4A38-815B-AE947432D547}" presName="bgRect" presStyleLbl="bgShp" presStyleIdx="4" presStyleCnt="5"/>
      <dgm:spPr/>
    </dgm:pt>
    <dgm:pt modelId="{E0248845-42FF-4FD8-BCCD-FE83E8F6F55A}" type="pres">
      <dgm:prSet presAssocID="{2E59410D-CB3B-4A38-815B-AE947432D54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No sign"/>
        </a:ext>
      </dgm:extLst>
    </dgm:pt>
    <dgm:pt modelId="{01BAA07F-0DF7-42EE-ABC1-CB86D82235B9}" type="pres">
      <dgm:prSet presAssocID="{2E59410D-CB3B-4A38-815B-AE947432D547}" presName="spaceRect" presStyleCnt="0"/>
      <dgm:spPr/>
    </dgm:pt>
    <dgm:pt modelId="{57CEE004-0169-4481-B0DB-DB4D52E86B3B}" type="pres">
      <dgm:prSet presAssocID="{2E59410D-CB3B-4A38-815B-AE947432D547}" presName="parTx" presStyleLbl="revTx" presStyleIdx="4" presStyleCnt="5">
        <dgm:presLayoutVars>
          <dgm:chMax val="0"/>
          <dgm:chPref val="0"/>
        </dgm:presLayoutVars>
      </dgm:prSet>
      <dgm:spPr/>
    </dgm:pt>
  </dgm:ptLst>
  <dgm:cxnLst>
    <dgm:cxn modelId="{E46B0308-8E0A-473E-9C8C-BF64F603DA17}" srcId="{945D74CF-E431-4DC0-94D5-BC03C0E19299}" destId="{F8083347-6C42-4060-B104-5A51ED8908DD}" srcOrd="3" destOrd="0" parTransId="{7B25FC1F-F867-43E2-8A11-331C0542094E}" sibTransId="{952EC60E-1722-48EC-8EF0-ADFC3CA21C95}"/>
    <dgm:cxn modelId="{F31DEB17-C18D-4D78-8563-C99F33024652}" type="presOf" srcId="{F8083347-6C42-4060-B104-5A51ED8908DD}" destId="{194C964D-D209-4A6F-A963-80717BB312EB}" srcOrd="0" destOrd="0" presId="urn:microsoft.com/office/officeart/2018/2/layout/IconVerticalSolidList"/>
    <dgm:cxn modelId="{49529C2D-2FF1-4B13-819C-8BB728EAE888}" srcId="{945D74CF-E431-4DC0-94D5-BC03C0E19299}" destId="{BA9E6065-3658-4EBF-A44E-2B61BE092391}" srcOrd="0" destOrd="0" parTransId="{145A5B38-94C9-48C9-82C7-08F426FEF910}" sibTransId="{ECF816EF-CEBA-416E-B0DC-B4A6D3C225F0}"/>
    <dgm:cxn modelId="{6E5D8C6B-68C1-4939-A260-D440F90C7580}" type="presOf" srcId="{945D74CF-E431-4DC0-94D5-BC03C0E19299}" destId="{2D257C50-CD5C-422C-91D0-872CFD4F5C96}" srcOrd="0" destOrd="0" presId="urn:microsoft.com/office/officeart/2018/2/layout/IconVerticalSolidList"/>
    <dgm:cxn modelId="{766D9AB2-ACEE-4B0D-9C60-2992F616FF38}" type="presOf" srcId="{2E59410D-CB3B-4A38-815B-AE947432D547}" destId="{57CEE004-0169-4481-B0DB-DB4D52E86B3B}" srcOrd="0" destOrd="0" presId="urn:microsoft.com/office/officeart/2018/2/layout/IconVerticalSolidList"/>
    <dgm:cxn modelId="{4774B2B3-6E1F-40D6-8618-30D9FC5BE0DA}" srcId="{945D74CF-E431-4DC0-94D5-BC03C0E19299}" destId="{26C17A80-0D42-4446-BA3F-E7E0621DB608}" srcOrd="2" destOrd="0" parTransId="{0B160817-9B12-4F2F-9EA0-B9BD63F4CD41}" sibTransId="{092E93E3-2B0F-43E0-B926-BDD116EAB944}"/>
    <dgm:cxn modelId="{84FEE7B7-A4F0-4DB7-82F2-33FEA3DE5B8E}" srcId="{945D74CF-E431-4DC0-94D5-BC03C0E19299}" destId="{32A81967-499F-4EDB-A1F4-52B7ECE2CE3D}" srcOrd="1" destOrd="0" parTransId="{BA483622-97DE-4BCD-973A-EE7C173FB4C7}" sibTransId="{6266B8B2-4A93-4EFB-BA75-D98EE66C761E}"/>
    <dgm:cxn modelId="{86AB07BA-30B9-479A-9F0F-F5E751E3F293}" type="presOf" srcId="{26C17A80-0D42-4446-BA3F-E7E0621DB608}" destId="{30750F98-B63D-4A40-A591-5399FD2514DE}" srcOrd="0" destOrd="0" presId="urn:microsoft.com/office/officeart/2018/2/layout/IconVerticalSolidList"/>
    <dgm:cxn modelId="{C4F896C9-1237-4758-B3AD-42CCB2A36702}" type="presOf" srcId="{32A81967-499F-4EDB-A1F4-52B7ECE2CE3D}" destId="{D72EF99E-3B88-4A40-A2E5-511BBC0BA874}" srcOrd="0" destOrd="0" presId="urn:microsoft.com/office/officeart/2018/2/layout/IconVerticalSolidList"/>
    <dgm:cxn modelId="{2AFDD1D6-EB32-4696-B5BB-7D70C62107BC}" srcId="{945D74CF-E431-4DC0-94D5-BC03C0E19299}" destId="{2E59410D-CB3B-4A38-815B-AE947432D547}" srcOrd="4" destOrd="0" parTransId="{A9604232-FD20-4920-B92A-09E37B7F345F}" sibTransId="{10E54325-F898-4D91-BA1F-FEBD5AC7EE68}"/>
    <dgm:cxn modelId="{1495F7DA-2D4A-4E3A-9F11-FEC613F81FB2}" type="presOf" srcId="{BA9E6065-3658-4EBF-A44E-2B61BE092391}" destId="{20412034-8565-4E6D-B051-AF7495BD1494}" srcOrd="0" destOrd="0" presId="urn:microsoft.com/office/officeart/2018/2/layout/IconVerticalSolidList"/>
    <dgm:cxn modelId="{59614E83-2D5E-470F-818D-F54998A174DF}" type="presParOf" srcId="{2D257C50-CD5C-422C-91D0-872CFD4F5C96}" destId="{9EDBEFF4-23F4-4A2C-8C6F-CECB21A094B1}" srcOrd="0" destOrd="0" presId="urn:microsoft.com/office/officeart/2018/2/layout/IconVerticalSolidList"/>
    <dgm:cxn modelId="{047E04D9-7308-4FB9-B6FC-CF9256BD04F5}" type="presParOf" srcId="{9EDBEFF4-23F4-4A2C-8C6F-CECB21A094B1}" destId="{3F5A135E-0313-4520-86D5-A3EDDDBE4ADE}" srcOrd="0" destOrd="0" presId="urn:microsoft.com/office/officeart/2018/2/layout/IconVerticalSolidList"/>
    <dgm:cxn modelId="{136E56EB-6E8B-443C-A61E-6C7D61053721}" type="presParOf" srcId="{9EDBEFF4-23F4-4A2C-8C6F-CECB21A094B1}" destId="{7B9E23D2-AE47-4697-98BC-433C55245130}" srcOrd="1" destOrd="0" presId="urn:microsoft.com/office/officeart/2018/2/layout/IconVerticalSolidList"/>
    <dgm:cxn modelId="{795A86E1-41E8-4230-88DB-347D6C44963C}" type="presParOf" srcId="{9EDBEFF4-23F4-4A2C-8C6F-CECB21A094B1}" destId="{2C1983A4-74FC-4F52-BC3C-946A14C36880}" srcOrd="2" destOrd="0" presId="urn:microsoft.com/office/officeart/2018/2/layout/IconVerticalSolidList"/>
    <dgm:cxn modelId="{19998253-6864-438E-87FA-FC12D847AE36}" type="presParOf" srcId="{9EDBEFF4-23F4-4A2C-8C6F-CECB21A094B1}" destId="{20412034-8565-4E6D-B051-AF7495BD1494}" srcOrd="3" destOrd="0" presId="urn:microsoft.com/office/officeart/2018/2/layout/IconVerticalSolidList"/>
    <dgm:cxn modelId="{2B09FDB7-3A7F-4189-9679-28BA7C12C535}" type="presParOf" srcId="{2D257C50-CD5C-422C-91D0-872CFD4F5C96}" destId="{DCECD1BA-508A-446D-A530-4B11ADDD374F}" srcOrd="1" destOrd="0" presId="urn:microsoft.com/office/officeart/2018/2/layout/IconVerticalSolidList"/>
    <dgm:cxn modelId="{5D21089E-BB8D-4C7C-8656-9E279D881D5F}" type="presParOf" srcId="{2D257C50-CD5C-422C-91D0-872CFD4F5C96}" destId="{D5FA1574-C6BE-436F-9696-029E87B0CAA3}" srcOrd="2" destOrd="0" presId="urn:microsoft.com/office/officeart/2018/2/layout/IconVerticalSolidList"/>
    <dgm:cxn modelId="{115C34EF-D348-4BBA-8F91-D238E2CC84B0}" type="presParOf" srcId="{D5FA1574-C6BE-436F-9696-029E87B0CAA3}" destId="{7BB533B7-AD8C-4634-A298-1A491A2F2D92}" srcOrd="0" destOrd="0" presId="urn:microsoft.com/office/officeart/2018/2/layout/IconVerticalSolidList"/>
    <dgm:cxn modelId="{19A016B0-6450-4559-9731-D8752D5C05A5}" type="presParOf" srcId="{D5FA1574-C6BE-436F-9696-029E87B0CAA3}" destId="{0802592B-FCD8-45C4-B22A-1447012441A9}" srcOrd="1" destOrd="0" presId="urn:microsoft.com/office/officeart/2018/2/layout/IconVerticalSolidList"/>
    <dgm:cxn modelId="{48E646DA-B3EF-4E55-98A3-3F8D773AAFEB}" type="presParOf" srcId="{D5FA1574-C6BE-436F-9696-029E87B0CAA3}" destId="{02A1CBDF-CAE4-492E-B086-8FE2612D284B}" srcOrd="2" destOrd="0" presId="urn:microsoft.com/office/officeart/2018/2/layout/IconVerticalSolidList"/>
    <dgm:cxn modelId="{5BEE8BE3-D36B-4218-AEE8-CE8A3D85C469}" type="presParOf" srcId="{D5FA1574-C6BE-436F-9696-029E87B0CAA3}" destId="{D72EF99E-3B88-4A40-A2E5-511BBC0BA874}" srcOrd="3" destOrd="0" presId="urn:microsoft.com/office/officeart/2018/2/layout/IconVerticalSolidList"/>
    <dgm:cxn modelId="{DAF699E7-F297-4847-AB27-B3FB2A153369}" type="presParOf" srcId="{2D257C50-CD5C-422C-91D0-872CFD4F5C96}" destId="{74F5245A-8B69-44FC-AC06-784ECAD09861}" srcOrd="3" destOrd="0" presId="urn:microsoft.com/office/officeart/2018/2/layout/IconVerticalSolidList"/>
    <dgm:cxn modelId="{3F91CD98-E748-4F42-B24D-771C3A8FF34A}" type="presParOf" srcId="{2D257C50-CD5C-422C-91D0-872CFD4F5C96}" destId="{4BE85968-9D47-4035-BF1B-F63BD7421E0C}" srcOrd="4" destOrd="0" presId="urn:microsoft.com/office/officeart/2018/2/layout/IconVerticalSolidList"/>
    <dgm:cxn modelId="{4495CF75-FFB0-4EAD-818E-D990B476D631}" type="presParOf" srcId="{4BE85968-9D47-4035-BF1B-F63BD7421E0C}" destId="{771AD626-1D3D-48D8-994A-3ACE7D0F0C64}" srcOrd="0" destOrd="0" presId="urn:microsoft.com/office/officeart/2018/2/layout/IconVerticalSolidList"/>
    <dgm:cxn modelId="{D7469C0E-E659-420E-B431-1B935E39D26D}" type="presParOf" srcId="{4BE85968-9D47-4035-BF1B-F63BD7421E0C}" destId="{3A93D351-3B7D-4EDD-9455-49636B3B210B}" srcOrd="1" destOrd="0" presId="urn:microsoft.com/office/officeart/2018/2/layout/IconVerticalSolidList"/>
    <dgm:cxn modelId="{270C58C8-2B62-48E2-89AB-7DBB7A2890E8}" type="presParOf" srcId="{4BE85968-9D47-4035-BF1B-F63BD7421E0C}" destId="{D8ED141E-3DD0-49F0-94AA-DAF93DBF22D8}" srcOrd="2" destOrd="0" presId="urn:microsoft.com/office/officeart/2018/2/layout/IconVerticalSolidList"/>
    <dgm:cxn modelId="{CD7721F5-4697-45E9-94B6-709D9FEB1EC7}" type="presParOf" srcId="{4BE85968-9D47-4035-BF1B-F63BD7421E0C}" destId="{30750F98-B63D-4A40-A591-5399FD2514DE}" srcOrd="3" destOrd="0" presId="urn:microsoft.com/office/officeart/2018/2/layout/IconVerticalSolidList"/>
    <dgm:cxn modelId="{657DD833-0BE8-4969-9EDB-16AC53B95FA1}" type="presParOf" srcId="{2D257C50-CD5C-422C-91D0-872CFD4F5C96}" destId="{B018533F-E9EB-4CAF-9DF7-3A281C2A697C}" srcOrd="5" destOrd="0" presId="urn:microsoft.com/office/officeart/2018/2/layout/IconVerticalSolidList"/>
    <dgm:cxn modelId="{6B502BD9-7E2C-40BD-850C-3339E1BB1A02}" type="presParOf" srcId="{2D257C50-CD5C-422C-91D0-872CFD4F5C96}" destId="{0BF6E8DF-1CB1-46BC-9FC8-D067A9D039AF}" srcOrd="6" destOrd="0" presId="urn:microsoft.com/office/officeart/2018/2/layout/IconVerticalSolidList"/>
    <dgm:cxn modelId="{D99E276B-270E-4C87-93D2-0A6579E587DD}" type="presParOf" srcId="{0BF6E8DF-1CB1-46BC-9FC8-D067A9D039AF}" destId="{1CF2FD27-EAC5-4D00-AA2B-ACB1D31ACA50}" srcOrd="0" destOrd="0" presId="urn:microsoft.com/office/officeart/2018/2/layout/IconVerticalSolidList"/>
    <dgm:cxn modelId="{2E2334EA-5921-4D07-850A-2AB926F15142}" type="presParOf" srcId="{0BF6E8DF-1CB1-46BC-9FC8-D067A9D039AF}" destId="{9977E01A-CDB0-452B-92B3-ACA1D4517B32}" srcOrd="1" destOrd="0" presId="urn:microsoft.com/office/officeart/2018/2/layout/IconVerticalSolidList"/>
    <dgm:cxn modelId="{0455B21C-84E6-40EA-9885-936BDA662D2C}" type="presParOf" srcId="{0BF6E8DF-1CB1-46BC-9FC8-D067A9D039AF}" destId="{A3FCD47B-1444-4B8E-AA4F-DC13900F47D1}" srcOrd="2" destOrd="0" presId="urn:microsoft.com/office/officeart/2018/2/layout/IconVerticalSolidList"/>
    <dgm:cxn modelId="{86271B2F-A39D-42A4-9EC6-B464BF216372}" type="presParOf" srcId="{0BF6E8DF-1CB1-46BC-9FC8-D067A9D039AF}" destId="{194C964D-D209-4A6F-A963-80717BB312EB}" srcOrd="3" destOrd="0" presId="urn:microsoft.com/office/officeart/2018/2/layout/IconVerticalSolidList"/>
    <dgm:cxn modelId="{26CDEF28-7983-4066-9EA5-0A1AD64D3B68}" type="presParOf" srcId="{2D257C50-CD5C-422C-91D0-872CFD4F5C96}" destId="{32B6D90F-B05A-4453-B753-370EDEF72257}" srcOrd="7" destOrd="0" presId="urn:microsoft.com/office/officeart/2018/2/layout/IconVerticalSolidList"/>
    <dgm:cxn modelId="{74AE1DC6-0CA8-4B97-88F7-B86F5D962D46}" type="presParOf" srcId="{2D257C50-CD5C-422C-91D0-872CFD4F5C96}" destId="{EEFB8465-3E73-42DE-A06E-EA313CF6FE22}" srcOrd="8" destOrd="0" presId="urn:microsoft.com/office/officeart/2018/2/layout/IconVerticalSolidList"/>
    <dgm:cxn modelId="{54C34B06-563A-44C0-9955-B259F6ACF4FB}" type="presParOf" srcId="{EEFB8465-3E73-42DE-A06E-EA313CF6FE22}" destId="{7460C147-50F1-410B-9B21-7912C398A335}" srcOrd="0" destOrd="0" presId="urn:microsoft.com/office/officeart/2018/2/layout/IconVerticalSolidList"/>
    <dgm:cxn modelId="{A19D35FF-BD42-4099-A27B-D3780331AE9B}" type="presParOf" srcId="{EEFB8465-3E73-42DE-A06E-EA313CF6FE22}" destId="{E0248845-42FF-4FD8-BCCD-FE83E8F6F55A}" srcOrd="1" destOrd="0" presId="urn:microsoft.com/office/officeart/2018/2/layout/IconVerticalSolidList"/>
    <dgm:cxn modelId="{905CFDFB-B12F-4DD5-B28C-72DD1ABDCBB5}" type="presParOf" srcId="{EEFB8465-3E73-42DE-A06E-EA313CF6FE22}" destId="{01BAA07F-0DF7-42EE-ABC1-CB86D82235B9}" srcOrd="2" destOrd="0" presId="urn:microsoft.com/office/officeart/2018/2/layout/IconVerticalSolidList"/>
    <dgm:cxn modelId="{11F53A5B-1710-4DA3-9E30-AF5C3AABE9AC}" type="presParOf" srcId="{EEFB8465-3E73-42DE-A06E-EA313CF6FE22}" destId="{57CEE004-0169-4481-B0DB-DB4D52E86B3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6C0A51-5EB0-4145-BC6D-2F11F5688A4B}"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634E4C9B-669E-46BC-9AFD-F8994609A6A1}">
      <dgm:prSet/>
      <dgm:spPr/>
      <dgm:t>
        <a:bodyPr/>
        <a:lstStyle/>
        <a:p>
          <a:pPr>
            <a:lnSpc>
              <a:spcPct val="100000"/>
            </a:lnSpc>
          </a:pPr>
          <a:r>
            <a:rPr lang="en-GB"/>
            <a:t>What distinguishes an offer from an invitation to treat?</a:t>
          </a:r>
          <a:endParaRPr lang="en-US"/>
        </a:p>
      </dgm:t>
    </dgm:pt>
    <dgm:pt modelId="{ED47D527-E407-4F54-8BFD-359EC23AB23F}" type="parTrans" cxnId="{69767ED1-BCE1-4E78-9A9D-8167FD8D20D4}">
      <dgm:prSet/>
      <dgm:spPr/>
      <dgm:t>
        <a:bodyPr/>
        <a:lstStyle/>
        <a:p>
          <a:endParaRPr lang="en-US"/>
        </a:p>
      </dgm:t>
    </dgm:pt>
    <dgm:pt modelId="{8B5532BC-7EBC-4DC6-B9F6-641668A5C07D}" type="sibTrans" cxnId="{69767ED1-BCE1-4E78-9A9D-8167FD8D20D4}">
      <dgm:prSet/>
      <dgm:spPr/>
      <dgm:t>
        <a:bodyPr/>
        <a:lstStyle/>
        <a:p>
          <a:endParaRPr lang="en-US"/>
        </a:p>
      </dgm:t>
    </dgm:pt>
    <dgm:pt modelId="{17C494EA-22C6-44AE-9149-CCDEC6EBAADF}">
      <dgm:prSet/>
      <dgm:spPr/>
      <dgm:t>
        <a:bodyPr/>
        <a:lstStyle/>
        <a:p>
          <a:pPr>
            <a:lnSpc>
              <a:spcPct val="100000"/>
            </a:lnSpc>
          </a:pPr>
          <a:r>
            <a:rPr lang="en-GB"/>
            <a:t>What are the ways in which an offer can come to an end?</a:t>
          </a:r>
          <a:endParaRPr lang="en-US"/>
        </a:p>
      </dgm:t>
    </dgm:pt>
    <dgm:pt modelId="{8A53D994-2EE3-43F3-B502-7CE7DE57731F}" type="parTrans" cxnId="{524CE8A9-89C1-4E2A-A235-27478BCB0BD5}">
      <dgm:prSet/>
      <dgm:spPr/>
      <dgm:t>
        <a:bodyPr/>
        <a:lstStyle/>
        <a:p>
          <a:endParaRPr lang="en-US"/>
        </a:p>
      </dgm:t>
    </dgm:pt>
    <dgm:pt modelId="{940FBD81-AFA0-4037-A15C-962C3CD1FBA9}" type="sibTrans" cxnId="{524CE8A9-89C1-4E2A-A235-27478BCB0BD5}">
      <dgm:prSet/>
      <dgm:spPr/>
      <dgm:t>
        <a:bodyPr/>
        <a:lstStyle/>
        <a:p>
          <a:endParaRPr lang="en-US"/>
        </a:p>
      </dgm:t>
    </dgm:pt>
    <dgm:pt modelId="{F0FBBF34-5B51-4730-9B22-EEE98E6327BA}">
      <dgm:prSet/>
      <dgm:spPr/>
      <dgm:t>
        <a:bodyPr/>
        <a:lstStyle/>
        <a:p>
          <a:pPr>
            <a:lnSpc>
              <a:spcPct val="100000"/>
            </a:lnSpc>
          </a:pPr>
          <a:r>
            <a:rPr lang="en-GB"/>
            <a:t>What is the postal rule and what does it apply to?</a:t>
          </a:r>
          <a:endParaRPr lang="en-US"/>
        </a:p>
      </dgm:t>
    </dgm:pt>
    <dgm:pt modelId="{643ABFEA-4EED-41ED-A5D4-347AACF0BD47}" type="parTrans" cxnId="{93920F7F-0EF7-4FAC-89A6-4A599FCF871F}">
      <dgm:prSet/>
      <dgm:spPr/>
      <dgm:t>
        <a:bodyPr/>
        <a:lstStyle/>
        <a:p>
          <a:endParaRPr lang="en-US"/>
        </a:p>
      </dgm:t>
    </dgm:pt>
    <dgm:pt modelId="{8D9180F5-628B-4249-B805-7035BA672AFA}" type="sibTrans" cxnId="{93920F7F-0EF7-4FAC-89A6-4A599FCF871F}">
      <dgm:prSet/>
      <dgm:spPr/>
      <dgm:t>
        <a:bodyPr/>
        <a:lstStyle/>
        <a:p>
          <a:endParaRPr lang="en-US"/>
        </a:p>
      </dgm:t>
    </dgm:pt>
    <dgm:pt modelId="{813418B9-6DB1-4707-A79E-E2BBCBB5C155}" type="pres">
      <dgm:prSet presAssocID="{D46C0A51-5EB0-4145-BC6D-2F11F5688A4B}" presName="root" presStyleCnt="0">
        <dgm:presLayoutVars>
          <dgm:dir/>
          <dgm:resizeHandles val="exact"/>
        </dgm:presLayoutVars>
      </dgm:prSet>
      <dgm:spPr/>
    </dgm:pt>
    <dgm:pt modelId="{01CEFD35-90F5-4BFB-939E-03E6986C43EF}" type="pres">
      <dgm:prSet presAssocID="{634E4C9B-669E-46BC-9AFD-F8994609A6A1}" presName="compNode" presStyleCnt="0"/>
      <dgm:spPr/>
    </dgm:pt>
    <dgm:pt modelId="{4EE1C881-4FDF-44EE-8DA7-08A501C5977B}" type="pres">
      <dgm:prSet presAssocID="{634E4C9B-669E-46BC-9AFD-F8994609A6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70A81AD-6D0C-4F61-B76E-EE3C63C4650A}" type="pres">
      <dgm:prSet presAssocID="{634E4C9B-669E-46BC-9AFD-F8994609A6A1}" presName="spaceRect" presStyleCnt="0"/>
      <dgm:spPr/>
    </dgm:pt>
    <dgm:pt modelId="{C2DDCA23-54F6-4E77-AB05-C05F7796617B}" type="pres">
      <dgm:prSet presAssocID="{634E4C9B-669E-46BC-9AFD-F8994609A6A1}" presName="textRect" presStyleLbl="revTx" presStyleIdx="0" presStyleCnt="3">
        <dgm:presLayoutVars>
          <dgm:chMax val="1"/>
          <dgm:chPref val="1"/>
        </dgm:presLayoutVars>
      </dgm:prSet>
      <dgm:spPr/>
    </dgm:pt>
    <dgm:pt modelId="{1C92E9D1-72AB-4308-8BF2-1642674E9E67}" type="pres">
      <dgm:prSet presAssocID="{8B5532BC-7EBC-4DC6-B9F6-641668A5C07D}" presName="sibTrans" presStyleCnt="0"/>
      <dgm:spPr/>
    </dgm:pt>
    <dgm:pt modelId="{9819B188-D856-46E2-A479-67840504F5C3}" type="pres">
      <dgm:prSet presAssocID="{17C494EA-22C6-44AE-9149-CCDEC6EBAADF}" presName="compNode" presStyleCnt="0"/>
      <dgm:spPr/>
    </dgm:pt>
    <dgm:pt modelId="{8DB7175E-A26E-4188-B752-20787E855845}" type="pres">
      <dgm:prSet presAssocID="{17C494EA-22C6-44AE-9149-CCDEC6EBAAD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7E62DBAD-0C5D-499C-ABE6-25F9C77CCC82}" type="pres">
      <dgm:prSet presAssocID="{17C494EA-22C6-44AE-9149-CCDEC6EBAADF}" presName="spaceRect" presStyleCnt="0"/>
      <dgm:spPr/>
    </dgm:pt>
    <dgm:pt modelId="{038BF8F6-9512-49FD-B0B1-D76164E1C5EA}" type="pres">
      <dgm:prSet presAssocID="{17C494EA-22C6-44AE-9149-CCDEC6EBAADF}" presName="textRect" presStyleLbl="revTx" presStyleIdx="1" presStyleCnt="3">
        <dgm:presLayoutVars>
          <dgm:chMax val="1"/>
          <dgm:chPref val="1"/>
        </dgm:presLayoutVars>
      </dgm:prSet>
      <dgm:spPr/>
    </dgm:pt>
    <dgm:pt modelId="{3D21025B-68E0-4498-97B6-0816038C0FEA}" type="pres">
      <dgm:prSet presAssocID="{940FBD81-AFA0-4037-A15C-962C3CD1FBA9}" presName="sibTrans" presStyleCnt="0"/>
      <dgm:spPr/>
    </dgm:pt>
    <dgm:pt modelId="{322C9DA9-4571-4108-88D0-92089D83126C}" type="pres">
      <dgm:prSet presAssocID="{F0FBBF34-5B51-4730-9B22-EEE98E6327BA}" presName="compNode" presStyleCnt="0"/>
      <dgm:spPr/>
    </dgm:pt>
    <dgm:pt modelId="{A59566F5-2EA8-429D-91C0-1D2A7963EC8E}" type="pres">
      <dgm:prSet presAssocID="{F0FBBF34-5B51-4730-9B22-EEE98E6327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envelope"/>
        </a:ext>
      </dgm:extLst>
    </dgm:pt>
    <dgm:pt modelId="{7730799B-ECCE-4FFE-829C-3DF49B188AFA}" type="pres">
      <dgm:prSet presAssocID="{F0FBBF34-5B51-4730-9B22-EEE98E6327BA}" presName="spaceRect" presStyleCnt="0"/>
      <dgm:spPr/>
    </dgm:pt>
    <dgm:pt modelId="{3C7810FB-13FC-463D-AB05-22AC61214576}" type="pres">
      <dgm:prSet presAssocID="{F0FBBF34-5B51-4730-9B22-EEE98E6327BA}" presName="textRect" presStyleLbl="revTx" presStyleIdx="2" presStyleCnt="3">
        <dgm:presLayoutVars>
          <dgm:chMax val="1"/>
          <dgm:chPref val="1"/>
        </dgm:presLayoutVars>
      </dgm:prSet>
      <dgm:spPr/>
    </dgm:pt>
  </dgm:ptLst>
  <dgm:cxnLst>
    <dgm:cxn modelId="{D4E67F19-EB6A-4344-8088-2A7FF572B96E}" type="presOf" srcId="{F0FBBF34-5B51-4730-9B22-EEE98E6327BA}" destId="{3C7810FB-13FC-463D-AB05-22AC61214576}" srcOrd="0" destOrd="0" presId="urn:microsoft.com/office/officeart/2018/2/layout/IconLabelList"/>
    <dgm:cxn modelId="{3897675D-5F18-4794-BB12-9869F99B24C8}" type="presOf" srcId="{17C494EA-22C6-44AE-9149-CCDEC6EBAADF}" destId="{038BF8F6-9512-49FD-B0B1-D76164E1C5EA}" srcOrd="0" destOrd="0" presId="urn:microsoft.com/office/officeart/2018/2/layout/IconLabelList"/>
    <dgm:cxn modelId="{32AED85F-2ECB-4E6D-AFB8-F2F43354AF40}" type="presOf" srcId="{634E4C9B-669E-46BC-9AFD-F8994609A6A1}" destId="{C2DDCA23-54F6-4E77-AB05-C05F7796617B}" srcOrd="0" destOrd="0" presId="urn:microsoft.com/office/officeart/2018/2/layout/IconLabelList"/>
    <dgm:cxn modelId="{93920F7F-0EF7-4FAC-89A6-4A599FCF871F}" srcId="{D46C0A51-5EB0-4145-BC6D-2F11F5688A4B}" destId="{F0FBBF34-5B51-4730-9B22-EEE98E6327BA}" srcOrd="2" destOrd="0" parTransId="{643ABFEA-4EED-41ED-A5D4-347AACF0BD47}" sibTransId="{8D9180F5-628B-4249-B805-7035BA672AFA}"/>
    <dgm:cxn modelId="{391E3E99-FAA6-421E-BDB8-39AA44754543}" type="presOf" srcId="{D46C0A51-5EB0-4145-BC6D-2F11F5688A4B}" destId="{813418B9-6DB1-4707-A79E-E2BBCBB5C155}" srcOrd="0" destOrd="0" presId="urn:microsoft.com/office/officeart/2018/2/layout/IconLabelList"/>
    <dgm:cxn modelId="{524CE8A9-89C1-4E2A-A235-27478BCB0BD5}" srcId="{D46C0A51-5EB0-4145-BC6D-2F11F5688A4B}" destId="{17C494EA-22C6-44AE-9149-CCDEC6EBAADF}" srcOrd="1" destOrd="0" parTransId="{8A53D994-2EE3-43F3-B502-7CE7DE57731F}" sibTransId="{940FBD81-AFA0-4037-A15C-962C3CD1FBA9}"/>
    <dgm:cxn modelId="{69767ED1-BCE1-4E78-9A9D-8167FD8D20D4}" srcId="{D46C0A51-5EB0-4145-BC6D-2F11F5688A4B}" destId="{634E4C9B-669E-46BC-9AFD-F8994609A6A1}" srcOrd="0" destOrd="0" parTransId="{ED47D527-E407-4F54-8BFD-359EC23AB23F}" sibTransId="{8B5532BC-7EBC-4DC6-B9F6-641668A5C07D}"/>
    <dgm:cxn modelId="{1CAC532E-01E8-4A9D-9F21-78AAC4B1CE5B}" type="presParOf" srcId="{813418B9-6DB1-4707-A79E-E2BBCBB5C155}" destId="{01CEFD35-90F5-4BFB-939E-03E6986C43EF}" srcOrd="0" destOrd="0" presId="urn:microsoft.com/office/officeart/2018/2/layout/IconLabelList"/>
    <dgm:cxn modelId="{CF16CBE0-2685-4EFF-A1E4-6BCA08702B66}" type="presParOf" srcId="{01CEFD35-90F5-4BFB-939E-03E6986C43EF}" destId="{4EE1C881-4FDF-44EE-8DA7-08A501C5977B}" srcOrd="0" destOrd="0" presId="urn:microsoft.com/office/officeart/2018/2/layout/IconLabelList"/>
    <dgm:cxn modelId="{E8D90EDA-FD06-4F34-8CCB-F0CC4D6727AA}" type="presParOf" srcId="{01CEFD35-90F5-4BFB-939E-03E6986C43EF}" destId="{F70A81AD-6D0C-4F61-B76E-EE3C63C4650A}" srcOrd="1" destOrd="0" presId="urn:microsoft.com/office/officeart/2018/2/layout/IconLabelList"/>
    <dgm:cxn modelId="{9195A3F8-30A5-4C9E-A7AE-7973201DA771}" type="presParOf" srcId="{01CEFD35-90F5-4BFB-939E-03E6986C43EF}" destId="{C2DDCA23-54F6-4E77-AB05-C05F7796617B}" srcOrd="2" destOrd="0" presId="urn:microsoft.com/office/officeart/2018/2/layout/IconLabelList"/>
    <dgm:cxn modelId="{191FEF9D-F951-41A4-9233-1E5182676E78}" type="presParOf" srcId="{813418B9-6DB1-4707-A79E-E2BBCBB5C155}" destId="{1C92E9D1-72AB-4308-8BF2-1642674E9E67}" srcOrd="1" destOrd="0" presId="urn:microsoft.com/office/officeart/2018/2/layout/IconLabelList"/>
    <dgm:cxn modelId="{A978B70B-82DD-4CC5-A964-9ED6545BBF75}" type="presParOf" srcId="{813418B9-6DB1-4707-A79E-E2BBCBB5C155}" destId="{9819B188-D856-46E2-A479-67840504F5C3}" srcOrd="2" destOrd="0" presId="urn:microsoft.com/office/officeart/2018/2/layout/IconLabelList"/>
    <dgm:cxn modelId="{01F19995-6343-49DE-B251-B702E668682A}" type="presParOf" srcId="{9819B188-D856-46E2-A479-67840504F5C3}" destId="{8DB7175E-A26E-4188-B752-20787E855845}" srcOrd="0" destOrd="0" presId="urn:microsoft.com/office/officeart/2018/2/layout/IconLabelList"/>
    <dgm:cxn modelId="{E0FD3F92-EA74-486C-AB84-686C1880E9E8}" type="presParOf" srcId="{9819B188-D856-46E2-A479-67840504F5C3}" destId="{7E62DBAD-0C5D-499C-ABE6-25F9C77CCC82}" srcOrd="1" destOrd="0" presId="urn:microsoft.com/office/officeart/2018/2/layout/IconLabelList"/>
    <dgm:cxn modelId="{31D30463-0130-477B-A902-79AE2336BDD7}" type="presParOf" srcId="{9819B188-D856-46E2-A479-67840504F5C3}" destId="{038BF8F6-9512-49FD-B0B1-D76164E1C5EA}" srcOrd="2" destOrd="0" presId="urn:microsoft.com/office/officeart/2018/2/layout/IconLabelList"/>
    <dgm:cxn modelId="{45E1BDA8-0CEE-4E32-88B4-1D50D09897E4}" type="presParOf" srcId="{813418B9-6DB1-4707-A79E-E2BBCBB5C155}" destId="{3D21025B-68E0-4498-97B6-0816038C0FEA}" srcOrd="3" destOrd="0" presId="urn:microsoft.com/office/officeart/2018/2/layout/IconLabelList"/>
    <dgm:cxn modelId="{27585DB4-198B-452A-9009-59F334F0A64E}" type="presParOf" srcId="{813418B9-6DB1-4707-A79E-E2BBCBB5C155}" destId="{322C9DA9-4571-4108-88D0-92089D83126C}" srcOrd="4" destOrd="0" presId="urn:microsoft.com/office/officeart/2018/2/layout/IconLabelList"/>
    <dgm:cxn modelId="{E32D633F-8414-430F-8D69-606843F09F25}" type="presParOf" srcId="{322C9DA9-4571-4108-88D0-92089D83126C}" destId="{A59566F5-2EA8-429D-91C0-1D2A7963EC8E}" srcOrd="0" destOrd="0" presId="urn:microsoft.com/office/officeart/2018/2/layout/IconLabelList"/>
    <dgm:cxn modelId="{2187406F-D090-4C97-8655-2F19F6E73341}" type="presParOf" srcId="{322C9DA9-4571-4108-88D0-92089D83126C}" destId="{7730799B-ECCE-4FFE-829C-3DF49B188AFA}" srcOrd="1" destOrd="0" presId="urn:microsoft.com/office/officeart/2018/2/layout/IconLabelList"/>
    <dgm:cxn modelId="{45203D7F-FFBB-491B-986A-497C18660260}" type="presParOf" srcId="{322C9DA9-4571-4108-88D0-92089D83126C}" destId="{3C7810FB-13FC-463D-AB05-22AC6121457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70D857-2356-4F2A-80A8-D55562CE6A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820E827-0134-4FCE-B107-D649F34C2F07}">
      <dgm:prSet/>
      <dgm:spPr/>
      <dgm:t>
        <a:bodyPr/>
        <a:lstStyle/>
        <a:p>
          <a:r>
            <a:rPr lang="en-GB"/>
            <a:t>Stevenson Jacques v McLean [1880]</a:t>
          </a:r>
          <a:endParaRPr lang="en-US"/>
        </a:p>
      </dgm:t>
    </dgm:pt>
    <dgm:pt modelId="{5D426E32-A483-4AC1-99DC-47E83A69239C}" type="parTrans" cxnId="{4C211C31-7CF1-4D3E-95F5-2E0515FD265E}">
      <dgm:prSet/>
      <dgm:spPr/>
      <dgm:t>
        <a:bodyPr/>
        <a:lstStyle/>
        <a:p>
          <a:endParaRPr lang="en-US"/>
        </a:p>
      </dgm:t>
    </dgm:pt>
    <dgm:pt modelId="{51575DB1-DEFA-4F3D-B0C5-0B94FAF603A4}" type="sibTrans" cxnId="{4C211C31-7CF1-4D3E-95F5-2E0515FD265E}">
      <dgm:prSet/>
      <dgm:spPr/>
      <dgm:t>
        <a:bodyPr/>
        <a:lstStyle/>
        <a:p>
          <a:endParaRPr lang="en-US"/>
        </a:p>
      </dgm:t>
    </dgm:pt>
    <dgm:pt modelId="{6F6921A1-E3D5-4C0F-AC6B-C78AD26D2716}">
      <dgm:prSet/>
      <dgm:spPr/>
      <dgm:t>
        <a:bodyPr/>
        <a:lstStyle/>
        <a:p>
          <a:r>
            <a:rPr lang="en-US" dirty="0" err="1"/>
            <a:t>Brinkibon</a:t>
          </a:r>
          <a:r>
            <a:rPr lang="en-US" dirty="0"/>
            <a:t> v </a:t>
          </a:r>
          <a:r>
            <a:rPr lang="en-US" dirty="0" err="1"/>
            <a:t>Stahag</a:t>
          </a:r>
          <a:r>
            <a:rPr lang="en-US" dirty="0"/>
            <a:t> Stahl [1983]</a:t>
          </a:r>
        </a:p>
      </dgm:t>
    </dgm:pt>
    <dgm:pt modelId="{085A2183-CBF4-4874-8906-785D50331BC8}" type="parTrans" cxnId="{A2D2F88C-C339-47F2-AB36-A5E34B5EB729}">
      <dgm:prSet/>
      <dgm:spPr/>
      <dgm:t>
        <a:bodyPr/>
        <a:lstStyle/>
        <a:p>
          <a:endParaRPr lang="en-US"/>
        </a:p>
      </dgm:t>
    </dgm:pt>
    <dgm:pt modelId="{DC406219-A077-442B-93FA-A37DCBDE415F}" type="sibTrans" cxnId="{A2D2F88C-C339-47F2-AB36-A5E34B5EB729}">
      <dgm:prSet/>
      <dgm:spPr/>
      <dgm:t>
        <a:bodyPr/>
        <a:lstStyle/>
        <a:p>
          <a:endParaRPr lang="en-US"/>
        </a:p>
      </dgm:t>
    </dgm:pt>
    <dgm:pt modelId="{D804BCDB-85B3-4C52-8D2C-DB2C9196D6B4}">
      <dgm:prSet/>
      <dgm:spPr/>
      <dgm:t>
        <a:bodyPr/>
        <a:lstStyle/>
        <a:p>
          <a:r>
            <a:rPr lang="en-GB" dirty="0"/>
            <a:t>Thomas v BPE Solicitors [2010]</a:t>
          </a:r>
          <a:endParaRPr lang="en-US" dirty="0"/>
        </a:p>
      </dgm:t>
    </dgm:pt>
    <dgm:pt modelId="{C9619216-7D12-44E1-B50A-BE55028F81FD}" type="parTrans" cxnId="{71D31185-96F5-4B44-8DAA-5BAFAE5CCD29}">
      <dgm:prSet/>
      <dgm:spPr/>
      <dgm:t>
        <a:bodyPr/>
        <a:lstStyle/>
        <a:p>
          <a:endParaRPr lang="en-US"/>
        </a:p>
      </dgm:t>
    </dgm:pt>
    <dgm:pt modelId="{F65E437F-FB0A-4238-B66E-6ED606ADF419}" type="sibTrans" cxnId="{71D31185-96F5-4B44-8DAA-5BAFAE5CCD29}">
      <dgm:prSet/>
      <dgm:spPr/>
      <dgm:t>
        <a:bodyPr/>
        <a:lstStyle/>
        <a:p>
          <a:endParaRPr lang="en-US"/>
        </a:p>
      </dgm:t>
    </dgm:pt>
    <dgm:pt modelId="{D3015657-440E-4E4D-B31B-C6201BFE6D61}">
      <dgm:prSet/>
      <dgm:spPr/>
      <dgm:t>
        <a:bodyPr/>
        <a:lstStyle/>
        <a:p>
          <a:r>
            <a:rPr lang="en-GB"/>
            <a:t>Dickinson v Dodds [1876]</a:t>
          </a:r>
          <a:endParaRPr lang="en-US"/>
        </a:p>
      </dgm:t>
    </dgm:pt>
    <dgm:pt modelId="{092C0CBC-89A3-498B-9511-E8FD31F99904}" type="parTrans" cxnId="{593D6089-F552-41B0-A16C-70A2BC4CBF67}">
      <dgm:prSet/>
      <dgm:spPr/>
      <dgm:t>
        <a:bodyPr/>
        <a:lstStyle/>
        <a:p>
          <a:endParaRPr lang="en-US"/>
        </a:p>
      </dgm:t>
    </dgm:pt>
    <dgm:pt modelId="{8BF33FD1-3236-4BB2-9543-15B99608E0C3}" type="sibTrans" cxnId="{593D6089-F552-41B0-A16C-70A2BC4CBF67}">
      <dgm:prSet/>
      <dgm:spPr/>
      <dgm:t>
        <a:bodyPr/>
        <a:lstStyle/>
        <a:p>
          <a:endParaRPr lang="en-US"/>
        </a:p>
      </dgm:t>
    </dgm:pt>
    <dgm:pt modelId="{F2931955-D0A5-431A-B9E6-E5EDBBBD88AA}">
      <dgm:prSet/>
      <dgm:spPr/>
      <dgm:t>
        <a:bodyPr/>
        <a:lstStyle/>
        <a:p>
          <a:r>
            <a:rPr lang="en-GB"/>
            <a:t>Hyde v Wrench [1840]</a:t>
          </a:r>
          <a:endParaRPr lang="en-US"/>
        </a:p>
      </dgm:t>
    </dgm:pt>
    <dgm:pt modelId="{ED23DF8D-A5E5-4F7C-875E-9E21EB0E3901}" type="parTrans" cxnId="{0B79020A-1DEC-4230-A184-7CB9F49FD284}">
      <dgm:prSet/>
      <dgm:spPr/>
      <dgm:t>
        <a:bodyPr/>
        <a:lstStyle/>
        <a:p>
          <a:endParaRPr lang="en-US"/>
        </a:p>
      </dgm:t>
    </dgm:pt>
    <dgm:pt modelId="{60337023-272A-4212-A852-3B42F0666B4A}" type="sibTrans" cxnId="{0B79020A-1DEC-4230-A184-7CB9F49FD284}">
      <dgm:prSet/>
      <dgm:spPr/>
      <dgm:t>
        <a:bodyPr/>
        <a:lstStyle/>
        <a:p>
          <a:endParaRPr lang="en-US"/>
        </a:p>
      </dgm:t>
    </dgm:pt>
    <dgm:pt modelId="{BE39FC2A-0AF0-4E69-93B9-3B52DE2AD138}">
      <dgm:prSet/>
      <dgm:spPr/>
      <dgm:t>
        <a:bodyPr/>
        <a:lstStyle/>
        <a:p>
          <a:r>
            <a:rPr lang="en-GB"/>
            <a:t>Adams v Lindsell [1818]</a:t>
          </a:r>
          <a:endParaRPr lang="en-US"/>
        </a:p>
      </dgm:t>
    </dgm:pt>
    <dgm:pt modelId="{39D4BC76-65A7-4506-A748-C704B6209E5C}" type="parTrans" cxnId="{C11962F4-7E2C-46DB-B3FE-4DD7D31ED6A4}">
      <dgm:prSet/>
      <dgm:spPr/>
      <dgm:t>
        <a:bodyPr/>
        <a:lstStyle/>
        <a:p>
          <a:endParaRPr lang="en-US"/>
        </a:p>
      </dgm:t>
    </dgm:pt>
    <dgm:pt modelId="{FD2D97A7-CB03-4A51-898C-19E747100B17}" type="sibTrans" cxnId="{C11962F4-7E2C-46DB-B3FE-4DD7D31ED6A4}">
      <dgm:prSet/>
      <dgm:spPr/>
      <dgm:t>
        <a:bodyPr/>
        <a:lstStyle/>
        <a:p>
          <a:endParaRPr lang="en-US"/>
        </a:p>
      </dgm:t>
    </dgm:pt>
    <dgm:pt modelId="{4D43648B-9688-4FBD-BAD7-B1409F27009B}" type="pres">
      <dgm:prSet presAssocID="{B370D857-2356-4F2A-80A8-D55562CE6AA9}" presName="diagram" presStyleCnt="0">
        <dgm:presLayoutVars>
          <dgm:dir/>
          <dgm:resizeHandles val="exact"/>
        </dgm:presLayoutVars>
      </dgm:prSet>
      <dgm:spPr/>
    </dgm:pt>
    <dgm:pt modelId="{2A52711F-0FCA-4F19-83E7-775BFE809270}" type="pres">
      <dgm:prSet presAssocID="{9820E827-0134-4FCE-B107-D649F34C2F07}" presName="node" presStyleLbl="node1" presStyleIdx="0" presStyleCnt="6">
        <dgm:presLayoutVars>
          <dgm:bulletEnabled val="1"/>
        </dgm:presLayoutVars>
      </dgm:prSet>
      <dgm:spPr/>
    </dgm:pt>
    <dgm:pt modelId="{CE7FCAB3-8CBB-48C0-8494-91A9E1CC5DB9}" type="pres">
      <dgm:prSet presAssocID="{51575DB1-DEFA-4F3D-B0C5-0B94FAF603A4}" presName="sibTrans" presStyleCnt="0"/>
      <dgm:spPr/>
    </dgm:pt>
    <dgm:pt modelId="{CCEDF950-E5AA-47DE-9188-A219353F5B12}" type="pres">
      <dgm:prSet presAssocID="{6F6921A1-E3D5-4C0F-AC6B-C78AD26D2716}" presName="node" presStyleLbl="node1" presStyleIdx="1" presStyleCnt="6">
        <dgm:presLayoutVars>
          <dgm:bulletEnabled val="1"/>
        </dgm:presLayoutVars>
      </dgm:prSet>
      <dgm:spPr/>
    </dgm:pt>
    <dgm:pt modelId="{8579A64E-4CBF-4FC7-8AED-E2585D3E4A60}" type="pres">
      <dgm:prSet presAssocID="{DC406219-A077-442B-93FA-A37DCBDE415F}" presName="sibTrans" presStyleCnt="0"/>
      <dgm:spPr/>
    </dgm:pt>
    <dgm:pt modelId="{BBFD78B0-8D70-481A-8C88-2E0B4588690A}" type="pres">
      <dgm:prSet presAssocID="{D804BCDB-85B3-4C52-8D2C-DB2C9196D6B4}" presName="node" presStyleLbl="node1" presStyleIdx="2" presStyleCnt="6">
        <dgm:presLayoutVars>
          <dgm:bulletEnabled val="1"/>
        </dgm:presLayoutVars>
      </dgm:prSet>
      <dgm:spPr/>
    </dgm:pt>
    <dgm:pt modelId="{1DAA15ED-FEE4-4262-94BA-2FA3E41E79A6}" type="pres">
      <dgm:prSet presAssocID="{F65E437F-FB0A-4238-B66E-6ED606ADF419}" presName="sibTrans" presStyleCnt="0"/>
      <dgm:spPr/>
    </dgm:pt>
    <dgm:pt modelId="{13C6D7C4-DEC8-4E41-BCC8-87AD259D3374}" type="pres">
      <dgm:prSet presAssocID="{D3015657-440E-4E4D-B31B-C6201BFE6D61}" presName="node" presStyleLbl="node1" presStyleIdx="3" presStyleCnt="6">
        <dgm:presLayoutVars>
          <dgm:bulletEnabled val="1"/>
        </dgm:presLayoutVars>
      </dgm:prSet>
      <dgm:spPr/>
    </dgm:pt>
    <dgm:pt modelId="{FD0C0B79-0F55-461A-AB68-406000443D58}" type="pres">
      <dgm:prSet presAssocID="{8BF33FD1-3236-4BB2-9543-15B99608E0C3}" presName="sibTrans" presStyleCnt="0"/>
      <dgm:spPr/>
    </dgm:pt>
    <dgm:pt modelId="{44380ED4-FE4A-4493-AFFC-C267D3D4B68A}" type="pres">
      <dgm:prSet presAssocID="{F2931955-D0A5-431A-B9E6-E5EDBBBD88AA}" presName="node" presStyleLbl="node1" presStyleIdx="4" presStyleCnt="6">
        <dgm:presLayoutVars>
          <dgm:bulletEnabled val="1"/>
        </dgm:presLayoutVars>
      </dgm:prSet>
      <dgm:spPr/>
    </dgm:pt>
    <dgm:pt modelId="{4CFD3D10-9D9C-496D-AF42-9B25ACE940D5}" type="pres">
      <dgm:prSet presAssocID="{60337023-272A-4212-A852-3B42F0666B4A}" presName="sibTrans" presStyleCnt="0"/>
      <dgm:spPr/>
    </dgm:pt>
    <dgm:pt modelId="{74F33713-8AED-4483-81D2-2319B8ABE4C6}" type="pres">
      <dgm:prSet presAssocID="{BE39FC2A-0AF0-4E69-93B9-3B52DE2AD138}" presName="node" presStyleLbl="node1" presStyleIdx="5" presStyleCnt="6">
        <dgm:presLayoutVars>
          <dgm:bulletEnabled val="1"/>
        </dgm:presLayoutVars>
      </dgm:prSet>
      <dgm:spPr/>
    </dgm:pt>
  </dgm:ptLst>
  <dgm:cxnLst>
    <dgm:cxn modelId="{73FDA100-9F21-400F-832C-3A6D1846201B}" type="presOf" srcId="{9820E827-0134-4FCE-B107-D649F34C2F07}" destId="{2A52711F-0FCA-4F19-83E7-775BFE809270}" srcOrd="0" destOrd="0" presId="urn:microsoft.com/office/officeart/2005/8/layout/default"/>
    <dgm:cxn modelId="{87F63202-6CB0-4383-9B59-70828E864FD2}" type="presOf" srcId="{D804BCDB-85B3-4C52-8D2C-DB2C9196D6B4}" destId="{BBFD78B0-8D70-481A-8C88-2E0B4588690A}" srcOrd="0" destOrd="0" presId="urn:microsoft.com/office/officeart/2005/8/layout/default"/>
    <dgm:cxn modelId="{0B79020A-1DEC-4230-A184-7CB9F49FD284}" srcId="{B370D857-2356-4F2A-80A8-D55562CE6AA9}" destId="{F2931955-D0A5-431A-B9E6-E5EDBBBD88AA}" srcOrd="4" destOrd="0" parTransId="{ED23DF8D-A5E5-4F7C-875E-9E21EB0E3901}" sibTransId="{60337023-272A-4212-A852-3B42F0666B4A}"/>
    <dgm:cxn modelId="{14823B17-0D42-42AD-BA72-122EF52A79B2}" type="presOf" srcId="{6F6921A1-E3D5-4C0F-AC6B-C78AD26D2716}" destId="{CCEDF950-E5AA-47DE-9188-A219353F5B12}" srcOrd="0" destOrd="0" presId="urn:microsoft.com/office/officeart/2005/8/layout/default"/>
    <dgm:cxn modelId="{9BA82C1C-BBB8-4CFC-8EE1-30B1613FBA2F}" type="presOf" srcId="{F2931955-D0A5-431A-B9E6-E5EDBBBD88AA}" destId="{44380ED4-FE4A-4493-AFFC-C267D3D4B68A}" srcOrd="0" destOrd="0" presId="urn:microsoft.com/office/officeart/2005/8/layout/default"/>
    <dgm:cxn modelId="{4C211C31-7CF1-4D3E-95F5-2E0515FD265E}" srcId="{B370D857-2356-4F2A-80A8-D55562CE6AA9}" destId="{9820E827-0134-4FCE-B107-D649F34C2F07}" srcOrd="0" destOrd="0" parTransId="{5D426E32-A483-4AC1-99DC-47E83A69239C}" sibTransId="{51575DB1-DEFA-4F3D-B0C5-0B94FAF603A4}"/>
    <dgm:cxn modelId="{964D9F3F-421B-4262-A210-660ED2B5683F}" type="presOf" srcId="{BE39FC2A-0AF0-4E69-93B9-3B52DE2AD138}" destId="{74F33713-8AED-4483-81D2-2319B8ABE4C6}" srcOrd="0" destOrd="0" presId="urn:microsoft.com/office/officeart/2005/8/layout/default"/>
    <dgm:cxn modelId="{71D31185-96F5-4B44-8DAA-5BAFAE5CCD29}" srcId="{B370D857-2356-4F2A-80A8-D55562CE6AA9}" destId="{D804BCDB-85B3-4C52-8D2C-DB2C9196D6B4}" srcOrd="2" destOrd="0" parTransId="{C9619216-7D12-44E1-B50A-BE55028F81FD}" sibTransId="{F65E437F-FB0A-4238-B66E-6ED606ADF419}"/>
    <dgm:cxn modelId="{593D6089-F552-41B0-A16C-70A2BC4CBF67}" srcId="{B370D857-2356-4F2A-80A8-D55562CE6AA9}" destId="{D3015657-440E-4E4D-B31B-C6201BFE6D61}" srcOrd="3" destOrd="0" parTransId="{092C0CBC-89A3-498B-9511-E8FD31F99904}" sibTransId="{8BF33FD1-3236-4BB2-9543-15B99608E0C3}"/>
    <dgm:cxn modelId="{A2D2F88C-C339-47F2-AB36-A5E34B5EB729}" srcId="{B370D857-2356-4F2A-80A8-D55562CE6AA9}" destId="{6F6921A1-E3D5-4C0F-AC6B-C78AD26D2716}" srcOrd="1" destOrd="0" parTransId="{085A2183-CBF4-4874-8906-785D50331BC8}" sibTransId="{DC406219-A077-442B-93FA-A37DCBDE415F}"/>
    <dgm:cxn modelId="{7E117391-87A0-45E1-AD29-0DF30352CF2F}" type="presOf" srcId="{B370D857-2356-4F2A-80A8-D55562CE6AA9}" destId="{4D43648B-9688-4FBD-BAD7-B1409F27009B}" srcOrd="0" destOrd="0" presId="urn:microsoft.com/office/officeart/2005/8/layout/default"/>
    <dgm:cxn modelId="{D37754E0-E570-4CDA-B08C-D861F420E23B}" type="presOf" srcId="{D3015657-440E-4E4D-B31B-C6201BFE6D61}" destId="{13C6D7C4-DEC8-4E41-BCC8-87AD259D3374}" srcOrd="0" destOrd="0" presId="urn:microsoft.com/office/officeart/2005/8/layout/default"/>
    <dgm:cxn modelId="{C11962F4-7E2C-46DB-B3FE-4DD7D31ED6A4}" srcId="{B370D857-2356-4F2A-80A8-D55562CE6AA9}" destId="{BE39FC2A-0AF0-4E69-93B9-3B52DE2AD138}" srcOrd="5" destOrd="0" parTransId="{39D4BC76-65A7-4506-A748-C704B6209E5C}" sibTransId="{FD2D97A7-CB03-4A51-898C-19E747100B17}"/>
    <dgm:cxn modelId="{64DC3F19-1ABF-426C-BAA1-861F990C54F4}" type="presParOf" srcId="{4D43648B-9688-4FBD-BAD7-B1409F27009B}" destId="{2A52711F-0FCA-4F19-83E7-775BFE809270}" srcOrd="0" destOrd="0" presId="urn:microsoft.com/office/officeart/2005/8/layout/default"/>
    <dgm:cxn modelId="{0440C6DA-E2B2-451E-80E4-ACDCFEA8EAA2}" type="presParOf" srcId="{4D43648B-9688-4FBD-BAD7-B1409F27009B}" destId="{CE7FCAB3-8CBB-48C0-8494-91A9E1CC5DB9}" srcOrd="1" destOrd="0" presId="urn:microsoft.com/office/officeart/2005/8/layout/default"/>
    <dgm:cxn modelId="{52AF5628-78FA-4947-87F7-8753184BA6FB}" type="presParOf" srcId="{4D43648B-9688-4FBD-BAD7-B1409F27009B}" destId="{CCEDF950-E5AA-47DE-9188-A219353F5B12}" srcOrd="2" destOrd="0" presId="urn:microsoft.com/office/officeart/2005/8/layout/default"/>
    <dgm:cxn modelId="{4F5357FB-E06B-41C5-BE0A-A8D966709038}" type="presParOf" srcId="{4D43648B-9688-4FBD-BAD7-B1409F27009B}" destId="{8579A64E-4CBF-4FC7-8AED-E2585D3E4A60}" srcOrd="3" destOrd="0" presId="urn:microsoft.com/office/officeart/2005/8/layout/default"/>
    <dgm:cxn modelId="{5D8D8DDA-8E46-4908-90C2-B48C556A7696}" type="presParOf" srcId="{4D43648B-9688-4FBD-BAD7-B1409F27009B}" destId="{BBFD78B0-8D70-481A-8C88-2E0B4588690A}" srcOrd="4" destOrd="0" presId="urn:microsoft.com/office/officeart/2005/8/layout/default"/>
    <dgm:cxn modelId="{4708107B-8FE4-4C03-8C13-43936E9F98F9}" type="presParOf" srcId="{4D43648B-9688-4FBD-BAD7-B1409F27009B}" destId="{1DAA15ED-FEE4-4262-94BA-2FA3E41E79A6}" srcOrd="5" destOrd="0" presId="urn:microsoft.com/office/officeart/2005/8/layout/default"/>
    <dgm:cxn modelId="{C982CEB1-12D7-49E5-BBEB-411F5E0C8336}" type="presParOf" srcId="{4D43648B-9688-4FBD-BAD7-B1409F27009B}" destId="{13C6D7C4-DEC8-4E41-BCC8-87AD259D3374}" srcOrd="6" destOrd="0" presId="urn:microsoft.com/office/officeart/2005/8/layout/default"/>
    <dgm:cxn modelId="{505DBC9A-D57B-432D-99E3-2D481B9485DF}" type="presParOf" srcId="{4D43648B-9688-4FBD-BAD7-B1409F27009B}" destId="{FD0C0B79-0F55-461A-AB68-406000443D58}" srcOrd="7" destOrd="0" presId="urn:microsoft.com/office/officeart/2005/8/layout/default"/>
    <dgm:cxn modelId="{F573C23C-7871-4A3E-B456-8B85B52B0C55}" type="presParOf" srcId="{4D43648B-9688-4FBD-BAD7-B1409F27009B}" destId="{44380ED4-FE4A-4493-AFFC-C267D3D4B68A}" srcOrd="8" destOrd="0" presId="urn:microsoft.com/office/officeart/2005/8/layout/default"/>
    <dgm:cxn modelId="{0126FE89-45E6-49BE-A5EC-E82C686BBA45}" type="presParOf" srcId="{4D43648B-9688-4FBD-BAD7-B1409F27009B}" destId="{4CFD3D10-9D9C-496D-AF42-9B25ACE940D5}" srcOrd="9" destOrd="0" presId="urn:microsoft.com/office/officeart/2005/8/layout/default"/>
    <dgm:cxn modelId="{2436ADE2-F528-41AD-BD8F-A71F9CD4E30D}" type="presParOf" srcId="{4D43648B-9688-4FBD-BAD7-B1409F27009B}" destId="{74F33713-8AED-4483-81D2-2319B8ABE4C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03E6D-E5D0-4140-A384-0E6294612181}">
      <dsp:nvSpPr>
        <dsp:cNvPr id="0" name=""/>
        <dsp:cNvSpPr/>
      </dsp:nvSpPr>
      <dsp:spPr>
        <a:xfrm>
          <a:off x="0" y="173161"/>
          <a:ext cx="5763489" cy="14917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u="sng" kern="1200"/>
            <a:t>“Fifty-five-snakes alive!”</a:t>
          </a:r>
          <a:endParaRPr lang="en-US" sz="1500" kern="1200"/>
        </a:p>
      </dsp:txBody>
      <dsp:txXfrm>
        <a:off x="72821" y="245982"/>
        <a:ext cx="5617847" cy="1346108"/>
      </dsp:txXfrm>
    </dsp:sp>
    <dsp:sp modelId="{439F8F9F-CD78-490E-A893-30F3B9EC7895}">
      <dsp:nvSpPr>
        <dsp:cNvPr id="0" name=""/>
        <dsp:cNvSpPr/>
      </dsp:nvSpPr>
      <dsp:spPr>
        <a:xfrm>
          <a:off x="0" y="1708111"/>
          <a:ext cx="5763489" cy="14917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endParaRPr lang="en-US" sz="1500" kern="1200"/>
        </a:p>
      </dsp:txBody>
      <dsp:txXfrm>
        <a:off x="72821" y="1780932"/>
        <a:ext cx="5617847" cy="1346108"/>
      </dsp:txXfrm>
    </dsp:sp>
    <dsp:sp modelId="{53FBA587-DCD2-48ED-8EFC-6080CB17D981}">
      <dsp:nvSpPr>
        <dsp:cNvPr id="0" name=""/>
        <dsp:cNvSpPr/>
      </dsp:nvSpPr>
      <dsp:spPr>
        <a:xfrm>
          <a:off x="0" y="3243061"/>
          <a:ext cx="5763489" cy="14917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On scooping the main prize of £108,000, Mrs Anderson denied that there had been any agreement with Mrs Robertson, but the courts view of this evidence in 2003 case was that an agreement did exist and that Mrs Anderson was forced to share her prize money. </a:t>
          </a:r>
          <a:endParaRPr lang="en-US" sz="1500" kern="1200"/>
        </a:p>
      </dsp:txBody>
      <dsp:txXfrm>
        <a:off x="72821" y="3315882"/>
        <a:ext cx="5617847" cy="1346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4ED1E-EBFD-41BA-9B18-70875DEF40EC}">
      <dsp:nvSpPr>
        <dsp:cNvPr id="0" name=""/>
        <dsp:cNvSpPr/>
      </dsp:nvSpPr>
      <dsp:spPr>
        <a:xfrm>
          <a:off x="0" y="723825"/>
          <a:ext cx="6692813" cy="79852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u="sng" kern="1200"/>
            <a:t>Historic approach </a:t>
          </a:r>
          <a:endParaRPr lang="en-US" sz="2100" kern="1200"/>
        </a:p>
      </dsp:txBody>
      <dsp:txXfrm>
        <a:off x="38981" y="762806"/>
        <a:ext cx="6614851" cy="720562"/>
      </dsp:txXfrm>
    </dsp:sp>
    <dsp:sp modelId="{4AE47331-3D92-4BF8-8D2C-0C5DD6A732EA}">
      <dsp:nvSpPr>
        <dsp:cNvPr id="0" name=""/>
        <dsp:cNvSpPr/>
      </dsp:nvSpPr>
      <dsp:spPr>
        <a:xfrm>
          <a:off x="0" y="1582830"/>
          <a:ext cx="6692813" cy="798524"/>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t>
          </a:r>
          <a:r>
            <a:rPr lang="en-GB" sz="2100" i="1" kern="1200"/>
            <a:t>consensus ad idium </a:t>
          </a:r>
          <a:r>
            <a:rPr lang="en-GB" sz="2100" kern="1200"/>
            <a:t>(a meeting of minds)</a:t>
          </a:r>
          <a:endParaRPr lang="en-US" sz="2100" kern="1200"/>
        </a:p>
      </dsp:txBody>
      <dsp:txXfrm>
        <a:off x="38981" y="1621811"/>
        <a:ext cx="6614851" cy="720562"/>
      </dsp:txXfrm>
    </dsp:sp>
    <dsp:sp modelId="{963A4A9A-FF8C-4E33-9010-D8998727C604}">
      <dsp:nvSpPr>
        <dsp:cNvPr id="0" name=""/>
        <dsp:cNvSpPr/>
      </dsp:nvSpPr>
      <dsp:spPr>
        <a:xfrm>
          <a:off x="0" y="2441834"/>
          <a:ext cx="6692813" cy="798524"/>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Subjective approach</a:t>
          </a:r>
          <a:r>
            <a:rPr lang="en-GB" sz="2100" kern="1200"/>
            <a:t>: What did the parties actually think at the time of entering into the contract?</a:t>
          </a:r>
          <a:endParaRPr lang="en-US" sz="2100" kern="1200"/>
        </a:p>
      </dsp:txBody>
      <dsp:txXfrm>
        <a:off x="38981" y="2480815"/>
        <a:ext cx="6614851" cy="720562"/>
      </dsp:txXfrm>
    </dsp:sp>
    <dsp:sp modelId="{3AC67648-02A8-4A4E-B571-890AB56B61B2}">
      <dsp:nvSpPr>
        <dsp:cNvPr id="0" name=""/>
        <dsp:cNvSpPr/>
      </dsp:nvSpPr>
      <dsp:spPr>
        <a:xfrm>
          <a:off x="0" y="3300840"/>
          <a:ext cx="6692813" cy="798524"/>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X Difficult to implement, since the Courts are neither mind readers or time travellers</a:t>
          </a:r>
          <a:endParaRPr lang="en-US" sz="2100" kern="1200"/>
        </a:p>
      </dsp:txBody>
      <dsp:txXfrm>
        <a:off x="38981" y="3339821"/>
        <a:ext cx="6614851" cy="720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EB74D-E2FB-4EFB-AF04-48566B09C23B}">
      <dsp:nvSpPr>
        <dsp:cNvPr id="0" name=""/>
        <dsp:cNvSpPr/>
      </dsp:nvSpPr>
      <dsp:spPr>
        <a:xfrm>
          <a:off x="0" y="752807"/>
          <a:ext cx="2850905" cy="17105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party making the offer: </a:t>
          </a:r>
          <a:r>
            <a:rPr lang="en-GB" sz="1800" b="1" kern="1200" dirty="0"/>
            <a:t>OFFEROR</a:t>
          </a:r>
          <a:endParaRPr lang="en-US" sz="1800" b="1" kern="1200" dirty="0"/>
        </a:p>
      </dsp:txBody>
      <dsp:txXfrm>
        <a:off x="0" y="752807"/>
        <a:ext cx="2850905" cy="1710543"/>
      </dsp:txXfrm>
    </dsp:sp>
    <dsp:sp modelId="{C1A725DD-D653-47AC-86B1-7FBC98E21523}">
      <dsp:nvSpPr>
        <dsp:cNvPr id="0" name=""/>
        <dsp:cNvSpPr/>
      </dsp:nvSpPr>
      <dsp:spPr>
        <a:xfrm>
          <a:off x="3135996" y="752807"/>
          <a:ext cx="2850905" cy="17105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party to whom the offer is made: </a:t>
          </a:r>
          <a:r>
            <a:rPr lang="en-GB" sz="1800" b="1" kern="1200" dirty="0"/>
            <a:t>OFFEREE</a:t>
          </a:r>
          <a:endParaRPr lang="en-US" sz="1800" b="1" kern="1200" dirty="0"/>
        </a:p>
      </dsp:txBody>
      <dsp:txXfrm>
        <a:off x="3135996" y="752807"/>
        <a:ext cx="2850905" cy="1710543"/>
      </dsp:txXfrm>
    </dsp:sp>
    <dsp:sp modelId="{45B0CE60-DF66-43FD-BFD0-C4F2EDCAEA8C}">
      <dsp:nvSpPr>
        <dsp:cNvPr id="0" name=""/>
        <dsp:cNvSpPr/>
      </dsp:nvSpPr>
      <dsp:spPr>
        <a:xfrm>
          <a:off x="6271992" y="752807"/>
          <a:ext cx="2850905" cy="17105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OFFER</a:t>
          </a:r>
          <a:r>
            <a:rPr lang="en-GB" sz="1800" kern="1200" dirty="0"/>
            <a:t> – An expression of willingness to contract on certain terms on which the offeror is prepared to be legally bound following acceptance.</a:t>
          </a:r>
          <a:endParaRPr lang="en-US" sz="1800" kern="1200" dirty="0"/>
        </a:p>
      </dsp:txBody>
      <dsp:txXfrm>
        <a:off x="6271992" y="752807"/>
        <a:ext cx="2850905" cy="1710543"/>
      </dsp:txXfrm>
    </dsp:sp>
    <dsp:sp modelId="{5234584B-4B66-4947-9A5B-2105683B871E}">
      <dsp:nvSpPr>
        <dsp:cNvPr id="0" name=""/>
        <dsp:cNvSpPr/>
      </dsp:nvSpPr>
      <dsp:spPr>
        <a:xfrm>
          <a:off x="0" y="2748441"/>
          <a:ext cx="2850905" cy="17105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terms of an offer must be </a:t>
          </a:r>
          <a:r>
            <a:rPr lang="en-GB" sz="1800" b="1" kern="1200"/>
            <a:t>sufficiently certain </a:t>
          </a:r>
          <a:endParaRPr lang="en-US" sz="1800" kern="1200"/>
        </a:p>
      </dsp:txBody>
      <dsp:txXfrm>
        <a:off x="0" y="2748441"/>
        <a:ext cx="2850905" cy="1710543"/>
      </dsp:txXfrm>
    </dsp:sp>
    <dsp:sp modelId="{0ACFE3E7-18BD-4B3C-8010-EE925AE2F6EF}">
      <dsp:nvSpPr>
        <dsp:cNvPr id="0" name=""/>
        <dsp:cNvSpPr/>
      </dsp:nvSpPr>
      <dsp:spPr>
        <a:xfrm>
          <a:off x="3135996" y="2748441"/>
          <a:ext cx="2850905" cy="17105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kern="1200"/>
            <a:t>Nicolene Ltd v Simmonds [1953]</a:t>
          </a:r>
          <a:endParaRPr lang="en-US" sz="1800" kern="1200"/>
        </a:p>
      </dsp:txBody>
      <dsp:txXfrm>
        <a:off x="3135996" y="2748441"/>
        <a:ext cx="2850905" cy="1710543"/>
      </dsp:txXfrm>
    </dsp:sp>
    <dsp:sp modelId="{515C56E3-6A41-4AC3-A48F-3606B9F1FC2A}">
      <dsp:nvSpPr>
        <dsp:cNvPr id="0" name=""/>
        <dsp:cNvSpPr/>
      </dsp:nvSpPr>
      <dsp:spPr>
        <a:xfrm>
          <a:off x="6271992" y="2748441"/>
          <a:ext cx="2850905" cy="17105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kern="1200"/>
            <a:t>Scammell &amp; Nephew Ltd v Ouston [1941]</a:t>
          </a:r>
          <a:endParaRPr lang="en-US" sz="1800" kern="1200"/>
        </a:p>
      </dsp:txBody>
      <dsp:txXfrm>
        <a:off x="6271992" y="2748441"/>
        <a:ext cx="2850905" cy="17105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597E7-16A9-4A3E-BB65-C2D3ADBE4C7B}">
      <dsp:nvSpPr>
        <dsp:cNvPr id="0" name=""/>
        <dsp:cNvSpPr/>
      </dsp:nvSpPr>
      <dsp:spPr>
        <a:xfrm>
          <a:off x="0" y="607125"/>
          <a:ext cx="6628804" cy="121094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If an offeree attempts to accept an offer but adds a new term of their own (qualified acceptance), then there is no valid acceptance. </a:t>
          </a:r>
          <a:endParaRPr lang="en-US" sz="2300" kern="1200"/>
        </a:p>
      </dsp:txBody>
      <dsp:txXfrm>
        <a:off x="59114" y="666239"/>
        <a:ext cx="6510576" cy="1092721"/>
      </dsp:txXfrm>
    </dsp:sp>
    <dsp:sp modelId="{8354A8B0-20D6-4F69-BC7D-E1BC03F6C2B1}">
      <dsp:nvSpPr>
        <dsp:cNvPr id="0" name=""/>
        <dsp:cNvSpPr/>
      </dsp:nvSpPr>
      <dsp:spPr>
        <a:xfrm>
          <a:off x="0" y="1884315"/>
          <a:ext cx="6628804" cy="121094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similar effect arises where the offeree accepts the offer but changes the terms of the offer. This then amounts to a counter-offer. </a:t>
          </a:r>
          <a:endParaRPr lang="en-US" sz="2300" kern="1200"/>
        </a:p>
      </dsp:txBody>
      <dsp:txXfrm>
        <a:off x="59114" y="1943429"/>
        <a:ext cx="6510576" cy="1092721"/>
      </dsp:txXfrm>
    </dsp:sp>
    <dsp:sp modelId="{DF3D420A-8DDD-4E49-AFB5-4476D5D542E6}">
      <dsp:nvSpPr>
        <dsp:cNvPr id="0" name=""/>
        <dsp:cNvSpPr/>
      </dsp:nvSpPr>
      <dsp:spPr>
        <a:xfrm>
          <a:off x="0" y="3161505"/>
          <a:ext cx="6628804" cy="121094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dirty="0"/>
            <a:t>Hyde v Wrench [1840] – RESEARCH THE FACTS OF THIS CASE</a:t>
          </a:r>
          <a:endParaRPr lang="en-US" sz="2300" kern="1200" dirty="0"/>
        </a:p>
      </dsp:txBody>
      <dsp:txXfrm>
        <a:off x="59114" y="3220619"/>
        <a:ext cx="6510576" cy="10927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A135E-0313-4520-86D5-A3EDDDBE4ADE}">
      <dsp:nvSpPr>
        <dsp:cNvPr id="0" name=""/>
        <dsp:cNvSpPr/>
      </dsp:nvSpPr>
      <dsp:spPr>
        <a:xfrm>
          <a:off x="0" y="3492"/>
          <a:ext cx="8876437" cy="7439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E23D2-AE47-4697-98BC-433C55245130}">
      <dsp:nvSpPr>
        <dsp:cNvPr id="0" name=""/>
        <dsp:cNvSpPr/>
      </dsp:nvSpPr>
      <dsp:spPr>
        <a:xfrm>
          <a:off x="225059" y="170892"/>
          <a:ext cx="409199" cy="409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412034-8565-4E6D-B051-AF7495BD1494}">
      <dsp:nvSpPr>
        <dsp:cNvPr id="0" name=""/>
        <dsp:cNvSpPr/>
      </dsp:nvSpPr>
      <dsp:spPr>
        <a:xfrm>
          <a:off x="859318" y="3492"/>
          <a:ext cx="8017118" cy="743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marL="0" lvl="0" indent="0" algn="l" defTabSz="844550">
            <a:lnSpc>
              <a:spcPct val="100000"/>
            </a:lnSpc>
            <a:spcBef>
              <a:spcPct val="0"/>
            </a:spcBef>
            <a:spcAft>
              <a:spcPct val="35000"/>
            </a:spcAft>
            <a:buNone/>
          </a:pPr>
          <a:r>
            <a:rPr lang="en-GB" sz="1900" b="1" u="sng" kern="1200"/>
            <a:t>EXCEPTIONS TO THE POSTAL RULE:</a:t>
          </a:r>
          <a:endParaRPr lang="en-US" sz="1900" kern="1200"/>
        </a:p>
      </dsp:txBody>
      <dsp:txXfrm>
        <a:off x="859318" y="3492"/>
        <a:ext cx="8017118" cy="743998"/>
      </dsp:txXfrm>
    </dsp:sp>
    <dsp:sp modelId="{7BB533B7-AD8C-4634-A298-1A491A2F2D92}">
      <dsp:nvSpPr>
        <dsp:cNvPr id="0" name=""/>
        <dsp:cNvSpPr/>
      </dsp:nvSpPr>
      <dsp:spPr>
        <a:xfrm>
          <a:off x="0" y="933491"/>
          <a:ext cx="8876437" cy="7439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2592B-FCD8-45C4-B22A-1447012441A9}">
      <dsp:nvSpPr>
        <dsp:cNvPr id="0" name=""/>
        <dsp:cNvSpPr/>
      </dsp:nvSpPr>
      <dsp:spPr>
        <a:xfrm>
          <a:off x="225059" y="1100891"/>
          <a:ext cx="409199" cy="409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2EF99E-3B88-4A40-A2E5-511BBC0BA874}">
      <dsp:nvSpPr>
        <dsp:cNvPr id="0" name=""/>
        <dsp:cNvSpPr/>
      </dsp:nvSpPr>
      <dsp:spPr>
        <a:xfrm>
          <a:off x="859318" y="933491"/>
          <a:ext cx="8017118" cy="743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marL="0" lvl="0" indent="0" algn="l" defTabSz="844550">
            <a:lnSpc>
              <a:spcPct val="100000"/>
            </a:lnSpc>
            <a:spcBef>
              <a:spcPct val="0"/>
            </a:spcBef>
            <a:spcAft>
              <a:spcPct val="35000"/>
            </a:spcAft>
            <a:buNone/>
          </a:pPr>
          <a:r>
            <a:rPr lang="en-GB" sz="1900" kern="1200"/>
            <a:t>The postal rule will only apply when the letter is correctly stamped and addressed</a:t>
          </a:r>
          <a:endParaRPr lang="en-US" sz="1900" kern="1200"/>
        </a:p>
      </dsp:txBody>
      <dsp:txXfrm>
        <a:off x="859318" y="933491"/>
        <a:ext cx="8017118" cy="743998"/>
      </dsp:txXfrm>
    </dsp:sp>
    <dsp:sp modelId="{771AD626-1D3D-48D8-994A-3ACE7D0F0C64}">
      <dsp:nvSpPr>
        <dsp:cNvPr id="0" name=""/>
        <dsp:cNvSpPr/>
      </dsp:nvSpPr>
      <dsp:spPr>
        <a:xfrm>
          <a:off x="0" y="1863490"/>
          <a:ext cx="8876437" cy="7439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3D351-3B7D-4EDD-9455-49636B3B210B}">
      <dsp:nvSpPr>
        <dsp:cNvPr id="0" name=""/>
        <dsp:cNvSpPr/>
      </dsp:nvSpPr>
      <dsp:spPr>
        <a:xfrm>
          <a:off x="225059" y="2030889"/>
          <a:ext cx="409199" cy="4091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750F98-B63D-4A40-A591-5399FD2514DE}">
      <dsp:nvSpPr>
        <dsp:cNvPr id="0" name=""/>
        <dsp:cNvSpPr/>
      </dsp:nvSpPr>
      <dsp:spPr>
        <a:xfrm>
          <a:off x="859318" y="1863490"/>
          <a:ext cx="8017118" cy="743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marL="0" lvl="0" indent="0" algn="l" defTabSz="844550">
            <a:lnSpc>
              <a:spcPct val="100000"/>
            </a:lnSpc>
            <a:spcBef>
              <a:spcPct val="0"/>
            </a:spcBef>
            <a:spcAft>
              <a:spcPct val="35000"/>
            </a:spcAft>
            <a:buNone/>
          </a:pPr>
          <a:r>
            <a:rPr lang="en-GB" sz="1900" kern="1200"/>
            <a:t>The parties can exclude the rule if they want to – </a:t>
          </a:r>
          <a:r>
            <a:rPr lang="en-GB" sz="1900" b="1" i="1" kern="1200"/>
            <a:t>Holwell Securities Ltd v Hughes [1974]</a:t>
          </a:r>
          <a:endParaRPr lang="en-US" sz="1900" kern="1200"/>
        </a:p>
      </dsp:txBody>
      <dsp:txXfrm>
        <a:off x="859318" y="1863490"/>
        <a:ext cx="8017118" cy="743998"/>
      </dsp:txXfrm>
    </dsp:sp>
    <dsp:sp modelId="{1CF2FD27-EAC5-4D00-AA2B-ACB1D31ACA50}">
      <dsp:nvSpPr>
        <dsp:cNvPr id="0" name=""/>
        <dsp:cNvSpPr/>
      </dsp:nvSpPr>
      <dsp:spPr>
        <a:xfrm>
          <a:off x="0" y="2793488"/>
          <a:ext cx="8876437" cy="7439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77E01A-CDB0-452B-92B3-ACA1D4517B32}">
      <dsp:nvSpPr>
        <dsp:cNvPr id="0" name=""/>
        <dsp:cNvSpPr/>
      </dsp:nvSpPr>
      <dsp:spPr>
        <a:xfrm>
          <a:off x="225059" y="2960888"/>
          <a:ext cx="409199" cy="4091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4C964D-D209-4A6F-A963-80717BB312EB}">
      <dsp:nvSpPr>
        <dsp:cNvPr id="0" name=""/>
        <dsp:cNvSpPr/>
      </dsp:nvSpPr>
      <dsp:spPr>
        <a:xfrm>
          <a:off x="859318" y="2793488"/>
          <a:ext cx="8017118" cy="743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marL="0" lvl="0" indent="0" algn="l" defTabSz="844550">
            <a:lnSpc>
              <a:spcPct val="100000"/>
            </a:lnSpc>
            <a:spcBef>
              <a:spcPct val="0"/>
            </a:spcBef>
            <a:spcAft>
              <a:spcPct val="35000"/>
            </a:spcAft>
            <a:buNone/>
          </a:pPr>
          <a:r>
            <a:rPr lang="en-GB" sz="1900" kern="1200"/>
            <a:t>It applies only when it is reasonable to use the post </a:t>
          </a:r>
          <a:r>
            <a:rPr lang="en-GB" sz="1900" b="1" i="1" kern="1200"/>
            <a:t>–Henthorn v Fraser [1892]</a:t>
          </a:r>
          <a:endParaRPr lang="en-US" sz="1900" kern="1200"/>
        </a:p>
      </dsp:txBody>
      <dsp:txXfrm>
        <a:off x="859318" y="2793488"/>
        <a:ext cx="8017118" cy="743998"/>
      </dsp:txXfrm>
    </dsp:sp>
    <dsp:sp modelId="{7460C147-50F1-410B-9B21-7912C398A335}">
      <dsp:nvSpPr>
        <dsp:cNvPr id="0" name=""/>
        <dsp:cNvSpPr/>
      </dsp:nvSpPr>
      <dsp:spPr>
        <a:xfrm>
          <a:off x="0" y="3723487"/>
          <a:ext cx="8876437" cy="7439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48845-42FF-4FD8-BCCD-FE83E8F6F55A}">
      <dsp:nvSpPr>
        <dsp:cNvPr id="0" name=""/>
        <dsp:cNvSpPr/>
      </dsp:nvSpPr>
      <dsp:spPr>
        <a:xfrm>
          <a:off x="225059" y="3890886"/>
          <a:ext cx="409199" cy="4091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CEE004-0169-4481-B0DB-DB4D52E86B3B}">
      <dsp:nvSpPr>
        <dsp:cNvPr id="0" name=""/>
        <dsp:cNvSpPr/>
      </dsp:nvSpPr>
      <dsp:spPr>
        <a:xfrm>
          <a:off x="859318" y="3723487"/>
          <a:ext cx="8017118" cy="7439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marL="0" lvl="0" indent="0" algn="l" defTabSz="844550">
            <a:lnSpc>
              <a:spcPct val="100000"/>
            </a:lnSpc>
            <a:spcBef>
              <a:spcPct val="0"/>
            </a:spcBef>
            <a:spcAft>
              <a:spcPct val="35000"/>
            </a:spcAft>
            <a:buNone/>
          </a:pPr>
          <a:r>
            <a:rPr lang="en-GB" sz="1900" kern="1200"/>
            <a:t>The rule should not be applied if it would lead to manifest inconvenience and absurdity.</a:t>
          </a:r>
          <a:endParaRPr lang="en-US" sz="1900" kern="1200"/>
        </a:p>
      </dsp:txBody>
      <dsp:txXfrm>
        <a:off x="859318" y="3723487"/>
        <a:ext cx="8017118" cy="7439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1C881-4FDF-44EE-8DA7-08A501C5977B}">
      <dsp:nvSpPr>
        <dsp:cNvPr id="0" name=""/>
        <dsp:cNvSpPr/>
      </dsp:nvSpPr>
      <dsp:spPr>
        <a:xfrm>
          <a:off x="920893" y="887962"/>
          <a:ext cx="1249769" cy="124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DDCA23-54F6-4E77-AB05-C05F7796617B}">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What distinguishes an offer from an invitation to treat?</a:t>
          </a:r>
          <a:endParaRPr lang="en-US" sz="1600" kern="1200"/>
        </a:p>
      </dsp:txBody>
      <dsp:txXfrm>
        <a:off x="157144" y="2485519"/>
        <a:ext cx="2777266" cy="720000"/>
      </dsp:txXfrm>
    </dsp:sp>
    <dsp:sp modelId="{8DB7175E-A26E-4188-B752-20787E855845}">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8BF8F6-9512-49FD-B0B1-D76164E1C5EA}">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What are the ways in which an offer can come to an end?</a:t>
          </a:r>
          <a:endParaRPr lang="en-US" sz="1600" kern="1200"/>
        </a:p>
      </dsp:txBody>
      <dsp:txXfrm>
        <a:off x="3420433" y="2485519"/>
        <a:ext cx="2777266" cy="720000"/>
      </dsp:txXfrm>
    </dsp:sp>
    <dsp:sp modelId="{A59566F5-2EA8-429D-91C0-1D2A7963EC8E}">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7810FB-13FC-463D-AB05-22AC61214576}">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What is the postal rule and what does it apply to?</a:t>
          </a:r>
          <a:endParaRPr lang="en-US" sz="1600" kern="1200"/>
        </a:p>
      </dsp:txBody>
      <dsp:txXfrm>
        <a:off x="6683721" y="2485519"/>
        <a:ext cx="2777266"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711F-0FCA-4F19-83E7-775BFE809270}">
      <dsp:nvSpPr>
        <dsp:cNvPr id="0" name=""/>
        <dsp:cNvSpPr/>
      </dsp:nvSpPr>
      <dsp:spPr>
        <a:xfrm>
          <a:off x="307345" y="1546"/>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Stevenson Jacques v McLean [1880]</a:t>
          </a:r>
          <a:endParaRPr lang="en-US" sz="3500" kern="1200"/>
        </a:p>
      </dsp:txBody>
      <dsp:txXfrm>
        <a:off x="307345" y="1546"/>
        <a:ext cx="3222855" cy="1933713"/>
      </dsp:txXfrm>
    </dsp:sp>
    <dsp:sp modelId="{CCEDF950-E5AA-47DE-9188-A219353F5B12}">
      <dsp:nvSpPr>
        <dsp:cNvPr id="0" name=""/>
        <dsp:cNvSpPr/>
      </dsp:nvSpPr>
      <dsp:spPr>
        <a:xfrm>
          <a:off x="3852486" y="1546"/>
          <a:ext cx="3222855" cy="193371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err="1"/>
            <a:t>Brinkibon</a:t>
          </a:r>
          <a:r>
            <a:rPr lang="en-US" sz="3500" kern="1200" dirty="0"/>
            <a:t> v </a:t>
          </a:r>
          <a:r>
            <a:rPr lang="en-US" sz="3500" kern="1200" dirty="0" err="1"/>
            <a:t>Stahag</a:t>
          </a:r>
          <a:r>
            <a:rPr lang="en-US" sz="3500" kern="1200" dirty="0"/>
            <a:t> Stahl [1983]</a:t>
          </a:r>
        </a:p>
      </dsp:txBody>
      <dsp:txXfrm>
        <a:off x="3852486" y="1546"/>
        <a:ext cx="3222855" cy="1933713"/>
      </dsp:txXfrm>
    </dsp:sp>
    <dsp:sp modelId="{BBFD78B0-8D70-481A-8C88-2E0B4588690A}">
      <dsp:nvSpPr>
        <dsp:cNvPr id="0" name=""/>
        <dsp:cNvSpPr/>
      </dsp:nvSpPr>
      <dsp:spPr>
        <a:xfrm>
          <a:off x="7397627" y="1546"/>
          <a:ext cx="3222855" cy="193371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Thomas v BPE Solicitors [2010]</a:t>
          </a:r>
          <a:endParaRPr lang="en-US" sz="3500" kern="1200" dirty="0"/>
        </a:p>
      </dsp:txBody>
      <dsp:txXfrm>
        <a:off x="7397627" y="1546"/>
        <a:ext cx="3222855" cy="1933713"/>
      </dsp:txXfrm>
    </dsp:sp>
    <dsp:sp modelId="{13C6D7C4-DEC8-4E41-BCC8-87AD259D3374}">
      <dsp:nvSpPr>
        <dsp:cNvPr id="0" name=""/>
        <dsp:cNvSpPr/>
      </dsp:nvSpPr>
      <dsp:spPr>
        <a:xfrm>
          <a:off x="307345" y="2257545"/>
          <a:ext cx="3222855" cy="193371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Dickinson v Dodds [1876]</a:t>
          </a:r>
          <a:endParaRPr lang="en-US" sz="3500" kern="1200"/>
        </a:p>
      </dsp:txBody>
      <dsp:txXfrm>
        <a:off x="307345" y="2257545"/>
        <a:ext cx="3222855" cy="1933713"/>
      </dsp:txXfrm>
    </dsp:sp>
    <dsp:sp modelId="{44380ED4-FE4A-4493-AFFC-C267D3D4B68A}">
      <dsp:nvSpPr>
        <dsp:cNvPr id="0" name=""/>
        <dsp:cNvSpPr/>
      </dsp:nvSpPr>
      <dsp:spPr>
        <a:xfrm>
          <a:off x="3852486" y="2257545"/>
          <a:ext cx="3222855" cy="193371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Hyde v Wrench [1840]</a:t>
          </a:r>
          <a:endParaRPr lang="en-US" sz="3500" kern="1200"/>
        </a:p>
      </dsp:txBody>
      <dsp:txXfrm>
        <a:off x="3852486" y="2257545"/>
        <a:ext cx="3222855" cy="1933713"/>
      </dsp:txXfrm>
    </dsp:sp>
    <dsp:sp modelId="{74F33713-8AED-4483-81D2-2319B8ABE4C6}">
      <dsp:nvSpPr>
        <dsp:cNvPr id="0" name=""/>
        <dsp:cNvSpPr/>
      </dsp:nvSpPr>
      <dsp:spPr>
        <a:xfrm>
          <a:off x="7397627" y="2257545"/>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Adams v Lindsell [1818]</a:t>
          </a:r>
          <a:endParaRPr lang="en-US" sz="3500" kern="120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87D88B-2DA0-4BC5-BCCB-DFACC10B9B30}" type="datetimeFigureOut">
              <a:rPr lang="en-GB" smtClean="0"/>
              <a:t>08/10/2025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8" Type="http://schemas.openxmlformats.org/officeDocument/2006/relationships/hyperlink" Target="https://ipsaloquitur.com/tort-law/causation/" TargetMode="External"/><Relationship Id="rId3" Type="http://schemas.openxmlformats.org/officeDocument/2006/relationships/hyperlink" Target="https://ipsaloquitur.com/contract-law/acceptance/" TargetMode="External"/><Relationship Id="rId7" Type="http://schemas.openxmlformats.org/officeDocument/2006/relationships/hyperlink" Target="https://ipsaloquitur.com/tort-law/breach-of-duty/" TargetMode="External"/><Relationship Id="rId2" Type="http://schemas.openxmlformats.org/officeDocument/2006/relationships/slide" Target="../slides/slide41.xml"/><Relationship Id="rId1" Type="http://schemas.openxmlformats.org/officeDocument/2006/relationships/notesMaster" Target="../notesMasters/notesMaster1.xml"/><Relationship Id="rId6" Type="http://schemas.openxmlformats.org/officeDocument/2006/relationships/hyperlink" Target="https://ipsaloquitur.com/contract-law/breach-of-contract/" TargetMode="External"/><Relationship Id="rId5" Type="http://schemas.openxmlformats.org/officeDocument/2006/relationships/hyperlink" Target="https://ipsaloquitur.com/contract-law/monetary-remedies/" TargetMode="External"/><Relationship Id="rId4" Type="http://schemas.openxmlformats.org/officeDocument/2006/relationships/hyperlink" Target="https://ipsaloquitur.com/contract-law/offer/" TargetMode="Externa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now start to look at the formation of a contract and last week we alluded to the fact that an agreement is made up of offer and acceptance of that offer.</a:t>
            </a:r>
          </a:p>
        </p:txBody>
      </p:sp>
      <p:sp>
        <p:nvSpPr>
          <p:cNvPr id="4" name="Slide Number Placeholder 3"/>
          <p:cNvSpPr>
            <a:spLocks noGrp="1"/>
          </p:cNvSpPr>
          <p:nvPr>
            <p:ph type="sldNum" sz="quarter" idx="10"/>
          </p:nvPr>
        </p:nvSpPr>
        <p:spPr/>
        <p:txBody>
          <a:bodyPr/>
          <a:lstStyle/>
          <a:p>
            <a:fld id="{8FB933AF-EFBA-428B-9E6F-2C2056A3795E}" type="slidenum">
              <a:rPr lang="en-GB" smtClean="0"/>
              <a:t>1</a:t>
            </a:fld>
            <a:endParaRPr lang="en-GB"/>
          </a:p>
        </p:txBody>
      </p:sp>
    </p:spTree>
    <p:extLst>
      <p:ext uri="{BB962C8B-B14F-4D97-AF65-F5344CB8AC3E}">
        <p14:creationId xmlns:p14="http://schemas.microsoft.com/office/powerpoint/2010/main" val="388477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no contract unless the parties are in AGREEMENT and this is therefore</a:t>
            </a:r>
            <a:r>
              <a:rPr lang="en-GB" baseline="0" dirty="0"/>
              <a:t> the usual starting point in establishing whether there is a valid and enforceable contract in existence.</a:t>
            </a:r>
          </a:p>
          <a:p>
            <a:endParaRPr lang="en-GB" baseline="0" dirty="0"/>
          </a:p>
          <a:p>
            <a:r>
              <a:rPr lang="en-GB" baseline="0" dirty="0"/>
              <a:t>Compare the following cases, both of which involve similar facts, but which resulted in very different outcomes, due to the presence or absence of agreement.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see how the Courts will start with an agreement as evidence as to whether a valid contract exists.</a:t>
            </a:r>
          </a:p>
          <a:p>
            <a:endParaRPr lang="en-GB" dirty="0"/>
          </a:p>
          <a:p>
            <a:r>
              <a:rPr lang="en-GB" dirty="0"/>
              <a:t>Of note, a</a:t>
            </a:r>
            <a:r>
              <a:rPr lang="en-GB" baseline="0" dirty="0"/>
              <a:t>greement alone is not proof of the existence of a valid contract, however consideration and intention to create legal relations evidence will also have to be found. We will be considering this next week.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now look at the historic approach to the facts of agreement.</a:t>
            </a:r>
          </a:p>
          <a:p>
            <a:endParaRPr lang="en-GB" dirty="0"/>
          </a:p>
          <a:p>
            <a:r>
              <a:rPr lang="en-GB" dirty="0"/>
              <a:t>A contract in law requires an intention to enter into a binding agreement between parties. The question is whether the Courts look at an objective or subjective test. It appears the test should be a subjective one based on voluntary intentions of parties, however, the Courts adopt an objective test and the reason for this is the need for legal certainty. There is difficulty in determining intentions of the parties as the Courts cannot mind read. It posed a significant difficulty applying a subjective test when we try to determine what do the parties think at the time of entering into the contract? </a:t>
            </a:r>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801616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historic approach to establishing agreement was for the courts to look for consensus ad idem – or a meeting of minds – between the parties. However, this subjective approach (i.e. an approach that focused upon what the parties themselves thought at the time of entering into the contract) was very difficult to implement and instead, the courts now apply an objective test of agreement. This was explained in Smith v Hughes [1871] as requiring a judge to look for factual evidence to show what the parties intended to agree, as viewed by a reasonable person looking at the things said and done by the parties involved.</a:t>
            </a:r>
          </a:p>
          <a:p>
            <a:endParaRPr lang="en-GB" dirty="0"/>
          </a:p>
          <a:p>
            <a:r>
              <a:rPr lang="en-GB" dirty="0"/>
              <a:t>In Butler Machine Tool Co v Ex-Cell-O Corporation (England) Ltd [1979] and Gibson v Manchester City Council [1979] Lord Denning suggested that a relaxed approach to this objective test should be followed, with the focus simply on establishing whether there was any evidence of an agreement between the parties.</a:t>
            </a:r>
          </a:p>
          <a:p>
            <a:endParaRPr lang="en-GB" dirty="0"/>
          </a:p>
          <a:p>
            <a:r>
              <a:rPr lang="en-GB" dirty="0"/>
              <a:t>This approach has been rejected, though, and the courts generally focus upon trying to find an offer from one party that is then accepted by the other. Although this approach does not cover all possible situations of agreement, it is a rule that generally works well in practice. Offer and acceptance can therefore be seen as the factual indicators of an agreement; this means that they are things that the court looks for to find that there was an agreement.</a:t>
            </a:r>
          </a:p>
          <a:p>
            <a:endParaRPr lang="en-GB" dirty="0"/>
          </a:p>
          <a:p>
            <a:r>
              <a:rPr lang="en-GB" dirty="0"/>
              <a:t>A good example of the importance of this objective approach was shown in Gibson v Manchester City Council (the facts of this case are set out at 2.3.3.7). Even though Mr Gibson subjectively thought the council was offering to sell a house to him, the House of Lords decided that the reasonable person would view the words “may be prepared to sell” as something other than a firm offer to sell. Without an offer, one of the vital elements of an agreement was missing, and there could therefore be no legally binding contract.</a:t>
            </a:r>
          </a:p>
        </p:txBody>
      </p:sp>
      <p:sp>
        <p:nvSpPr>
          <p:cNvPr id="4" name="Slide Number Placeholder 3"/>
          <p:cNvSpPr>
            <a:spLocks noGrp="1"/>
          </p:cNvSpPr>
          <p:nvPr>
            <p:ph type="sldNum" sz="quarter" idx="10"/>
          </p:nvPr>
        </p:nvSpPr>
        <p:spPr/>
        <p:txBody>
          <a:bodyPr/>
          <a:lstStyle/>
          <a:p>
            <a:fld id="{8FB933AF-EFBA-428B-9E6F-2C2056A3795E}" type="slidenum">
              <a:rPr lang="en-GB" smtClean="0"/>
              <a:t>5</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the objective approach can be seen in the number of disputes which ultimately turn on this issue. </a:t>
            </a:r>
          </a:p>
          <a:p>
            <a:endParaRPr lang="en-GB" dirty="0"/>
          </a:p>
          <a:p>
            <a:pPr algn="l"/>
            <a:r>
              <a:rPr lang="en-GB" b="0" i="0" dirty="0">
                <a:solidFill>
                  <a:srgbClr val="1B1B1B"/>
                </a:solidFill>
                <a:effectLst/>
                <a:latin typeface="sofia-pro-light"/>
              </a:rPr>
              <a:t>Goodwood Investments [2017]: The facts</a:t>
            </a:r>
          </a:p>
          <a:p>
            <a:pPr algn="l"/>
            <a:r>
              <a:rPr lang="en-GB" b="0" i="0" dirty="0">
                <a:solidFill>
                  <a:srgbClr val="1B1B1B"/>
                </a:solidFill>
                <a:effectLst/>
                <a:latin typeface="sofia-pro-light"/>
              </a:rPr>
              <a:t>During 2006 Goodwood engaged Thyssenkrupp to construct a super yacht. Following delivery in September 2010, cracks began to appear in the paint coverings.  Goodwood subsequently commenced arbitration claiming declaratory relief and an order for specific performance or damages.  The main issue in the arbitration concerned whether or not the paint system should be replaced or repaired.</a:t>
            </a:r>
          </a:p>
          <a:p>
            <a:pPr algn="l"/>
            <a:r>
              <a:rPr lang="en-GB" b="0" i="0" dirty="0">
                <a:solidFill>
                  <a:srgbClr val="1B1B1B"/>
                </a:solidFill>
                <a:effectLst/>
                <a:latin typeface="sofia-pro-light"/>
              </a:rPr>
              <a:t>The arbitration hearing was due to start on 9 October 2017.  On 8 September 2017 Goodwood proposed a settlement on the basis of a lump sum payment.  On 26 September Thyssenkrupp counter-offered a lower sum indicating for the first time their requirements that there be a formal settlement agreement that would also be subject to board approval.  These requirements were reiterated in a further offer made on 9 October 2017 whereby Thyssenkrupp proposed to remove and replace the existing paint system. </a:t>
            </a:r>
          </a:p>
          <a:p>
            <a:pPr algn="l"/>
            <a:r>
              <a:rPr lang="en-GB" b="0" i="0" dirty="0">
                <a:solidFill>
                  <a:srgbClr val="1B1B1B"/>
                </a:solidFill>
                <a:effectLst/>
                <a:latin typeface="sofia-pro-light"/>
              </a:rPr>
              <a:t>On 11 October Goodwood responded that the 9 October offer was accepted subject to points of clarification that included confirmation of the timing and the location of the proposed repair works and confirmation of the supervisory role of Goodwood’s own consultants.  Goodwood also said that the 9 October offer should be set out in a formal settlement agreement in full and final settlement of all disputes.  The arbitration hearing was adjourned at midday and later on 11 October, Goodwood provided a draft settlement agreement. </a:t>
            </a:r>
          </a:p>
          <a:p>
            <a:pPr algn="l"/>
            <a:r>
              <a:rPr lang="en-GB" b="0" i="0" dirty="0">
                <a:solidFill>
                  <a:srgbClr val="1B1B1B"/>
                </a:solidFill>
                <a:effectLst/>
                <a:latin typeface="sofia-pro-light"/>
              </a:rPr>
              <a:t>Thyssenkrupp did not respond until 24 October 2017 when it denied that there had ever been a clear acceptance of its 9 October offer.  In reply on 24 October Goodwood purported to again accept the 9 October offer but also maintained that the 9 October offer had been accepted on 11 October.  The parties agreed that pursuant to Section 45 of the 1996 Arbitration Act, the court should determine the question of law as to whether or not a settlement agreement had been reached.</a:t>
            </a:r>
          </a:p>
          <a:p>
            <a:pPr algn="l"/>
            <a:r>
              <a:rPr lang="en-GB" b="0" i="0" dirty="0">
                <a:solidFill>
                  <a:srgbClr val="1B1B1B"/>
                </a:solidFill>
                <a:effectLst/>
                <a:latin typeface="sofia-pro-light"/>
              </a:rPr>
              <a:t>The issue</a:t>
            </a:r>
          </a:p>
          <a:p>
            <a:pPr algn="l"/>
            <a:r>
              <a:rPr lang="en-GB" b="0" i="0" dirty="0">
                <a:solidFill>
                  <a:srgbClr val="1B1B1B"/>
                </a:solidFill>
                <a:effectLst/>
                <a:latin typeface="sofia-pro-light"/>
              </a:rPr>
              <a:t>Did Goodwood’s responses of 11 October or 24 October create a legally binding settlement agreement?</a:t>
            </a:r>
          </a:p>
          <a:p>
            <a:pPr algn="l"/>
            <a:r>
              <a:rPr lang="en-GB" b="0" i="0" dirty="0">
                <a:solidFill>
                  <a:srgbClr val="1B1B1B"/>
                </a:solidFill>
                <a:effectLst/>
                <a:latin typeface="sofia-pro-light"/>
              </a:rPr>
              <a:t>The decision</a:t>
            </a:r>
          </a:p>
          <a:p>
            <a:pPr algn="l"/>
            <a:r>
              <a:rPr lang="en-GB" b="0" i="0" dirty="0">
                <a:solidFill>
                  <a:srgbClr val="1B1B1B"/>
                </a:solidFill>
                <a:effectLst/>
                <a:latin typeface="sofia-pro-light"/>
              </a:rPr>
              <a:t>The judge found that the 9 October offer was an offer to settle the arbitration on terms which were subject to the approval of Thyssenkrupp’s board and subject to the execution of a formal settlement agreement.  Whilst this was primarily because the wording of the 9 October offer made this expressly clear the judge also noted that where the settlement proposed repair works rather than a cash payment, it would make good commercial sense for the parties to be clear as to the timing and location of the work and the extent to which Goodwood’s consultants could be involved.  Accordingly the 9 October offer was not capable of being accepted so as to give rise to an immediately binding settlement agreement. </a:t>
            </a:r>
          </a:p>
          <a:p>
            <a:pPr algn="l"/>
            <a:r>
              <a:rPr lang="en-GB" b="0" i="0" dirty="0">
                <a:solidFill>
                  <a:srgbClr val="1B1B1B"/>
                </a:solidFill>
                <a:effectLst/>
                <a:latin typeface="sofia-pro-light"/>
              </a:rPr>
              <a:t>The judge acknowledged that where the 9 October offer was expressed to be without prejudice save as to costs then this indicated that it was an offer capable of acceptance or rejection, with costs consequences, but that in itself was insufficient to override the effect of the express terms. </a:t>
            </a:r>
          </a:p>
          <a:p>
            <a:pPr algn="l"/>
            <a:r>
              <a:rPr lang="en-GB" b="0" i="0" dirty="0">
                <a:solidFill>
                  <a:srgbClr val="1B1B1B"/>
                </a:solidFill>
                <a:effectLst/>
                <a:latin typeface="sofia-pro-light"/>
              </a:rPr>
              <a:t>Furthermore, the judge found that where Goodwood’s 11 October response was expressed to be subject to the requirement for clarification and also required that a formal settlement agreement be executed, this response was not a clear acceptance in any event.  </a:t>
            </a:r>
          </a:p>
          <a:p>
            <a:pPr algn="l"/>
            <a:r>
              <a:rPr lang="en-GB" b="0" i="0" dirty="0">
                <a:solidFill>
                  <a:srgbClr val="1B1B1B"/>
                </a:solidFill>
                <a:effectLst/>
                <a:latin typeface="sofia-pro-light"/>
              </a:rPr>
              <a:t>Finally, the judge noted that looking at the whole course of the parties’ negotiations, all the indications were consistent with there being no shared understanding that a binding settlement had been reached: for example, the arbitration had been adjourned in order to allow the parties to engage in settlement negotiations and there were references to a requirement for the arbitration hearing to be resumed if no agreement could be reached. </a:t>
            </a:r>
          </a:p>
          <a:p>
            <a:endParaRPr lang="en-GB" dirty="0"/>
          </a:p>
          <a:p>
            <a:endParaRPr lang="en-GB" dirty="0"/>
          </a:p>
          <a:p>
            <a:r>
              <a:rPr lang="en-GB" dirty="0"/>
              <a:t>Goodwood Investments Holdings Ltd v Thyssenkrupp Industrial Solutions AG [2018] provides a contemporary variation of the problem encountered by Mr Gibson in Gibson; this time the words “subject to the approval of the Board of Directors” were enough to find that a purported offer was not so. The court said the objective approach required an examination of “the parties’ exchanges as a whole”. As was made clear in both Blue v Ashley [2017] and Wright v Rowland [2017], this will include an examination of the parties’ conduct both before and after entering into any “agreement”.</a:t>
            </a:r>
          </a:p>
        </p:txBody>
      </p:sp>
      <p:sp>
        <p:nvSpPr>
          <p:cNvPr id="4" name="Slide Number Placeholder 3"/>
          <p:cNvSpPr>
            <a:spLocks noGrp="1"/>
          </p:cNvSpPr>
          <p:nvPr>
            <p:ph type="sldNum" sz="quarter" idx="5"/>
          </p:nvPr>
        </p:nvSpPr>
        <p:spPr/>
        <p:txBody>
          <a:bodyPr/>
          <a:lstStyle/>
          <a:p>
            <a:fld id="{8FB933AF-EFBA-428B-9E6F-2C2056A3795E}" type="slidenum">
              <a:rPr lang="en-GB" smtClean="0"/>
              <a:t>6</a:t>
            </a:fld>
            <a:endParaRPr lang="en-GB"/>
          </a:p>
        </p:txBody>
      </p:sp>
    </p:spTree>
    <p:extLst>
      <p:ext uri="{BB962C8B-B14F-4D97-AF65-F5344CB8AC3E}">
        <p14:creationId xmlns:p14="http://schemas.microsoft.com/office/powerpoint/2010/main" val="2719557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essential element in the formation of a contract is the offer which we will consider now.</a:t>
            </a:r>
          </a:p>
        </p:txBody>
      </p:sp>
      <p:sp>
        <p:nvSpPr>
          <p:cNvPr id="4" name="Slide Number Placeholder 3"/>
          <p:cNvSpPr>
            <a:spLocks noGrp="1"/>
          </p:cNvSpPr>
          <p:nvPr>
            <p:ph type="sldNum" sz="quarter" idx="10"/>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281259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terms – touched on these in week 1.</a:t>
            </a:r>
            <a:br>
              <a:rPr lang="en-GB" dirty="0"/>
            </a:br>
            <a:br>
              <a:rPr lang="en-GB" dirty="0"/>
            </a:br>
            <a:r>
              <a:rPr lang="en-GB" dirty="0"/>
              <a:t>If the terms were</a:t>
            </a:r>
            <a:r>
              <a:rPr lang="en-GB" baseline="0" dirty="0"/>
              <a:t> not sufficiently certain then the offeree could not be absolutely sure as to what they were agreeing to. </a:t>
            </a:r>
          </a:p>
          <a:p>
            <a:endParaRPr lang="en-GB" baseline="0" dirty="0"/>
          </a:p>
          <a:p>
            <a:r>
              <a:rPr lang="en-GB" baseline="0" dirty="0"/>
              <a:t>For example: “ I will sell you a book”, the term a book is uncertain. Which book are you going to buy from me?</a:t>
            </a:r>
          </a:p>
          <a:p>
            <a:endParaRPr lang="en-GB" baseline="0" dirty="0"/>
          </a:p>
          <a:p>
            <a:r>
              <a:rPr lang="en-GB" baseline="0" dirty="0"/>
              <a:t>If one of the terms of the agreement is meaningless then the court may simply ignore it as they did in the case of </a:t>
            </a:r>
            <a:r>
              <a:rPr lang="en-GB" b="1" baseline="0" dirty="0" err="1"/>
              <a:t>Nicolene</a:t>
            </a:r>
            <a:r>
              <a:rPr lang="en-GB" b="1" baseline="0" dirty="0"/>
              <a:t> Ltd v Simmonds [1953].</a:t>
            </a:r>
          </a:p>
          <a:p>
            <a:r>
              <a:rPr lang="en-GB" baseline="0" dirty="0"/>
              <a:t>It decided that a statement by the defendant that “the usual conditions of acceptance apply” was meaningless because there were no usual conditions of acceptance. The rest of the contract made sense so it could be enforced.</a:t>
            </a:r>
          </a:p>
          <a:p>
            <a:endParaRPr lang="en-GB" baseline="0" dirty="0"/>
          </a:p>
          <a:p>
            <a:r>
              <a:rPr lang="en-GB" baseline="0" dirty="0"/>
              <a:t>On the other hand, if the uncertain term is a central part of the contract, the whole contract may fail if the court is unable to resolve the uncertainty. This happened in S</a:t>
            </a:r>
            <a:r>
              <a:rPr lang="en-GB" b="1" baseline="0" dirty="0"/>
              <a:t>cammell &amp; Nephew Ltd v </a:t>
            </a:r>
            <a:r>
              <a:rPr lang="en-GB" b="1" baseline="0" dirty="0" err="1"/>
              <a:t>Ouston</a:t>
            </a:r>
            <a:r>
              <a:rPr lang="en-GB" b="1" baseline="0" dirty="0"/>
              <a:t> [1941</a:t>
            </a:r>
            <a:r>
              <a:rPr lang="en-GB" baseline="0" dirty="0"/>
              <a:t>], in which the House of Lords found that an agreement that a van should be acquired ‘on hire purchase terms’ was void because ‘hire purchase terms’ was too vague a term to have any meaning and the contract made no real sense without the inclusion of these words. </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8</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a:t>
            </a:r>
            <a:r>
              <a:rPr lang="en-GB" baseline="0" dirty="0"/>
              <a:t> contract:</a:t>
            </a:r>
          </a:p>
          <a:p>
            <a:pPr marL="171450" indent="-171450">
              <a:buFontTx/>
              <a:buChar char="-"/>
            </a:pPr>
            <a:r>
              <a:rPr lang="en-GB" baseline="0" dirty="0"/>
              <a:t>Results from an unilateral offer, which occurs where the offeror says to the offeree, “</a:t>
            </a:r>
            <a:r>
              <a:rPr lang="en-GB" b="1" baseline="0" dirty="0"/>
              <a:t>if</a:t>
            </a:r>
            <a:r>
              <a:rPr lang="en-GB" baseline="0" dirty="0"/>
              <a:t> you do something, then I promise to do something in return”.</a:t>
            </a:r>
          </a:p>
          <a:p>
            <a:pPr marL="171450" indent="-171450">
              <a:buFontTx/>
              <a:buChar char="-"/>
            </a:pPr>
            <a:r>
              <a:rPr lang="en-GB" baseline="0" dirty="0"/>
              <a:t>The important word here is IF: the offeree does not have to do what is requested but if he does then he will receive the benefit</a:t>
            </a:r>
          </a:p>
          <a:p>
            <a:endParaRPr lang="en-GB" baseline="0" dirty="0"/>
          </a:p>
          <a:p>
            <a:r>
              <a:rPr lang="en-GB" baseline="0" dirty="0"/>
              <a:t>Bilateral contract:</a:t>
            </a:r>
          </a:p>
          <a:p>
            <a:pPr marL="171450" indent="-171450">
              <a:buFontTx/>
              <a:buChar char="-"/>
            </a:pPr>
            <a:r>
              <a:rPr lang="en-GB" baseline="0" dirty="0"/>
              <a:t>Is one where both parties have obligations</a:t>
            </a:r>
          </a:p>
          <a:p>
            <a:pPr marL="171450" indent="-171450">
              <a:buFontTx/>
              <a:buChar char="-"/>
            </a:pPr>
            <a:r>
              <a:rPr lang="en-GB" baseline="0" dirty="0"/>
              <a:t>More common that UL contracts. </a:t>
            </a:r>
          </a:p>
          <a:p>
            <a:endParaRPr lang="en-GB" baseline="0" dirty="0"/>
          </a:p>
          <a:p>
            <a:r>
              <a:rPr lang="en-GB" baseline="0" dirty="0"/>
              <a:t>Can you think of some examples of unilateral and bilateral contracts?</a:t>
            </a:r>
          </a:p>
          <a:p>
            <a:endParaRPr lang="en-GB" baseline="0" dirty="0"/>
          </a:p>
          <a:p>
            <a:r>
              <a:rPr lang="en-GB" baseline="0" dirty="0"/>
              <a:t>UL: Poster for missing dog and reward- the offeror does not know if anyone is going to accept the offer, and those seeing the advert are under no obligation to act on it, but if anyone completes the requested act then they will be able to enforce the contract and obtain the reward.</a:t>
            </a:r>
          </a:p>
          <a:p>
            <a:endParaRPr lang="en-GB" baseline="0" dirty="0"/>
          </a:p>
          <a:p>
            <a:r>
              <a:rPr lang="en-GB" baseline="0" dirty="0"/>
              <a:t>BL:  for example: I will build your extension in exchange for your promise to pay me £10,000.”</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Emma’s day in W1.</a:t>
            </a:r>
          </a:p>
          <a:p>
            <a:endParaRPr lang="en-GB" dirty="0"/>
          </a:p>
          <a:p>
            <a:r>
              <a:rPr lang="en-GB" dirty="0"/>
              <a:t>An offer can be made orally, in writing or even by conduct, as long as it indicates</a:t>
            </a:r>
            <a:r>
              <a:rPr lang="en-GB" baseline="0" dirty="0"/>
              <a:t> that the offeror is willing to be bound if his terms are accepted.</a:t>
            </a:r>
          </a:p>
          <a:p>
            <a:endParaRPr lang="en-GB" baseline="0" dirty="0"/>
          </a:p>
          <a:p>
            <a:r>
              <a:rPr lang="en-GB" baseline="0" dirty="0"/>
              <a:t>The offeree must have knowledge of the offer – a party cannot accept something of which he is not aware. </a:t>
            </a:r>
          </a:p>
          <a:p>
            <a:endParaRPr lang="en-GB" b="1" baseline="0" dirty="0"/>
          </a:p>
          <a:p>
            <a:r>
              <a:rPr lang="en-GB" b="1" baseline="0" dirty="0"/>
              <a:t>Taylor v Liard [1856]</a:t>
            </a:r>
          </a:p>
          <a:p>
            <a:r>
              <a:rPr lang="en-GB" baseline="0" dirty="0"/>
              <a:t>A ships captain formally resigned from his post (i.e. terminated his employment contract) but then assisted the crew in working the ship back home (i.e. started to work again under a possible new contract). As he has not communicated his offer to work on the ship to his employers, and they could therefore not chose whether to accept or reject it, there was no contract between the two parties. The employers were not contractually liable to pay him for his actions. </a:t>
            </a:r>
          </a:p>
          <a:p>
            <a:endParaRPr lang="en-GB" baseline="0" dirty="0"/>
          </a:p>
          <a:p>
            <a:r>
              <a:rPr lang="en-GB" baseline="0" dirty="0"/>
              <a:t>This case illustrates the point that the offeree must have knowledge of the offer. </a:t>
            </a:r>
          </a:p>
          <a:p>
            <a:endParaRPr lang="en-GB" baseline="0" dirty="0"/>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Carlill</a:t>
            </a:r>
            <a:r>
              <a:rPr lang="en-GB" b="1" baseline="0" dirty="0"/>
              <a:t> v Carbolic Smoke Ball Co Ltd [1893]</a:t>
            </a:r>
            <a:br>
              <a:rPr lang="en-GB" baseline="0" dirty="0"/>
            </a:br>
            <a:endParaRPr lang="en-GB" baseline="0" dirty="0"/>
          </a:p>
          <a:p>
            <a:r>
              <a:rPr lang="en-GB" baseline="0" dirty="0"/>
              <a:t>The defendants in this case were the makers of a medicine called a smoke ball, which they claimed, could cure and prevent a number of illnesses, including influenza. They promised a reward of £100 to anyone who used the smoke ball as directed and caught influenza and said that, to show their good faith, they had put £1,000 in the bank to pay any claims. </a:t>
            </a:r>
          </a:p>
          <a:p>
            <a:endParaRPr lang="en-GB" baseline="0" dirty="0"/>
          </a:p>
          <a:p>
            <a:r>
              <a:rPr lang="en-GB" baseline="0" dirty="0"/>
              <a:t>Mrs Carlill used the smoke ball as directed and developed influenza, but the defendants refused to pay the reward, claiming among other things, that there was no contract because it was impossible to have a contract with the whole world.</a:t>
            </a:r>
          </a:p>
          <a:p>
            <a:r>
              <a:rPr lang="en-GB" baseline="0" dirty="0"/>
              <a:t>CA said: “An advert is not a contract made with the whole world…. It is an OFFER made to all the world….”</a:t>
            </a:r>
          </a:p>
          <a:p>
            <a:endParaRPr lang="en-GB" baseline="0" dirty="0"/>
          </a:p>
          <a:p>
            <a:r>
              <a:rPr lang="en-GB" baseline="0" dirty="0"/>
              <a:t>An offer can be made to one or more people.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distinguish between OFFERS AND INVITIATIONS TO TREAT. ITT can be seen as a mere request to make an offer/open negotiations.</a:t>
            </a:r>
          </a:p>
          <a:p>
            <a:endParaRPr lang="en-GB" dirty="0"/>
          </a:p>
          <a:p>
            <a:r>
              <a:rPr lang="en-GB" dirty="0"/>
              <a:t>Its necessary as if we consider commercial relations, parties may wish to negotiate before committing themselves to a formal contractual obligation. The distinction is important as an offer and ITT liability status changes. Unlike an offer, an ITT cannot be validly accepted as illustrated by the diagram.</a:t>
            </a:r>
          </a:p>
          <a:p>
            <a:endParaRPr lang="en-GB" dirty="0"/>
          </a:p>
          <a:p>
            <a:r>
              <a:rPr lang="en-GB" dirty="0"/>
              <a:t>Whilst an ITT on its own cannot incur liability, an offer if accepted can. If an ITT does not lead to an offer, an ITT alone cannot lead to an agreement = no agreement. </a:t>
            </a:r>
          </a:p>
          <a:p>
            <a:endParaRPr lang="en-GB" dirty="0"/>
          </a:p>
          <a:p>
            <a:r>
              <a:rPr lang="en-GB" dirty="0"/>
              <a:t>Number of situations established involving ITT including advertisements, auctions, requests for standards, mere statements of price. Consider each of these in turn. </a:t>
            </a:r>
          </a:p>
          <a:p>
            <a:endParaRPr lang="en-GB" dirty="0"/>
          </a:p>
          <a:p>
            <a:r>
              <a:rPr lang="en-GB" dirty="0"/>
              <a:t>Using the objective approach, a judge will consider each case on its facts, trying to establish whether the reasonable person would think the parties were intending to make an offer or an invitation to treat.</a:t>
            </a:r>
          </a:p>
          <a:p>
            <a:endParaRPr lang="en-GB" dirty="0"/>
          </a:p>
          <a:p>
            <a:r>
              <a:rPr lang="en-GB" dirty="0"/>
              <a:t>Someone could ask if you were interested in buying an exercise bike. Such a statement would not be regarded as an offer. They could even give a suggestion as to the amount that they would like to receive for the bike, but again it would not constitute an offer; moreover, it would be an attempt on their part to see if any interest could be raised in the sale of the bike.</a:t>
            </a:r>
          </a:p>
          <a:p>
            <a:endParaRPr lang="en-GB" dirty="0"/>
          </a:p>
          <a:p>
            <a:r>
              <a:rPr lang="en-GB" dirty="0"/>
              <a:t>So, certain statements will fall short of an offer if they are not stated in a way that a simple acceptance would suffice to complete the deal. When preliminary communications are opened, it is up to the person to whom the invitation is made to progress the negotiations by making a firm offer. The offer can then be either accepted or rejected. Harvey v Facey [1893] is a well-known case that illustrates this point well. Harvey sent a telegraph to Facey saying “will you sell me Bumper Hall Pen? Telegraph lowest cash price”. Facey replied “lowest price for Bumper Hall Pen “£900”. Harvey replied “we agree to pay “£900 for Bumper Hall Pen. When Facey refused to go ahead with the deal, Harvey brought an action against him. The action failed and the court found that Facey’s reply was a response to a request for information and not an offer. Facey was simply stipulating the price he would sell at if he decided to sell.</a:t>
            </a:r>
          </a:p>
          <a:p>
            <a:endParaRPr lang="en-GB" dirty="0"/>
          </a:p>
          <a:p>
            <a:r>
              <a:rPr lang="en-GB" dirty="0"/>
              <a:t>Let us look at another example.</a:t>
            </a:r>
          </a:p>
          <a:p>
            <a:endParaRPr lang="en-GB" dirty="0"/>
          </a:p>
          <a:p>
            <a:r>
              <a:rPr lang="en-GB" dirty="0"/>
              <a:t>Mustafa places a ruby and diamond stone ring in his shop window with a price tag of £2700 on it. Bal persuades her husband Asif to buy the ring for her and Asif enters the shop and offers Mustafa £2700 for the ring. It is at this point that Asif has made an offer. The display of the ring in the window is an invitation to treat. It is then up to Mustafa, the shopkeeper whether he wishes to accept or reject Asif’s offer, but he could if he so wished refuse to sell the ring to Asif.</a:t>
            </a:r>
          </a:p>
          <a:p>
            <a:endParaRPr lang="en-GB" dirty="0"/>
          </a:p>
          <a:p>
            <a:r>
              <a:rPr lang="en-GB" dirty="0"/>
              <a:t>It is not always easy to draw the distinction between an offer and an invitation to treat. Sometimes the courts will determine that the language used is more akin to an invitation to treat than to an offer. This was the situation in Gibson v Manchester City Council [1979], a case concerning the right to buy of rented accommodation. Although a letter from the council appeared to contain all of the terms upon which the council were willing to be bound, the House of Lords determined that the letter was an invitation to treat only. It was found to be insufficiently definite to constitute an offer.</a:t>
            </a:r>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Leading case is </a:t>
            </a:r>
            <a:r>
              <a:rPr lang="en-GB" b="1" dirty="0"/>
              <a:t>Partridge v Crittenden</a:t>
            </a:r>
            <a:r>
              <a:rPr lang="en-GB" b="1" baseline="0" dirty="0"/>
              <a:t> [1968]</a:t>
            </a:r>
            <a:endParaRPr lang="en-GB" b="0" baseline="0" dirty="0"/>
          </a:p>
          <a:p>
            <a:r>
              <a:rPr lang="en-GB" baseline="0" dirty="0"/>
              <a:t>It was held that a person who advertised a bird for sale in a magazine was not guilty of offering the bird for sale, an offence under the Protection of Birds Act 1954, because the advertisement was an invitation to treat not an offer. Instead, an offer to buy will be made by a purchaser, which can be accepted by the seller. </a:t>
            </a:r>
          </a:p>
          <a:p>
            <a:endParaRPr lang="en-GB" baseline="0" dirty="0"/>
          </a:p>
          <a:p>
            <a:r>
              <a:rPr lang="en-GB" baseline="0" dirty="0"/>
              <a:t>Why is an advert not an offer in law given the seller is advertising the offer to sell them? A no. of reasons. </a:t>
            </a:r>
          </a:p>
          <a:p>
            <a:endParaRPr lang="en-GB" baseline="0" dirty="0"/>
          </a:p>
          <a:p>
            <a:r>
              <a:rPr lang="en-GB" baseline="0" dirty="0"/>
              <a:t>Another reason why it is essential that the goods displayed are invitations to treat, rather than offers, relates to sales of age-restricted products such as alcohol, cigarettes and knives. In these circumstances, it is essential that the seller is able to decide whether to accept or decline the purchaser’s offer to buy. Had Emma not been old enough to buy the bottle of wine in the supermarket, the sales assistant would have been within her rights to refuse to sell the item to her.</a:t>
            </a:r>
          </a:p>
          <a:p>
            <a:endParaRPr lang="en-GB" baseline="0" dirty="0"/>
          </a:p>
          <a:p>
            <a:r>
              <a:rPr lang="en-GB" baseline="0" dirty="0"/>
              <a:t>Also a limitation of stock and the manufacturer has a limited stock and they cannot be bound to everyone who replies to the advertisement. Advertisements can include claims i.e. “brands of lager are the best in the world” the company is no intended to be bound by that. </a:t>
            </a:r>
          </a:p>
          <a:p>
            <a:endParaRPr lang="en-GB" baseline="0" dirty="0"/>
          </a:p>
          <a:p>
            <a:r>
              <a:rPr lang="en-GB" baseline="0" dirty="0"/>
              <a:t>Advertisement of a unilateral contract will be considered to be an offer. Most common type is bilateral contract and it is an ITT. </a:t>
            </a:r>
          </a:p>
          <a:p>
            <a:endParaRPr lang="en-GB" baseline="0" dirty="0"/>
          </a:p>
          <a:p>
            <a:r>
              <a:rPr lang="en-GB" baseline="0" dirty="0"/>
              <a:t>If there is a definite promise to be bound, the advertisement is an offer rather than an invitation to treat.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 life example in 2012 as to why advertisements are seen as ITT.</a:t>
            </a:r>
          </a:p>
          <a:p>
            <a:endParaRPr lang="en-GB" dirty="0"/>
          </a:p>
          <a:p>
            <a:r>
              <a:rPr lang="en-GB" dirty="0"/>
              <a:t>This case highlights the importance of advertisements being considered as ITT which cannot be accepted.</a:t>
            </a:r>
          </a:p>
        </p:txBody>
      </p:sp>
      <p:sp>
        <p:nvSpPr>
          <p:cNvPr id="4" name="Slide Number Placeholder 3"/>
          <p:cNvSpPr>
            <a:spLocks noGrp="1"/>
          </p:cNvSpPr>
          <p:nvPr>
            <p:ph type="sldNum" sz="quarter" idx="10"/>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2791922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Display of goods in a shop window/shelf offers best examples of ITT. </a:t>
            </a:r>
          </a:p>
          <a:p>
            <a:endParaRPr lang="en-GB" b="0" dirty="0"/>
          </a:p>
          <a:p>
            <a:r>
              <a:rPr lang="en-GB" b="0" dirty="0"/>
              <a:t>Shopkeeper does not intend to be bound to sell products at displayed price even if marked at special offer.</a:t>
            </a:r>
          </a:p>
          <a:p>
            <a:endParaRPr lang="en-GB" b="0" dirty="0"/>
          </a:p>
          <a:p>
            <a:r>
              <a:rPr lang="en-GB" b="0" dirty="0"/>
              <a:t>In Fisher v Bell – flick knife was ITT. Shop window display </a:t>
            </a:r>
            <a:r>
              <a:rPr lang="en-GB" b="0" dirty="0" err="1"/>
              <a:t>intice</a:t>
            </a:r>
            <a:r>
              <a:rPr lang="en-GB" b="0" dirty="0"/>
              <a:t> the public to go in and make an offer to buy goods at advertised price. </a:t>
            </a:r>
          </a:p>
          <a:p>
            <a:endParaRPr lang="en-GB" b="0" dirty="0"/>
          </a:p>
          <a:p>
            <a:r>
              <a:rPr lang="en-GB" b="0" dirty="0"/>
              <a:t>The customer following selecting goods off the shelves, makes an offer to purchase them by taking them to the checkout. This prevents that the seller has the option to proceed or refuse the sale i.e. if the goods were mispriced or you changed your mind.</a:t>
            </a:r>
          </a:p>
          <a:p>
            <a:endParaRPr lang="en-GB" b="1" dirty="0"/>
          </a:p>
          <a:p>
            <a:r>
              <a:rPr lang="en-GB" b="1" dirty="0"/>
              <a:t>Pharmaceutical Society of Great Britain v Boots Cash Chemists [1953]</a:t>
            </a:r>
          </a:p>
          <a:p>
            <a:r>
              <a:rPr lang="en-GB" dirty="0"/>
              <a:t>The Pharmacy</a:t>
            </a:r>
            <a:r>
              <a:rPr lang="en-GB" baseline="0" dirty="0"/>
              <a:t> and Poisons Act 1933 required certain medicines to be sold under the supervision of a pharmacist. As Boots had these medicines displayed on shelves within their stores, there was a concern that this amounted to an offer to sell and that the contract was completed when the shoppers selected the medicines from the display.</a:t>
            </a:r>
          </a:p>
          <a:p>
            <a:r>
              <a:rPr lang="en-GB" baseline="0" dirty="0"/>
              <a:t>This would have put Boots in breach of the Act, as these transactions were not taking place under the supervision of a pharmacist.</a:t>
            </a:r>
          </a:p>
          <a:p>
            <a:r>
              <a:rPr lang="en-GB" baseline="0" dirty="0"/>
              <a:t>By putting the goods on the shelves, the pharmacy was not making an offer to sell but an invitation to treat; the purchaser would then make an offer to buy.</a:t>
            </a:r>
          </a:p>
          <a:p>
            <a:endParaRPr lang="en-GB" baseline="0" dirty="0"/>
          </a:p>
          <a:p>
            <a:r>
              <a:rPr lang="en-GB" baseline="0" dirty="0"/>
              <a:t>This rule allows us to change our mind when shopping- i.e. put things in the trolley and then put them back if we decide that we do not want to buy them.</a:t>
            </a:r>
          </a:p>
          <a:p>
            <a:endParaRPr lang="en-GB" baseline="0" dirty="0"/>
          </a:p>
          <a:p>
            <a:r>
              <a:rPr lang="en-GB" baseline="0" dirty="0"/>
              <a:t>Another example of why it is essential that the goods displayed are invitations to treat, rather than offers, would be in relation to age-restricted products- such as alcohol, knives, cigarettes </a:t>
            </a:r>
            <a:r>
              <a:rPr lang="en-GB" baseline="0" dirty="0" err="1"/>
              <a:t>etc</a:t>
            </a:r>
            <a:r>
              <a:rPr lang="en-GB" baseline="0" dirty="0"/>
              <a:t> – the seller needs to be able to have the discretion whether to accept or decline the purchasers offer to buy.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15</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ITT is Auction. Auctions are public competition. Tenders are similar process but don’t necessarily involve sale to the highest bidder. Offer is made by the person who is making the bid.</a:t>
            </a:r>
          </a:p>
          <a:p>
            <a:endParaRPr lang="en-GB" dirty="0"/>
          </a:p>
          <a:p>
            <a:r>
              <a:rPr lang="en-GB" dirty="0"/>
              <a:t>In terms of auction sales, held in Payne v Cave </a:t>
            </a:r>
            <a:r>
              <a:rPr lang="en-GB" sz="1200" dirty="0">
                <a:solidFill>
                  <a:schemeClr val="tx1"/>
                </a:solidFill>
              </a:rPr>
              <a:t>if the bid constitutes the offer, the auctioneer is free to accept the bid or not – the auctioneer’s call for the bid is the ITT and the people at the auction can either make an offer by making a bid.</a:t>
            </a:r>
            <a:endParaRPr lang="en-GB" dirty="0"/>
          </a:p>
          <a:p>
            <a:endParaRPr lang="en-GB" dirty="0"/>
          </a:p>
          <a:p>
            <a:r>
              <a:rPr lang="en-GB" dirty="0"/>
              <a:t>In British Car Auctions v Wright [1972] the Divisional Court held that an auctioneer was not committing the crime of “offering for sale” an unroadworthy car when it was sold by auction. It was an ITT.</a:t>
            </a:r>
          </a:p>
          <a:p>
            <a:endParaRPr lang="en-GB" dirty="0"/>
          </a:p>
          <a:p>
            <a:r>
              <a:rPr lang="en-GB" dirty="0"/>
              <a:t>The rules for a “without reserve” auction item were set out in the case of Warlow v Harrison [1859]. An auction without reserve brings about a separate collateral (unilateral) contract between the auctioneer (who promises to sell to the highest genuine bidder) in return for the act of making the highest genuine bid.</a:t>
            </a:r>
          </a:p>
          <a:p>
            <a:endParaRPr lang="en-GB" dirty="0"/>
          </a:p>
          <a:p>
            <a:r>
              <a:rPr lang="en-GB" dirty="0"/>
              <a:t>If the auctioneer then refuses to sell to the highest bidder he will be in breach of his contract with that person, as was the case in Barry v Heathcote Ball &amp; Co (Commercial Auctions) Ltd [2000], where some machines were placed for auction without a reserve. When it became apparent that the highest bid would fall nowhere near the value of the machines, the auctioneer withdrew them from the sale. The claimant successfully contended that as the highest bidder, he was entitled to the machines for a price of £200 each even though their value was excessively higher.</a:t>
            </a:r>
          </a:p>
          <a:p>
            <a:endParaRPr lang="en-GB" dirty="0"/>
          </a:p>
          <a:p>
            <a:r>
              <a:rPr lang="en-GB" dirty="0"/>
              <a:t>On auction platforms such as eBay, sellers auction their goods or offer a buy-now option, and on websites. The sellers offer their goods on the platform and open an auction. They determine a minimum starting bid to keep from selling their goods for less than they’re worth and determine the length of the auction. By offering the goods, the seller has made a binding offer. They must later recognise the highest bidder as a contractual partner.</a:t>
            </a:r>
          </a:p>
          <a:p>
            <a:endParaRPr lang="en-GB" dirty="0"/>
          </a:p>
          <a:p>
            <a:r>
              <a:rPr lang="en-GB" dirty="0"/>
              <a:t>The prospective buyer now makes an offer within the auction period. If they are the highest bidder at the end, then they become the official contractual partner. The transfer of the maximum bid serves as a binding acceptance of the offer, and a further declaration of consent is not necessary. Many auction platforms also offer a buy-now option: the seller sets the item at a fixed price, and no auction takes place. In these situations, an online sale contract is negotiated normally: coming through the seller’s offer and accepted by the customer.</a:t>
            </a:r>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Overlap between auction and tenders. Common practice for businesses to invite tenders/quotes for specified work. Usually common in construction/major piece of equipment is required.</a:t>
            </a:r>
          </a:p>
          <a:p>
            <a:endParaRPr lang="en-GB" dirty="0"/>
          </a:p>
          <a:p>
            <a:r>
              <a:rPr lang="en-GB" dirty="0"/>
              <a:t>Tendering is where a person submits a bid or quotation in the hope of securing a contract as a result of that bid. For example, if Emma’s law firm wanted to enter into a contract with an outside company to supply, service and maintain all their computers, they may advertise, or write to relevant companies, to invite interested parties to tender for that contract. Another example would be that, if Emma wanted to build an extension on her house, she may invite a number of building firms to tender for the job.</a:t>
            </a:r>
          </a:p>
          <a:p>
            <a:endParaRPr lang="en-GB" dirty="0"/>
          </a:p>
          <a:p>
            <a:r>
              <a:rPr lang="en-GB" dirty="0"/>
              <a:t>The rules in respect of tenders were set out in Spencer v Harding [1870] Justice Wilds found asking for a tender is usually an ITT and not an offer. The tender itself amounts to an offer. The party requesting the tender can choose which offer to accept. Critical element to consider is the words used. Justice Wilds held there was a total absence of any words too intimate that the highest bidder will be the purchaser, it is a mere attempt to ascertain whether an offer can be obtained within such a margin as the sellers are willing to accept. </a:t>
            </a:r>
          </a:p>
          <a:p>
            <a:endParaRPr lang="en-GB" dirty="0"/>
          </a:p>
          <a:p>
            <a:r>
              <a:rPr lang="en-GB" dirty="0"/>
              <a:t>The matter rests with intention of parties. Courts will not find an intention to be bound by a request for tenders without wording showing clear intention.</a:t>
            </a:r>
          </a:p>
          <a:p>
            <a:endParaRPr lang="en-GB" dirty="0"/>
          </a:p>
          <a:p>
            <a:pPr marL="0" indent="0">
              <a:buNone/>
            </a:pPr>
            <a:r>
              <a:rPr lang="en-GB" dirty="0"/>
              <a:t>As with auctions, exception that a</a:t>
            </a:r>
            <a:r>
              <a:rPr lang="en-GB" sz="1200" dirty="0"/>
              <a:t> request for tender could be considered an offer where the requestor makes a specific promise that he will accept the “best” bid. </a:t>
            </a:r>
          </a:p>
          <a:p>
            <a:endParaRPr lang="en-GB"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ITT is mere statements of price and these will not be usually regarded as offers.</a:t>
            </a:r>
          </a:p>
          <a:p>
            <a:endParaRPr lang="en-GB" dirty="0"/>
          </a:p>
          <a:p>
            <a:r>
              <a:rPr lang="en-GB" dirty="0"/>
              <a:t>In </a:t>
            </a:r>
            <a:r>
              <a:rPr lang="en-GB" b="1" dirty="0"/>
              <a:t>Clifton v Palumbo [1944] </a:t>
            </a:r>
            <a:r>
              <a:rPr lang="en-GB" b="0" dirty="0"/>
              <a:t>the</a:t>
            </a:r>
            <a:r>
              <a:rPr lang="en-GB" b="1" dirty="0"/>
              <a:t> </a:t>
            </a:r>
            <a:r>
              <a:rPr lang="en-GB" dirty="0"/>
              <a:t>Court of Appeal held that a statement in a letter saying “I am prepared to sell my Lytham estate for £600,000” was not an offer but a preliminary statement as to price.</a:t>
            </a:r>
          </a:p>
          <a:p>
            <a:endParaRPr lang="en-GB" dirty="0"/>
          </a:p>
          <a:p>
            <a:r>
              <a:rPr lang="en-GB" dirty="0"/>
              <a:t>Similarly, </a:t>
            </a:r>
            <a:r>
              <a:rPr lang="en-GB" b="1" dirty="0"/>
              <a:t>in Gibson v Manchester City Council [1979</a:t>
            </a:r>
            <a:r>
              <a:rPr lang="en-GB" dirty="0"/>
              <a:t>], the House of Lords held that a letter from the Council to Mr Gibson saying that it “may be prepared” to sell him his council house at a specified price was an invitation to treat. Mr Gibson’s formal application to buy the house was an offer to buy and, because the offer was not accepted before the Council changed its policy and decided not to sell the house after all, there was no contract.</a:t>
            </a:r>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469704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looked at the way in which we can determine if an offer has been made. We now must consider when an offer will come to an end.</a:t>
            </a:r>
          </a:p>
          <a:p>
            <a:endParaRPr lang="en-GB" dirty="0"/>
          </a:p>
          <a:p>
            <a:r>
              <a:rPr lang="en-GB" dirty="0"/>
              <a:t>If the offer is not</a:t>
            </a:r>
            <a:r>
              <a:rPr lang="en-GB" baseline="0" dirty="0"/>
              <a:t> accepted, it does not continue indefinitely and it will end at some point. It is important to know when the offer ends because it cannot be accepted after this point.</a:t>
            </a:r>
          </a:p>
          <a:p>
            <a:endParaRPr lang="en-GB" baseline="0" dirty="0"/>
          </a:p>
          <a:p>
            <a:r>
              <a:rPr lang="en-GB" dirty="0"/>
              <a:t>Terminating an offer</a:t>
            </a:r>
          </a:p>
          <a:p>
            <a:r>
              <a:rPr lang="en-GB" dirty="0"/>
              <a:t>Offers do not usually continue indefinitely and will end (terminate) at some point. Once an offer has ended, it can no longer be turned into a contractual agreement by an acceptance.</a:t>
            </a:r>
          </a:p>
          <a:p>
            <a:endParaRPr lang="en-GB" dirty="0"/>
          </a:p>
          <a:p>
            <a:r>
              <a:rPr lang="en-GB" baseline="0" dirty="0"/>
              <a:t>An offer can come to an end under several circumstances. Small groups to consider.</a:t>
            </a:r>
          </a:p>
          <a:p>
            <a:endParaRPr lang="en-GB" baseline="0" dirty="0"/>
          </a:p>
          <a:p>
            <a:r>
              <a:rPr lang="en-GB" baseline="0" dirty="0"/>
              <a:t>Acceptance – offer will end and replaced with a binding contract of the parties</a:t>
            </a:r>
          </a:p>
          <a:p>
            <a:r>
              <a:rPr lang="en-GB" baseline="0" dirty="0"/>
              <a:t>Revocation – offer is withdrawn/cancelled</a:t>
            </a:r>
          </a:p>
          <a:p>
            <a:r>
              <a:rPr lang="en-GB" baseline="0" dirty="0"/>
              <a:t>Lapse of time – time limit or reasonable amount of time has passed</a:t>
            </a:r>
          </a:p>
          <a:p>
            <a:r>
              <a:rPr lang="en-GB" baseline="0" dirty="0"/>
              <a:t>Death – either party connected</a:t>
            </a:r>
          </a:p>
          <a:p>
            <a:r>
              <a:rPr lang="en-GB" baseline="0" dirty="0"/>
              <a:t>Rejection -</a:t>
            </a:r>
          </a:p>
        </p:txBody>
      </p:sp>
      <p:sp>
        <p:nvSpPr>
          <p:cNvPr id="4" name="Slide Number Placeholder 3"/>
          <p:cNvSpPr>
            <a:spLocks noGrp="1"/>
          </p:cNvSpPr>
          <p:nvPr>
            <p:ph type="sldNum" sz="quarter" idx="10"/>
          </p:nvPr>
        </p:nvSpPr>
        <p:spPr/>
        <p:txBody>
          <a:bodyPr/>
          <a:lstStyle/>
          <a:p>
            <a:fld id="{8FB933AF-EFBA-428B-9E6F-2C2056A3795E}" type="slidenum">
              <a:rPr lang="en-GB" smtClean="0"/>
              <a:t>19</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Revocation means that the offeror “withdraws” their offer.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Generally, an offeror can revoke or withdraw their offer at any time until it has been accepted.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will be liable only if they have bound themselves by a separate, specific promise to keep the offer open for a specified period of time and this is supported by consideration by the offeree confirmed in </a:t>
            </a:r>
            <a:r>
              <a:rPr lang="en-GB" sz="1200" b="1" dirty="0"/>
              <a:t>Routledge v Grant </a:t>
            </a:r>
            <a:r>
              <a:rPr lang="en-GB" sz="1200" b="0" dirty="0"/>
              <a:t>– offeror could revoke offer even though they said offeree had 6 weeks to provide a definite answer.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In </a:t>
            </a:r>
            <a:r>
              <a:rPr lang="en-GB" sz="1200" b="1" dirty="0"/>
              <a:t>Pickford</a:t>
            </a:r>
            <a:r>
              <a:rPr lang="en-GB" sz="1200" b="0" dirty="0"/>
              <a:t>, the CoA held the making of a second offer by the offeror to same offerree could revoke the first offer though it did not necessarily do so. In this case, </a:t>
            </a:r>
            <a:r>
              <a:rPr lang="en-GB" sz="1200" b="0" dirty="0" err="1"/>
              <a:t>Pickfords</a:t>
            </a:r>
            <a:r>
              <a:rPr lang="en-GB" sz="1200" b="0" dirty="0"/>
              <a:t> issued a quotation for removal work at price per load and after further investigation of the job issued another quotation at fixed price and with different terms. It was held that on the facts, this offer had revoked the first which was no longer open for </a:t>
            </a:r>
            <a:r>
              <a:rPr lang="en-GB" sz="1200" b="0" dirty="0" err="1"/>
              <a:t>Celstica</a:t>
            </a:r>
            <a:r>
              <a:rPr lang="en-GB" sz="1200" b="0" dirty="0"/>
              <a:t> to accept. CoA recognised if the offeree asked the offeror to quote the job on 2 different basis, both could remain open at the same time.</a:t>
            </a:r>
            <a:endParaRPr lang="en-GB" dirty="0"/>
          </a:p>
          <a:p>
            <a:endParaRPr lang="en-GB" dirty="0"/>
          </a:p>
          <a:p>
            <a:r>
              <a:rPr lang="en-GB" dirty="0"/>
              <a:t>An offeree must be informed of the revocation and, until they know that the offer has been revoked, they remain free to accept the offer. Therefore, identifying when successful communication of revocation occurs is crucial.</a:t>
            </a:r>
          </a:p>
          <a:p>
            <a:endParaRPr lang="en-GB" dirty="0"/>
          </a:p>
          <a:p>
            <a:r>
              <a:rPr lang="en-GB" dirty="0"/>
              <a:t>Because an acceptance is generally valid as soon as it is put in the post, a revocation which is received after the offeree has posted their letter of acceptance is too late to have any effect. Revocation is valid when it is actually received, not when it is put in the post.</a:t>
            </a:r>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held that a contract was formed on 11 October, when the offer was accepted by sending the telegram, and so the revocation arrived too late to have any effect.</a:t>
            </a:r>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an</a:t>
            </a:r>
            <a:r>
              <a:rPr lang="en-GB" baseline="0" dirty="0"/>
              <a:t> interesting legal problem arises when the contract in question is not bilateral but unilateral. If an offer can be revoked at anytime before acceptance, and as acceptance of a unilateral offer is the completed act (e.g. returning a lost cat), does this means that the offeror can dash into the road and revoke the offer just as the offeree reaches the gate with the pet? This would be logical but not very fair.</a:t>
            </a:r>
          </a:p>
          <a:p>
            <a:endParaRPr lang="en-GB" baseline="0" dirty="0"/>
          </a:p>
          <a:p>
            <a:r>
              <a:rPr lang="en-GB" baseline="0" dirty="0"/>
              <a:t>In Errington v Errington [1952] the Court of Appeal held that a unilateral offer might not be able to be revoked once the offeree has started to perform the act requested in the offer.</a:t>
            </a:r>
            <a:endParaRPr lang="en-GB" dirty="0"/>
          </a:p>
          <a:p>
            <a:endParaRPr lang="en-GB" dirty="0"/>
          </a:p>
          <a:p>
            <a:r>
              <a:rPr lang="en-GB" dirty="0"/>
              <a:t>Highlights the point about communication in revocation.</a:t>
            </a:r>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26485986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Counter offer: The offeree</a:t>
            </a:r>
            <a:r>
              <a:rPr lang="en-GB" baseline="0" dirty="0"/>
              <a:t> cannot go back on his rejection once it has been given</a:t>
            </a:r>
          </a:p>
          <a:p>
            <a:r>
              <a:rPr lang="en-GB" baseline="0" dirty="0"/>
              <a:t>He cannot reinstate the original offer unless the other party agrees</a:t>
            </a:r>
          </a:p>
          <a:p>
            <a:endParaRPr lang="en-GB" baseline="0" dirty="0"/>
          </a:p>
          <a:p>
            <a:r>
              <a:rPr lang="en-GB" baseline="0" dirty="0"/>
              <a:t>A counter offer can be seen in Hyde v Wrench [1840], where the defendant offered to sell a farm for £1,000, and the claimant made a counter-offer of £950, which was declined. The claimant then offered £1000; when the D refused to sell the farm, he sued him. The court held that there was no contract. The original offer to sell at £1,000 ended when the counter offer of £950 was made, and the later offer, to buy at £1,000, had not been accepted. </a:t>
            </a:r>
          </a:p>
          <a:p>
            <a:endParaRPr lang="en-GB" baseline="0" dirty="0"/>
          </a:p>
          <a:p>
            <a:r>
              <a:rPr lang="en-GB" baseline="0" dirty="0"/>
              <a:t>A related problem is often referred to as a battle of the forms. These situations most commonly arise in business, where lengthy negotiations and compromises will usually come before an agreement, and where both parties are likely to be involved in the drafting and re-drafting of contracts to send to the other. The two parties may each try to impose their own terms on the other when entering into an agreement and it can be difficult to determine on whose terms the contract has eventually been made. The general rule is that the last party to send its terms wins.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23</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Lapse of time – may be an express time limit placed on the offer i.e. can’t be accepted after this period. Example of car. At 9am, the offer will end.</a:t>
            </a:r>
          </a:p>
          <a:p>
            <a:endParaRPr lang="en-GB" dirty="0"/>
          </a:p>
          <a:p>
            <a:r>
              <a:rPr lang="en-GB" dirty="0"/>
              <a:t>OR it can arise where an offer exists but will end after a reasonable time i.e. perishable goods (food).</a:t>
            </a:r>
          </a:p>
          <a:p>
            <a:endParaRPr lang="en-GB" dirty="0"/>
          </a:p>
          <a:p>
            <a:r>
              <a:rPr lang="en-GB" dirty="0"/>
              <a:t>What</a:t>
            </a:r>
            <a:r>
              <a:rPr lang="en-GB" baseline="0" dirty="0"/>
              <a:t> is a reasonable time? This will be decided by the court on a case by case basis and will consider the nature of the subject matter.</a:t>
            </a:r>
          </a:p>
          <a:p>
            <a:endParaRPr lang="en-GB" baseline="0" dirty="0"/>
          </a:p>
          <a:p>
            <a:r>
              <a:rPr lang="en-GB" baseline="0" dirty="0"/>
              <a:t>In </a:t>
            </a:r>
            <a:r>
              <a:rPr lang="en-GB" b="1" baseline="0" dirty="0"/>
              <a:t>Ramsgate Victoria hotel v Montefiore [1866] </a:t>
            </a:r>
            <a:r>
              <a:rPr lang="en-GB" baseline="0" dirty="0"/>
              <a:t>an offer to buy shares was made on 8 June. The acceptance was received on 23 November and the court held that this was too late: the offer had lapsed in the meantime. This was because prices for shares can change quickly and so the offer would be open for a fairly short time. If the contract had been for the sale of land for example, it might have been reasonable to give the offeree a longer time to accept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death of the offeror will have the effect of terminating the contract if it relates to personal services which s/he had agreed to provide. Thus if a celebrity had offered to take part in a reality TV show for a sum of £250,000, the offer would certainly lapse if he died.</a:t>
            </a:r>
          </a:p>
          <a:p>
            <a:endParaRPr lang="en-GB" dirty="0"/>
          </a:p>
          <a:p>
            <a:r>
              <a:rPr lang="en-GB" dirty="0"/>
              <a:t>If the offer was for non-personal services the personal representatives may have to ensure completion of the services promised by the offeror. Much will depend on whether the death was notified to the offeree before acceptance was communicated. If the offeree was notified of the death before acceptance, then the estate will not be bound by the contract. Whilst no authority exists relating to the death of the offeree, it is generally accepted that death of an offeree will terminate the offer.</a:t>
            </a:r>
          </a:p>
        </p:txBody>
      </p:sp>
      <p:sp>
        <p:nvSpPr>
          <p:cNvPr id="4" name="Slide Number Placeholder 3"/>
          <p:cNvSpPr>
            <a:spLocks noGrp="1"/>
          </p:cNvSpPr>
          <p:nvPr>
            <p:ph type="sldNum" sz="quarter" idx="5"/>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3168692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considered offer and will consider acceptance of that offer and ways in which it can be accepted.</a:t>
            </a:r>
          </a:p>
          <a:p>
            <a:endParaRPr lang="en-GB" dirty="0"/>
          </a:p>
          <a:p>
            <a:r>
              <a:rPr lang="en-GB" dirty="0"/>
              <a:t>Acceptance has the effect of terminating the offer which replaces it with a legal binding contract. Where an offer which has been made to a group of people has been accepted by one of them, it will be terminated in respect of the rest of the group.</a:t>
            </a:r>
          </a:p>
          <a:p>
            <a:endParaRPr lang="en-GB" dirty="0"/>
          </a:p>
          <a:p>
            <a:r>
              <a:rPr lang="en-GB" dirty="0"/>
              <a:t>There are two main issues that arise 1) was the statement a valid acceptance? 2) when did the acceptance actually happen?</a:t>
            </a:r>
          </a:p>
          <a:p>
            <a:endParaRPr lang="en-GB" dirty="0"/>
          </a:p>
          <a:p>
            <a:r>
              <a:rPr lang="en-GB" dirty="0"/>
              <a:t>Bare in mind the possibility the offer could be terminated in the meantime. </a:t>
            </a:r>
          </a:p>
        </p:txBody>
      </p:sp>
      <p:sp>
        <p:nvSpPr>
          <p:cNvPr id="4" name="Slide Number Placeholder 3"/>
          <p:cNvSpPr>
            <a:spLocks noGrp="1"/>
          </p:cNvSpPr>
          <p:nvPr>
            <p:ph type="sldNum" sz="quarter" idx="10"/>
          </p:nvPr>
        </p:nvSpPr>
        <p:spPr/>
        <p:txBody>
          <a:bodyPr/>
          <a:lstStyle/>
          <a:p>
            <a:fld id="{8FB933AF-EFBA-428B-9E6F-2C2056A3795E}" type="slidenum">
              <a:rPr lang="en-GB" smtClean="0"/>
              <a:t>26</a:t>
            </a:fld>
            <a:endParaRPr lang="en-GB"/>
          </a:p>
        </p:txBody>
      </p:sp>
    </p:spTree>
    <p:extLst>
      <p:ext uri="{BB962C8B-B14F-4D97-AF65-F5344CB8AC3E}">
        <p14:creationId xmlns:p14="http://schemas.microsoft.com/office/powerpoint/2010/main" val="8547721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Acceptance is the final</a:t>
            </a:r>
            <a:r>
              <a:rPr lang="en-GB" baseline="0" dirty="0"/>
              <a:t> and unconditional assent to all terms of the offer, there is no contract until the offer has been accepted.</a:t>
            </a:r>
          </a:p>
          <a:p>
            <a:endParaRPr lang="en-GB" baseline="0" dirty="0"/>
          </a:p>
          <a:p>
            <a:r>
              <a:rPr lang="en-GB" baseline="0" dirty="0"/>
              <a:t>Once accepted the parties will be in a binding contractual relationship.</a:t>
            </a:r>
          </a:p>
          <a:p>
            <a:endParaRPr lang="en-GB" baseline="0" dirty="0"/>
          </a:p>
          <a:p>
            <a:r>
              <a:rPr lang="en-GB" baseline="0" dirty="0"/>
              <a:t>Acceptance can be made orally, in writing or inferred from conduct.</a:t>
            </a:r>
          </a:p>
          <a:p>
            <a:endParaRPr lang="en-GB" baseline="0" dirty="0"/>
          </a:p>
          <a:p>
            <a:r>
              <a:rPr lang="en-GB" baseline="0" dirty="0"/>
              <a:t>If one party, without expressing anything in words i.e. taking money at the checkout it is likely that the courts will decide that he has accepted.</a:t>
            </a:r>
          </a:p>
          <a:p>
            <a:endParaRPr lang="en-GB" baseline="0" dirty="0"/>
          </a:p>
          <a:p>
            <a:r>
              <a:rPr lang="en-GB" baseline="0" dirty="0"/>
              <a:t>Mirror image rule: the acceptance must completely mirror the offer to enable it to be valid as per the diagram. Second offer is a counter-offer.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28</a:t>
            </a:fld>
            <a:endParaRPr lang="en-GB"/>
          </a:p>
        </p:txBody>
      </p:sp>
    </p:spTree>
    <p:extLst>
      <p:ext uri="{BB962C8B-B14F-4D97-AF65-F5344CB8AC3E}">
        <p14:creationId xmlns:p14="http://schemas.microsoft.com/office/powerpoint/2010/main" val="36054200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Acceptance ‘subject to contract’ which is common for the</a:t>
            </a:r>
            <a:r>
              <a:rPr lang="en-GB" baseline="0" dirty="0"/>
              <a:t> sale of houses, is a form of conditional acceptance.</a:t>
            </a:r>
          </a:p>
          <a:p>
            <a:r>
              <a:rPr lang="en-GB" baseline="0" dirty="0"/>
              <a:t>It essentially means that the person accepts but only on the condition that a formal binding contract can be agreed.</a:t>
            </a:r>
          </a:p>
          <a:p>
            <a:r>
              <a:rPr lang="en-GB" baseline="0" dirty="0"/>
              <a:t>It does not initially bind either party.</a:t>
            </a:r>
          </a:p>
          <a:p>
            <a:r>
              <a:rPr lang="en-GB" baseline="0" dirty="0"/>
              <a:t>This is important in house sales as it allows each party to properly check that they are happy with the deal – for example surveyor to check there is nothing structurally wrong with the property.</a:t>
            </a:r>
          </a:p>
          <a:p>
            <a:r>
              <a:rPr lang="en-GB" baseline="0" dirty="0"/>
              <a:t>Seller can check that the buyer has a mortgage in place.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29</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30</a:t>
            </a:fld>
            <a:endParaRPr lang="en-GB"/>
          </a:p>
        </p:txBody>
      </p:sp>
    </p:spTree>
    <p:extLst>
      <p:ext uri="{BB962C8B-B14F-4D97-AF65-F5344CB8AC3E}">
        <p14:creationId xmlns:p14="http://schemas.microsoft.com/office/powerpoint/2010/main" val="181017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u="none" dirty="0"/>
              <a:t>General rule is that acceptance must be communicated to the offeror. Law is based on agreement and how can parties be in agreement if they have not communicated with another. Acceptance is said to be communicated when brought to the notice of the offeror. </a:t>
            </a:r>
            <a:br>
              <a:rPr lang="en-GB" b="0" u="none" dirty="0"/>
            </a:br>
            <a:endParaRPr lang="en-GB" b="1" u="sng" dirty="0"/>
          </a:p>
          <a:p>
            <a:pPr marL="0" indent="0">
              <a:buFontTx/>
              <a:buNone/>
            </a:pPr>
            <a:r>
              <a:rPr lang="en-GB" b="1" u="sng" dirty="0" err="1"/>
              <a:t>Felthouse</a:t>
            </a:r>
            <a:r>
              <a:rPr lang="en-GB" b="1" u="sng" dirty="0"/>
              <a:t> v Bindley [1862]:</a:t>
            </a:r>
          </a:p>
          <a:p>
            <a:pPr marL="0" indent="0">
              <a:buFontTx/>
              <a:buNone/>
            </a:pPr>
            <a:r>
              <a:rPr lang="en-GB" dirty="0"/>
              <a:t>A nephew</a:t>
            </a:r>
            <a:r>
              <a:rPr lang="en-GB" baseline="0" dirty="0"/>
              <a:t> had been negotiating the sale of his horse to his uncle.</a:t>
            </a:r>
          </a:p>
          <a:p>
            <a:pPr marL="0" indent="0">
              <a:buFontTx/>
              <a:buNone/>
            </a:pPr>
            <a:r>
              <a:rPr lang="en-GB" baseline="0" dirty="0"/>
              <a:t>The Uncle, </a:t>
            </a:r>
            <a:r>
              <a:rPr lang="en-GB" baseline="0" dirty="0" err="1"/>
              <a:t>Felthouse</a:t>
            </a:r>
            <a:r>
              <a:rPr lang="en-GB" baseline="0" dirty="0"/>
              <a:t> wrote and offered to buy the horse, saying “If I hear no more about him, I consider the horse mine at £30 15s”.</a:t>
            </a:r>
          </a:p>
          <a:p>
            <a:pPr marL="0" indent="0">
              <a:buFontTx/>
              <a:buNone/>
            </a:pPr>
            <a:r>
              <a:rPr lang="en-GB" baseline="0" dirty="0"/>
              <a:t>The nephew decided to sell the horse at that price and instructed the auctioneer, Bindley, who was about to sell the horse, not to do so, but the auctioneer sold the horse by mistake.</a:t>
            </a:r>
          </a:p>
          <a:p>
            <a:pPr marL="0" indent="0">
              <a:buFontTx/>
              <a:buNone/>
            </a:pPr>
            <a:r>
              <a:rPr lang="en-GB" baseline="0" dirty="0"/>
              <a:t>The uncle then sued the auctioneer for selling the horse, claiming that the sale was already complete before the horse was sold at auction.</a:t>
            </a:r>
          </a:p>
          <a:p>
            <a:pPr marL="0" indent="0">
              <a:buFontTx/>
              <a:buNone/>
            </a:pPr>
            <a:r>
              <a:rPr lang="en-GB" baseline="0" dirty="0"/>
              <a:t>The court found that there was no completed contract between </a:t>
            </a:r>
            <a:r>
              <a:rPr lang="en-GB" baseline="0" dirty="0" err="1"/>
              <a:t>Felthouse</a:t>
            </a:r>
            <a:r>
              <a:rPr lang="en-GB" baseline="0" dirty="0"/>
              <a:t> and his nephew because the nephew had not communicated acceptance to his uncle. </a:t>
            </a:r>
            <a:endParaRPr lang="en-GB" dirty="0"/>
          </a:p>
          <a:p>
            <a:endParaRPr lang="en-GB" dirty="0"/>
          </a:p>
          <a:p>
            <a:r>
              <a:rPr lang="en-GB" b="1" u="sng" dirty="0"/>
              <a:t>Entores</a:t>
            </a:r>
            <a:r>
              <a:rPr lang="en-GB" b="1" u="sng" baseline="0" dirty="0"/>
              <a:t> v Miles Far East Corporation:</a:t>
            </a:r>
          </a:p>
          <a:p>
            <a:r>
              <a:rPr lang="en-GB" baseline="0" dirty="0"/>
              <a:t>Lord Denning said:</a:t>
            </a:r>
          </a:p>
          <a:p>
            <a:endParaRPr lang="en-GB" baseline="0" dirty="0"/>
          </a:p>
          <a:p>
            <a:r>
              <a:rPr lang="en-GB" baseline="0" dirty="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1" u="sng" baseline="0" dirty="0"/>
          </a:p>
          <a:p>
            <a:r>
              <a:rPr lang="en-GB" baseline="0" dirty="0"/>
              <a:t>Silence will not amount to an acceptance – it saves people being entered into a contract for simply not responding to an offer.</a:t>
            </a:r>
          </a:p>
          <a:p>
            <a:endParaRPr lang="en-GB" baseline="0" dirty="0"/>
          </a:p>
          <a:p>
            <a:r>
              <a:rPr lang="en-GB" b="1" baseline="0" dirty="0"/>
              <a:t>Powell v Lee [1908]</a:t>
            </a:r>
          </a:p>
          <a:p>
            <a:r>
              <a:rPr lang="en-GB" baseline="0" dirty="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general rule is that acceptance must be communicated to the offeror to be valid, there are some exceptions. These largely focus on the idea that an offeror can choose (either expressly or implicitly) to set aside the need for acceptance to be communicated. This is because it is the offeror who will be placing themselves in the difficult position of being subject to a contract about which they are not aware. The key case authority for waiving the need to communicate acceptance is Carlill v Carbolic Smoke Ball Co Ltd [1893]/</a:t>
            </a:r>
          </a:p>
          <a:p>
            <a:r>
              <a:rPr lang="en-GB" dirty="0"/>
              <a:t>The main accepted situations where this will commonly occur are:</a:t>
            </a:r>
          </a:p>
          <a:p>
            <a:endParaRPr lang="en-GB" dirty="0"/>
          </a:p>
          <a:p>
            <a:r>
              <a:rPr lang="en-GB" dirty="0"/>
              <a:t>acceptance by conduct;</a:t>
            </a:r>
          </a:p>
          <a:p>
            <a:endParaRPr lang="en-GB" dirty="0"/>
          </a:p>
          <a:p>
            <a:r>
              <a:rPr lang="en-GB" dirty="0"/>
              <a:t>acceptance of unilateral offers;</a:t>
            </a:r>
          </a:p>
          <a:p>
            <a:endParaRPr lang="en-GB" dirty="0"/>
          </a:p>
          <a:p>
            <a:r>
              <a:rPr lang="en-GB" dirty="0"/>
              <a:t>acceptance by post.</a:t>
            </a:r>
          </a:p>
        </p:txBody>
      </p:sp>
      <p:sp>
        <p:nvSpPr>
          <p:cNvPr id="4" name="Slide Number Placeholder 3"/>
          <p:cNvSpPr>
            <a:spLocks noGrp="1"/>
          </p:cNvSpPr>
          <p:nvPr>
            <p:ph type="sldNum" sz="quarter" idx="10"/>
          </p:nvPr>
        </p:nvSpPr>
        <p:spPr/>
        <p:txBody>
          <a:bodyPr/>
          <a:lstStyle/>
          <a:p>
            <a:fld id="{8FB933AF-EFBA-428B-9E6F-2C2056A3795E}" type="slidenum">
              <a:rPr lang="en-GB" smtClean="0"/>
              <a:t>32</a:t>
            </a:fld>
            <a:endParaRPr lang="en-GB"/>
          </a:p>
        </p:txBody>
      </p:sp>
    </p:spTree>
    <p:extLst>
      <p:ext uri="{BB962C8B-B14F-4D97-AF65-F5344CB8AC3E}">
        <p14:creationId xmlns:p14="http://schemas.microsoft.com/office/powerpoint/2010/main" val="40849705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exception to the rule is when acceptance happens via conduct.</a:t>
            </a:r>
          </a:p>
          <a:p>
            <a:endParaRPr lang="en-GB" dirty="0"/>
          </a:p>
          <a:p>
            <a:r>
              <a:rPr lang="en-GB" dirty="0"/>
              <a:t>Sometimes a party does not formally respond to an offer by words but instead begins to act in accordance with the terms proposed by the offeror. Where the offeror also acts in accordance with their suggested obligations, the courts are likely to hold that, viewed objectively, the offeree accepted the offer. This is known as “acceptance by conduct”.</a:t>
            </a:r>
          </a:p>
          <a:p>
            <a:endParaRPr lang="en-GB" b="1" dirty="0"/>
          </a:p>
          <a:p>
            <a:r>
              <a:rPr lang="en-GB" b="1" dirty="0" err="1"/>
              <a:t>Brogden</a:t>
            </a:r>
            <a:r>
              <a:rPr lang="en-GB" b="1" baseline="0" dirty="0"/>
              <a:t> v Metropolitan Railway [1877]: </a:t>
            </a:r>
          </a:p>
          <a:p>
            <a:r>
              <a:rPr lang="en-GB" baseline="0" dirty="0"/>
              <a:t>Agreement to supply coal. Although the draft written agreement sent to the railway company by </a:t>
            </a:r>
            <a:r>
              <a:rPr lang="en-GB" baseline="0" dirty="0" err="1"/>
              <a:t>Brogden</a:t>
            </a:r>
            <a:r>
              <a:rPr lang="en-GB" baseline="0" dirty="0"/>
              <a:t> was never formally accepted, the House of Lords found that the contract had been agreed. </a:t>
            </a:r>
          </a:p>
          <a:p>
            <a:r>
              <a:rPr lang="en-GB" baseline="0" dirty="0"/>
              <a:t>This could be inferred from the fact that both parties acted in accordance with the terms of the draft; the railway company had placed further orders for coal, which had then been supplied by </a:t>
            </a:r>
            <a:r>
              <a:rPr lang="en-GB" baseline="0" dirty="0" err="1"/>
              <a:t>Brogden</a:t>
            </a:r>
            <a:r>
              <a:rPr lang="en-GB" baseline="0" dirty="0"/>
              <a:t>.</a:t>
            </a:r>
          </a:p>
          <a:p>
            <a:endParaRPr lang="en-GB" baseline="0" dirty="0"/>
          </a:p>
          <a:p>
            <a:r>
              <a:rPr lang="en-GB" b="1" baseline="0" dirty="0" err="1"/>
              <a:t>Pickfords</a:t>
            </a:r>
            <a:r>
              <a:rPr lang="en-GB" b="1" baseline="0" dirty="0"/>
              <a:t> Ltd v Celestica ltd [2003].</a:t>
            </a:r>
          </a:p>
          <a:p>
            <a:r>
              <a:rPr lang="en-GB" baseline="0" dirty="0"/>
              <a:t>Celestica’s attempt to accept </a:t>
            </a:r>
            <a:r>
              <a:rPr lang="en-GB" baseline="0" dirty="0" err="1"/>
              <a:t>Pickfords</a:t>
            </a:r>
            <a:r>
              <a:rPr lang="en-GB" baseline="0" dirty="0"/>
              <a:t>’ first offer was viewed by the courts as a counter-offer. Although </a:t>
            </a:r>
            <a:r>
              <a:rPr lang="en-GB" baseline="0" dirty="0" err="1"/>
              <a:t>Pickfords</a:t>
            </a:r>
            <a:r>
              <a:rPr lang="en-GB" baseline="0" dirty="0"/>
              <a:t> never formally accepted this offer, it did carry out the work in accordance with its first offer/Celestica’s counter-offer. It was held that Pickford’s actions, viewed objectively, implied that it has accepted </a:t>
            </a:r>
            <a:r>
              <a:rPr lang="en-GB" baseline="0" dirty="0" err="1"/>
              <a:t>Celstica’s</a:t>
            </a:r>
            <a:r>
              <a:rPr lang="en-GB" baseline="0" dirty="0"/>
              <a:t> offer. </a:t>
            </a:r>
          </a:p>
          <a:p>
            <a:endParaRPr lang="en-GB" baseline="0" dirty="0"/>
          </a:p>
          <a:p>
            <a:r>
              <a:rPr lang="en-GB" baseline="0" dirty="0"/>
              <a:t>No formal acceptance but acted in a way demonstrating acceptance.</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unilateral contracts, acceptance is completed by performing the requested action (“performing the conditions”), rather than by words. Once these actions are fully performed, all that is left is for the offeree to notify the offeror that performance has taken place. In Carlill the Court of Appeal said that, in unilateral agreements, the offeror does not require notification of acceptance “apart from the notice of performance”. In such cases the offeror is usually taken to have impliedly waived the requirement to be notified of acceptance.</a:t>
            </a:r>
          </a:p>
          <a:p>
            <a:endParaRPr lang="en-GB" dirty="0"/>
          </a:p>
          <a:p>
            <a:r>
              <a:rPr lang="en-GB" dirty="0"/>
              <a:t>In Emma’s example, returning the lost cat would constitute a performance of the condition. Once the cat was returned to the owner, this would constitute a notification of performance and the acceptance would be valid.</a:t>
            </a:r>
          </a:p>
          <a:p>
            <a:endParaRPr lang="en-GB" dirty="0"/>
          </a:p>
          <a:p>
            <a:r>
              <a:rPr lang="en-GB" dirty="0"/>
              <a:t>Similarly, in Carlill, the Smoke Ball Company tried to argue that Mrs Carlill had not accepted their offer because she did not tell them she was using the smoke ball as directed. This was rejected by the court, who instead held that she did not have to tell the company that she was using the smoke ball but she did have to tell them that she had “performed” all of the conditions once she had done so.</a:t>
            </a:r>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11750411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hard copy mail raises significant issues – who should bare the risk if the letter is lost? The Courts developed the postal rule as an exception to general rule that acceptance must be communicated to offeror. </a:t>
            </a:r>
          </a:p>
          <a:p>
            <a:endParaRPr lang="en-GB" dirty="0"/>
          </a:p>
          <a:p>
            <a:r>
              <a:rPr lang="en-GB" dirty="0"/>
              <a:t>Postal rule means postal acceptance is deemed communicated as soon as it is placed in the post, not when received. Only applies to acceptances NOT revocations.</a:t>
            </a:r>
          </a:p>
          <a:p>
            <a:endParaRPr lang="en-GB" dirty="0"/>
          </a:p>
          <a:p>
            <a:r>
              <a:rPr lang="en-GB" dirty="0"/>
              <a:t>Est in </a:t>
            </a:r>
            <a:r>
              <a:rPr lang="en-GB" b="1" dirty="0"/>
              <a:t>Adams v Lindsell </a:t>
            </a:r>
            <a:r>
              <a:rPr lang="en-GB" dirty="0"/>
              <a:t>– On 2</a:t>
            </a:r>
            <a:r>
              <a:rPr lang="en-GB" baseline="30000" dirty="0"/>
              <a:t>nd</a:t>
            </a:r>
            <a:r>
              <a:rPr lang="en-GB" dirty="0"/>
              <a:t> Sept D’s made offer to sell wool to C’s which would be accepted by a reply in the post, D’s misaddressed the letter and it was not delivered until 5</a:t>
            </a:r>
            <a:r>
              <a:rPr lang="en-GB" baseline="30000" dirty="0"/>
              <a:t>th</a:t>
            </a:r>
            <a:r>
              <a:rPr lang="en-GB" dirty="0"/>
              <a:t> Sept. C’s posted letter of acceptance the same day and it was received on 9</a:t>
            </a:r>
            <a:r>
              <a:rPr lang="en-GB" baseline="30000" dirty="0"/>
              <a:t>th</a:t>
            </a:r>
            <a:r>
              <a:rPr lang="en-GB" dirty="0"/>
              <a:t> Sept. D’s then sold the wool to third party the day before (8th), having expected an acceptance by the 7th, The Courts held there was a binding contract as the acceptance had taken place on 5</a:t>
            </a:r>
            <a:r>
              <a:rPr lang="en-GB" baseline="30000" dirty="0"/>
              <a:t>th</a:t>
            </a:r>
            <a:r>
              <a:rPr lang="en-GB" dirty="0"/>
              <a:t> September (when posted, not when received).</a:t>
            </a:r>
          </a:p>
          <a:p>
            <a:endParaRPr lang="en-GB" dirty="0"/>
          </a:p>
          <a:p>
            <a:r>
              <a:rPr lang="en-GB" dirty="0"/>
              <a:t>Postal rule upheld in Household case – shares case.</a:t>
            </a:r>
          </a:p>
          <a:p>
            <a:endParaRPr lang="en-GB" dirty="0"/>
          </a:p>
          <a:p>
            <a:r>
              <a:rPr lang="en-GB" dirty="0"/>
              <a:t>The postal rule may lead to inconvenience and hardship, and many legal writers think it should simply be abolished. For example, the offeror may have been bound by a contract since Monday – when the letter of acceptance was posted – but not become aware of this until Friday when the letter actually arrives.</a:t>
            </a:r>
          </a:p>
          <a:p>
            <a:endParaRPr lang="en-GB" dirty="0"/>
          </a:p>
          <a:p>
            <a:r>
              <a:rPr lang="en-GB" dirty="0"/>
              <a:t>The purpose of the rule, however, is to create certainty in a situation in which one of the parties is at a disadvantage. Faced with a choice between</a:t>
            </a:r>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Postal rule is subject to limitations. Only applies to acceptances and not any other communication i.e. revocation of an offer.</a:t>
            </a:r>
          </a:p>
          <a:p>
            <a:endParaRPr lang="en-GB" dirty="0"/>
          </a:p>
          <a:p>
            <a:r>
              <a:rPr lang="en-GB" dirty="0"/>
              <a:t>(1)   It applies only when the letter is correctly stamped and addressed (as happened in </a:t>
            </a:r>
            <a:r>
              <a:rPr lang="en-GB" dirty="0" err="1"/>
              <a:t>Korbetis</a:t>
            </a:r>
            <a:r>
              <a:rPr lang="en-GB" dirty="0"/>
              <a:t> v </a:t>
            </a:r>
            <a:r>
              <a:rPr lang="en-GB" dirty="0" err="1"/>
              <a:t>Transgrain</a:t>
            </a:r>
            <a:r>
              <a:rPr lang="en-GB" dirty="0"/>
              <a:t> Shipping BV, The Alexia M [2005]).</a:t>
            </a:r>
          </a:p>
          <a:p>
            <a:endParaRPr lang="en-GB" dirty="0"/>
          </a:p>
          <a:p>
            <a:r>
              <a:rPr lang="en-GB" dirty="0"/>
              <a:t>(2)   The parties can exclude the rule; either by an express provision or by implication, of the offer. For example, Holwell Securities Ltd v Hughes [1974] concerned an option (or legal right) to buy a property which had to be exercised “by notice in writing” within six months. The company posted a letter exercising the option (i.e. accepting the offer to sell) but it never reached Dr Hughes. The Court of Appeal held that the requirement of “notice” implied that Dr Hughes should actually know about the acceptance and so there was no contract.</a:t>
            </a:r>
          </a:p>
          <a:p>
            <a:endParaRPr lang="en-GB" dirty="0"/>
          </a:p>
          <a:p>
            <a:r>
              <a:rPr lang="en-GB" dirty="0"/>
              <a:t>(3)   It applies only when it is reasonable to use the post. This means that the postal rule is unlikely to apply where the offer was made by a “quicker” means of communication (e.g. by telephone). Thus in </a:t>
            </a:r>
            <a:r>
              <a:rPr lang="en-GB" dirty="0" err="1"/>
              <a:t>Quenerduaine</a:t>
            </a:r>
            <a:r>
              <a:rPr lang="en-GB" dirty="0"/>
              <a:t> v Cole (1883) where an offer was made by telegram, an acceptance by post was not valid, owing to the ruling of the court that an equally expedient mode of acceptance was required as that which had been used to communicate the offer.</a:t>
            </a:r>
          </a:p>
          <a:p>
            <a:endParaRPr lang="en-GB" dirty="0"/>
          </a:p>
          <a:p>
            <a:r>
              <a:rPr lang="en-GB" dirty="0"/>
              <a:t>(4)   It was further decided in Holwell Securities that the rule should not be applied if it would “lead to manifest inconvenience and absurdity”.</a:t>
            </a:r>
          </a:p>
          <a:p>
            <a:endParaRPr lang="en-GB" dirty="0"/>
          </a:p>
          <a:p>
            <a:r>
              <a:rPr lang="en-GB" dirty="0"/>
              <a:t>One final point is that the postal rule is particularly illogical in circumstances where the offer is accepted via post but that acceptance is then subsequently withdrawn via a quicker method (e.g. face-to-face meeting, email or text message), and before the offeror has received the posted acceptance. The difficulties presented by this situation can be seen in Table 2.4, using a slightly altered version of the facts from Byrne v Van </a:t>
            </a:r>
            <a:r>
              <a:rPr lang="en-GB" dirty="0" err="1"/>
              <a:t>Tienhoven</a:t>
            </a:r>
            <a:r>
              <a:rPr lang="en-GB" dirty="0"/>
              <a:t> [1880]</a:t>
            </a:r>
          </a:p>
          <a:p>
            <a:endParaRPr lang="en-GB" dirty="0"/>
          </a:p>
          <a:p>
            <a:r>
              <a:rPr lang="en-GB" dirty="0"/>
              <a:t>Rule only applies if it has not been excluded by the offeror. </a:t>
            </a:r>
          </a:p>
        </p:txBody>
      </p:sp>
      <p:sp>
        <p:nvSpPr>
          <p:cNvPr id="4" name="Slide Number Placeholder 3"/>
          <p:cNvSpPr>
            <a:spLocks noGrp="1"/>
          </p:cNvSpPr>
          <p:nvPr>
            <p:ph type="sldNum" sz="quarter" idx="10"/>
          </p:nvPr>
        </p:nvSpPr>
        <p:spPr/>
        <p:txBody>
          <a:bodyPr/>
          <a:lstStyle/>
          <a:p>
            <a:fld id="{8FB933AF-EFBA-428B-9E6F-2C2056A3795E}" type="slidenum">
              <a:rPr lang="en-GB" smtClean="0"/>
              <a:t>36</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are clear, established rules governing acceptance in face-to-face discussions, by telephone communication and by post, the position is less clear where an acceptance is communicated by other commonly used means such as fax, telex, answer machines, voicemail or emails.</a:t>
            </a:r>
          </a:p>
          <a:p>
            <a:endParaRPr lang="en-GB" dirty="0"/>
          </a:p>
          <a:p>
            <a:r>
              <a:rPr lang="en-GB" dirty="0"/>
              <a:t>The problem is that many of these methods of communication are considered “instantaneous”, because (unlike the post) the message of acceptance is transmitted straight away, but quite often the transmitted acceptance is not actually read or heard straight away. Additionally, while parties engaged in a face-to-face discussion, they know immediately whether their intended acceptance has been received and heard by the other party (sometimes known as “the recipient rule”), the person who sends a fax, for example, will know whether their “instantaneous” message has been sent (the machine provides a receipt confirming this) but will not know whether anyone has actually read the message on the offeror’s machine.</a:t>
            </a:r>
          </a:p>
          <a:p>
            <a:endParaRPr lang="en-GB" dirty="0"/>
          </a:p>
          <a:p>
            <a:r>
              <a:rPr lang="en-GB" dirty="0"/>
              <a:t>In </a:t>
            </a:r>
            <a:r>
              <a:rPr lang="en-GB" b="1" dirty="0"/>
              <a:t>Entores v Miles Far East Corporation [1955] </a:t>
            </a:r>
            <a:r>
              <a:rPr lang="en-GB" dirty="0"/>
              <a:t>Lord Denning suggested that where an offeree thinks an acceptance has been received but in fact it has not (because the telephone listener does not hear the words of acceptance or because the ink in the printing machine has run out, for example) then the offeror is clearly bound because it is their own fault that they did not receive the acceptance. This proposition broadly explains the decision in The “</a:t>
            </a:r>
            <a:r>
              <a:rPr lang="en-GB" dirty="0" err="1"/>
              <a:t>Brimnes</a:t>
            </a:r>
            <a:r>
              <a:rPr lang="en-GB" dirty="0"/>
              <a:t>” [1974], where the failure to receive an acceptance on time was because no one was available to receive a telex message sent during office hours.</a:t>
            </a:r>
          </a:p>
          <a:p>
            <a:endParaRPr lang="en-GB" dirty="0"/>
          </a:p>
          <a:p>
            <a:r>
              <a:rPr lang="en-GB" dirty="0"/>
              <a:t>This exception (to the principle that acceptances must usually be communicated) probably only applies where there was an attempt to accept the offer, but due to the fault of the offeror, the acceptance was not received, and the person accepting had no reason to believe that the message had not been received.</a:t>
            </a:r>
          </a:p>
          <a:p>
            <a:endParaRPr lang="en-GB" dirty="0"/>
          </a:p>
          <a:p>
            <a:r>
              <a:rPr lang="en-GB" dirty="0"/>
              <a:t>In </a:t>
            </a:r>
            <a:r>
              <a:rPr lang="en-GB" b="1" dirty="0" err="1"/>
              <a:t>Brinkibon</a:t>
            </a:r>
            <a:r>
              <a:rPr lang="en-GB" b="1" dirty="0"/>
              <a:t> Ltd v </a:t>
            </a:r>
            <a:r>
              <a:rPr lang="en-GB" b="1" dirty="0" err="1"/>
              <a:t>Stahag</a:t>
            </a:r>
            <a:r>
              <a:rPr lang="en-GB" b="1" dirty="0"/>
              <a:t> Stahl und </a:t>
            </a:r>
            <a:r>
              <a:rPr lang="en-GB" b="1" dirty="0" err="1"/>
              <a:t>Stahlwarenhandelsgesellschaft</a:t>
            </a:r>
            <a:r>
              <a:rPr lang="en-GB" b="1" dirty="0"/>
              <a:t> </a:t>
            </a:r>
            <a:r>
              <a:rPr lang="en-GB" b="1" dirty="0" err="1"/>
              <a:t>mbH</a:t>
            </a:r>
            <a:r>
              <a:rPr lang="en-GB" b="1" dirty="0"/>
              <a:t> [1982] </a:t>
            </a:r>
            <a:r>
              <a:rPr lang="en-GB" dirty="0"/>
              <a:t>Lord Wilberforce directed that this issue should be resolved “by reference to the intentions of the parties, sound business practice and in some cases by a judgment where the risks should lie”. He further provided that, ordinarily, an acceptance sent to a commercial party during normal office hours will ordinarily be valid as soon as it is “received” (e.g. onto the fax machine or into an email inbox), rather than when it is actually read. This is justified by apportioning the risk to the commercial offeror, who has a responsibility “to arrange for prompt handling of messages”. Where a message is sent outside of office hours, it was suggested that it will have an effect at the time when the sender could reasonably expect it to be read (e.g. when the office re-opens).</a:t>
            </a:r>
          </a:p>
          <a:p>
            <a:endParaRPr lang="en-GB" dirty="0"/>
          </a:p>
          <a:p>
            <a:r>
              <a:rPr lang="en-GB" dirty="0"/>
              <a:t>One area where these principles are being applied is where acceptances are sent by email. It is clear that contracts can be validly formed by email (Goel and Another v Grant and Another [2017]) and that, per </a:t>
            </a:r>
            <a:r>
              <a:rPr lang="en-GB" b="1" dirty="0" err="1"/>
              <a:t>Greenclose</a:t>
            </a:r>
            <a:r>
              <a:rPr lang="en-GB" b="1" dirty="0"/>
              <a:t> v National Westminster Bank plc [2014],</a:t>
            </a:r>
            <a:r>
              <a:rPr lang="en-GB" dirty="0"/>
              <a:t> emails are a form of “near-instantaneous communication” so that “An email is not subject to the postal acceptance rule”. The difficulty is identifying precisely when the email of acceptance is valid. </a:t>
            </a:r>
            <a:r>
              <a:rPr lang="en-GB" b="1" dirty="0"/>
              <a:t>In Thomas v B P E Solicitors [2010]</a:t>
            </a:r>
            <a:r>
              <a:rPr lang="en-GB" dirty="0"/>
              <a:t> Blair J put the question as being:</a:t>
            </a:r>
          </a:p>
          <a:p>
            <a:endParaRPr lang="en-GB" dirty="0"/>
          </a:p>
          <a:p>
            <a:r>
              <a:rPr lang="en-GB" dirty="0"/>
              <a:t>“whether an email acceptance is effective when it arrives, or at the time the offeror could reasonably be expected to have read it, is not a straightforward one, and does not appear to be settled by authority.”</a:t>
            </a:r>
          </a:p>
          <a:p>
            <a:endParaRPr lang="en-GB" dirty="0"/>
          </a:p>
          <a:p>
            <a:r>
              <a:rPr lang="en-GB" dirty="0"/>
              <a:t>In applying the </a:t>
            </a:r>
            <a:r>
              <a:rPr lang="en-GB" dirty="0" err="1"/>
              <a:t>Brinkibon</a:t>
            </a:r>
            <a:r>
              <a:rPr lang="en-GB" dirty="0"/>
              <a:t> principles, the judge held that the email was received when it arrived in the recipient’s email box because it was sent at 6.00 pm and the parties knew that the recipient (a firm of solicitors) would be working at that time on that day.</a:t>
            </a:r>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39</a:t>
            </a:fld>
            <a:endParaRPr lang="en-GB"/>
          </a:p>
        </p:txBody>
      </p:sp>
    </p:spTree>
    <p:extLst>
      <p:ext uri="{BB962C8B-B14F-4D97-AF65-F5344CB8AC3E}">
        <p14:creationId xmlns:p14="http://schemas.microsoft.com/office/powerpoint/2010/main" val="10797426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An invitation to treat is merely an invitation for another person to make an offer. An offer is where a person</a:t>
            </a:r>
            <a:r>
              <a:rPr lang="en-GB" baseline="0" dirty="0"/>
              <a:t> indicates that he is willing to be bound as soon as the other party agrees to his terms.</a:t>
            </a:r>
          </a:p>
          <a:p>
            <a:pPr marL="228600" indent="-228600">
              <a:buAutoNum type="arabicPeriod"/>
            </a:pPr>
            <a:endParaRPr lang="en-GB" baseline="0" dirty="0"/>
          </a:p>
          <a:p>
            <a:pPr marL="228600" indent="-228600">
              <a:buAutoNum type="arabicPeriod"/>
            </a:pPr>
            <a:r>
              <a:rPr lang="en-GB" baseline="0" dirty="0"/>
              <a:t>An offer will come to an end if it is:</a:t>
            </a:r>
          </a:p>
          <a:p>
            <a:pPr marL="171450" indent="-171450">
              <a:buFontTx/>
              <a:buChar char="-"/>
            </a:pPr>
            <a:r>
              <a:rPr lang="en-GB" baseline="0" dirty="0"/>
              <a:t>Revoked</a:t>
            </a:r>
          </a:p>
          <a:p>
            <a:pPr marL="171450" indent="-171450">
              <a:buFontTx/>
              <a:buChar char="-"/>
            </a:pPr>
            <a:r>
              <a:rPr lang="en-GB" baseline="0" dirty="0"/>
              <a:t>Rejected</a:t>
            </a:r>
          </a:p>
          <a:p>
            <a:pPr marL="171450" indent="-171450">
              <a:buFontTx/>
              <a:buChar char="-"/>
            </a:pPr>
            <a:r>
              <a:rPr lang="en-GB" baseline="0" dirty="0"/>
              <a:t>Accepted</a:t>
            </a:r>
          </a:p>
          <a:p>
            <a:pPr marL="171450" indent="-171450">
              <a:buFontTx/>
              <a:buChar char="-"/>
            </a:pPr>
            <a:r>
              <a:rPr lang="en-GB" baseline="0" dirty="0"/>
              <a:t>Lapse of time</a:t>
            </a:r>
          </a:p>
          <a:p>
            <a:pPr marL="171450" indent="-171450">
              <a:buFontTx/>
              <a:buChar char="-"/>
            </a:pPr>
            <a:endParaRPr lang="en-GB" baseline="0" dirty="0"/>
          </a:p>
          <a:p>
            <a:pPr marL="0" indent="0">
              <a:buFontTx/>
              <a:buNone/>
            </a:pPr>
            <a:r>
              <a:rPr lang="en-GB" baseline="0" dirty="0"/>
              <a:t>3. The postal rule provides that, if an acceptance of an offer is made by post, the contract comes into being as soon as the acceptance is posted. (This only applies to acceptance and not offer or revocation).</a:t>
            </a:r>
          </a:p>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40</a:t>
            </a:fld>
            <a:endParaRPr lang="en-GB"/>
          </a:p>
        </p:txBody>
      </p:sp>
    </p:spTree>
    <p:extLst>
      <p:ext uri="{BB962C8B-B14F-4D97-AF65-F5344CB8AC3E}">
        <p14:creationId xmlns:p14="http://schemas.microsoft.com/office/powerpoint/2010/main" val="18862938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Stevenson Jacques v McLean [1880]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possessed several warrants for iron. He wrote the claimant in London asking them if they could find him a buyer. After negotiations, the defendant stated that 40s per ton was the lowest price he was willing to sell for. He told the claimant that this offer was open until the following Monday.</a:t>
            </a:r>
          </a:p>
          <a:p>
            <a:pPr algn="l" fontAlgn="base"/>
            <a:r>
              <a:rPr lang="en-GB" b="0" i="0" dirty="0">
                <a:solidFill>
                  <a:srgbClr val="1A1A1A"/>
                </a:solidFill>
                <a:effectLst/>
                <a:latin typeface="Noticia Text"/>
              </a:rPr>
              <a:t>The claimants sent a telegram on Monday morning asking if the defendant agreed to delivery over two months, and if not, how long he could give. The defendant did not respond, and sold the warrants to a third-party later that day. Before he informed the claimant of this, they sent another telegram in the afternoon </a:t>
            </a:r>
            <a:r>
              <a:rPr lang="en-GB" b="0" i="0" u="sng" dirty="0">
                <a:solidFill>
                  <a:srgbClr val="000000"/>
                </a:solidFill>
                <a:effectLst/>
                <a:latin typeface="Noticia Text"/>
                <a:hlinkClick r:id="rId3"/>
              </a:rPr>
              <a:t>accepting</a:t>
            </a:r>
            <a:r>
              <a:rPr lang="en-GB" b="0" i="0" dirty="0">
                <a:solidFill>
                  <a:srgbClr val="1A1A1A"/>
                </a:solidFill>
                <a:effectLst/>
                <a:latin typeface="Noticia Text"/>
              </a:rPr>
              <a:t> the defendant’s </a:t>
            </a:r>
            <a:r>
              <a:rPr lang="en-GB" b="0" i="0" u="sng" dirty="0">
                <a:solidFill>
                  <a:srgbClr val="000000"/>
                </a:solidFill>
                <a:effectLst/>
                <a:latin typeface="Noticia Text"/>
                <a:hlinkClick r:id="rId4"/>
              </a:rPr>
              <a:t>offer</a:t>
            </a:r>
            <a:r>
              <a:rPr lang="en-GB" b="0" i="0" dirty="0">
                <a:solidFill>
                  <a:srgbClr val="1A1A1A"/>
                </a:solidFill>
                <a:effectLst/>
                <a:latin typeface="Noticia Text"/>
              </a:rPr>
              <a:t>.</a:t>
            </a:r>
          </a:p>
          <a:p>
            <a:pPr algn="l" fontAlgn="base"/>
            <a:r>
              <a:rPr lang="en-GB" b="0" i="0" dirty="0">
                <a:solidFill>
                  <a:srgbClr val="1A1A1A"/>
                </a:solidFill>
                <a:effectLst/>
                <a:latin typeface="Noticia Text"/>
              </a:rPr>
              <a:t>The claimant sued the defendant for </a:t>
            </a:r>
            <a:r>
              <a:rPr lang="en-GB" b="0" i="0" u="sng" dirty="0">
                <a:solidFill>
                  <a:srgbClr val="000000"/>
                </a:solidFill>
                <a:effectLst/>
                <a:latin typeface="Noticia Text"/>
                <a:hlinkClick r:id="rId5"/>
              </a:rPr>
              <a:t>damages</a:t>
            </a:r>
            <a:r>
              <a:rPr lang="en-GB" b="0" i="0" dirty="0">
                <a:solidFill>
                  <a:srgbClr val="1A1A1A"/>
                </a:solidFill>
                <a:effectLst/>
                <a:latin typeface="Noticia Text"/>
              </a:rPr>
              <a:t> for non-delivery of the iron. The defendant argued that the claimant’s first telegram was a counter-offer, and therefore that his original offer had been revoked.</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What was the nature of the claimant’s first telegram?</a:t>
            </a:r>
          </a:p>
          <a:p>
            <a:pPr algn="l" fontAlgn="base">
              <a:buFont typeface="+mj-lt"/>
              <a:buAutoNum type="arabicPeriod"/>
            </a:pPr>
            <a:r>
              <a:rPr lang="en-GB" b="0" i="0" dirty="0">
                <a:solidFill>
                  <a:srgbClr val="1A1A1A"/>
                </a:solidFill>
                <a:effectLst/>
                <a:latin typeface="Noticia Text"/>
              </a:rPr>
              <a:t>Was the offer still capable of being accepted on Monday afternoon?</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claimant. The first telegram was merely an inquiry for information, not a counter-offer. While the defendant could have revoked his offer at any time on Monday, he failed to do so before the offer was accepted. There was therefore a completed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Requests for information are not counter-offers or acceptances. They have no legal effect.</a:t>
            </a:r>
          </a:p>
          <a:p>
            <a:endParaRPr lang="en-GB" b="0" i="0" dirty="0">
              <a:solidFill>
                <a:srgbClr val="1A1A1A"/>
              </a:solidFill>
              <a:effectLst/>
              <a:latin typeface="Noticia Text"/>
            </a:endParaRPr>
          </a:p>
          <a:p>
            <a:endParaRPr lang="en-GB" b="0" i="0" dirty="0">
              <a:solidFill>
                <a:srgbClr val="1A1A1A"/>
              </a:solidFill>
              <a:effectLst/>
              <a:latin typeface="Noticia Text"/>
            </a:endParaRPr>
          </a:p>
          <a:p>
            <a:r>
              <a:rPr lang="en-GB" b="0" i="0" dirty="0" err="1">
                <a:solidFill>
                  <a:srgbClr val="1A1A1A"/>
                </a:solidFill>
                <a:effectLst/>
                <a:latin typeface="Noticia Text"/>
              </a:rPr>
              <a:t>Brinkibon</a:t>
            </a:r>
            <a:r>
              <a:rPr lang="en-GB" b="0" i="0" dirty="0">
                <a:solidFill>
                  <a:srgbClr val="1A1A1A"/>
                </a:solidFill>
                <a:effectLst/>
                <a:latin typeface="Noticia Text"/>
              </a:rPr>
              <a:t> v </a:t>
            </a:r>
            <a:r>
              <a:rPr lang="en-GB" b="0" i="0" dirty="0" err="1">
                <a:solidFill>
                  <a:srgbClr val="1A1A1A"/>
                </a:solidFill>
                <a:effectLst/>
                <a:latin typeface="Noticia Text"/>
              </a:rPr>
              <a:t>Stahag</a:t>
            </a:r>
            <a:r>
              <a:rPr lang="en-GB" b="0" i="0" dirty="0">
                <a:solidFill>
                  <a:srgbClr val="1A1A1A"/>
                </a:solidFill>
                <a:effectLst/>
                <a:latin typeface="Noticia Text"/>
              </a:rPr>
              <a:t> Stahl [1983]</a:t>
            </a:r>
          </a:p>
          <a:p>
            <a:pPr algn="l" fontAlgn="base"/>
            <a:r>
              <a:rPr lang="en-GB" b="0" i="0" dirty="0">
                <a:solidFill>
                  <a:srgbClr val="1A1A1A"/>
                </a:solidFill>
                <a:effectLst/>
                <a:latin typeface="Montserrat" panose="020B0604020202020204" pitchFamily="2" charset="0"/>
              </a:rPr>
              <a:t>Facts</a:t>
            </a:r>
          </a:p>
          <a:p>
            <a:pPr algn="l" fontAlgn="base"/>
            <a:r>
              <a:rPr lang="en-GB" b="0" i="0" dirty="0">
                <a:solidFill>
                  <a:srgbClr val="1A1A1A"/>
                </a:solidFill>
                <a:effectLst/>
                <a:latin typeface="Noticia Text"/>
              </a:rPr>
              <a:t>The parties were in negotiations over the sale of steel bars. The sellers, an Austrian company, sent the buyers, an English company, a finalised set of terms. The buyers accepted those terms using telex (an electronic network which sent messages to be printed by the user’s telex machine).</a:t>
            </a:r>
          </a:p>
          <a:p>
            <a:pPr algn="l" fontAlgn="base"/>
            <a:r>
              <a:rPr lang="en-GB" b="0" i="0" dirty="0">
                <a:solidFill>
                  <a:srgbClr val="1A1A1A"/>
                </a:solidFill>
                <a:effectLst/>
                <a:latin typeface="Noticia Text"/>
              </a:rPr>
              <a:t>The sellers did not delivery, and the buyers wanted to sue for </a:t>
            </a:r>
            <a:r>
              <a:rPr lang="en-GB" b="0" i="0" u="sng" dirty="0">
                <a:solidFill>
                  <a:srgbClr val="000000"/>
                </a:solidFill>
                <a:effectLst/>
                <a:latin typeface="Noticia Text"/>
                <a:hlinkClick r:id="rId6"/>
              </a:rPr>
              <a:t>breach</a:t>
            </a:r>
            <a:r>
              <a:rPr lang="en-GB" b="0" i="0" dirty="0">
                <a:solidFill>
                  <a:srgbClr val="1A1A1A"/>
                </a:solidFill>
                <a:effectLst/>
                <a:latin typeface="Noticia Text"/>
              </a:rPr>
              <a:t> of contract. Since the sellers were a foreign company, the buyers needed the court’s permission to serve the claim outside of the jurisdiction. To get that permission, they needed to show that the contract was formed within the UK. This would only be the case if acceptance took place in the UK.</a:t>
            </a:r>
          </a:p>
          <a:p>
            <a:pPr algn="l" fontAlgn="base"/>
            <a:r>
              <a:rPr lang="en-GB" b="0" i="0" dirty="0">
                <a:solidFill>
                  <a:srgbClr val="1A1A1A"/>
                </a:solidFill>
                <a:effectLst/>
                <a:latin typeface="Montserrat" panose="020B0604020202020204" pitchFamily="2" charset="0"/>
              </a:rPr>
              <a:t>Issue(s)</a:t>
            </a:r>
          </a:p>
          <a:p>
            <a:pPr algn="l" fontAlgn="base">
              <a:buFont typeface="+mj-lt"/>
              <a:buAutoNum type="arabicPeriod"/>
            </a:pPr>
            <a:r>
              <a:rPr lang="en-GB" b="0" i="0" dirty="0">
                <a:solidFill>
                  <a:srgbClr val="1A1A1A"/>
                </a:solidFill>
                <a:effectLst/>
                <a:latin typeface="Noticia Text"/>
              </a:rPr>
              <a:t>When and where does </a:t>
            </a:r>
            <a:r>
              <a:rPr lang="en-GB" b="0" i="0" u="sng" dirty="0">
                <a:solidFill>
                  <a:srgbClr val="000000"/>
                </a:solidFill>
                <a:effectLst/>
                <a:latin typeface="Noticia Text"/>
                <a:hlinkClick r:id="rId3"/>
              </a:rPr>
              <a:t>acceptance</a:t>
            </a:r>
            <a:r>
              <a:rPr lang="en-GB" b="0" i="0" dirty="0">
                <a:solidFill>
                  <a:srgbClr val="1A1A1A"/>
                </a:solidFill>
                <a:effectLst/>
                <a:latin typeface="Noticia Text"/>
              </a:rPr>
              <a:t> of a contract by telex take place?</a:t>
            </a:r>
          </a:p>
          <a:p>
            <a:pPr algn="l" fontAlgn="base"/>
            <a:r>
              <a:rPr lang="en-GB" b="0" i="0" dirty="0">
                <a:solidFill>
                  <a:srgbClr val="1A1A1A"/>
                </a:solidFill>
                <a:effectLst/>
                <a:latin typeface="Montserrat" panose="020B0604020202020204" pitchFamily="2" charset="0"/>
              </a:rPr>
              <a:t>Decision</a:t>
            </a:r>
          </a:p>
          <a:p>
            <a:pPr algn="l" fontAlgn="base"/>
            <a:r>
              <a:rPr lang="en-GB" b="0" i="0" dirty="0">
                <a:solidFill>
                  <a:srgbClr val="1A1A1A"/>
                </a:solidFill>
                <a:effectLst/>
                <a:latin typeface="Noticia Text"/>
              </a:rPr>
              <a:t>The House of Lords ruled against the buyers. The acceptance had taken place at the time and in the place where the offeror received the telex. Since that was in Austria, the contract was not formed in the UK.</a:t>
            </a:r>
          </a:p>
          <a:p>
            <a:pPr algn="l" fontAlgn="base"/>
            <a:r>
              <a:rPr lang="en-GB" b="0" i="0" dirty="0">
                <a:solidFill>
                  <a:srgbClr val="1A1A1A"/>
                </a:solidFill>
                <a:effectLst/>
                <a:latin typeface="Montserrat" panose="020B0604020202020204" pitchFamily="2" charset="0"/>
              </a:rPr>
              <a:t>This Case is Authority For…</a:t>
            </a:r>
          </a:p>
          <a:p>
            <a:pPr algn="l" fontAlgn="base"/>
            <a:r>
              <a:rPr lang="en-GB" b="0" i="0" dirty="0">
                <a:solidFill>
                  <a:srgbClr val="1A1A1A"/>
                </a:solidFill>
                <a:effectLst/>
                <a:latin typeface="Noticia Text"/>
              </a:rPr>
              <a:t>Acceptance of an offer by instantaneous means of communication happens at the place and time it is received by the offeror. The postal rule does not apply to instantaneous methods of communication.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Thomas v BPE Solicitors [2010]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was a firm of solicitors. The claimants were two of their former clients. The claimants sued the defendant over the way they handled the sale of the claimants’ shares in a company.</a:t>
            </a:r>
          </a:p>
          <a:p>
            <a:pPr algn="ctr" fontAlgn="base"/>
            <a:r>
              <a:rPr lang="en-GB" b="0" i="0" dirty="0">
                <a:solidFill>
                  <a:srgbClr val="1A1A1A"/>
                </a:solidFill>
                <a:effectLst/>
                <a:latin typeface="Noticia Text"/>
              </a:rPr>
              <a:t>To complete the sale, the claimants had to deliver specific documents. The parties envisaged that this would occur after the buyer’s solicitors had undertook to provide the purchase money, at a completion meeting scheduled by phone for a particular date. On that date, a Friday, the buyer’s solicitors sent the defendant an undertaking to send the purchase price by electronic transfer the next working day (Monday). The defendant stated that it would require interest for the period between the undertaking being given and the money being sent (i.e., over the weekend). The buyer pulled out of the deal the next day after learning that the company’s business was suffering.</a:t>
            </a:r>
          </a:p>
          <a:p>
            <a:pPr algn="l" fontAlgn="base"/>
            <a:r>
              <a:rPr lang="en-GB" b="0" i="0" dirty="0">
                <a:solidFill>
                  <a:srgbClr val="1A1A1A"/>
                </a:solidFill>
                <a:effectLst/>
                <a:latin typeface="Noticia Text"/>
              </a:rPr>
              <a:t>The claimants argued that the transaction was complete. Since, the defendant had failed to advise them of this, the claimants thought they had lost the opportunity to insist that the sale be given full effect.</a:t>
            </a:r>
          </a:p>
          <a:p>
            <a:pPr algn="l" fontAlgn="base"/>
            <a:r>
              <a:rPr lang="en-GB" b="0" i="0" dirty="0">
                <a:solidFill>
                  <a:srgbClr val="1A1A1A"/>
                </a:solidFill>
                <a:effectLst/>
                <a:latin typeface="Noticia Text"/>
              </a:rPr>
              <a:t>The defendant responded that when the buyer pulled out, the transaction was incomplete. They were therefore not </a:t>
            </a:r>
            <a:r>
              <a:rPr lang="en-GB" b="0" i="0" u="sng" dirty="0">
                <a:solidFill>
                  <a:srgbClr val="000000"/>
                </a:solidFill>
                <a:effectLst/>
                <a:latin typeface="Noticia Text"/>
                <a:hlinkClick r:id="rId7"/>
              </a:rPr>
              <a:t>negligent</a:t>
            </a:r>
            <a:r>
              <a:rPr lang="en-GB" b="0" i="0" dirty="0">
                <a:solidFill>
                  <a:srgbClr val="1A1A1A"/>
                </a:solidFill>
                <a:effectLst/>
                <a:latin typeface="Noticia Text"/>
              </a:rPr>
              <a:t> in failing to advise the claimants of this. Alternatively, the defendant argued that even if the transaction had been completed the claimant would have agreed to the sale being called off as the financial circumstances had changed. Any breach had not </a:t>
            </a:r>
            <a:r>
              <a:rPr lang="en-GB" b="0" i="0" u="sng" dirty="0">
                <a:solidFill>
                  <a:srgbClr val="000000"/>
                </a:solidFill>
                <a:effectLst/>
                <a:latin typeface="Noticia Text"/>
                <a:hlinkClick r:id="rId8"/>
              </a:rPr>
              <a:t>caused</a:t>
            </a:r>
            <a:r>
              <a:rPr lang="en-GB" b="0" i="0" dirty="0">
                <a:solidFill>
                  <a:srgbClr val="1A1A1A"/>
                </a:solidFill>
                <a:effectLst/>
                <a:latin typeface="Noticia Text"/>
              </a:rPr>
              <a:t> any loss.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Had a completed contract arisen between the claimant and the buyer?</a:t>
            </a:r>
          </a:p>
          <a:p>
            <a:pPr algn="l" fontAlgn="base">
              <a:buFont typeface="+mj-lt"/>
              <a:buAutoNum type="arabicPeriod"/>
            </a:pPr>
            <a:r>
              <a:rPr lang="en-GB" b="0" i="0" dirty="0">
                <a:solidFill>
                  <a:srgbClr val="1A1A1A"/>
                </a:solidFill>
                <a:effectLst/>
                <a:latin typeface="Noticia Text"/>
              </a:rPr>
              <a:t>Would the claimant have agreed to cancel the sale in any event?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High Court held in favour of the defendant. The circumstances indicated that completing the sale required a) the buyer’s solicitors to give a satisfactory undertaking; b) the defendant to accept that undertaking; and c) a completion call between the two solicitors’ firms.</a:t>
            </a:r>
          </a:p>
          <a:p>
            <a:pPr algn="l" fontAlgn="base"/>
            <a:r>
              <a:rPr lang="en-GB" b="0" i="0" dirty="0">
                <a:solidFill>
                  <a:srgbClr val="1A1A1A"/>
                </a:solidFill>
                <a:effectLst/>
                <a:latin typeface="Noticia Text"/>
              </a:rPr>
              <a:t>The defendant had not thought that the undertaking was adequate, because it did not include interest accrued over the weekend. Their response to the buyer’s solicitors indicated that they did not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undertaking. Additionally, no completion call had taken place. The sale was therefore incomplete and there was no contract. The defendant was therefore correct not to advise the claimant that the sale was complete, and not negligent. In any case, the court found that the claimants would not have proceeded with the sale even if they had been advised that they could. They had therefore suffered no loss.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Whether a contract has been completed is assessed objectively from the perspective of a reasonable bystander. The subjective understandings of the parties or their lawyers are irrelevant.</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Dickinson v </a:t>
            </a:r>
            <a:r>
              <a:rPr lang="en-GB" b="0" i="0" dirty="0" err="1">
                <a:solidFill>
                  <a:srgbClr val="1A1A1A"/>
                </a:solidFill>
                <a:effectLst/>
                <a:latin typeface="Noticia Text"/>
              </a:rPr>
              <a:t>Dodds</a:t>
            </a:r>
            <a:r>
              <a:rPr lang="en-GB" b="0" i="0" dirty="0">
                <a:solidFill>
                  <a:srgbClr val="1A1A1A"/>
                </a:solidFill>
                <a:effectLst/>
                <a:latin typeface="Noticia Text"/>
              </a:rPr>
              <a:t> [1876]</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sent the claimant a signed letter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land. The letter stated that the offer would remain open under 9am the next Friday. On Thursday afternoon, a friend informed the claimant that the defendant was arranging to sell the house to a third-party. Later that day, the claimant left a note at the defendant’s residence purporting to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defendant’s offer.</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it still possible to accept the defendant’s offer?</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defendant. The offer was withdrawn when the claimant learned that the defendant was arranging to sell the property to another.</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There is no need for the offeror to give the offeree any formal notice that the offer is withdrawn. If the offeree becomes aware that the offeror has acted in a way which is inconsistent with the offer still being open, it is withdrawn.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Hyde v Wrench [1840]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wrote to the claimant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farm for £1000. The claimant wrote back saying that he would buy the farm for £950. The defendant responded that he would not sell for that price. Later, the claimant wrote again saying that he would pay £1000 for the farm. By this time, the defendant had decided not to sell his farm at all. The claimant sued, claiming that the defendant was contractually bound to sell the farm for £1000.</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the defendant’s original offer still capable of being </a:t>
            </a:r>
            <a:r>
              <a:rPr lang="en-GB" b="0" i="0" u="sng" dirty="0">
                <a:solidFill>
                  <a:srgbClr val="000000"/>
                </a:solidFill>
                <a:effectLst/>
                <a:latin typeface="Noticia Text"/>
                <a:hlinkClick r:id="rId3"/>
              </a:rPr>
              <a:t>accepted</a:t>
            </a:r>
            <a:r>
              <a:rPr lang="en-GB" b="0" i="0" dirty="0">
                <a:solidFill>
                  <a:srgbClr val="1A1A1A"/>
                </a:solidFill>
                <a:effectLst/>
                <a:latin typeface="Noticia Text"/>
              </a:rPr>
              <a: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defendant. The original offer had been revoked by the claimant’s counter-offer. Therefore, there was no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If a person makes a counter-offer, this has the effect of terminating the first offer. That offer can no longer be accepted.</a:t>
            </a:r>
          </a:p>
          <a:p>
            <a:pPr algn="l" fontAlgn="base"/>
            <a:endParaRPr lang="en-GB" b="0" i="0" dirty="0">
              <a:solidFill>
                <a:srgbClr val="1A1A1A"/>
              </a:solidFill>
              <a:effectLst/>
              <a:latin typeface="Noticia Text"/>
            </a:endParaRPr>
          </a:p>
          <a:p>
            <a:pPr algn="l" fontAlgn="base"/>
            <a:endParaRPr lang="en-GB" b="0" i="0" dirty="0">
              <a:solidFill>
                <a:srgbClr val="1A1A1A"/>
              </a:solidFill>
              <a:effectLst/>
              <a:latin typeface="Montserrat" panose="00000500000000000000" pitchFamily="2" charset="0"/>
            </a:endParaRPr>
          </a:p>
          <a:p>
            <a:pPr algn="l" fontAlgn="base"/>
            <a:r>
              <a:rPr lang="en-GB" b="0" i="0" dirty="0">
                <a:solidFill>
                  <a:srgbClr val="1A1A1A"/>
                </a:solidFill>
                <a:effectLst/>
                <a:latin typeface="Montserrat" panose="00000500000000000000" pitchFamily="2" charset="0"/>
              </a:rPr>
              <a:t>Adams v Lindsell [1818]</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Adams wrote to Lindsell offering to sell him 800 tods of wool. Adams asked for a response within two weeks. A few days later, Lindsell wrote back agreeing to the offer. However, the letter was misdirected. As a result, it arrived two days after the deadline. In the meantime, Adams had already sold the wool to a third-party. Lindsell sued Adams for breach of contract.</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When did Lindsell’s posted acceptance of the offer become valid?</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Lindsell. The acceptance became valid from the moment the letter was posted. There was therefore a contract between Adams and Lindsell.</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A posted acceptance is validly communicated to the offeror as soon as it is posted, even if it arrives late. This is now known as the ‘postal rule’.</a:t>
            </a:r>
          </a:p>
          <a:p>
            <a:pPr algn="l" fontAlgn="base"/>
            <a:endParaRPr lang="en-GB" b="0" i="0" dirty="0">
              <a:solidFill>
                <a:srgbClr val="1A1A1A"/>
              </a:solidFill>
              <a:effectLst/>
              <a:latin typeface="Noticia Text"/>
            </a:endParaRP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41</a:t>
            </a:fld>
            <a:endParaRPr lang="en-GB"/>
          </a:p>
        </p:txBody>
      </p:sp>
    </p:spTree>
    <p:extLst>
      <p:ext uri="{BB962C8B-B14F-4D97-AF65-F5344CB8AC3E}">
        <p14:creationId xmlns:p14="http://schemas.microsoft.com/office/powerpoint/2010/main" val="18182792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In order to have an enforceable contract there must be an offer which is accepted prior to any revocation of that offer.  Determining whether Sebastian has formed a contract with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before they purported to withdraw their offer, having sold the goods elsewhere, will involve an analysis of the traditional rules of offer and acceptance.  These principles continue to be applied to technologies which did not exist at the time the authorities themselves were decided.</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As a general rule, advertisements are invitations to treat, not offers.  An offer is an expression of willingness to be bound on acceptance of that offer on certain terms.  An invitation to treat, by comparison is inviting offers to be made.  The website states the availability of plates for sale and gives a price but gives no indication as to how many are in stock.  It is therefore unlikely to be capable of being an offer as it is looking to generate interest rather than finalise a deal.  The website notice is analogous to a notice in a catalogue or even a display in a shop window (</a:t>
            </a:r>
            <a:r>
              <a:rPr lang="en-GB" sz="1800" b="1" i="1" dirty="0">
                <a:effectLst/>
                <a:latin typeface="Calibri" panose="020F0502020204030204" pitchFamily="34" charset="0"/>
                <a:ea typeface="Calibri" panose="020F0502020204030204" pitchFamily="34" charset="0"/>
                <a:cs typeface="Arial" panose="020B0604020202020204" pitchFamily="34" charset="0"/>
              </a:rPr>
              <a:t>Fisher v Bell[1961])</a:t>
            </a:r>
            <a:br>
              <a:rPr lang="en-GB" sz="1800" b="1" i="1" dirty="0">
                <a:effectLst/>
                <a:latin typeface="Calibri" panose="020F0502020204030204" pitchFamily="34" charset="0"/>
                <a:ea typeface="Calibri" panose="020F0502020204030204" pitchFamily="34" charset="0"/>
                <a:cs typeface="Arial" panose="020B0604020202020204" pitchFamily="34" charset="0"/>
              </a:rPr>
            </a:b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first communication to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could again be interpreted as invitation to treat as it is uncertain as to terms.  On the other hand, Sebastian’s email could be deemed to contain 2 offers, either of which he would intend to be bound by on acceptance by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Determining whether an offer or an invitation has been made will be a question of intention.</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an offer which is capable of being accepted, if Sebastian’s first email is found to be an invitation to treat.  The terms are certain and there is an expression of willingness to be bound.  If it were determined that Sebastian’s first email was an offer, then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 counter-offer as it proposes different terms, which has the effect of rejecting the original offer (</a:t>
            </a:r>
            <a:r>
              <a:rPr lang="en-GB" sz="1800" b="1" i="1" dirty="0">
                <a:effectLst/>
                <a:latin typeface="Calibri" panose="020F0502020204030204" pitchFamily="34" charset="0"/>
                <a:ea typeface="Calibri" panose="020F0502020204030204" pitchFamily="34" charset="0"/>
                <a:cs typeface="Arial" panose="020B0604020202020204" pitchFamily="34" charset="0"/>
              </a:rPr>
              <a:t>Hyde v Wrench (1840)). </a:t>
            </a:r>
            <a:r>
              <a:rPr lang="en-GB" sz="1800" dirty="0">
                <a:effectLst/>
                <a:latin typeface="Calibri" panose="020F0502020204030204" pitchFamily="34" charset="0"/>
                <a:ea typeface="Calibri" panose="020F0502020204030204" pitchFamily="34" charset="0"/>
                <a:cs typeface="Arial" panose="020B0604020202020204" pitchFamily="34" charset="0"/>
              </a:rPr>
              <a:t>Sebastian is free to accept or reject this offer.</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second email is intended to be an acceptance of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offer to sell the plates at 70p each.  The acceptance must mirror the terms offered and must effectively be communicated to the offeror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Ltd v Miles Far East Corporation (1955)) </a:t>
            </a:r>
            <a:r>
              <a:rPr lang="en-GB" sz="1800" dirty="0">
                <a:effectLst/>
                <a:latin typeface="Calibri" panose="020F0502020204030204" pitchFamily="34" charset="0"/>
                <a:ea typeface="Calibri" panose="020F0502020204030204" pitchFamily="34" charset="0"/>
                <a:cs typeface="Arial" panose="020B0604020202020204" pitchFamily="34" charset="0"/>
              </a:rPr>
              <a:t>The method of communication of acceptance has not been prescribed and email is appropriate in the circumstances, as it is the same mode used for the offer.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Quenerduaine</a:t>
            </a:r>
            <a:r>
              <a:rPr lang="en-GB" sz="1800" b="1" i="1" dirty="0">
                <a:effectLst/>
                <a:latin typeface="Calibri" panose="020F0502020204030204" pitchFamily="34" charset="0"/>
                <a:ea typeface="Calibri" panose="020F0502020204030204" pitchFamily="34" charset="0"/>
                <a:cs typeface="Arial" panose="020B0604020202020204" pitchFamily="34" charset="0"/>
              </a:rPr>
              <a:t> v Cole (1883)). </a:t>
            </a:r>
            <a:r>
              <a:rPr lang="en-GB" sz="1800" dirty="0">
                <a:effectLst/>
                <a:latin typeface="Calibri" panose="020F0502020204030204" pitchFamily="34" charset="0"/>
                <a:ea typeface="Calibri" panose="020F0502020204030204" pitchFamily="34" charset="0"/>
                <a:cs typeface="Arial" panose="020B0604020202020204" pitchFamily="34" charset="0"/>
              </a:rPr>
              <a:t>However, any offer can be revoked at any time prior to acceptance </a:t>
            </a:r>
            <a:r>
              <a:rPr lang="en-GB" sz="1800" b="1" i="1" dirty="0">
                <a:effectLst/>
                <a:latin typeface="Calibri" panose="020F0502020204030204" pitchFamily="34" charset="0"/>
                <a:ea typeface="Calibri" panose="020F0502020204030204" pitchFamily="34" charset="0"/>
                <a:cs typeface="Arial" panose="020B0604020202020204" pitchFamily="34" charset="0"/>
              </a:rPr>
              <a:t>(Byrne v Van </a:t>
            </a:r>
            <a:r>
              <a:rPr lang="en-GB" sz="1800" b="1" i="1" dirty="0" err="1">
                <a:effectLst/>
                <a:latin typeface="Calibri" panose="020F0502020204030204" pitchFamily="34" charset="0"/>
                <a:ea typeface="Calibri" panose="020F0502020204030204" pitchFamily="34" charset="0"/>
                <a:cs typeface="Arial" panose="020B0604020202020204" pitchFamily="34" charset="0"/>
              </a:rPr>
              <a:t>Tienhoven</a:t>
            </a:r>
            <a:r>
              <a:rPr lang="en-GB" sz="1800" b="1" i="1" dirty="0">
                <a:effectLst/>
                <a:latin typeface="Calibri" panose="020F0502020204030204" pitchFamily="34" charset="0"/>
                <a:ea typeface="Calibri" panose="020F0502020204030204" pitchFamily="34" charset="0"/>
                <a:cs typeface="Arial" panose="020B0604020202020204" pitchFamily="34" charset="0"/>
              </a:rPr>
              <a:t>(1880)).  </a:t>
            </a:r>
            <a:r>
              <a:rPr lang="en-GB" sz="1800" dirty="0">
                <a:effectLst/>
                <a:latin typeface="Calibri" panose="020F0502020204030204" pitchFamily="34" charset="0"/>
                <a:ea typeface="Calibri" panose="020F0502020204030204" pitchFamily="34" charset="0"/>
                <a:cs typeface="Arial" panose="020B0604020202020204" pitchFamily="34" charset="0"/>
              </a:rPr>
              <a:t>Both a revocation of an offer and an acceptance by an instantaneous means of communication take effect on receipt.  Therefore, it has to be determined which was received first; the revocation or the acceptance?</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Issues surrounding effective communication of offer and acceptance are discussed in Denning’s Judgement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Denning identified two types of communication of acceptance; instantaneous and non-instantaneous. Non-instantaneous applies to the post only and acceptance takes effect on posting </a:t>
            </a:r>
            <a:r>
              <a:rPr lang="en-GB" sz="1800" b="1" i="1" dirty="0">
                <a:effectLst/>
                <a:latin typeface="Calibri" panose="020F0502020204030204" pitchFamily="34" charset="0"/>
                <a:ea typeface="Calibri" panose="020F0502020204030204" pitchFamily="34" charset="0"/>
                <a:cs typeface="Arial" panose="020B0604020202020204" pitchFamily="34" charset="0"/>
              </a:rPr>
              <a:t>(Adams v Lindsell (1818)).  </a:t>
            </a:r>
            <a:r>
              <a:rPr lang="en-GB" sz="1800" dirty="0">
                <a:effectLst/>
                <a:latin typeface="Calibri" panose="020F0502020204030204" pitchFamily="34" charset="0"/>
                <a:ea typeface="Calibri" panose="020F0502020204030204" pitchFamily="34" charset="0"/>
                <a:cs typeface="Arial" panose="020B0604020202020204" pitchFamily="34" charset="0"/>
              </a:rPr>
              <a:t>Instantaneous means of communication apply to everything else, even new technologies developed after this decision that are capable of message storage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Ltd v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Stahag</a:t>
            </a:r>
            <a:r>
              <a:rPr lang="en-GB" sz="1800" b="1" i="1" dirty="0">
                <a:effectLst/>
                <a:latin typeface="Calibri" panose="020F0502020204030204" pitchFamily="34" charset="0"/>
                <a:ea typeface="Calibri" panose="020F0502020204030204" pitchFamily="34" charset="0"/>
                <a:cs typeface="Arial" panose="020B0604020202020204" pitchFamily="34" charset="0"/>
              </a:rPr>
              <a:t> Stahl und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Stahlwarenhandel</a:t>
            </a:r>
            <a:r>
              <a:rPr lang="en-GB" sz="1800" b="1" i="1" dirty="0">
                <a:effectLst/>
                <a:latin typeface="Calibri" panose="020F0502020204030204" pitchFamily="34" charset="0"/>
                <a:ea typeface="Calibri" panose="020F0502020204030204" pitchFamily="34" charset="0"/>
                <a:cs typeface="Arial" panose="020B0604020202020204" pitchFamily="34" charset="0"/>
              </a:rPr>
              <a:t> GmbH 91982)).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does not give a precise ruling as to when acceptance will take place in such circumstances.  Potentially it could be when the message is sent, on receipt in the storage device, or when it is actually heard/read.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suggests that in the absence of a precise intention expressed by the parties, determining when acceptance takes place depends on the business practice concerned or a judgment as to where the risks of acceptance/non-acceptance should lie.  The basic principles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apply as to the risk of non-effective communication of acceptance.  In not connecting to the internet it would appear that Sebastian has not communicated his acceptance effectively and therefore the revocation of the offer would take effect before the message purporting to accept the offer was sent.  If the fault for the non-connection to the internet was not his, but equally not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then the risk according to Denning’s judgement will still lie with the Sebastian.  The time of receipt does not have to be the time the message was actually read.</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made an offer capable of acceptance to Sebastian.  Sebastian did not effectively communicate his acceptance of the offer until after the offer was withdrawn.  An enforceable contract was made with Black Swan Brewery Ltd.  The offer and acceptance have been communicated by conduct.  However, had the email sent by Sebastian gone through successfully at 11.30am on 1</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st</a:t>
            </a:r>
            <a:r>
              <a:rPr lang="en-GB" sz="1800" dirty="0">
                <a:effectLst/>
                <a:latin typeface="Calibri" panose="020F0502020204030204" pitchFamily="34" charset="0"/>
                <a:ea typeface="Calibri" panose="020F0502020204030204" pitchFamily="34" charset="0"/>
                <a:cs typeface="Arial" panose="020B0604020202020204" pitchFamily="34" charset="0"/>
              </a:rPr>
              <a:t> May, then acceptance would have been effective before the offer was withdrawn and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would have been in breach of contract with Sebastian, damages being available as of right.</a:t>
            </a: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42</a:t>
            </a:fld>
            <a:endParaRPr lang="en-GB"/>
          </a:p>
        </p:txBody>
      </p:sp>
    </p:spTree>
    <p:extLst>
      <p:ext uri="{BB962C8B-B14F-4D97-AF65-F5344CB8AC3E}">
        <p14:creationId xmlns:p14="http://schemas.microsoft.com/office/powerpoint/2010/main" val="23107837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Elliott &amp; Quinn (2017)</a:t>
            </a:r>
          </a:p>
          <a:p>
            <a:endParaRPr lang="en-GB" dirty="0"/>
          </a:p>
          <a:p>
            <a:r>
              <a:rPr lang="en-GB" dirty="0"/>
              <a:t>Austin clearly wishes to establish that at some point, he made a binding contract with Maurice; your task is to pinpoint when, if at all the contract was made, using the rules of offer and acceptance. The clearest way to do this is to take each communication in turn and consider its legal effect. </a:t>
            </a:r>
          </a:p>
          <a:p>
            <a:endParaRPr lang="en-GB" dirty="0"/>
          </a:p>
          <a:p>
            <a:r>
              <a:rPr lang="en-GB" dirty="0"/>
              <a:t>Maurice’s first telex is clearly an offer; does Austin validly accept it? The general rule is that acceptance takes effect on communication; this is extended to telexed acceptances in Entores and </a:t>
            </a:r>
            <a:r>
              <a:rPr lang="en-GB" dirty="0" err="1"/>
              <a:t>Brinkibon</a:t>
            </a:r>
            <a:r>
              <a:rPr lang="en-GB" dirty="0"/>
              <a:t>. Considering the telex was sent outside of working hours, when should it take effect? </a:t>
            </a:r>
            <a:r>
              <a:rPr lang="en-GB" dirty="0" err="1"/>
              <a:t>Brinkibon</a:t>
            </a:r>
            <a:r>
              <a:rPr lang="en-GB" dirty="0"/>
              <a:t> case says that the intentions of the parties and standard business practice should be considered. Obviously there is no clear answer, but it may be reasonable for Austin to assume the telex would be read shortly after the lunch hour finished, and to expect Maurice to check whether any reply had been received. This is relevant because in other cases on communication, the courts seem reluctant to bail out parties who fail to receive messages through their own fault (Entores – such as the requirement that telephone callers should ask for clarification if they cannot hear the other party). If </a:t>
            </a:r>
            <a:r>
              <a:rPr lang="en-GB" dirty="0" err="1"/>
              <a:t>Austins</a:t>
            </a:r>
            <a:r>
              <a:rPr lang="en-GB" dirty="0"/>
              <a:t> telex acceptance is deemed to take effect when the telex is sent, a binding contract exists between them at that point, and this will take priority over the contract made with Ford. You should then consider the position if the rule that acceptance only takes effect on communication is strictly applied. </a:t>
            </a:r>
          </a:p>
          <a:p>
            <a:endParaRPr lang="en-GB" dirty="0"/>
          </a:p>
          <a:p>
            <a:r>
              <a:rPr lang="en-GB" dirty="0"/>
              <a:t>The next relevant communication is the other car dealer telling Austin that the car had been sold. Dickinson v </a:t>
            </a:r>
            <a:r>
              <a:rPr lang="en-GB" dirty="0" err="1"/>
              <a:t>Dodds</a:t>
            </a:r>
            <a:r>
              <a:rPr lang="en-GB" dirty="0"/>
              <a:t> makes it clear that information from a third party can amount to a revocation, and if this is the case, the offer ceases to be available and there is no contract between Austin and Maurice. However, in Dickinson v </a:t>
            </a:r>
            <a:r>
              <a:rPr lang="en-GB" dirty="0" err="1"/>
              <a:t>Dodds</a:t>
            </a:r>
            <a:r>
              <a:rPr lang="en-GB" dirty="0"/>
              <a:t>, the message from the third party was such that the revocation was as clear as if the offeror had said it himself; if for any reason this was the not the case here (if the dealer was known to be untrustworthy for example) there would be no revocation and the offer would still be available for acceptance at 5pm, at which point the contract would be made. </a:t>
            </a:r>
          </a:p>
        </p:txBody>
      </p:sp>
      <p:sp>
        <p:nvSpPr>
          <p:cNvPr id="4" name="Slide Number Placeholder 3"/>
          <p:cNvSpPr>
            <a:spLocks noGrp="1"/>
          </p:cNvSpPr>
          <p:nvPr>
            <p:ph type="sldNum" sz="quarter" idx="5"/>
          </p:nvPr>
        </p:nvSpPr>
        <p:spPr/>
        <p:txBody>
          <a:bodyPr/>
          <a:lstStyle/>
          <a:p>
            <a:fld id="{DE3424D4-838C-44A4-9FDE-5EA7EA7BAA58}" type="slidenum">
              <a:rPr lang="en-GB" smtClean="0"/>
              <a:t>43</a:t>
            </a:fld>
            <a:endParaRPr lang="en-GB"/>
          </a:p>
        </p:txBody>
      </p:sp>
    </p:spTree>
    <p:extLst>
      <p:ext uri="{BB962C8B-B14F-4D97-AF65-F5344CB8AC3E}">
        <p14:creationId xmlns:p14="http://schemas.microsoft.com/office/powerpoint/2010/main" val="28323622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44</a:t>
            </a:fld>
            <a:endParaRPr lang="en-GB"/>
          </a:p>
        </p:txBody>
      </p:sp>
    </p:spTree>
    <p:extLst>
      <p:ext uri="{BB962C8B-B14F-4D97-AF65-F5344CB8AC3E}">
        <p14:creationId xmlns:p14="http://schemas.microsoft.com/office/powerpoint/2010/main" val="155105224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45</a:t>
            </a:fld>
            <a:endParaRPr lang="en-GB"/>
          </a:p>
        </p:txBody>
      </p:sp>
    </p:spTree>
    <p:extLst>
      <p:ext uri="{BB962C8B-B14F-4D97-AF65-F5344CB8AC3E}">
        <p14:creationId xmlns:p14="http://schemas.microsoft.com/office/powerpoint/2010/main" val="6137493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46</a:t>
            </a:fld>
            <a:endParaRPr lang="en-GB"/>
          </a:p>
        </p:txBody>
      </p:sp>
    </p:spTree>
    <p:extLst>
      <p:ext uri="{BB962C8B-B14F-4D97-AF65-F5344CB8AC3E}">
        <p14:creationId xmlns:p14="http://schemas.microsoft.com/office/powerpoint/2010/main" val="3609285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2630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51030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334094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725882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206468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407493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08/10/2025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47912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639889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499592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640983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12448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6340567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31918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30495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830128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896906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08/10/2025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163863846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image" Target="../media/image20.png"/><Relationship Id="rId4" Type="http://schemas.openxmlformats.org/officeDocument/2006/relationships/image" Target="../media/image19.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18.png"/></Relationships>
</file>

<file path=ppt/slides/_rels/slide3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4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9F796B-EC35-4C1E-B76D-ECD5DA91CDF5}"/>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745067" y="957703"/>
            <a:ext cx="4088190" cy="2369093"/>
          </a:xfrm>
        </p:spPr>
        <p:txBody>
          <a:bodyPr>
            <a:normAutofit/>
          </a:bodyPr>
          <a:lstStyle/>
          <a:p>
            <a:r>
              <a:rPr lang="en-GB" sz="4800" dirty="0"/>
              <a:t>Agreement</a:t>
            </a:r>
          </a:p>
        </p:txBody>
      </p:sp>
      <p:sp>
        <p:nvSpPr>
          <p:cNvPr id="7" name="Subtitle 6">
            <a:extLst>
              <a:ext uri="{FF2B5EF4-FFF2-40B4-BE49-F238E27FC236}">
                <a16:creationId xmlns:a16="http://schemas.microsoft.com/office/drawing/2014/main" id="{B3A5FD1D-56A5-C9B6-0900-63E9F9EB26ED}"/>
              </a:ext>
            </a:extLst>
          </p:cNvPr>
          <p:cNvSpPr>
            <a:spLocks noGrp="1"/>
          </p:cNvSpPr>
          <p:nvPr>
            <p:ph type="subTitle" idx="1"/>
          </p:nvPr>
        </p:nvSpPr>
        <p:spPr/>
        <p:txBody>
          <a:bodyPr/>
          <a:lstStyle/>
          <a:p>
            <a:pPr algn="l"/>
            <a:r>
              <a:rPr lang="en-GB" dirty="0"/>
              <a:t>Chapter 2</a:t>
            </a:r>
          </a:p>
        </p:txBody>
      </p:sp>
    </p:spTree>
    <p:extLst>
      <p:ext uri="{BB962C8B-B14F-4D97-AF65-F5344CB8AC3E}">
        <p14:creationId xmlns:p14="http://schemas.microsoft.com/office/powerpoint/2010/main" val="3165296500"/>
      </p:ext>
    </p:extLst>
  </p:cSld>
  <p:clrMapOvr>
    <a:masterClrMapping/>
  </p:clrMapOvr>
  <mc:AlternateContent xmlns:mc="http://schemas.openxmlformats.org/markup-compatibility/2006" xmlns:p14="http://schemas.microsoft.com/office/powerpoint/2010/main">
    <mc:Choice Requires="p14">
      <p:transition spd="slow" p14:dur="2000" advTm="19319"/>
    </mc:Choice>
    <mc:Fallback xmlns="">
      <p:transition spd="slow" advTm="1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89A0E781-F10F-AC73-8BD3-C99AFA1DF798}"/>
              </a:ext>
            </a:extLst>
          </p:cNvPr>
          <p:cNvGraphicFramePr>
            <a:graphicFrameLocks noGrp="1"/>
          </p:cNvGraphicFramePr>
          <p:nvPr>
            <p:ph idx="1"/>
          </p:nvPr>
        </p:nvGraphicFramePr>
        <p:xfrm>
          <a:off x="332510" y="692727"/>
          <a:ext cx="5763490" cy="4907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6217616" y="972608"/>
            <a:ext cx="4900269" cy="4900269"/>
          </a:xfrm>
          <a:prstGeom prst="rect">
            <a:avLst/>
          </a:prstGeom>
        </p:spPr>
      </p:pic>
    </p:spTree>
    <p:extLst>
      <p:ext uri="{BB962C8B-B14F-4D97-AF65-F5344CB8AC3E}">
        <p14:creationId xmlns:p14="http://schemas.microsoft.com/office/powerpoint/2010/main" val="431358891"/>
      </p:ext>
    </p:extLst>
  </p:cSld>
  <p:clrMapOvr>
    <a:masterClrMapping/>
  </p:clrMapOvr>
  <mc:AlternateContent xmlns:mc="http://schemas.openxmlformats.org/markup-compatibility/2006" xmlns:p14="http://schemas.microsoft.com/office/powerpoint/2010/main">
    <mc:Choice Requires="p14">
      <p:transition spd="slow" p14:dur="2000" advTm="82245"/>
    </mc:Choice>
    <mc:Fallback xmlns="">
      <p:transition spd="slow" advTm="8224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3754" y="643467"/>
            <a:ext cx="4203045" cy="1375608"/>
          </a:xfrm>
        </p:spPr>
        <p:txBody>
          <a:bodyPr anchor="ctr">
            <a:normAutofit/>
          </a:bodyPr>
          <a:lstStyle/>
          <a:p>
            <a:r>
              <a:rPr lang="en-GB" dirty="0"/>
              <a:t>“Bingo! £100,000 win is all mine”</a:t>
            </a:r>
          </a:p>
        </p:txBody>
      </p:sp>
      <p:sp>
        <p:nvSpPr>
          <p:cNvPr id="3" name="Content Placeholder 2"/>
          <p:cNvSpPr>
            <a:spLocks noGrp="1"/>
          </p:cNvSpPr>
          <p:nvPr>
            <p:ph idx="1"/>
          </p:nvPr>
        </p:nvSpPr>
        <p:spPr>
          <a:xfrm>
            <a:off x="673754" y="2160589"/>
            <a:ext cx="5268107" cy="4053943"/>
          </a:xfrm>
        </p:spPr>
        <p:txBody>
          <a:bodyPr>
            <a:normAutofit/>
          </a:bodyPr>
          <a:lstStyle/>
          <a:p>
            <a:pPr marL="0" indent="0">
              <a:lnSpc>
                <a:spcPct val="90000"/>
              </a:lnSpc>
              <a:buNone/>
            </a:pPr>
            <a:r>
              <a:rPr lang="en-GB" dirty="0"/>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lnSpc>
                <a:spcPct val="90000"/>
              </a:lnSpc>
              <a:buNone/>
            </a:pPr>
            <a:r>
              <a:rPr lang="en-GB" dirty="0"/>
              <a:t>And what was Ms Burnett’s reaction to the news that she had succeeded in defending the claim of her colleagues? “They can get stuffed!”</a:t>
            </a:r>
          </a:p>
          <a:p>
            <a:pPr marL="0" indent="0">
              <a:lnSpc>
                <a:spcPct val="90000"/>
              </a:lnSpc>
              <a:buNone/>
            </a:pPr>
            <a:endParaRPr lang="en-GB" dirty="0"/>
          </a:p>
          <a:p>
            <a:pPr marL="0" indent="0">
              <a:lnSpc>
                <a:spcPct val="90000"/>
              </a:lnSpc>
              <a:buNone/>
            </a:pPr>
            <a:r>
              <a:rPr lang="en-GB" i="1" dirty="0"/>
              <a:t>Metro online</a:t>
            </a:r>
          </a:p>
        </p:txBody>
      </p:sp>
      <p:pic>
        <p:nvPicPr>
          <p:cNvPr id="4" name="Picture 3"/>
          <p:cNvPicPr>
            <a:picLocks noChangeAspect="1"/>
          </p:cNvPicPr>
          <p:nvPr/>
        </p:nvPicPr>
        <p:blipFill>
          <a:blip r:embed="rId3"/>
          <a:stretch>
            <a:fillRect/>
          </a:stretch>
        </p:blipFill>
        <p:spPr>
          <a:xfrm>
            <a:off x="6250140" y="972608"/>
            <a:ext cx="4835221" cy="4900269"/>
          </a:xfrm>
          <a:prstGeom prst="rect">
            <a:avLst/>
          </a:prstGeom>
        </p:spPr>
      </p:pic>
    </p:spTree>
    <p:extLst>
      <p:ext uri="{BB962C8B-B14F-4D97-AF65-F5344CB8AC3E}">
        <p14:creationId xmlns:p14="http://schemas.microsoft.com/office/powerpoint/2010/main" val="4180592706"/>
      </p:ext>
    </p:extLst>
  </p:cSld>
  <p:clrMapOvr>
    <a:masterClrMapping/>
  </p:clrMapOvr>
  <mc:AlternateContent xmlns:mc="http://schemas.openxmlformats.org/markup-compatibility/2006" xmlns:p14="http://schemas.microsoft.com/office/powerpoint/2010/main">
    <mc:Choice Requires="p14">
      <p:transition spd="slow" p14:dur="2000" advTm="72400"/>
    </mc:Choice>
    <mc:Fallback xmlns="">
      <p:transition spd="slow" advTm="724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2481" y="1382486"/>
            <a:ext cx="3547581" cy="4093028"/>
          </a:xfrm>
        </p:spPr>
        <p:txBody>
          <a:bodyPr anchor="ctr">
            <a:normAutofit/>
          </a:bodyPr>
          <a:lstStyle/>
          <a:p>
            <a:r>
              <a:rPr lang="en-GB" sz="4400" u="sng">
                <a:solidFill>
                  <a:schemeClr val="accent1">
                    <a:lumMod val="75000"/>
                  </a:schemeClr>
                </a:solidFill>
              </a:rPr>
              <a:t>FACTS OF AGREEMENT</a:t>
            </a:r>
          </a:p>
        </p:txBody>
      </p:sp>
      <p:graphicFrame>
        <p:nvGraphicFramePr>
          <p:cNvPr id="5" name="Content Placeholder 2">
            <a:extLst>
              <a:ext uri="{FF2B5EF4-FFF2-40B4-BE49-F238E27FC236}">
                <a16:creationId xmlns:a16="http://schemas.microsoft.com/office/drawing/2014/main" id="{CE03C921-5D39-43BE-B57D-5E270DCAE93A}"/>
              </a:ext>
            </a:extLst>
          </p:cNvPr>
          <p:cNvGraphicFramePr>
            <a:graphicFrameLocks noGrp="1"/>
          </p:cNvGraphicFramePr>
          <p:nvPr>
            <p:ph idx="1"/>
            <p:extLst>
              <p:ext uri="{D42A27DB-BD31-4B8C-83A1-F6EECF244321}">
                <p14:modId xmlns:p14="http://schemas.microsoft.com/office/powerpoint/2010/main" val="40143179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1810185"/>
      </p:ext>
    </p:extLst>
  </p:cSld>
  <p:clrMapOvr>
    <a:masterClrMapping/>
  </p:clrMapOvr>
  <mc:AlternateContent xmlns:mc="http://schemas.openxmlformats.org/markup-compatibility/2006" xmlns:p14="http://schemas.microsoft.com/office/powerpoint/2010/main">
    <mc:Choice Requires="p14">
      <p:transition spd="slow" p14:dur="2000" advTm="75047"/>
    </mc:Choice>
    <mc:Fallback xmlns="">
      <p:transition spd="slow" advTm="7504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 test: AGREEMENT</a:t>
            </a:r>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a:solidFill>
                  <a:srgbClr val="FF0000"/>
                </a:solidFill>
              </a:rPr>
              <a:t>Gibson v Manchester City Council: </a:t>
            </a:r>
            <a:r>
              <a:rPr lang="en-GB" dirty="0"/>
              <a:t>Even though Gibson thought the council was offering to sell a house to him, the House of Lords decided that, from an objective stand point, the words ‘may be prepared to sell’ did not amount to an offer. </a:t>
            </a:r>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a:solidFill>
                  <a:srgbClr val="FF0000"/>
                </a:solidFill>
              </a:rPr>
              <a:t>RTS Flexible Systems Ltd v </a:t>
            </a:r>
            <a:r>
              <a:rPr lang="en-GB" sz="2000" dirty="0" err="1">
                <a:solidFill>
                  <a:srgbClr val="FF0000"/>
                </a:solidFill>
              </a:rPr>
              <a:t>Molkerei</a:t>
            </a:r>
            <a:r>
              <a:rPr lang="en-GB" sz="2000" dirty="0">
                <a:solidFill>
                  <a:srgbClr val="FF0000"/>
                </a:solidFill>
              </a:rPr>
              <a:t> </a:t>
            </a:r>
            <a:r>
              <a:rPr lang="en-GB" sz="2000" dirty="0" err="1">
                <a:solidFill>
                  <a:srgbClr val="FF0000"/>
                </a:solidFill>
              </a:rPr>
              <a:t>Alois</a:t>
            </a:r>
            <a:r>
              <a:rPr lang="en-GB" sz="2000" dirty="0">
                <a:solidFill>
                  <a:srgbClr val="FF0000"/>
                </a:solidFill>
              </a:rPr>
              <a:t> Muller GmbH &amp; Co KG [2010]</a:t>
            </a:r>
          </a:p>
          <a:p>
            <a:r>
              <a:rPr lang="en-GB" sz="2000" dirty="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305868" y="2701750"/>
            <a:ext cx="2834172" cy="923330"/>
          </a:xfrm>
          <a:prstGeom prst="rect">
            <a:avLst/>
          </a:prstGeom>
          <a:noFill/>
        </p:spPr>
        <p:txBody>
          <a:bodyPr wrap="square" rtlCol="0">
            <a:spAutoFit/>
          </a:bodyPr>
          <a:lstStyle/>
          <a:p>
            <a:pPr algn="ctr"/>
            <a:r>
              <a:rPr lang="en-GB" dirty="0">
                <a:latin typeface="Gill Sans MT" panose="020B0502020104020203" pitchFamily="34" charset="0"/>
                <a:cs typeface="Arial" panose="020B0604020202020204" pitchFamily="34" charset="0"/>
              </a:rPr>
              <a:t>This shows that the objective test for agreement is still relevant</a:t>
            </a:r>
          </a:p>
        </p:txBody>
      </p:sp>
      <p:pic>
        <p:nvPicPr>
          <p:cNvPr id="8" name="Picture 7"/>
          <p:cNvPicPr>
            <a:picLocks noChangeAspect="1"/>
          </p:cNvPicPr>
          <p:nvPr/>
        </p:nvPicPr>
        <p:blipFill>
          <a:blip r:embed="rId3"/>
          <a:stretch>
            <a:fillRect/>
          </a:stretch>
        </p:blipFill>
        <p:spPr>
          <a:xfrm>
            <a:off x="5571077" y="1398224"/>
            <a:ext cx="3469581" cy="662805"/>
          </a:xfrm>
          <a:prstGeom prst="rect">
            <a:avLst/>
          </a:prstGeom>
        </p:spPr>
      </p:pic>
    </p:spTree>
    <p:extLst>
      <p:ext uri="{BB962C8B-B14F-4D97-AF65-F5344CB8AC3E}">
        <p14:creationId xmlns:p14="http://schemas.microsoft.com/office/powerpoint/2010/main" val="3051884226"/>
      </p:ext>
    </p:extLst>
  </p:cSld>
  <p:clrMapOvr>
    <a:masterClrMapping/>
  </p:clrMapOvr>
  <mc:AlternateContent xmlns:mc="http://schemas.openxmlformats.org/markup-compatibility/2006" xmlns:p14="http://schemas.microsoft.com/office/powerpoint/2010/main">
    <mc:Choice Requires="p14">
      <p:transition spd="slow" p14:dur="2000" advTm="78228"/>
    </mc:Choice>
    <mc:Fallback xmlns="">
      <p:transition spd="slow" advTm="7822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861EF87-3E00-B5A6-E75F-B434CEF38D12}"/>
              </a:ext>
            </a:extLst>
          </p:cNvPr>
          <p:cNvSpPr>
            <a:spLocks noGrp="1"/>
          </p:cNvSpPr>
          <p:nvPr>
            <p:ph type="title"/>
          </p:nvPr>
        </p:nvSpPr>
        <p:spPr>
          <a:xfrm>
            <a:off x="518042" y="604623"/>
            <a:ext cx="6036733" cy="4456907"/>
          </a:xfrm>
        </p:spPr>
        <p:txBody>
          <a:bodyPr vert="horz" lIns="91440" tIns="45720" rIns="91440" bIns="45720" rtlCol="0" anchor="b">
            <a:normAutofit/>
          </a:bodyPr>
          <a:lstStyle/>
          <a:p>
            <a:pPr algn="r">
              <a:lnSpc>
                <a:spcPct val="90000"/>
              </a:lnSpc>
            </a:pPr>
            <a:r>
              <a:rPr lang="en-US" sz="2800" kern="1200" dirty="0">
                <a:solidFill>
                  <a:schemeClr val="accent1"/>
                </a:solidFill>
                <a:latin typeface="+mj-lt"/>
                <a:ea typeface="+mj-ea"/>
                <a:cs typeface="+mj-cs"/>
              </a:rPr>
              <a:t>Why is an objective approach important?</a:t>
            </a:r>
            <a:br>
              <a:rPr lang="en-US" sz="2800" kern="1200" dirty="0">
                <a:solidFill>
                  <a:schemeClr val="accent1"/>
                </a:solidFill>
                <a:latin typeface="+mj-lt"/>
                <a:ea typeface="+mj-ea"/>
                <a:cs typeface="+mj-cs"/>
              </a:rPr>
            </a:br>
            <a:br>
              <a:rPr lang="en-US" sz="2800" kern="1200" dirty="0">
                <a:solidFill>
                  <a:schemeClr val="accent1"/>
                </a:solidFill>
                <a:latin typeface="+mj-lt"/>
                <a:ea typeface="+mj-ea"/>
                <a:cs typeface="+mj-cs"/>
              </a:rPr>
            </a:br>
            <a:r>
              <a:rPr lang="en-US" sz="2800" kern="1200" dirty="0">
                <a:solidFill>
                  <a:schemeClr val="accent1"/>
                </a:solidFill>
                <a:latin typeface="+mj-lt"/>
                <a:ea typeface="+mj-ea"/>
                <a:cs typeface="+mj-cs"/>
              </a:rPr>
              <a:t>RESEARCH TASK: Consider the following cases and feedback to the group:</a:t>
            </a:r>
            <a:br>
              <a:rPr lang="en-US" sz="2800" kern="1200" dirty="0">
                <a:solidFill>
                  <a:schemeClr val="accent1"/>
                </a:solidFill>
                <a:latin typeface="+mj-lt"/>
                <a:ea typeface="+mj-ea"/>
                <a:cs typeface="+mj-cs"/>
              </a:rPr>
            </a:br>
            <a:br>
              <a:rPr lang="en-US" sz="1400" kern="1200" dirty="0">
                <a:solidFill>
                  <a:schemeClr val="accent1"/>
                </a:solidFill>
                <a:latin typeface="+mj-lt"/>
                <a:ea typeface="+mj-ea"/>
                <a:cs typeface="+mj-cs"/>
              </a:rPr>
            </a:br>
            <a:r>
              <a:rPr lang="en-US" sz="1400" kern="1200" dirty="0">
                <a:solidFill>
                  <a:schemeClr val="accent1"/>
                </a:solidFill>
                <a:latin typeface="+mj-lt"/>
                <a:ea typeface="+mj-ea"/>
                <a:cs typeface="+mj-cs"/>
              </a:rPr>
              <a:t>- </a:t>
            </a:r>
            <a:r>
              <a:rPr lang="en-US" sz="1800" kern="1200" dirty="0">
                <a:solidFill>
                  <a:schemeClr val="accent1"/>
                </a:solidFill>
                <a:latin typeface="+mj-lt"/>
                <a:ea typeface="+mj-ea"/>
                <a:cs typeface="+mj-cs"/>
              </a:rPr>
              <a:t>Goodwood Investments Holdings Ltd v Thyssenkrupp Industrial Solutions AG [2018] </a:t>
            </a:r>
            <a:br>
              <a:rPr lang="en-US" sz="1800" kern="1200" dirty="0">
                <a:solidFill>
                  <a:schemeClr val="accent1"/>
                </a:solidFill>
                <a:latin typeface="+mj-lt"/>
                <a:ea typeface="+mj-ea"/>
                <a:cs typeface="+mj-cs"/>
              </a:rPr>
            </a:br>
            <a:br>
              <a:rPr lang="en-US" sz="1800" kern="1200" dirty="0">
                <a:solidFill>
                  <a:schemeClr val="accent1"/>
                </a:solidFill>
                <a:latin typeface="+mj-lt"/>
                <a:ea typeface="+mj-ea"/>
                <a:cs typeface="+mj-cs"/>
              </a:rPr>
            </a:br>
            <a:r>
              <a:rPr lang="en-US" sz="1800" kern="1200" dirty="0">
                <a:solidFill>
                  <a:schemeClr val="accent1"/>
                </a:solidFill>
                <a:latin typeface="+mj-lt"/>
                <a:ea typeface="+mj-ea"/>
                <a:cs typeface="+mj-cs"/>
              </a:rPr>
              <a:t>- Blue v Ashley [2017]</a:t>
            </a:r>
            <a:br>
              <a:rPr lang="en-US" sz="1800" kern="1200" dirty="0">
                <a:solidFill>
                  <a:schemeClr val="accent1"/>
                </a:solidFill>
                <a:latin typeface="+mj-lt"/>
                <a:ea typeface="+mj-ea"/>
                <a:cs typeface="+mj-cs"/>
              </a:rPr>
            </a:br>
            <a:br>
              <a:rPr lang="en-US" sz="1800" kern="1200" dirty="0">
                <a:solidFill>
                  <a:schemeClr val="accent1"/>
                </a:solidFill>
                <a:latin typeface="+mj-lt"/>
                <a:ea typeface="+mj-ea"/>
                <a:cs typeface="+mj-cs"/>
              </a:rPr>
            </a:br>
            <a:r>
              <a:rPr lang="en-US" sz="1800" kern="1200" dirty="0">
                <a:solidFill>
                  <a:schemeClr val="accent1"/>
                </a:solidFill>
                <a:latin typeface="+mj-lt"/>
                <a:ea typeface="+mj-ea"/>
                <a:cs typeface="+mj-cs"/>
              </a:rPr>
              <a:t>- Wright v Rowland [2017</a:t>
            </a:r>
            <a:r>
              <a:rPr lang="en-US" sz="1400" kern="1200" dirty="0">
                <a:solidFill>
                  <a:schemeClr val="accent1"/>
                </a:solidFill>
                <a:latin typeface="+mj-lt"/>
                <a:ea typeface="+mj-ea"/>
                <a:cs typeface="+mj-cs"/>
              </a:rPr>
              <a:t>]</a:t>
            </a:r>
          </a:p>
        </p:txBody>
      </p:sp>
      <p:pic>
        <p:nvPicPr>
          <p:cNvPr id="6" name="Graphic 5" descr="Magnifying glass">
            <a:extLst>
              <a:ext uri="{FF2B5EF4-FFF2-40B4-BE49-F238E27FC236}">
                <a16:creationId xmlns:a16="http://schemas.microsoft.com/office/drawing/2014/main" id="{234AE560-203C-CD17-ADC7-DA20E568C39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5998" y="1924043"/>
            <a:ext cx="3280613" cy="3280613"/>
          </a:xfrm>
          <a:prstGeom prst="rect">
            <a:avLst/>
          </a:prstGeom>
        </p:spPr>
      </p:pic>
    </p:spTree>
    <p:extLst>
      <p:ext uri="{BB962C8B-B14F-4D97-AF65-F5344CB8AC3E}">
        <p14:creationId xmlns:p14="http://schemas.microsoft.com/office/powerpoint/2010/main" val="3688550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a:t>OFFER</a:t>
            </a:r>
          </a:p>
        </p:txBody>
      </p:sp>
    </p:spTree>
    <p:extLst>
      <p:ext uri="{BB962C8B-B14F-4D97-AF65-F5344CB8AC3E}">
        <p14:creationId xmlns:p14="http://schemas.microsoft.com/office/powerpoint/2010/main" val="386125664"/>
      </p:ext>
    </p:extLst>
  </p:cSld>
  <p:clrMapOvr>
    <a:masterClrMapping/>
  </p:clrMapOvr>
  <mc:AlternateContent xmlns:mc="http://schemas.openxmlformats.org/markup-compatibility/2006" xmlns:p14="http://schemas.microsoft.com/office/powerpoint/2010/main">
    <mc:Choice Requires="p14">
      <p:transition spd="slow" p14:dur="2000" advTm="10472"/>
    </mc:Choice>
    <mc:Fallback xmlns="">
      <p:transition spd="slow" advTm="1047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441" y="562947"/>
            <a:ext cx="6717414" cy="500743"/>
          </a:xfrm>
        </p:spPr>
        <p:txBody>
          <a:bodyPr>
            <a:normAutofit fontScale="90000"/>
          </a:bodyPr>
          <a:lstStyle/>
          <a:p>
            <a:r>
              <a:rPr lang="en-GB" dirty="0"/>
              <a:t>KEY TERMS</a:t>
            </a:r>
          </a:p>
        </p:txBody>
      </p:sp>
      <p:graphicFrame>
        <p:nvGraphicFramePr>
          <p:cNvPr id="8" name="Content Placeholder 2">
            <a:extLst>
              <a:ext uri="{FF2B5EF4-FFF2-40B4-BE49-F238E27FC236}">
                <a16:creationId xmlns:a16="http://schemas.microsoft.com/office/drawing/2014/main" id="{82EAEACE-124D-27DF-9DEB-FF5D2AC5DD21}"/>
              </a:ext>
            </a:extLst>
          </p:cNvPr>
          <p:cNvGraphicFramePr>
            <a:graphicFrameLocks noGrp="1"/>
          </p:cNvGraphicFramePr>
          <p:nvPr>
            <p:ph idx="1"/>
            <p:extLst>
              <p:ext uri="{D42A27DB-BD31-4B8C-83A1-F6EECF244321}">
                <p14:modId xmlns:p14="http://schemas.microsoft.com/office/powerpoint/2010/main" val="58443446"/>
              </p:ext>
            </p:extLst>
          </p:nvPr>
        </p:nvGraphicFramePr>
        <p:xfrm>
          <a:off x="393701" y="1362971"/>
          <a:ext cx="9122898" cy="5211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rotWithShape="1">
          <a:blip r:embed="rId8"/>
          <a:srcRect l="21302" b="12904"/>
          <a:stretch/>
        </p:blipFill>
        <p:spPr>
          <a:xfrm>
            <a:off x="9772753" y="2495563"/>
            <a:ext cx="2050947" cy="2426957"/>
          </a:xfrm>
          <a:prstGeom prst="rect">
            <a:avLst/>
          </a:prstGeom>
        </p:spPr>
      </p:pic>
      <p:sp>
        <p:nvSpPr>
          <p:cNvPr id="5" name="TextBox 4"/>
          <p:cNvSpPr txBox="1"/>
          <p:nvPr/>
        </p:nvSpPr>
        <p:spPr>
          <a:xfrm>
            <a:off x="10784451" y="2801560"/>
            <a:ext cx="951722" cy="338554"/>
          </a:xfrm>
          <a:prstGeom prst="rect">
            <a:avLst/>
          </a:prstGeom>
          <a:noFill/>
        </p:spPr>
        <p:txBody>
          <a:bodyPr wrap="square" rtlCol="0">
            <a:spAutoFit/>
          </a:bodyPr>
          <a:lstStyle/>
          <a:p>
            <a:r>
              <a:rPr lang="en-GB" sz="800" dirty="0"/>
              <a:t>Will you buy a book from me?</a:t>
            </a:r>
          </a:p>
        </p:txBody>
      </p:sp>
    </p:spTree>
    <p:extLst>
      <p:ext uri="{BB962C8B-B14F-4D97-AF65-F5344CB8AC3E}">
        <p14:creationId xmlns:p14="http://schemas.microsoft.com/office/powerpoint/2010/main" val="2700274074"/>
      </p:ext>
    </p:extLst>
  </p:cSld>
  <p:clrMapOvr>
    <a:masterClrMapping/>
  </p:clrMapOvr>
  <mc:AlternateContent xmlns:mc="http://schemas.openxmlformats.org/markup-compatibility/2006" xmlns:p14="http://schemas.microsoft.com/office/powerpoint/2010/main">
    <mc:Choice Requires="p14">
      <p:transition spd="slow" p14:dur="2000" advTm="114544"/>
    </mc:Choice>
    <mc:Fallback xmlns="">
      <p:transition spd="slow" advTm="11454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a:t>Offers in unilateral and bilateral contracts</a:t>
            </a:r>
          </a:p>
        </p:txBody>
      </p:sp>
      <p:pic>
        <p:nvPicPr>
          <p:cNvPr id="1026" name="Picture 2" descr="Image result for unilateral contra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924" y="30003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80508" y="2046268"/>
            <a:ext cx="2321984" cy="954107"/>
          </a:xfrm>
          <a:prstGeom prst="rect">
            <a:avLst/>
          </a:prstGeom>
          <a:noFill/>
        </p:spPr>
        <p:txBody>
          <a:bodyPr wrap="square" rtlCol="0">
            <a:spAutoFit/>
          </a:bodyPr>
          <a:lstStyle/>
          <a:p>
            <a:r>
              <a:rPr lang="en-GB" sz="2800" b="1" u="sng" dirty="0">
                <a:solidFill>
                  <a:srgbClr val="FF0000"/>
                </a:solidFill>
                <a:latin typeface="Arial Black" panose="020B0A04020102020204" pitchFamily="34" charset="0"/>
              </a:rPr>
              <a:t>Unilateral contract</a:t>
            </a:r>
          </a:p>
        </p:txBody>
      </p:sp>
      <p:sp>
        <p:nvSpPr>
          <p:cNvPr id="6" name="TextBox 5"/>
          <p:cNvSpPr txBox="1"/>
          <p:nvPr/>
        </p:nvSpPr>
        <p:spPr>
          <a:xfrm>
            <a:off x="7536180" y="2098466"/>
            <a:ext cx="3200400" cy="523220"/>
          </a:xfrm>
          <a:prstGeom prst="rect">
            <a:avLst/>
          </a:prstGeom>
          <a:noFill/>
        </p:spPr>
        <p:txBody>
          <a:bodyPr wrap="square" rtlCol="0">
            <a:spAutoFit/>
          </a:bodyPr>
          <a:lstStyle/>
          <a:p>
            <a:r>
              <a:rPr lang="en-GB" sz="2800" b="1" u="sng" dirty="0">
                <a:solidFill>
                  <a:srgbClr val="FF0000"/>
                </a:solidFill>
                <a:latin typeface="+mj-lt"/>
              </a:rPr>
              <a:t>Bilateral contract</a:t>
            </a:r>
          </a:p>
        </p:txBody>
      </p:sp>
      <p:pic>
        <p:nvPicPr>
          <p:cNvPr id="7" name="Picture 6"/>
          <p:cNvPicPr>
            <a:picLocks noChangeAspect="1"/>
          </p:cNvPicPr>
          <p:nvPr/>
        </p:nvPicPr>
        <p:blipFill>
          <a:blip r:embed="rId4"/>
          <a:stretch>
            <a:fillRect/>
          </a:stretch>
        </p:blipFill>
        <p:spPr>
          <a:xfrm>
            <a:off x="6515100" y="2789753"/>
            <a:ext cx="4724400" cy="2654512"/>
          </a:xfrm>
          <a:prstGeom prst="rect">
            <a:avLst/>
          </a:prstGeom>
        </p:spPr>
      </p:pic>
    </p:spTree>
    <p:extLst>
      <p:ext uri="{BB962C8B-B14F-4D97-AF65-F5344CB8AC3E}">
        <p14:creationId xmlns:p14="http://schemas.microsoft.com/office/powerpoint/2010/main" val="3424640952"/>
      </p:ext>
    </p:extLst>
  </p:cSld>
  <p:clrMapOvr>
    <a:masterClrMapping/>
  </p:clrMapOvr>
  <mc:AlternateContent xmlns:mc="http://schemas.openxmlformats.org/markup-compatibility/2006" xmlns:p14="http://schemas.microsoft.com/office/powerpoint/2010/main">
    <mc:Choice Requires="p14">
      <p:transition spd="slow" p14:dur="2000" advTm="51061"/>
    </mc:Choice>
    <mc:Fallback xmlns="">
      <p:transition spd="slow" advTm="5106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98783" y="152400"/>
            <a:ext cx="10645602" cy="1320800"/>
          </a:xfrm>
        </p:spPr>
        <p:txBody>
          <a:bodyPr>
            <a:normAutofit fontScale="90000"/>
          </a:bodyPr>
          <a:lstStyle/>
          <a:p>
            <a:r>
              <a:rPr lang="en-GB" b="1" u="sng" dirty="0">
                <a:solidFill>
                  <a:schemeClr val="tx1"/>
                </a:solidFill>
              </a:rPr>
              <a:t>LETS CONSIDER HOW AN OFFER CAN BE MADE</a:t>
            </a:r>
            <a:br>
              <a:rPr lang="en-GB" b="1" u="sng" dirty="0">
                <a:solidFill>
                  <a:schemeClr val="tx1"/>
                </a:solidFill>
              </a:rPr>
            </a:br>
            <a:br>
              <a:rPr lang="en-GB" dirty="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a:solidFill>
                  <a:srgbClr val="00B0F0"/>
                </a:solidFill>
              </a:rPr>
              <a:t>Offer can be made ORALLY, IN WRITING or even BY CONDUCT</a:t>
            </a:r>
          </a:p>
          <a:p>
            <a:pPr marL="0" indent="0">
              <a:buNone/>
            </a:pPr>
            <a:r>
              <a:rPr lang="en-GB" sz="2200" dirty="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a:p>
          <a:p>
            <a:pPr marL="0" indent="0">
              <a:buNone/>
            </a:pPr>
            <a:r>
              <a:rPr lang="en-GB" sz="2800" b="1" dirty="0">
                <a:solidFill>
                  <a:srgbClr val="00B0F0"/>
                </a:solidFill>
              </a:rPr>
              <a:t>The offeree must have KNOWLEDGE of the offer</a:t>
            </a:r>
          </a:p>
          <a:p>
            <a:pPr marL="0" indent="0">
              <a:buNone/>
            </a:pPr>
            <a:r>
              <a:rPr lang="en-GB" sz="2800" b="1" dirty="0">
                <a:solidFill>
                  <a:srgbClr val="00B0F0"/>
                </a:solidFill>
              </a:rPr>
              <a:t>E.g. </a:t>
            </a:r>
            <a:r>
              <a:rPr lang="en-GB" sz="2200" dirty="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a:solidFill>
                  <a:srgbClr val="92D050"/>
                </a:solidFill>
              </a:rPr>
              <a:t>RULE = The offer must be successfully COMMUNICATED to the offeree. </a:t>
            </a:r>
            <a:r>
              <a:rPr lang="en-GB" sz="2800" b="1" i="1" dirty="0">
                <a:solidFill>
                  <a:srgbClr val="FF0000"/>
                </a:solidFill>
              </a:rPr>
              <a:t>Taylor v Laird [1856]</a:t>
            </a:r>
          </a:p>
        </p:txBody>
      </p:sp>
    </p:spTree>
    <p:extLst>
      <p:ext uri="{BB962C8B-B14F-4D97-AF65-F5344CB8AC3E}">
        <p14:creationId xmlns:p14="http://schemas.microsoft.com/office/powerpoint/2010/main" val="2014761555"/>
      </p:ext>
    </p:extLst>
  </p:cSld>
  <p:clrMapOvr>
    <a:masterClrMapping/>
  </p:clrMapOvr>
  <mc:AlternateContent xmlns:mc="http://schemas.openxmlformats.org/markup-compatibility/2006" xmlns:p14="http://schemas.microsoft.com/office/powerpoint/2010/main">
    <mc:Choice Requires="p14">
      <p:transition spd="slow" p14:dur="2000" advTm="94552"/>
    </mc:Choice>
    <mc:Fallback xmlns="">
      <p:transition spd="slow" advTm="9455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a:solidFill>
                  <a:schemeClr val="tx1"/>
                </a:solidFill>
              </a:rPr>
              <a:t>MAKING AN OFFER</a:t>
            </a:r>
          </a:p>
        </p:txBody>
      </p:sp>
      <p:sp>
        <p:nvSpPr>
          <p:cNvPr id="3" name="Content Placeholder 2"/>
          <p:cNvSpPr>
            <a:spLocks noGrp="1"/>
          </p:cNvSpPr>
          <p:nvPr>
            <p:ph idx="1"/>
          </p:nvPr>
        </p:nvSpPr>
        <p:spPr>
          <a:xfrm>
            <a:off x="503582" y="1299999"/>
            <a:ext cx="9493858" cy="3880773"/>
          </a:xfrm>
        </p:spPr>
        <p:txBody>
          <a:bodyPr>
            <a:normAutofit/>
          </a:bodyPr>
          <a:lstStyle/>
          <a:p>
            <a:r>
              <a:rPr lang="en-GB" sz="2400" dirty="0"/>
              <a:t>An offer is often defined as a statement of terms upon which we are willing to be bound</a:t>
            </a:r>
          </a:p>
          <a:p>
            <a:r>
              <a:rPr lang="en-GB" sz="2400" dirty="0"/>
              <a:t>An offer can be made to one person or a group of people or to “the world in general” illustrated in </a:t>
            </a:r>
            <a:r>
              <a:rPr lang="en-GB" sz="2400" dirty="0">
                <a:solidFill>
                  <a:srgbClr val="FF0000"/>
                </a:solidFill>
              </a:rPr>
              <a:t>Carlill v Carbolic Smoke Ball Co Ltd [1893]</a:t>
            </a:r>
          </a:p>
        </p:txBody>
      </p:sp>
      <p:pic>
        <p:nvPicPr>
          <p:cNvPr id="4" name="Picture 3"/>
          <p:cNvPicPr>
            <a:picLocks noChangeAspect="1"/>
          </p:cNvPicPr>
          <p:nvPr/>
        </p:nvPicPr>
        <p:blipFill>
          <a:blip r:embed="rId3"/>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a:latin typeface="Gill Sans MT" panose="020B0502020104020203" pitchFamily="34" charset="0"/>
                <a:cs typeface="Times New Roman" panose="02020603050405020304" pitchFamily="18" charset="0"/>
              </a:rPr>
              <a:t>Bowen LJ: “An advert is not a </a:t>
            </a:r>
            <a:r>
              <a:rPr lang="en-GB" sz="2800" b="1" dirty="0">
                <a:latin typeface="Gill Sans MT" panose="020B0502020104020203" pitchFamily="34" charset="0"/>
                <a:cs typeface="Times New Roman" panose="02020603050405020304" pitchFamily="18" charset="0"/>
              </a:rPr>
              <a:t>contract</a:t>
            </a:r>
            <a:r>
              <a:rPr lang="en-GB" sz="2800" dirty="0">
                <a:latin typeface="Gill Sans MT" panose="020B0502020104020203" pitchFamily="34" charset="0"/>
                <a:cs typeface="Times New Roman" panose="02020603050405020304" pitchFamily="18" charset="0"/>
              </a:rPr>
              <a:t> made with the whole world… it is an </a:t>
            </a:r>
            <a:r>
              <a:rPr lang="en-GB" sz="2800" b="1" dirty="0">
                <a:latin typeface="Gill Sans MT" panose="020B0502020104020203" pitchFamily="34" charset="0"/>
                <a:cs typeface="Times New Roman" panose="02020603050405020304" pitchFamily="18" charset="0"/>
              </a:rPr>
              <a:t>offer</a:t>
            </a:r>
            <a:r>
              <a:rPr lang="en-GB" sz="2800" dirty="0">
                <a:latin typeface="Gill Sans MT" panose="020B0502020104020203" pitchFamily="34" charset="0"/>
                <a:cs typeface="Times New Roman" panose="02020603050405020304" pitchFamily="18" charset="0"/>
              </a:rPr>
              <a:t> made to all the world”</a:t>
            </a:r>
          </a:p>
        </p:txBody>
      </p:sp>
    </p:spTree>
    <p:extLst>
      <p:ext uri="{BB962C8B-B14F-4D97-AF65-F5344CB8AC3E}">
        <p14:creationId xmlns:p14="http://schemas.microsoft.com/office/powerpoint/2010/main" val="415860758"/>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OFFER DISTINGUISHED FROM INVITATION TO TREAT</a:t>
            </a:r>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a:t>Invitation to treat: mere request to others to make an offer, or to open negotiations.</a:t>
            </a:r>
          </a:p>
          <a:p>
            <a:pPr marL="0" indent="0">
              <a:buNone/>
            </a:pPr>
            <a:r>
              <a:rPr lang="en-GB" dirty="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a:t>INVITATION TO TREAT</a:t>
            </a:r>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a:t>INVITATION TO TREAT</a:t>
            </a:r>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a:t>OFFER</a:t>
            </a:r>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a:t>OFFER</a:t>
            </a:r>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a:t>ACCEPTANCE</a:t>
            </a:r>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a:t>ACCEPTANCE</a:t>
            </a:r>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a:t>ACCEPTANCE</a:t>
            </a:r>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a:t>AGREEMENT</a:t>
            </a:r>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a:t>NO</a:t>
            </a:r>
          </a:p>
          <a:p>
            <a:r>
              <a:rPr lang="en-GB" dirty="0"/>
              <a:t>AGREEMENT</a:t>
            </a:r>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a:t>AGREEMENT</a:t>
            </a:r>
          </a:p>
        </p:txBody>
      </p:sp>
    </p:spTree>
    <p:extLst>
      <p:ext uri="{BB962C8B-B14F-4D97-AF65-F5344CB8AC3E}">
        <p14:creationId xmlns:p14="http://schemas.microsoft.com/office/powerpoint/2010/main" val="2496856743"/>
      </p:ext>
    </p:extLst>
  </p:cSld>
  <p:clrMapOvr>
    <a:masterClrMapping/>
  </p:clrMapOvr>
  <mc:AlternateContent xmlns:mc="http://schemas.openxmlformats.org/markup-compatibility/2006" xmlns:p14="http://schemas.microsoft.com/office/powerpoint/2010/main">
    <mc:Choice Requires="p14">
      <p:transition spd="slow" p14:dur="2000" advTm="118840"/>
    </mc:Choice>
    <mc:Fallback xmlns="">
      <p:transition spd="slow" advTm="11884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Advertisements</a:t>
            </a:r>
          </a:p>
        </p:txBody>
      </p:sp>
      <p:sp>
        <p:nvSpPr>
          <p:cNvPr id="3" name="Content Placeholder 2"/>
          <p:cNvSpPr>
            <a:spLocks noGrp="1"/>
          </p:cNvSpPr>
          <p:nvPr>
            <p:ph idx="1"/>
          </p:nvPr>
        </p:nvSpPr>
        <p:spPr>
          <a:xfrm>
            <a:off x="677334" y="1980480"/>
            <a:ext cx="8596668" cy="3880773"/>
          </a:xfrm>
        </p:spPr>
        <p:txBody>
          <a:bodyPr>
            <a:noAutofit/>
          </a:bodyPr>
          <a:lstStyle/>
          <a:p>
            <a:pPr>
              <a:buFontTx/>
              <a:buChar char="-"/>
            </a:pPr>
            <a:r>
              <a:rPr lang="en-GB" sz="1800" dirty="0"/>
              <a:t>Advertisements are generally considered to be invitations to treat, with the potential purchaser making the offer to buy.</a:t>
            </a:r>
          </a:p>
          <a:p>
            <a:pPr>
              <a:buFontTx/>
              <a:buChar char="-"/>
            </a:pPr>
            <a:r>
              <a:rPr lang="en-GB" b="1" dirty="0">
                <a:solidFill>
                  <a:srgbClr val="FF0000"/>
                </a:solidFill>
              </a:rPr>
              <a:t>Partridge v Crittenden [1968] – WHAT ARE THE FACTS OF THIS CASE?</a:t>
            </a:r>
          </a:p>
          <a:p>
            <a:pPr marL="0" indent="0">
              <a:buNone/>
            </a:pPr>
            <a:r>
              <a:rPr lang="en-GB" sz="1800" b="1" u="sng" dirty="0">
                <a:solidFill>
                  <a:schemeClr val="accent6">
                    <a:lumMod val="75000"/>
                  </a:schemeClr>
                </a:solidFill>
              </a:rPr>
              <a:t>General rule:  </a:t>
            </a:r>
            <a:r>
              <a:rPr lang="en-GB" sz="1800" dirty="0"/>
              <a:t>Advertisements of a </a:t>
            </a:r>
            <a:r>
              <a:rPr lang="en-GB" sz="1800" dirty="0">
                <a:solidFill>
                  <a:schemeClr val="accent6">
                    <a:lumMod val="75000"/>
                  </a:schemeClr>
                </a:solidFill>
              </a:rPr>
              <a:t>unilateral</a:t>
            </a:r>
            <a:r>
              <a:rPr lang="en-GB" sz="1800" dirty="0"/>
              <a:t> contract 			                 (Carlill) = </a:t>
            </a:r>
            <a:r>
              <a:rPr lang="en-GB" sz="1800" dirty="0">
                <a:solidFill>
                  <a:schemeClr val="accent6">
                    <a:lumMod val="75000"/>
                  </a:schemeClr>
                </a:solidFill>
              </a:rPr>
              <a:t>offer</a:t>
            </a:r>
          </a:p>
          <a:p>
            <a:pPr marL="0" indent="0">
              <a:buNone/>
            </a:pPr>
            <a:r>
              <a:rPr lang="en-GB" sz="1800" dirty="0"/>
              <a:t>		             Advertisements of a </a:t>
            </a:r>
            <a:r>
              <a:rPr lang="en-GB" sz="1800" dirty="0">
                <a:solidFill>
                  <a:schemeClr val="accent6">
                    <a:lumMod val="75000"/>
                  </a:schemeClr>
                </a:solidFill>
              </a:rPr>
              <a:t>bilateral</a:t>
            </a:r>
            <a:r>
              <a:rPr lang="en-GB" sz="1800" dirty="0"/>
              <a:t> contract          				   (Partridge) = </a:t>
            </a:r>
            <a:r>
              <a:rPr lang="en-GB" sz="1800" dirty="0">
                <a:solidFill>
                  <a:schemeClr val="accent6">
                    <a:lumMod val="75000"/>
                  </a:schemeClr>
                </a:solidFill>
              </a:rPr>
              <a:t>Invitation to treat</a:t>
            </a:r>
          </a:p>
          <a:p>
            <a:pPr marL="0" indent="0">
              <a:buNone/>
            </a:pPr>
            <a:r>
              <a:rPr lang="en-GB" sz="1800" dirty="0">
                <a:solidFill>
                  <a:srgbClr val="FF0000"/>
                </a:solidFill>
              </a:rPr>
              <a:t>However, an advert may amount to an offer if certain criteria are met. Carlill v Carbolic Smoke Ball Co [1893]</a:t>
            </a:r>
          </a:p>
        </p:txBody>
      </p:sp>
      <p:pic>
        <p:nvPicPr>
          <p:cNvPr id="4" name="Picture 3"/>
          <p:cNvPicPr>
            <a:picLocks noChangeAspect="1"/>
          </p:cNvPicPr>
          <p:nvPr/>
        </p:nvPicPr>
        <p:blipFill>
          <a:blip r:embed="rId3"/>
          <a:stretch>
            <a:fillRect/>
          </a:stretch>
        </p:blipFill>
        <p:spPr>
          <a:xfrm>
            <a:off x="9274002" y="2704892"/>
            <a:ext cx="2095500" cy="2124075"/>
          </a:xfrm>
          <a:prstGeom prst="rect">
            <a:avLst/>
          </a:prstGeom>
        </p:spPr>
      </p:pic>
    </p:spTree>
    <p:extLst>
      <p:ext uri="{BB962C8B-B14F-4D97-AF65-F5344CB8AC3E}">
        <p14:creationId xmlns:p14="http://schemas.microsoft.com/office/powerpoint/2010/main" val="3067186771"/>
      </p:ext>
    </p:extLst>
  </p:cSld>
  <p:clrMapOvr>
    <a:masterClrMapping/>
  </p:clrMapOvr>
  <mc:AlternateContent xmlns:mc="http://schemas.openxmlformats.org/markup-compatibility/2006" xmlns:p14="http://schemas.microsoft.com/office/powerpoint/2010/main">
    <mc:Choice Requires="p14">
      <p:transition spd="slow" p14:dur="2000" advTm="212533"/>
    </mc:Choice>
    <mc:Fallback xmlns="">
      <p:transition spd="slow" advTm="21253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a:t>Why are advertisements seen as invitations to treat?</a:t>
            </a:r>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a:solidFill>
                  <a:schemeClr val="bg1"/>
                </a:solidFill>
              </a:rPr>
              <a:t>“ An iPad 3 for £50? Every little helps…”</a:t>
            </a:r>
          </a:p>
          <a:p>
            <a:endParaRPr lang="en-GB" sz="2000" b="1" dirty="0">
              <a:solidFill>
                <a:schemeClr val="bg1"/>
              </a:solidFill>
            </a:endParaRPr>
          </a:p>
          <a:p>
            <a:r>
              <a:rPr lang="en-GB" sz="2000" b="1" dirty="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a:solidFill>
                  <a:schemeClr val="bg1"/>
                </a:solidFill>
              </a:rPr>
              <a:t>Mirror online, March 2012.</a:t>
            </a:r>
          </a:p>
        </p:txBody>
      </p:sp>
      <p:pic>
        <p:nvPicPr>
          <p:cNvPr id="6" name="Picture 5"/>
          <p:cNvPicPr>
            <a:picLocks noChangeAspect="1"/>
          </p:cNvPicPr>
          <p:nvPr/>
        </p:nvPicPr>
        <p:blipFill>
          <a:blip r:embed="rId3"/>
          <a:stretch>
            <a:fillRect/>
          </a:stretch>
        </p:blipFill>
        <p:spPr>
          <a:xfrm>
            <a:off x="8501586" y="276150"/>
            <a:ext cx="3284014" cy="863880"/>
          </a:xfrm>
          <a:prstGeom prst="rect">
            <a:avLst/>
          </a:prstGeom>
        </p:spPr>
      </p:pic>
      <p:pic>
        <p:nvPicPr>
          <p:cNvPr id="8" name="Picture 7"/>
          <p:cNvPicPr>
            <a:picLocks noChangeAspect="1"/>
          </p:cNvPicPr>
          <p:nvPr/>
        </p:nvPicPr>
        <p:blipFill>
          <a:blip r:embed="rId4"/>
          <a:stretch>
            <a:fillRect/>
          </a:stretch>
        </p:blipFill>
        <p:spPr>
          <a:xfrm>
            <a:off x="8892651" y="1219265"/>
            <a:ext cx="2940050" cy="2940050"/>
          </a:xfrm>
          <a:prstGeom prst="rect">
            <a:avLst/>
          </a:prstGeom>
        </p:spPr>
      </p:pic>
    </p:spTree>
    <p:extLst>
      <p:ext uri="{BB962C8B-B14F-4D97-AF65-F5344CB8AC3E}">
        <p14:creationId xmlns:p14="http://schemas.microsoft.com/office/powerpoint/2010/main" val="2334110126"/>
      </p:ext>
    </p:extLst>
  </p:cSld>
  <p:clrMapOvr>
    <a:masterClrMapping/>
  </p:clrMapOvr>
  <mc:AlternateContent xmlns:mc="http://schemas.openxmlformats.org/markup-compatibility/2006" xmlns:p14="http://schemas.microsoft.com/office/powerpoint/2010/main">
    <mc:Choice Requires="p14">
      <p:transition spd="slow" p14:dur="2000" advTm="62949"/>
    </mc:Choice>
    <mc:Fallback xmlns="">
      <p:transition spd="slow" advTm="6294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displays of goods for sale</a:t>
            </a:r>
          </a:p>
        </p:txBody>
      </p:sp>
      <p:sp>
        <p:nvSpPr>
          <p:cNvPr id="3" name="Content Placeholder 2"/>
          <p:cNvSpPr>
            <a:spLocks noGrp="1"/>
          </p:cNvSpPr>
          <p:nvPr>
            <p:ph idx="1"/>
          </p:nvPr>
        </p:nvSpPr>
        <p:spPr>
          <a:xfrm>
            <a:off x="381000" y="1930401"/>
            <a:ext cx="8893002" cy="4110962"/>
          </a:xfrm>
        </p:spPr>
        <p:txBody>
          <a:bodyPr/>
          <a:lstStyle/>
          <a:p>
            <a:r>
              <a:rPr lang="en-GB" dirty="0"/>
              <a:t>The courts have made it clear that a display of goods for sale amounts to an invitation to treat.</a:t>
            </a:r>
          </a:p>
          <a:p>
            <a:pPr marL="0" indent="0">
              <a:buNone/>
            </a:pPr>
            <a:r>
              <a:rPr lang="en-GB" dirty="0">
                <a:solidFill>
                  <a:srgbClr val="FF0000"/>
                </a:solidFill>
              </a:rPr>
              <a:t>Fisher v Bell [1960]</a:t>
            </a:r>
          </a:p>
          <a:p>
            <a:pPr marL="0" indent="0">
              <a:buNone/>
            </a:pPr>
            <a:r>
              <a:rPr lang="en-GB" dirty="0"/>
              <a:t>A flick knife displayed in a shop window was not ‘offered for sale’ but instead was an invitation to treat. The shop keeper could not be found guilty of ‘offering an offensive weapon for sale’. </a:t>
            </a:r>
            <a:r>
              <a:rPr lang="en-GB" dirty="0">
                <a:solidFill>
                  <a:srgbClr val="FF000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548217" y="47752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3"/>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a:t>+</a:t>
            </a:r>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a:t>=</a:t>
            </a:r>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a:t>Display of goods</a:t>
            </a:r>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a:t>Offer to buy goods on display</a:t>
            </a:r>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a:t>Acceptance of offer</a:t>
            </a:r>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a:t>AGREEMENT</a:t>
            </a:r>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a:t>=</a:t>
            </a:r>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a:t>+</a:t>
            </a:r>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a:t>Invitation to treat</a:t>
            </a:r>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a:t>Offer</a:t>
            </a:r>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a:t>Acceptance</a:t>
            </a:r>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a:t>Agreement</a:t>
            </a:r>
          </a:p>
        </p:txBody>
      </p:sp>
    </p:spTree>
    <p:extLst>
      <p:ext uri="{BB962C8B-B14F-4D97-AF65-F5344CB8AC3E}">
        <p14:creationId xmlns:p14="http://schemas.microsoft.com/office/powerpoint/2010/main" val="2565198518"/>
      </p:ext>
    </p:extLst>
  </p:cSld>
  <p:clrMapOvr>
    <a:masterClrMapping/>
  </p:clrMapOvr>
  <mc:AlternateContent xmlns:mc="http://schemas.openxmlformats.org/markup-compatibility/2006" xmlns:p14="http://schemas.microsoft.com/office/powerpoint/2010/main">
    <mc:Choice Requires="p14">
      <p:transition spd="slow" p14:dur="2000" advTm="193121"/>
    </mc:Choice>
    <mc:Fallback xmlns="">
      <p:transition spd="slow" advTm="19312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Auctions</a:t>
            </a: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a:t>The bidder makes an offer to buy, which the auctioneer accepts by bringing the hammer down.</a:t>
            </a:r>
          </a:p>
          <a:p>
            <a:pPr marL="0" indent="0">
              <a:buNone/>
            </a:pPr>
            <a:endParaRPr lang="en-GB" sz="2400" i="1" dirty="0">
              <a:solidFill>
                <a:srgbClr val="FF0000"/>
              </a:solidFill>
            </a:endParaRPr>
          </a:p>
          <a:p>
            <a:pPr marL="0" indent="0">
              <a:buNone/>
            </a:pPr>
            <a:r>
              <a:rPr lang="en-GB" sz="2400" i="1" dirty="0">
                <a:solidFill>
                  <a:srgbClr val="FF0000"/>
                </a:solidFill>
              </a:rPr>
              <a:t>Payne v Cave [1789] – </a:t>
            </a:r>
            <a:r>
              <a:rPr lang="en-GB" sz="2400" dirty="0">
                <a:solidFill>
                  <a:schemeClr val="tx1"/>
                </a:solidFill>
              </a:rPr>
              <a:t>if the bid constitutes the offer, the auctioneer is free to accept the bid or not (invitation to treat)</a:t>
            </a:r>
          </a:p>
          <a:p>
            <a:pPr marL="0" indent="0">
              <a:buNone/>
            </a:pPr>
            <a:endParaRPr lang="en-GB" sz="2400" dirty="0"/>
          </a:p>
          <a:p>
            <a:pPr marL="0" indent="0">
              <a:buNone/>
            </a:pPr>
            <a:r>
              <a:rPr lang="en-GB" sz="2400" i="1" dirty="0">
                <a:solidFill>
                  <a:srgbClr val="FF0000"/>
                </a:solidFill>
              </a:rPr>
              <a:t>British Car Auctions v Wright [1972]</a:t>
            </a:r>
          </a:p>
          <a:p>
            <a:pPr marL="0" indent="0">
              <a:buNone/>
            </a:pPr>
            <a:r>
              <a:rPr lang="en-GB" sz="2400" dirty="0">
                <a:solidFill>
                  <a:schemeClr val="tx1"/>
                </a:solidFill>
              </a:rPr>
              <a:t>The Divisional Court decided that an auctioneer was not committing the crime of “offering for sale” an </a:t>
            </a:r>
            <a:r>
              <a:rPr lang="en-GB" sz="2400" dirty="0" err="1">
                <a:solidFill>
                  <a:schemeClr val="tx1"/>
                </a:solidFill>
              </a:rPr>
              <a:t>unroadworthy</a:t>
            </a:r>
            <a:r>
              <a:rPr lang="en-GB" sz="2400" dirty="0">
                <a:solidFill>
                  <a:schemeClr val="tx1"/>
                </a:solidFill>
              </a:rPr>
              <a:t> car when it was sold by auction; the auctioneer was simply making an invitation to treat. </a:t>
            </a:r>
          </a:p>
        </p:txBody>
      </p:sp>
      <p:pic>
        <p:nvPicPr>
          <p:cNvPr id="4" name="Picture 3"/>
          <p:cNvPicPr>
            <a:picLocks noChangeAspect="1"/>
          </p:cNvPicPr>
          <p:nvPr/>
        </p:nvPicPr>
        <p:blipFill>
          <a:blip r:embed="rId3"/>
          <a:stretch>
            <a:fillRect/>
          </a:stretch>
        </p:blipFill>
        <p:spPr>
          <a:xfrm>
            <a:off x="9404350" y="317500"/>
            <a:ext cx="2400300" cy="1905000"/>
          </a:xfrm>
          <a:prstGeom prst="rect">
            <a:avLst/>
          </a:prstGeom>
        </p:spPr>
      </p:pic>
    </p:spTree>
    <p:extLst>
      <p:ext uri="{BB962C8B-B14F-4D97-AF65-F5344CB8AC3E}">
        <p14:creationId xmlns:p14="http://schemas.microsoft.com/office/powerpoint/2010/main" val="2972050653"/>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requests for tenders</a:t>
            </a:r>
          </a:p>
        </p:txBody>
      </p:sp>
      <p:sp>
        <p:nvSpPr>
          <p:cNvPr id="3" name="Content Placeholder 2"/>
          <p:cNvSpPr>
            <a:spLocks noGrp="1"/>
          </p:cNvSpPr>
          <p:nvPr>
            <p:ph idx="1"/>
          </p:nvPr>
        </p:nvSpPr>
        <p:spPr>
          <a:xfrm>
            <a:off x="1451579" y="2015732"/>
            <a:ext cx="9603275" cy="4037749"/>
          </a:xfrm>
        </p:spPr>
        <p:txBody>
          <a:bodyPr>
            <a:noAutofit/>
          </a:bodyPr>
          <a:lstStyle/>
          <a:p>
            <a:pPr marL="0" indent="0">
              <a:buNone/>
            </a:pPr>
            <a:r>
              <a:rPr lang="en-GB" sz="2400" dirty="0"/>
              <a:t>Sending out a request for tenders = </a:t>
            </a:r>
            <a:r>
              <a:rPr lang="en-GB" sz="2400" dirty="0">
                <a:solidFill>
                  <a:srgbClr val="FF0000"/>
                </a:solidFill>
              </a:rPr>
              <a:t>invitation to treat</a:t>
            </a:r>
          </a:p>
          <a:p>
            <a:pPr marL="0" indent="0">
              <a:buNone/>
            </a:pPr>
            <a:r>
              <a:rPr lang="en-GB" sz="2400" dirty="0"/>
              <a:t>The firms which respond to that request = </a:t>
            </a:r>
            <a:r>
              <a:rPr lang="en-GB" sz="2400" dirty="0">
                <a:solidFill>
                  <a:srgbClr val="FF0000"/>
                </a:solidFill>
              </a:rPr>
              <a:t>making an offer</a:t>
            </a:r>
          </a:p>
          <a:p>
            <a:pPr marL="0" indent="0">
              <a:buNone/>
            </a:pPr>
            <a:r>
              <a:rPr lang="en-GB" sz="2400" dirty="0"/>
              <a:t>The original requestor is then free to decide which – if any- to accept.</a:t>
            </a:r>
          </a:p>
          <a:p>
            <a:pPr marL="0" indent="0">
              <a:buNone/>
            </a:pPr>
            <a:r>
              <a:rPr lang="en-GB" sz="2400" b="1" i="1" dirty="0">
                <a:solidFill>
                  <a:srgbClr val="FF0000"/>
                </a:solidFill>
              </a:rPr>
              <a:t>Spencer v Harding [1870]</a:t>
            </a:r>
            <a:endParaRPr lang="en-GB" sz="2400" dirty="0"/>
          </a:p>
          <a:p>
            <a:pPr marL="0" indent="0">
              <a:buNone/>
            </a:pPr>
            <a:r>
              <a:rPr lang="en-GB" sz="2400" dirty="0">
                <a:solidFill>
                  <a:srgbClr val="00B0F0"/>
                </a:solidFill>
              </a:rPr>
              <a:t>EXCEPTION</a:t>
            </a:r>
          </a:p>
          <a:p>
            <a:pPr marL="0" indent="0">
              <a:buNone/>
            </a:pPr>
            <a:r>
              <a:rPr lang="en-GB" sz="2400" dirty="0"/>
              <a:t>A request for tender could be considered an offer where the requestor makes a specific promise that he will accept the “best” bid. </a:t>
            </a:r>
          </a:p>
        </p:txBody>
      </p:sp>
    </p:spTree>
    <p:extLst>
      <p:ext uri="{BB962C8B-B14F-4D97-AF65-F5344CB8AC3E}">
        <p14:creationId xmlns:p14="http://schemas.microsoft.com/office/powerpoint/2010/main" val="433558769"/>
      </p:ext>
    </p:extLst>
  </p:cSld>
  <p:clrMapOvr>
    <a:masterClrMapping/>
  </p:clrMapOvr>
  <mc:AlternateContent xmlns:mc="http://schemas.openxmlformats.org/markup-compatibility/2006" xmlns:p14="http://schemas.microsoft.com/office/powerpoint/2010/main">
    <mc:Choice Requires="p14">
      <p:transition spd="slow" p14:dur="2000" advTm="129428"/>
    </mc:Choice>
    <mc:Fallback xmlns="">
      <p:transition spd="slow" advTm="12942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400"/>
            <a:ext cx="10896600" cy="23876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Invitation to treat: mere statements of price</a:t>
            </a:r>
          </a:p>
        </p:txBody>
      </p:sp>
      <p:sp>
        <p:nvSpPr>
          <p:cNvPr id="3" name="Content Placeholder 2"/>
          <p:cNvSpPr>
            <a:spLocks noGrp="1"/>
          </p:cNvSpPr>
          <p:nvPr>
            <p:ph idx="1"/>
          </p:nvPr>
        </p:nvSpPr>
        <p:spPr>
          <a:xfrm>
            <a:off x="677334" y="2160589"/>
            <a:ext cx="10320866" cy="4481511"/>
          </a:xfrm>
        </p:spPr>
        <p:txBody>
          <a:bodyPr>
            <a:noAutofit/>
          </a:bodyPr>
          <a:lstStyle/>
          <a:p>
            <a:r>
              <a:rPr lang="en-GB" dirty="0"/>
              <a:t>These are usually not regarded as offers.</a:t>
            </a:r>
          </a:p>
          <a:p>
            <a:r>
              <a:rPr lang="en-GB" dirty="0">
                <a:solidFill>
                  <a:srgbClr val="FF0000"/>
                </a:solidFill>
              </a:rPr>
              <a:t>Clifton v Palumbo [1944]: </a:t>
            </a:r>
            <a:r>
              <a:rPr lang="en-GB" dirty="0"/>
              <a:t>“I am prepared to sell my Lytham estate for £600,000” was not an offer but a preliminary statement as to price. </a:t>
            </a:r>
          </a:p>
          <a:p>
            <a:r>
              <a:rPr lang="en-GB" dirty="0">
                <a:solidFill>
                  <a:srgbClr val="FF0000"/>
                </a:solidFill>
              </a:rPr>
              <a:t>Gibson v Manchester City Council [1979]: </a:t>
            </a:r>
          </a:p>
          <a:p>
            <a:pPr marL="0" indent="0">
              <a:buNone/>
            </a:pPr>
            <a:r>
              <a:rPr lang="en-GB" sz="1800" dirty="0">
                <a:solidFill>
                  <a:schemeClr val="tx1"/>
                </a:solidFill>
              </a:rPr>
              <a:t>The HL held that a letter from the council to Mr Gibson saying that it “may be prepared” to sell him his council house at a specified price was an invitation to treat.</a:t>
            </a:r>
          </a:p>
          <a:p>
            <a:pPr marL="0" indent="0">
              <a:buNone/>
            </a:pPr>
            <a:r>
              <a:rPr lang="en-GB" sz="1800" dirty="0">
                <a:solidFill>
                  <a:schemeClr val="tx1"/>
                </a:solidFill>
              </a:rPr>
              <a:t>Mr Gibson’s formal application to buy the house was an offer to buy and, because the offer was not accepted before the council changed its policy and decided not to sell the house after all, there was no contract.</a:t>
            </a:r>
          </a:p>
        </p:txBody>
      </p:sp>
    </p:spTree>
    <p:extLst>
      <p:ext uri="{BB962C8B-B14F-4D97-AF65-F5344CB8AC3E}">
        <p14:creationId xmlns:p14="http://schemas.microsoft.com/office/powerpoint/2010/main" val="1442861616"/>
      </p:ext>
    </p:extLst>
  </p:cSld>
  <p:clrMapOvr>
    <a:masterClrMapping/>
  </p:clrMapOvr>
  <mc:AlternateContent xmlns:mc="http://schemas.openxmlformats.org/markup-compatibility/2006" xmlns:p14="http://schemas.microsoft.com/office/powerpoint/2010/main">
    <mc:Choice Requires="p14">
      <p:transition spd="slow" p14:dur="2000" advTm="68313"/>
    </mc:Choice>
    <mc:Fallback xmlns="">
      <p:transition spd="slow" advTm="6831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ENDING AN OFFER </a:t>
            </a:r>
          </a:p>
        </p:txBody>
      </p:sp>
      <p:sp>
        <p:nvSpPr>
          <p:cNvPr id="3" name="Content Placeholder 2"/>
          <p:cNvSpPr>
            <a:spLocks noGrp="1"/>
          </p:cNvSpPr>
          <p:nvPr>
            <p:ph idx="1"/>
          </p:nvPr>
        </p:nvSpPr>
        <p:spPr>
          <a:xfrm>
            <a:off x="677334" y="2160589"/>
            <a:ext cx="9213426" cy="3880773"/>
          </a:xfrm>
        </p:spPr>
        <p:txBody>
          <a:bodyPr vert="horz" lIns="91440" tIns="45720" rIns="91440" bIns="45720" rtlCol="0" anchor="t">
            <a:normAutofit fontScale="92500" lnSpcReduction="20000"/>
          </a:bodyPr>
          <a:lstStyle/>
          <a:p>
            <a:r>
              <a:rPr lang="en-GB" dirty="0"/>
              <a:t>The main circumstances in which an offer will end are when:</a:t>
            </a:r>
          </a:p>
          <a:p>
            <a:pPr marL="514350" indent="-514350">
              <a:buFont typeface="+mj-lt"/>
              <a:buAutoNum type="arabicPeriod"/>
            </a:pPr>
            <a:r>
              <a:rPr lang="en-GB" sz="2800" dirty="0">
                <a:solidFill>
                  <a:srgbClr val="404040"/>
                </a:solidFill>
              </a:rPr>
              <a:t>Acceptance</a:t>
            </a:r>
          </a:p>
          <a:p>
            <a:pPr marL="514350" indent="-514350">
              <a:buAutoNum type="arabicPeriod"/>
            </a:pPr>
            <a:r>
              <a:rPr lang="en-GB" sz="2800" dirty="0">
                <a:solidFill>
                  <a:srgbClr val="404040"/>
                </a:solidFill>
              </a:rPr>
              <a:t>Revocation</a:t>
            </a:r>
          </a:p>
          <a:p>
            <a:pPr marL="514350" indent="-514350">
              <a:buAutoNum type="arabicPeriod"/>
            </a:pPr>
            <a:r>
              <a:rPr lang="en-GB" sz="2800" dirty="0">
                <a:solidFill>
                  <a:srgbClr val="404040"/>
                </a:solidFill>
              </a:rPr>
              <a:t>Lapse of time</a:t>
            </a:r>
          </a:p>
          <a:p>
            <a:pPr marL="514350" indent="-514350">
              <a:buAutoNum type="arabicPeriod"/>
            </a:pPr>
            <a:r>
              <a:rPr lang="en-GB" sz="2800" dirty="0">
                <a:solidFill>
                  <a:srgbClr val="404040"/>
                </a:solidFill>
              </a:rPr>
              <a:t>Death</a:t>
            </a:r>
          </a:p>
          <a:p>
            <a:pPr marL="514350" indent="-514350">
              <a:buAutoNum type="arabicPeriod"/>
            </a:pPr>
            <a:r>
              <a:rPr lang="en-GB" sz="2800" dirty="0">
                <a:solidFill>
                  <a:srgbClr val="404040"/>
                </a:solidFill>
              </a:rPr>
              <a:t>Rejection</a:t>
            </a:r>
          </a:p>
          <a:p>
            <a:pPr marL="514350" indent="-514350">
              <a:buAutoNum type="arabicPeriod"/>
            </a:pPr>
            <a:endParaRPr lang="en-GB" sz="2800" dirty="0">
              <a:solidFill>
                <a:srgbClr val="404040"/>
              </a:solidFill>
            </a:endParaRPr>
          </a:p>
          <a:p>
            <a:pPr marL="0" indent="0">
              <a:buNone/>
            </a:pPr>
            <a:r>
              <a:rPr lang="en-GB" sz="2800" dirty="0">
                <a:solidFill>
                  <a:srgbClr val="404040"/>
                </a:solidFill>
              </a:rPr>
              <a:t>IN SMALL GROUPS, CONSIDER WHAT YOU THINK EACH OF THE ABOVE MEANS?</a:t>
            </a:r>
          </a:p>
        </p:txBody>
      </p:sp>
    </p:spTree>
    <p:extLst>
      <p:ext uri="{BB962C8B-B14F-4D97-AF65-F5344CB8AC3E}">
        <p14:creationId xmlns:p14="http://schemas.microsoft.com/office/powerpoint/2010/main" val="3059575379"/>
      </p:ext>
    </p:extLst>
  </p:cSld>
  <p:clrMapOvr>
    <a:masterClrMapping/>
  </p:clrMapOvr>
  <mc:AlternateContent xmlns:mc="http://schemas.openxmlformats.org/markup-compatibility/2006" xmlns:p14="http://schemas.microsoft.com/office/powerpoint/2010/main">
    <mc:Choice Requires="p14">
      <p:transition spd="slow" p14:dur="2000" advTm="83801"/>
    </mc:Choice>
    <mc:Fallback xmlns="">
      <p:transition spd="slow" advTm="8380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a:t>1. Revocation of offer</a:t>
            </a:r>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a:t>Withdrawal of an offer</a:t>
            </a:r>
          </a:p>
          <a:p>
            <a:pPr>
              <a:buFontTx/>
              <a:buChar char="-"/>
            </a:pPr>
            <a:r>
              <a:rPr lang="en-GB" sz="2400" dirty="0"/>
              <a:t>Generally, an offeror can revoke or withdraw their offer at any time until it has been accepted. </a:t>
            </a:r>
          </a:p>
          <a:p>
            <a:pPr>
              <a:buFontTx/>
              <a:buChar char="-"/>
            </a:pPr>
            <a:r>
              <a:rPr lang="en-GB" sz="2400" dirty="0"/>
              <a:t>They will be liable only if they have bound themselves by a separate, specific promise to keep the offer open for a specified period of time and this is supported by consideration by the offeree (Routledge v Grant 1828).</a:t>
            </a:r>
          </a:p>
          <a:p>
            <a:pPr>
              <a:buFontTx/>
              <a:buChar char="-"/>
            </a:pPr>
            <a:r>
              <a:rPr lang="en-GB" sz="2400" dirty="0" err="1"/>
              <a:t>Pickfords</a:t>
            </a:r>
            <a:r>
              <a:rPr lang="en-GB" sz="2400" dirty="0"/>
              <a:t> Ltd v Celestica Ltd [2003] – The making of a second offer by the offeror to the same offeree could impliedly revoke the first offer, though it did not necessarily do so. </a:t>
            </a:r>
          </a:p>
        </p:txBody>
      </p:sp>
    </p:spTree>
    <p:custDataLst>
      <p:tags r:id="rId1"/>
    </p:custDataLst>
    <p:extLst>
      <p:ext uri="{BB962C8B-B14F-4D97-AF65-F5344CB8AC3E}">
        <p14:creationId xmlns:p14="http://schemas.microsoft.com/office/powerpoint/2010/main" val="1357335918"/>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10673926" cy="3880773"/>
          </a:xfrm>
        </p:spPr>
        <p:txBody>
          <a:bodyPr>
            <a:normAutofit lnSpcReduction="10000"/>
          </a:bodyPr>
          <a:lstStyle/>
          <a:p>
            <a:pPr marL="0" indent="0">
              <a:buNone/>
            </a:pPr>
            <a:r>
              <a:rPr lang="en-GB" sz="2400" dirty="0">
                <a:solidFill>
                  <a:srgbClr val="FF0000"/>
                </a:solidFill>
              </a:rPr>
              <a:t>Byrne v Van </a:t>
            </a:r>
            <a:r>
              <a:rPr lang="en-GB" sz="2400" dirty="0" err="1">
                <a:solidFill>
                  <a:srgbClr val="FF0000"/>
                </a:solidFill>
              </a:rPr>
              <a:t>Tienhoven</a:t>
            </a:r>
            <a:r>
              <a:rPr lang="en-GB" sz="2400" dirty="0">
                <a:solidFill>
                  <a:srgbClr val="FF0000"/>
                </a:solidFill>
              </a:rPr>
              <a:t> [1880]</a:t>
            </a:r>
          </a:p>
          <a:p>
            <a:pPr marL="0" indent="0">
              <a:buNone/>
            </a:pPr>
            <a:endParaRPr lang="en-GB" sz="2400" dirty="0">
              <a:solidFill>
                <a:srgbClr val="FF0000"/>
              </a:solidFill>
            </a:endParaRPr>
          </a:p>
          <a:p>
            <a:pPr marL="0" indent="0">
              <a:buNone/>
            </a:pPr>
            <a:endParaRPr lang="en-GB" sz="2400" dirty="0">
              <a:solidFill>
                <a:srgbClr val="FF0000"/>
              </a:solidFill>
            </a:endParaRPr>
          </a:p>
          <a:p>
            <a:r>
              <a:rPr lang="en-GB" dirty="0"/>
              <a:t>1 October: the defendants posted a letter, making an OFFER to the claimants;</a:t>
            </a:r>
          </a:p>
          <a:p>
            <a:r>
              <a:rPr lang="en-GB" dirty="0"/>
              <a:t>8 October: the defendants posted a second letter  to the claimants REVOKING the original offer;</a:t>
            </a:r>
          </a:p>
          <a:p>
            <a:r>
              <a:rPr lang="en-GB" dirty="0"/>
              <a:t>11 October: the claimants received the offer letter and immediately sent a telegram to the defendants ACCEPTING their offer;</a:t>
            </a:r>
          </a:p>
          <a:p>
            <a:r>
              <a:rPr lang="en-GB" dirty="0"/>
              <a:t>15 October; the claimants sent a letter to the defendants , confirming their telegram of acceptance;</a:t>
            </a:r>
          </a:p>
          <a:p>
            <a:r>
              <a:rPr lang="en-GB" dirty="0"/>
              <a:t>20 October: the letter of revocation was received by the claimants.</a:t>
            </a:r>
          </a:p>
          <a:p>
            <a:endParaRPr lang="en-GB" dirty="0"/>
          </a:p>
        </p:txBody>
      </p:sp>
      <p:sp>
        <p:nvSpPr>
          <p:cNvPr id="4" name="TextBox 3"/>
          <p:cNvSpPr txBox="1"/>
          <p:nvPr/>
        </p:nvSpPr>
        <p:spPr>
          <a:xfrm>
            <a:off x="688340" y="4582160"/>
            <a:ext cx="7510780" cy="965200"/>
          </a:xfrm>
          <a:prstGeom prst="rect">
            <a:avLst/>
          </a:prstGeom>
          <a:noFill/>
        </p:spPr>
        <p:txBody>
          <a:bodyPr wrap="square" rtlCol="0">
            <a:spAutoFit/>
          </a:bodyPr>
          <a:lstStyle/>
          <a:p>
            <a:r>
              <a:rPr lang="en-GB" sz="2800" b="1" dirty="0"/>
              <a:t>WHAT YOU THINK WAS DECIDED IN THIS CASE AND WHY?</a:t>
            </a:r>
          </a:p>
        </p:txBody>
      </p:sp>
    </p:spTree>
    <p:custDataLst>
      <p:tags r:id="rId1"/>
    </p:custDataLst>
    <p:extLst>
      <p:ext uri="{BB962C8B-B14F-4D97-AF65-F5344CB8AC3E}">
        <p14:creationId xmlns:p14="http://schemas.microsoft.com/office/powerpoint/2010/main" val="4222601546"/>
      </p:ext>
    </p:extLst>
  </p:cSld>
  <p:clrMapOvr>
    <a:masterClrMapping/>
  </p:clrMapOvr>
  <mc:AlternateContent xmlns:mc="http://schemas.openxmlformats.org/markup-compatibility/2006" xmlns:p14="http://schemas.microsoft.com/office/powerpoint/2010/main">
    <mc:Choice Requires="p14">
      <p:transition spd="slow" p14:dur="2000" advTm="27213"/>
    </mc:Choice>
    <mc:Fallback xmlns="">
      <p:transition spd="slow" advTm="2721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5"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anim calcmode="lin" valueType="num">
                                      <p:cBhvr>
                                        <p:cTn id="38" dur="2000" fill="hold"/>
                                        <p:tgtEl>
                                          <p:spTgt spid="4"/>
                                        </p:tgtEl>
                                        <p:attrNameLst>
                                          <p:attrName>ppt_w</p:attrName>
                                        </p:attrNameLst>
                                      </p:cBhvr>
                                      <p:tavLst>
                                        <p:tav tm="0" fmla="#ppt_w*sin(2.5*pi*$)">
                                          <p:val>
                                            <p:fltVal val="0"/>
                                          </p:val>
                                        </p:tav>
                                        <p:tav tm="100000">
                                          <p:val>
                                            <p:fltVal val="1"/>
                                          </p:val>
                                        </p:tav>
                                      </p:tavLst>
                                    </p:anim>
                                    <p:anim calcmode="lin" valueType="num">
                                      <p:cBhvr>
                                        <p:cTn id="3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a:t>Thinkpoint</a:t>
            </a:r>
            <a:endParaRPr lang="en-GB" dirty="0"/>
          </a:p>
        </p:txBody>
      </p:sp>
      <p:sp>
        <p:nvSpPr>
          <p:cNvPr id="3" name="Content Placeholder 2"/>
          <p:cNvSpPr>
            <a:spLocks noGrp="1"/>
          </p:cNvSpPr>
          <p:nvPr>
            <p:ph idx="1"/>
          </p:nvPr>
        </p:nvSpPr>
        <p:spPr>
          <a:xfrm>
            <a:off x="508000" y="1819938"/>
            <a:ext cx="9113751" cy="1824962"/>
          </a:xfrm>
        </p:spPr>
        <p:txBody>
          <a:bodyPr>
            <a:normAutofit/>
          </a:bodyPr>
          <a:lstStyle/>
          <a:p>
            <a:pPr marL="0" indent="0">
              <a:buNone/>
            </a:pPr>
            <a:r>
              <a:rPr lang="en-GB" sz="2400" dirty="0"/>
              <a:t>If an offer can be revoked at anytime before acceptance - Can you see how this may be an issue with unilateral contracts?</a:t>
            </a:r>
          </a:p>
          <a:p>
            <a:pPr marL="0" indent="0">
              <a:buNone/>
            </a:pPr>
            <a:r>
              <a:rPr lang="en-GB" sz="2400" dirty="0"/>
              <a:t>E.g. Poster of reward for a lost cat? </a:t>
            </a:r>
          </a:p>
          <a:p>
            <a:pPr marL="0" indent="0">
              <a:buNone/>
            </a:pPr>
            <a:endParaRPr lang="en-GB" sz="2400" dirty="0"/>
          </a:p>
          <a:p>
            <a:pPr marL="0" indent="0">
              <a:buNone/>
            </a:pPr>
            <a:endParaRPr lang="en-GB" dirty="0"/>
          </a:p>
          <a:p>
            <a:pPr marL="0" indent="0">
              <a:buNone/>
            </a:pPr>
            <a:endParaRPr lang="en-GB" dirty="0"/>
          </a:p>
        </p:txBody>
      </p:sp>
      <p:sp>
        <p:nvSpPr>
          <p:cNvPr id="5" name="TextBox 4"/>
          <p:cNvSpPr txBox="1"/>
          <p:nvPr/>
        </p:nvSpPr>
        <p:spPr>
          <a:xfrm>
            <a:off x="826116" y="4334232"/>
            <a:ext cx="8596668" cy="2523768"/>
          </a:xfrm>
          <a:prstGeom prst="rect">
            <a:avLst/>
          </a:prstGeom>
          <a:noFill/>
        </p:spPr>
        <p:txBody>
          <a:bodyPr wrap="square" rtlCol="0">
            <a:spAutoFit/>
          </a:bodyPr>
          <a:lstStyle/>
          <a:p>
            <a:r>
              <a:rPr lang="en-GB" sz="2800" dirty="0">
                <a:solidFill>
                  <a:srgbClr val="FF0000"/>
                </a:solidFill>
              </a:rPr>
              <a:t>Errington v Errington [1952]</a:t>
            </a:r>
          </a:p>
          <a:p>
            <a:r>
              <a:rPr lang="en-GB" sz="2800" dirty="0">
                <a:solidFill>
                  <a:srgbClr val="FF0000"/>
                </a:solidFill>
              </a:rPr>
              <a:t>The Court of Appeal held that a unilateral offer might not be able to be revoked once the offeree has started to perform the act requested in the offer.</a:t>
            </a:r>
          </a:p>
          <a:p>
            <a:endParaRPr lang="en-GB" dirty="0"/>
          </a:p>
        </p:txBody>
      </p:sp>
    </p:spTree>
    <p:custDataLst>
      <p:tags r:id="rId1"/>
    </p:custDataLst>
    <p:extLst>
      <p:ext uri="{BB962C8B-B14F-4D97-AF65-F5344CB8AC3E}">
        <p14:creationId xmlns:p14="http://schemas.microsoft.com/office/powerpoint/2010/main" val="2768266335"/>
      </p:ext>
    </p:extLst>
  </p:cSld>
  <p:clrMapOvr>
    <a:masterClrMapping/>
  </p:clrMapOvr>
  <mc:AlternateContent xmlns:mc="http://schemas.openxmlformats.org/markup-compatibility/2006" xmlns:p14="http://schemas.microsoft.com/office/powerpoint/2010/main">
    <mc:Choice Requires="p14">
      <p:transition spd="slow" p14:dur="2000" advTm="131565"/>
    </mc:Choice>
    <mc:Fallback xmlns="">
      <p:transition spd="slow" advTm="1315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heel(1)">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a:t>2. Rejection of offer</a:t>
            </a:r>
          </a:p>
        </p:txBody>
      </p:sp>
      <p:sp>
        <p:nvSpPr>
          <p:cNvPr id="3" name="Content Placeholder 2"/>
          <p:cNvSpPr>
            <a:spLocks noGrp="1"/>
          </p:cNvSpPr>
          <p:nvPr>
            <p:ph idx="1"/>
          </p:nvPr>
        </p:nvSpPr>
        <p:spPr>
          <a:xfrm>
            <a:off x="309034" y="546101"/>
            <a:ext cx="8596668" cy="4466562"/>
          </a:xfrm>
        </p:spPr>
        <p:txBody>
          <a:bodyPr/>
          <a:lstStyle/>
          <a:p>
            <a:r>
              <a:rPr lang="en-GB" dirty="0"/>
              <a:t>To reject an offer is to end it.</a:t>
            </a:r>
          </a:p>
          <a:p>
            <a:r>
              <a:rPr lang="en-GB" dirty="0"/>
              <a:t>Counter offer - The offeree answers the offer with a new offer containing new terms</a:t>
            </a:r>
          </a:p>
          <a:p>
            <a:pPr>
              <a:buFontTx/>
              <a:buChar char="-"/>
            </a:pPr>
            <a:r>
              <a:rPr lang="en-GB" dirty="0"/>
              <a:t>Has the same effect as rejecting an offer and ends the original offer</a:t>
            </a:r>
            <a:br>
              <a:rPr lang="en-GB" dirty="0"/>
            </a:br>
            <a:r>
              <a:rPr lang="en-GB" sz="2800" i="1" dirty="0">
                <a:solidFill>
                  <a:srgbClr val="FF000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a:t>D</a:t>
            </a:r>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a:t>Offer to sell at £1,000</a:t>
            </a:r>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a:t>Cancelled out by…</a:t>
            </a:r>
          </a:p>
          <a:p>
            <a:endParaRPr lang="en-GB" dirty="0"/>
          </a:p>
          <a:p>
            <a:r>
              <a:rPr lang="en-GB" dirty="0"/>
              <a:t>Counter-offer to buy at £950</a:t>
            </a:r>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a:t>Cancelled out by….</a:t>
            </a:r>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a:t>Rejection of counter-offer to buy at £950</a:t>
            </a:r>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a:t>= NO VALID OFFERS IN EXISTENCE</a:t>
            </a:r>
          </a:p>
        </p:txBody>
      </p:sp>
      <p:sp>
        <p:nvSpPr>
          <p:cNvPr id="22" name="TextBox 21"/>
          <p:cNvSpPr txBox="1"/>
          <p:nvPr/>
        </p:nvSpPr>
        <p:spPr>
          <a:xfrm>
            <a:off x="8471786" y="2313915"/>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512887" y="2725824"/>
            <a:ext cx="2794000" cy="1077218"/>
          </a:xfrm>
          <a:prstGeom prst="rect">
            <a:avLst/>
          </a:prstGeom>
          <a:noFill/>
        </p:spPr>
        <p:txBody>
          <a:bodyPr wrap="square" rtlCol="0">
            <a:spAutoFit/>
          </a:bodyPr>
          <a:lstStyle/>
          <a:p>
            <a:pPr algn="ctr"/>
            <a:r>
              <a:rPr lang="en-GB" sz="3200" dirty="0"/>
              <a:t>‘Battle of the forms’</a:t>
            </a:r>
          </a:p>
        </p:txBody>
      </p:sp>
    </p:spTree>
    <p:extLst>
      <p:ext uri="{BB962C8B-B14F-4D97-AF65-F5344CB8AC3E}">
        <p14:creationId xmlns:p14="http://schemas.microsoft.com/office/powerpoint/2010/main" val="3809313535"/>
      </p:ext>
    </p:extLst>
  </p:cSld>
  <p:clrMapOvr>
    <a:masterClrMapping/>
  </p:clrMapOvr>
  <mc:AlternateContent xmlns:mc="http://schemas.openxmlformats.org/markup-compatibility/2006" xmlns:p14="http://schemas.microsoft.com/office/powerpoint/2010/main">
    <mc:Choice Requires="p14">
      <p:transition spd="slow" p14:dur="2000" advTm="109436"/>
    </mc:Choice>
    <mc:Fallback xmlns="">
      <p:transition spd="slow" advTm="10943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Lapse of time</a:t>
            </a:r>
          </a:p>
        </p:txBody>
      </p:sp>
      <p:sp>
        <p:nvSpPr>
          <p:cNvPr id="3" name="Content Placeholder 2"/>
          <p:cNvSpPr>
            <a:spLocks noGrp="1"/>
          </p:cNvSpPr>
          <p:nvPr>
            <p:ph idx="1"/>
          </p:nvPr>
        </p:nvSpPr>
        <p:spPr>
          <a:xfrm>
            <a:off x="701040" y="2065682"/>
            <a:ext cx="10789920" cy="3987799"/>
          </a:xfrm>
        </p:spPr>
        <p:txBody>
          <a:bodyPr>
            <a:normAutofit/>
          </a:bodyPr>
          <a:lstStyle/>
          <a:p>
            <a:pPr marL="0" indent="0">
              <a:buNone/>
            </a:pPr>
            <a:r>
              <a:rPr lang="en-GB" sz="2400" dirty="0"/>
              <a:t>If an offer is said to be open for a specified period of time the contract will end when that period expires. </a:t>
            </a:r>
          </a:p>
          <a:p>
            <a:pPr marL="0" indent="0">
              <a:buNone/>
            </a:pPr>
            <a:r>
              <a:rPr lang="en-GB" sz="2400" dirty="0"/>
              <a:t>E.g. The offer to give someone first refusal on a car until 9am the next day will end at that time. </a:t>
            </a:r>
          </a:p>
          <a:p>
            <a:pPr marL="0" indent="0">
              <a:buNone/>
            </a:pPr>
            <a:r>
              <a:rPr lang="en-GB" sz="2400" dirty="0"/>
              <a:t>If there is no specified time then the offer will end after a ‘reasonable time’.</a:t>
            </a:r>
          </a:p>
          <a:p>
            <a:pPr marL="0" indent="0">
              <a:buNone/>
            </a:pPr>
            <a:endParaRPr lang="en-GB" sz="2400" dirty="0"/>
          </a:p>
          <a:p>
            <a:pPr marL="0" indent="0">
              <a:buNone/>
            </a:pPr>
            <a:r>
              <a:rPr lang="en-GB" sz="2400" i="1" dirty="0">
                <a:solidFill>
                  <a:srgbClr val="FF0000"/>
                </a:solidFill>
              </a:rPr>
              <a:t>Ramsgate Victoria hotel v Montefiore [1866]</a:t>
            </a:r>
          </a:p>
        </p:txBody>
      </p:sp>
    </p:spTree>
    <p:extLst>
      <p:ext uri="{BB962C8B-B14F-4D97-AF65-F5344CB8AC3E}">
        <p14:creationId xmlns:p14="http://schemas.microsoft.com/office/powerpoint/2010/main" val="1034462984"/>
      </p:ext>
    </p:extLst>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2C6F1-B18E-47EB-AF40-D33BC45AB9B2}"/>
              </a:ext>
            </a:extLst>
          </p:cNvPr>
          <p:cNvSpPr>
            <a:spLocks noGrp="1"/>
          </p:cNvSpPr>
          <p:nvPr>
            <p:ph type="title"/>
          </p:nvPr>
        </p:nvSpPr>
        <p:spPr/>
        <p:txBody>
          <a:bodyPr/>
          <a:lstStyle/>
          <a:p>
            <a:r>
              <a:rPr lang="en-GB" dirty="0"/>
              <a:t>4. Death</a:t>
            </a:r>
          </a:p>
        </p:txBody>
      </p:sp>
      <p:sp>
        <p:nvSpPr>
          <p:cNvPr id="3" name="Content Placeholder 2">
            <a:extLst>
              <a:ext uri="{FF2B5EF4-FFF2-40B4-BE49-F238E27FC236}">
                <a16:creationId xmlns:a16="http://schemas.microsoft.com/office/drawing/2014/main" id="{2E3FC055-8726-48AD-86EF-3611A5A228D8}"/>
              </a:ext>
            </a:extLst>
          </p:cNvPr>
          <p:cNvSpPr>
            <a:spLocks noGrp="1"/>
          </p:cNvSpPr>
          <p:nvPr>
            <p:ph idx="1"/>
          </p:nvPr>
        </p:nvSpPr>
        <p:spPr>
          <a:xfrm>
            <a:off x="1451578" y="2005078"/>
            <a:ext cx="10100341" cy="4484622"/>
          </a:xfrm>
        </p:spPr>
        <p:txBody>
          <a:bodyPr vert="horz" lIns="91440" tIns="45720" rIns="91440" bIns="45720" rtlCol="0" anchor="t">
            <a:noAutofit/>
          </a:bodyPr>
          <a:lstStyle/>
          <a:p>
            <a:r>
              <a:rPr lang="en-GB" sz="2400" dirty="0"/>
              <a:t>The effect of the death of either party in respect of an offer may be terminal. </a:t>
            </a:r>
          </a:p>
          <a:p>
            <a:endParaRPr lang="en-GB" sz="2400" dirty="0"/>
          </a:p>
          <a:p>
            <a:r>
              <a:rPr lang="en-GB" sz="2400" dirty="0"/>
              <a:t>It would appear that the death of the offeree causes the offer to terminate automatically, although there is no clear English authority on this point.</a:t>
            </a:r>
          </a:p>
          <a:p>
            <a:endParaRPr lang="en-GB" sz="2400" dirty="0"/>
          </a:p>
          <a:p>
            <a:r>
              <a:rPr lang="en-GB" sz="2400" dirty="0"/>
              <a:t>However, where the offeror dies, the position is not so certain, since the validity of acceptance depends on two factors: the nature of the subject matter and the knowledge of the offeree.</a:t>
            </a:r>
          </a:p>
        </p:txBody>
      </p:sp>
    </p:spTree>
    <p:extLst>
      <p:ext uri="{BB962C8B-B14F-4D97-AF65-F5344CB8AC3E}">
        <p14:creationId xmlns:p14="http://schemas.microsoft.com/office/powerpoint/2010/main" val="1128257689"/>
      </p:ext>
    </p:extLst>
  </p:cSld>
  <p:clrMapOvr>
    <a:masterClrMapping/>
  </p:clrMapOvr>
  <mc:AlternateContent xmlns:mc="http://schemas.openxmlformats.org/markup-compatibility/2006" xmlns:p14="http://schemas.microsoft.com/office/powerpoint/2010/main">
    <mc:Choice Requires="p14">
      <p:transition spd="slow" p14:dur="2000" advTm="66827"/>
    </mc:Choice>
    <mc:Fallback xmlns="">
      <p:transition spd="slow" advTm="66827"/>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p:cNvSpPr txBox="1"/>
          <p:nvPr/>
        </p:nvSpPr>
        <p:spPr>
          <a:xfrm>
            <a:off x="1507067" y="2404534"/>
            <a:ext cx="7766936" cy="1646302"/>
          </a:xfrm>
          <a:prstGeom prst="rect">
            <a:avLst/>
          </a:prstGeom>
        </p:spPr>
        <p:txBody>
          <a:bodyPr vert="horz" lIns="91440" tIns="45720" rIns="91440" bIns="45720" rtlCol="0" anchor="b">
            <a:normAutofit/>
          </a:bodyPr>
          <a:lstStyle/>
          <a:p>
            <a:pPr algn="r">
              <a:spcBef>
                <a:spcPct val="0"/>
              </a:spcBef>
              <a:spcAft>
                <a:spcPts val="600"/>
              </a:spcAft>
            </a:pPr>
            <a:r>
              <a:rPr lang="en-US" sz="5400">
                <a:solidFill>
                  <a:schemeClr val="accent1"/>
                </a:solidFill>
                <a:latin typeface="+mj-lt"/>
                <a:ea typeface="+mj-ea"/>
                <a:cs typeface="+mj-cs"/>
              </a:rPr>
              <a:t>ACCEPTANCE</a:t>
            </a:r>
          </a:p>
        </p:txBody>
      </p:sp>
    </p:spTree>
    <p:extLst>
      <p:ext uri="{BB962C8B-B14F-4D97-AF65-F5344CB8AC3E}">
        <p14:creationId xmlns:p14="http://schemas.microsoft.com/office/powerpoint/2010/main" val="29688498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9977"/>
    </mc:Choice>
    <mc:Fallback xmlns="">
      <p:transition spd="slow" advTm="5997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a:solidFill>
                  <a:schemeClr val="accent6">
                    <a:lumMod val="75000"/>
                  </a:schemeClr>
                </a:solidFill>
              </a:rPr>
              <a:t>		agrees to buy A’s contract law book for £5              B </a:t>
            </a: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a:t>The above response from B completely mirrors A’s original offer = VALID ACCEPTANCE</a:t>
            </a:r>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a:solidFill>
                  <a:srgbClr val="C00000"/>
                </a:solidFill>
              </a:rPr>
              <a:t>A                           offers to sell B her contract law book for £5</a:t>
            </a:r>
          </a:p>
          <a:p>
            <a:endParaRPr lang="en-GB" dirty="0">
              <a:solidFill>
                <a:srgbClr val="C00000"/>
              </a:solidFill>
            </a:endParaRPr>
          </a:p>
          <a:p>
            <a:r>
              <a:rPr lang="en-GB" dirty="0">
                <a:solidFill>
                  <a:srgbClr val="C00000"/>
                </a:solidFill>
              </a:rPr>
              <a:t>Agrees to buy A’s contract law book but only if the price is reduced to £4  </a:t>
            </a: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a:solidFill>
                  <a:srgbClr val="C00000"/>
                </a:solidFill>
              </a:rPr>
              <a:t>B</a:t>
            </a: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a:t>The response from B does not mirror A’s original offer = NO VALID ACCEPTANCE</a:t>
            </a:r>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a:solidFill>
                  <a:srgbClr val="FFFF00"/>
                </a:solidFill>
              </a:rPr>
              <a:t>Mirror image rule</a:t>
            </a:r>
          </a:p>
        </p:txBody>
      </p:sp>
    </p:spTree>
    <p:extLst>
      <p:ext uri="{BB962C8B-B14F-4D97-AF65-F5344CB8AC3E}">
        <p14:creationId xmlns:p14="http://schemas.microsoft.com/office/powerpoint/2010/main" val="2299229207"/>
      </p:ext>
    </p:extLst>
  </p:cSld>
  <p:clrMapOvr>
    <a:masterClrMapping/>
  </p:clrMapOvr>
  <mc:AlternateContent xmlns:mc="http://schemas.openxmlformats.org/markup-compatibility/2006" xmlns:p14="http://schemas.microsoft.com/office/powerpoint/2010/main">
    <mc:Choice Requires="p14">
      <p:transition spd="slow" p14:dur="2000" advTm="83662"/>
    </mc:Choice>
    <mc:Fallback xmlns="">
      <p:transition spd="slow" advTm="8366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7B2A-F976-4CE2-8A7A-BED5BD4766F4}"/>
              </a:ext>
            </a:extLst>
          </p:cNvPr>
          <p:cNvSpPr>
            <a:spLocks noGrp="1"/>
          </p:cNvSpPr>
          <p:nvPr>
            <p:ph type="title"/>
          </p:nvPr>
        </p:nvSpPr>
        <p:spPr>
          <a:xfrm>
            <a:off x="188687" y="117764"/>
            <a:ext cx="10755084" cy="1320800"/>
          </a:xfrm>
        </p:spPr>
        <p:txBody>
          <a:bodyPr>
            <a:normAutofit fontScale="90000"/>
          </a:bodyPr>
          <a:lstStyle/>
          <a:p>
            <a:r>
              <a:rPr lang="en-GB" dirty="0"/>
              <a:t>Example of ‘Battle of the Forms’ in practice:</a:t>
            </a:r>
            <a:br>
              <a:rPr lang="en-GB" dirty="0"/>
            </a:br>
            <a:r>
              <a:rPr lang="en-GB" b="1" dirty="0"/>
              <a:t>Butler Machine Tool Co ltd v EX-Cell-O corporation Ltd [1979]</a:t>
            </a:r>
          </a:p>
        </p:txBody>
      </p:sp>
      <p:sp>
        <p:nvSpPr>
          <p:cNvPr id="3" name="Content Placeholder 2">
            <a:extLst>
              <a:ext uri="{FF2B5EF4-FFF2-40B4-BE49-F238E27FC236}">
                <a16:creationId xmlns:a16="http://schemas.microsoft.com/office/drawing/2014/main" id="{7F843D23-0B45-488C-BB8A-DF785F03A8D7}"/>
              </a:ext>
            </a:extLst>
          </p:cNvPr>
          <p:cNvSpPr>
            <a:spLocks noGrp="1"/>
          </p:cNvSpPr>
          <p:nvPr>
            <p:ph idx="1"/>
          </p:nvPr>
        </p:nvSpPr>
        <p:spPr>
          <a:xfrm>
            <a:off x="677334" y="1544783"/>
            <a:ext cx="8522084" cy="5195454"/>
          </a:xfrm>
        </p:spPr>
        <p:txBody>
          <a:bodyPr>
            <a:normAutofit/>
          </a:bodyPr>
          <a:lstStyle/>
          <a:p>
            <a:pPr>
              <a:buFontTx/>
              <a:buChar char="-"/>
            </a:pPr>
            <a:r>
              <a:rPr lang="en-GB" dirty="0"/>
              <a:t>Provides an example of the battle of the forms scenario</a:t>
            </a:r>
          </a:p>
          <a:p>
            <a:pPr>
              <a:buFontTx/>
              <a:buChar char="-"/>
            </a:pPr>
            <a:r>
              <a:rPr lang="en-GB" dirty="0"/>
              <a:t>The sellers offered to sell a machine tool to the buyers for £75,535, delivery in 10 months. This offer included a price variation clause. The buyers responded on their own standard form accepting the offer, but the terms and conditions in this form made no provision for a price-variation clause. </a:t>
            </a:r>
          </a:p>
          <a:p>
            <a:pPr>
              <a:buFontTx/>
              <a:buChar char="-"/>
            </a:pPr>
            <a:r>
              <a:rPr lang="en-GB" dirty="0"/>
              <a:t>The buyers’ standard form had a ‘tear off’ slip at the bottom, which the sellers returned and which contained the words “we accept your order on the terms and conditions thereon” and a letter stating that the buyers order was entered into in accordance with the original offer. </a:t>
            </a:r>
          </a:p>
          <a:p>
            <a:pPr>
              <a:buFontTx/>
              <a:buChar char="-"/>
            </a:pPr>
            <a:r>
              <a:rPr lang="en-GB" dirty="0"/>
              <a:t>The sellers eventually delivered the machine but claimed an additional £2,892 under the price variation clause. The buyers refused to pay. </a:t>
            </a:r>
          </a:p>
          <a:p>
            <a:pPr>
              <a:buFontTx/>
              <a:buChar char="-"/>
            </a:pPr>
            <a:r>
              <a:rPr lang="en-GB" dirty="0"/>
              <a:t>The Court of Appeal held that the contract had been concluded on the buyers’ terms and conditions and therefore the sellers were not entitled to the sum claimed. The return of the acknowledgement slip amounted to an acceptance of the buyers’ counter-offer, the accompanying letter merely amounting to a confirmation of the price and description of the machine. </a:t>
            </a:r>
          </a:p>
        </p:txBody>
      </p:sp>
    </p:spTree>
    <p:extLst>
      <p:ext uri="{BB962C8B-B14F-4D97-AF65-F5344CB8AC3E}">
        <p14:creationId xmlns:p14="http://schemas.microsoft.com/office/powerpoint/2010/main" val="276219591"/>
      </p:ext>
    </p:extLst>
  </p:cSld>
  <p:clrMapOvr>
    <a:masterClrMapping/>
  </p:clrMapOvr>
  <mc:AlternateContent xmlns:mc="http://schemas.openxmlformats.org/markup-compatibility/2006" xmlns:p14="http://schemas.microsoft.com/office/powerpoint/2010/main">
    <mc:Choice Requires="p14">
      <p:transition spd="slow" p14:dur="2000" advTm="17902"/>
    </mc:Choice>
    <mc:Fallback xmlns="">
      <p:transition spd="slow" advTm="1790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8" name="Straight Connector 57">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61">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65">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Isosceles Triangle 66">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69" name="Rectangle 6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1" name="Rectangle 7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Isosceles Triangle 8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Freeform: Shape 8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3"/>
          <a:stretch>
            <a:fillRect/>
          </a:stretch>
        </p:blipFill>
        <p:spPr>
          <a:xfrm>
            <a:off x="757251" y="1942984"/>
            <a:ext cx="3856774" cy="3060931"/>
          </a:xfrm>
          <a:prstGeom prst="rect">
            <a:avLst/>
          </a:prstGeom>
        </p:spPr>
      </p:pic>
      <p:sp>
        <p:nvSpPr>
          <p:cNvPr id="3" name="TextBox 2"/>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sz="2400" dirty="0">
                <a:solidFill>
                  <a:srgbClr val="FFFFFF"/>
                </a:solidFill>
              </a:rPr>
              <a:t>TASK:</a:t>
            </a:r>
          </a:p>
          <a:p>
            <a:pPr>
              <a:spcBef>
                <a:spcPts val="1000"/>
              </a:spcBef>
              <a:buClr>
                <a:schemeClr val="accent1"/>
              </a:buClr>
              <a:buSzPct val="80000"/>
              <a:buFont typeface="Wingdings 3" charset="2"/>
              <a:buChar char=""/>
            </a:pPr>
            <a:endParaRPr lang="en-US" sz="2400" dirty="0">
              <a:solidFill>
                <a:srgbClr val="FFFFFF"/>
              </a:solidFill>
            </a:endParaRPr>
          </a:p>
          <a:p>
            <a:pPr>
              <a:spcBef>
                <a:spcPts val="1000"/>
              </a:spcBef>
              <a:buClr>
                <a:schemeClr val="accent1"/>
              </a:buClr>
              <a:buSzPct val="80000"/>
              <a:buFont typeface="Wingdings 3" charset="2"/>
              <a:buChar char=""/>
            </a:pPr>
            <a:r>
              <a:rPr lang="en-US" sz="2400" dirty="0">
                <a:solidFill>
                  <a:srgbClr val="FFFFFF"/>
                </a:solidFill>
              </a:rPr>
              <a:t>Can you find out what the term ‘subject to contract’ means in terms of acceptance?</a:t>
            </a:r>
          </a:p>
        </p:txBody>
      </p:sp>
    </p:spTree>
    <p:extLst>
      <p:ext uri="{BB962C8B-B14F-4D97-AF65-F5344CB8AC3E}">
        <p14:creationId xmlns:p14="http://schemas.microsoft.com/office/powerpoint/2010/main" val="3687676360"/>
      </p:ext>
    </p:extLst>
  </p:cSld>
  <p:clrMapOvr>
    <a:masterClrMapping/>
  </p:clrMapOvr>
  <mc:AlternateContent xmlns:mc="http://schemas.openxmlformats.org/markup-compatibility/2006" xmlns:p14="http://schemas.microsoft.com/office/powerpoint/2010/main">
    <mc:Choice Requires="p14">
      <p:transition spd="slow" p14:dur="2000" advTm="58621"/>
    </mc:Choice>
    <mc:Fallback xmlns="">
      <p:transition spd="slow" advTm="5862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70589-7B12-4378-9A81-0D680F9DD638}"/>
              </a:ext>
            </a:extLst>
          </p:cNvPr>
          <p:cNvSpPr>
            <a:spLocks noGrp="1"/>
          </p:cNvSpPr>
          <p:nvPr>
            <p:ph type="title"/>
          </p:nvPr>
        </p:nvSpPr>
        <p:spPr>
          <a:xfrm>
            <a:off x="652481" y="1382486"/>
            <a:ext cx="3547581" cy="4093028"/>
          </a:xfrm>
        </p:spPr>
        <p:txBody>
          <a:bodyPr anchor="ctr">
            <a:normAutofit/>
          </a:bodyPr>
          <a:lstStyle/>
          <a:p>
            <a:r>
              <a:rPr lang="en-GB" sz="4400"/>
              <a:t>Qualified acceptance and counter-offers</a:t>
            </a:r>
          </a:p>
        </p:txBody>
      </p:sp>
      <p:grpSp>
        <p:nvGrpSpPr>
          <p:cNvPr id="46" name="Group 45">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5" name="Straight Connector 3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5" name="Rectangle 4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Content Placeholder 2">
            <a:extLst>
              <a:ext uri="{FF2B5EF4-FFF2-40B4-BE49-F238E27FC236}">
                <a16:creationId xmlns:a16="http://schemas.microsoft.com/office/drawing/2014/main" id="{45B49E3F-1A69-2510-5353-2A8460E09B0F}"/>
              </a:ext>
            </a:extLst>
          </p:cNvPr>
          <p:cNvGraphicFramePr>
            <a:graphicFrameLocks noGrp="1"/>
          </p:cNvGraphicFramePr>
          <p:nvPr>
            <p:ph idx="1"/>
            <p:extLst>
              <p:ext uri="{D42A27DB-BD31-4B8C-83A1-F6EECF244321}">
                <p14:modId xmlns:p14="http://schemas.microsoft.com/office/powerpoint/2010/main" val="331484437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0634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dirty="0" err="1">
                <a:solidFill>
                  <a:srgbClr val="FF0000"/>
                </a:solidFill>
              </a:rPr>
              <a:t>Felthouse</a:t>
            </a:r>
            <a:r>
              <a:rPr lang="en-GB" sz="2800" dirty="0">
                <a:solidFill>
                  <a:srgbClr val="FF0000"/>
                </a:solidFill>
              </a:rPr>
              <a:t> v Bindley [1862] </a:t>
            </a:r>
            <a:r>
              <a:rPr lang="en-GB" sz="2800" dirty="0"/>
              <a:t>General rule: acceptance must be communicated to the other party.</a:t>
            </a:r>
          </a:p>
          <a:p>
            <a:pPr>
              <a:buFont typeface="Wingdings" panose="05000000000000000000" pitchFamily="2" charset="2"/>
              <a:buChar char="q"/>
            </a:pPr>
            <a:r>
              <a:rPr lang="en-GB" sz="2800" b="1" i="1" dirty="0">
                <a:solidFill>
                  <a:srgbClr val="FF0000"/>
                </a:solidFill>
              </a:rPr>
              <a:t>Entores v Miles Far East Corporation [1955]</a:t>
            </a:r>
          </a:p>
          <a:p>
            <a:pPr>
              <a:buFont typeface="Wingdings" panose="05000000000000000000" pitchFamily="2" charset="2"/>
              <a:buChar char="q"/>
            </a:pPr>
            <a:r>
              <a:rPr lang="en-GB" sz="2800" dirty="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a:solidFill>
                  <a:schemeClr val="tx1"/>
                </a:solidFill>
              </a:rPr>
              <a:t>When the offeror requires a specified method of acceptance, the general rule is that acceptance must be given that way – </a:t>
            </a:r>
            <a:r>
              <a:rPr lang="en-GB" sz="2800" dirty="0">
                <a:solidFill>
                  <a:srgbClr val="FF0000"/>
                </a:solidFill>
              </a:rPr>
              <a:t>Eliason v Henshaw [1819]</a:t>
            </a:r>
          </a:p>
          <a:p>
            <a:pPr>
              <a:buFont typeface="Wingdings" panose="05000000000000000000" pitchFamily="2" charset="2"/>
              <a:buChar char="q"/>
            </a:pPr>
            <a:r>
              <a:rPr lang="en-GB" sz="2800" dirty="0">
                <a:solidFill>
                  <a:schemeClr val="tx1"/>
                </a:solidFill>
              </a:rPr>
              <a:t>Acceptance must be communicated by someone authorised to accept – </a:t>
            </a:r>
            <a:r>
              <a:rPr lang="en-GB" sz="2800" dirty="0">
                <a:solidFill>
                  <a:srgbClr val="FF0000"/>
                </a:solidFill>
              </a:rPr>
              <a:t>Powell v Lee [1908]</a:t>
            </a: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a:t>There are some exceptions</a:t>
            </a:r>
          </a:p>
        </p:txBody>
      </p:sp>
    </p:spTree>
    <p:extLst>
      <p:ext uri="{BB962C8B-B14F-4D97-AF65-F5344CB8AC3E}">
        <p14:creationId xmlns:p14="http://schemas.microsoft.com/office/powerpoint/2010/main" val="700219426"/>
      </p:ext>
    </p:extLst>
  </p:cSld>
  <p:clrMapOvr>
    <a:masterClrMapping/>
  </p:clrMapOvr>
  <mc:AlternateContent xmlns:mc="http://schemas.openxmlformats.org/markup-compatibility/2006" xmlns:p14="http://schemas.microsoft.com/office/powerpoint/2010/main">
    <mc:Choice Requires="p14">
      <p:transition spd="slow" p14:dur="2000" advTm="255282"/>
    </mc:Choice>
    <mc:Fallback xmlns="">
      <p:transition spd="slow" advTm="25528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the general rule on communication</a:t>
            </a:r>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a:t>Reason for exceptions: </a:t>
            </a:r>
            <a:r>
              <a:rPr lang="en-GB" sz="2400" dirty="0"/>
              <a:t>the offeror can elect within their offer to waive (set aside) the need for the acceptance to be communicated. </a:t>
            </a:r>
          </a:p>
          <a:p>
            <a:pPr marL="0" indent="0">
              <a:buNone/>
            </a:pPr>
            <a:endParaRPr lang="en-GB" sz="2400" dirty="0"/>
          </a:p>
          <a:p>
            <a:pPr marL="0" indent="0">
              <a:buNone/>
            </a:pPr>
            <a:r>
              <a:rPr lang="en-GB" sz="2400" dirty="0"/>
              <a:t>The main accepted situations where this will commonly occur are:</a:t>
            </a:r>
          </a:p>
          <a:p>
            <a:pPr marL="457200" indent="-457200">
              <a:buAutoNum type="arabicPeriod"/>
            </a:pPr>
            <a:r>
              <a:rPr lang="en-GB" sz="2400" dirty="0"/>
              <a:t>Acceptance by conduct</a:t>
            </a:r>
          </a:p>
          <a:p>
            <a:pPr marL="457200" indent="-457200">
              <a:buAutoNum type="arabicPeriod"/>
            </a:pPr>
            <a:r>
              <a:rPr lang="en-GB" sz="2400" dirty="0"/>
              <a:t>Acceptance of unilateral offers;</a:t>
            </a:r>
          </a:p>
          <a:p>
            <a:pPr marL="457200" indent="-457200">
              <a:buAutoNum type="arabicPeriod"/>
            </a:pPr>
            <a:r>
              <a:rPr lang="en-GB" sz="2400" dirty="0"/>
              <a:t>Acceptance by post</a:t>
            </a:r>
          </a:p>
        </p:txBody>
      </p:sp>
      <p:pic>
        <p:nvPicPr>
          <p:cNvPr id="4" name="Picture 3"/>
          <p:cNvPicPr>
            <a:picLocks noChangeAspect="1"/>
          </p:cNvPicPr>
          <p:nvPr/>
        </p:nvPicPr>
        <p:blipFill>
          <a:blip r:embed="rId3"/>
          <a:stretch>
            <a:fillRect/>
          </a:stretch>
        </p:blipFill>
        <p:spPr>
          <a:xfrm>
            <a:off x="6226002" y="4836007"/>
            <a:ext cx="3048000" cy="1400175"/>
          </a:xfrm>
          <a:prstGeom prst="rect">
            <a:avLst/>
          </a:prstGeom>
        </p:spPr>
      </p:pic>
      <p:pic>
        <p:nvPicPr>
          <p:cNvPr id="5" name="Picture 4"/>
          <p:cNvPicPr>
            <a:picLocks noChangeAspect="1"/>
          </p:cNvPicPr>
          <p:nvPr/>
        </p:nvPicPr>
        <p:blipFill>
          <a:blip r:embed="rId4"/>
          <a:stretch>
            <a:fillRect/>
          </a:stretch>
        </p:blipFill>
        <p:spPr>
          <a:xfrm>
            <a:off x="9274002" y="612223"/>
            <a:ext cx="2381250" cy="1924050"/>
          </a:xfrm>
          <a:prstGeom prst="rect">
            <a:avLst/>
          </a:prstGeom>
        </p:spPr>
      </p:pic>
    </p:spTree>
    <p:extLst>
      <p:ext uri="{BB962C8B-B14F-4D97-AF65-F5344CB8AC3E}">
        <p14:creationId xmlns:p14="http://schemas.microsoft.com/office/powerpoint/2010/main" val="134753130"/>
      </p:ext>
    </p:extLst>
  </p:cSld>
  <p:clrMapOvr>
    <a:masterClrMapping/>
  </p:clrMapOvr>
  <mc:AlternateContent xmlns:mc="http://schemas.openxmlformats.org/markup-compatibility/2006" xmlns:p14="http://schemas.microsoft.com/office/powerpoint/2010/main">
    <mc:Choice Requires="p14">
      <p:transition spd="slow" p14:dur="2000" advTm="38638"/>
    </mc:Choice>
    <mc:Fallback xmlns="">
      <p:transition spd="slow" advTm="3863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Acceptance by conduct</a:t>
            </a:r>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a:t>Look at the offerees action</a:t>
            </a:r>
          </a:p>
          <a:p>
            <a:pPr>
              <a:buFontTx/>
              <a:buChar char="-"/>
            </a:pPr>
            <a:r>
              <a:rPr lang="en-GB" sz="2400" b="1" i="1" dirty="0" err="1">
                <a:solidFill>
                  <a:srgbClr val="FF0000"/>
                </a:solidFill>
              </a:rPr>
              <a:t>Brogden</a:t>
            </a:r>
            <a:r>
              <a:rPr lang="en-GB" sz="2400" b="1" i="1" dirty="0">
                <a:solidFill>
                  <a:srgbClr val="FF0000"/>
                </a:solidFill>
              </a:rPr>
              <a:t> v Metropolitan Railway [1877]- </a:t>
            </a:r>
            <a:r>
              <a:rPr lang="en-GB" sz="2400" dirty="0"/>
              <a:t>example of acceptance by conduct</a:t>
            </a:r>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dirty="0" err="1"/>
              <a:t>Pickfords</a:t>
            </a:r>
            <a:r>
              <a:rPr lang="en-GB" dirty="0"/>
              <a:t> Ltd v Celestica Ltd [2003]</a:t>
            </a:r>
          </a:p>
          <a:p>
            <a:endParaRPr lang="en-GB" dirty="0"/>
          </a:p>
          <a:p>
            <a:r>
              <a:rPr lang="en-GB" dirty="0"/>
              <a:t>P            1</a:t>
            </a:r>
            <a:r>
              <a:rPr lang="en-GB" baseline="30000" dirty="0"/>
              <a:t>st</a:t>
            </a:r>
            <a:r>
              <a:rPr lang="en-GB" dirty="0"/>
              <a:t> quote</a:t>
            </a:r>
          </a:p>
          <a:p>
            <a:r>
              <a:rPr lang="en-GB" dirty="0"/>
              <a:t>			</a:t>
            </a:r>
            <a:r>
              <a:rPr lang="en-GB" b="1" dirty="0"/>
              <a:t>cancelled out by …..</a:t>
            </a:r>
          </a:p>
          <a:p>
            <a:r>
              <a:rPr lang="en-GB" dirty="0"/>
              <a:t>P             2</a:t>
            </a:r>
            <a:r>
              <a:rPr lang="en-GB" baseline="30000" dirty="0"/>
              <a:t>nd</a:t>
            </a:r>
            <a:r>
              <a:rPr lang="en-GB" dirty="0"/>
              <a:t> quote</a:t>
            </a:r>
          </a:p>
          <a:p>
            <a:r>
              <a:rPr lang="en-GB" dirty="0"/>
              <a:t>			attempted acceptance of 1</a:t>
            </a:r>
            <a:r>
              <a:rPr lang="en-GB" baseline="30000" dirty="0"/>
              <a:t>st</a:t>
            </a:r>
            <a:r>
              <a:rPr lang="en-GB" dirty="0"/>
              <a:t> quote                C</a:t>
            </a:r>
          </a:p>
          <a:p>
            <a:endParaRPr lang="en-GB" dirty="0"/>
          </a:p>
          <a:p>
            <a:r>
              <a:rPr lang="en-GB" dirty="0"/>
              <a:t>		</a:t>
            </a:r>
            <a:r>
              <a:rPr lang="en-GB" b="1" dirty="0"/>
              <a:t>IMPOSSIBLE, SO INSTEAD VIEWED AS ……</a:t>
            </a:r>
          </a:p>
          <a:p>
            <a:r>
              <a:rPr lang="en-GB" dirty="0"/>
              <a:t>	counter- offer, based on terms of 1</a:t>
            </a:r>
            <a:r>
              <a:rPr lang="en-GB" baseline="30000" dirty="0"/>
              <a:t>st</a:t>
            </a:r>
            <a:r>
              <a:rPr lang="en-GB" dirty="0"/>
              <a:t> quote			C</a:t>
            </a:r>
          </a:p>
          <a:p>
            <a:endParaRPr lang="en-GB" dirty="0"/>
          </a:p>
          <a:p>
            <a:r>
              <a:rPr lang="en-GB" dirty="0"/>
              <a:t>P            carried out work in accordance with C’s counter-offer/p’s 1</a:t>
            </a:r>
            <a:r>
              <a:rPr lang="en-GB" baseline="30000" dirty="0"/>
              <a:t>st</a:t>
            </a:r>
            <a:r>
              <a:rPr lang="en-GB" dirty="0"/>
              <a:t> quote</a:t>
            </a:r>
          </a:p>
          <a:p>
            <a:endParaRPr lang="en-GB" dirty="0">
              <a:solidFill>
                <a:srgbClr val="FF0000"/>
              </a:solidFill>
            </a:endParaRPr>
          </a:p>
          <a:p>
            <a:r>
              <a:rPr lang="en-GB" dirty="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011504"/>
      </p:ext>
    </p:extLst>
  </p:cSld>
  <p:clrMapOvr>
    <a:masterClrMapping/>
  </p:clrMapOvr>
  <mc:AlternateContent xmlns:mc="http://schemas.openxmlformats.org/markup-compatibility/2006" xmlns:p14="http://schemas.microsoft.com/office/powerpoint/2010/main">
    <mc:Choice Requires="p14">
      <p:transition spd="slow" p14:dur="2000" advTm="126247"/>
    </mc:Choice>
    <mc:Fallback xmlns="">
      <p:transition spd="slow" advTm="12624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Acceptance of </a:t>
            </a:r>
            <a:r>
              <a:rPr lang="en-GB" b="1" u="sng" dirty="0"/>
              <a:t>unilateral</a:t>
            </a:r>
            <a:r>
              <a:rPr lang="en-GB" dirty="0"/>
              <a:t> offers</a:t>
            </a:r>
          </a:p>
        </p:txBody>
      </p:sp>
      <p:sp>
        <p:nvSpPr>
          <p:cNvPr id="3" name="Content Placeholder 2"/>
          <p:cNvSpPr>
            <a:spLocks noGrp="1"/>
          </p:cNvSpPr>
          <p:nvPr>
            <p:ph idx="1"/>
          </p:nvPr>
        </p:nvSpPr>
        <p:spPr>
          <a:xfrm>
            <a:off x="751324" y="1800225"/>
            <a:ext cx="8379480" cy="2186608"/>
          </a:xfrm>
        </p:spPr>
        <p:txBody>
          <a:bodyPr>
            <a:normAutofit/>
          </a:bodyPr>
          <a:lstStyle/>
          <a:p>
            <a:r>
              <a:rPr lang="en-GB" sz="2400" dirty="0">
                <a:latin typeface="+mj-lt"/>
                <a:cs typeface="Arial" panose="020B0604020202020204" pitchFamily="34" charset="0"/>
              </a:rPr>
              <a:t>Acceptance is completed by </a:t>
            </a:r>
            <a:r>
              <a:rPr lang="en-GB" sz="2400" b="1" dirty="0">
                <a:latin typeface="+mj-lt"/>
                <a:cs typeface="Arial" panose="020B0604020202020204" pitchFamily="34" charset="0"/>
              </a:rPr>
              <a:t>performing the requested  action </a:t>
            </a:r>
            <a:r>
              <a:rPr lang="en-GB" sz="2400" dirty="0">
                <a:latin typeface="+mj-lt"/>
                <a:cs typeface="Arial" panose="020B0604020202020204" pitchFamily="34" charset="0"/>
              </a:rPr>
              <a:t>e.g. returning a lost cat.</a:t>
            </a:r>
            <a:endParaRPr lang="en-GB" sz="2400" b="1" dirty="0">
              <a:latin typeface="+mj-lt"/>
              <a:cs typeface="Arial" panose="020B0604020202020204" pitchFamily="34" charset="0"/>
            </a:endParaRPr>
          </a:p>
          <a:p>
            <a:r>
              <a:rPr lang="en-GB" sz="2400" b="1" dirty="0">
                <a:latin typeface="+mj-lt"/>
                <a:cs typeface="Arial" panose="020B0604020202020204" pitchFamily="34" charset="0"/>
              </a:rPr>
              <a:t>How was acceptance illustrated in </a:t>
            </a:r>
            <a:r>
              <a:rPr lang="en-GB" sz="2400" b="1" dirty="0" err="1">
                <a:latin typeface="+mj-lt"/>
                <a:cs typeface="Arial" panose="020B0604020202020204" pitchFamily="34" charset="0"/>
              </a:rPr>
              <a:t>Carlill</a:t>
            </a:r>
            <a:r>
              <a:rPr lang="en-GB" sz="2400" b="1" dirty="0">
                <a:latin typeface="+mj-lt"/>
                <a:cs typeface="Arial" panose="020B0604020202020204" pitchFamily="34" charset="0"/>
              </a:rPr>
              <a:t> v Carbolic Smoke Ball Co Ltd [1893]</a:t>
            </a:r>
          </a:p>
        </p:txBody>
      </p:sp>
      <p:pic>
        <p:nvPicPr>
          <p:cNvPr id="4" name="Picture 3"/>
          <p:cNvPicPr>
            <a:picLocks noChangeAspect="1"/>
          </p:cNvPicPr>
          <p:nvPr/>
        </p:nvPicPr>
        <p:blipFill>
          <a:blip r:embed="rId4"/>
          <a:stretch>
            <a:fillRect/>
          </a:stretch>
        </p:blipFill>
        <p:spPr>
          <a:xfrm>
            <a:off x="9793114" y="609600"/>
            <a:ext cx="1924050" cy="2381250"/>
          </a:xfrm>
          <a:prstGeom prst="rect">
            <a:avLst/>
          </a:prstGeom>
        </p:spPr>
      </p:pic>
      <p:sp>
        <p:nvSpPr>
          <p:cNvPr id="5" name="TextBox 4"/>
          <p:cNvSpPr txBox="1"/>
          <p:nvPr/>
        </p:nvSpPr>
        <p:spPr>
          <a:xfrm>
            <a:off x="677334" y="4194313"/>
            <a:ext cx="8804596" cy="1938992"/>
          </a:xfrm>
          <a:prstGeom prst="rect">
            <a:avLst/>
          </a:prstGeom>
          <a:noFill/>
        </p:spPr>
        <p:txBody>
          <a:bodyPr wrap="square" rtlCol="0">
            <a:spAutoFit/>
          </a:bodyPr>
          <a:lstStyle/>
          <a:p>
            <a:r>
              <a:rPr lang="en-GB" sz="2000" b="1" u="sng" dirty="0">
                <a:solidFill>
                  <a:srgbClr val="FF0000"/>
                </a:solidFill>
                <a:latin typeface="+mj-lt"/>
                <a:cs typeface="Arial" panose="020B0604020202020204" pitchFamily="34" charset="0"/>
              </a:rPr>
              <a:t>ANSWER</a:t>
            </a:r>
            <a:r>
              <a:rPr lang="en-GB" sz="2000" b="1" dirty="0">
                <a:latin typeface="+mj-lt"/>
                <a:cs typeface="Arial" panose="020B0604020202020204" pitchFamily="34" charset="0"/>
              </a:rPr>
              <a:t>: Mrs </a:t>
            </a:r>
            <a:r>
              <a:rPr lang="en-GB" sz="2000" b="1" dirty="0" err="1">
                <a:latin typeface="+mj-lt"/>
                <a:cs typeface="Arial" panose="020B0604020202020204" pitchFamily="34" charset="0"/>
              </a:rPr>
              <a:t>Carlill</a:t>
            </a:r>
            <a:r>
              <a:rPr lang="en-GB" sz="2000" b="1" dirty="0">
                <a:latin typeface="+mj-lt"/>
                <a:cs typeface="Arial" panose="020B0604020202020204" pitchFamily="34" charset="0"/>
              </a:rPr>
              <a:t> accepted the offer by using the smoke ball as directed. She did not have to write and tell the company that she was performing the actions that constituted acceptance of its offer.</a:t>
            </a:r>
          </a:p>
          <a:p>
            <a:endParaRPr lang="en-GB" sz="2000" b="1" dirty="0">
              <a:latin typeface="+mj-lt"/>
              <a:cs typeface="Arial" panose="020B0604020202020204" pitchFamily="34" charset="0"/>
            </a:endParaRPr>
          </a:p>
          <a:p>
            <a:r>
              <a:rPr lang="en-GB" sz="2000" b="1" dirty="0">
                <a:latin typeface="+mj-lt"/>
                <a:cs typeface="Arial" panose="020B0604020202020204" pitchFamily="34" charset="0"/>
              </a:rPr>
              <a:t>The way the company had made its offer implied that the need for communication of the acceptance had been waived.</a:t>
            </a:r>
          </a:p>
        </p:txBody>
      </p:sp>
      <p:pic>
        <p:nvPicPr>
          <p:cNvPr id="6" name="Picture 5"/>
          <p:cNvPicPr>
            <a:picLocks noChangeAspect="1"/>
          </p:cNvPicPr>
          <p:nvPr/>
        </p:nvPicPr>
        <p:blipFill>
          <a:blip r:embed="rId5"/>
          <a:stretch>
            <a:fillRect/>
          </a:stretch>
        </p:blipFill>
        <p:spPr>
          <a:xfrm>
            <a:off x="9274002" y="4576950"/>
            <a:ext cx="2962275" cy="1543050"/>
          </a:xfrm>
          <a:prstGeom prst="rect">
            <a:avLst/>
          </a:prstGeom>
        </p:spPr>
      </p:pic>
    </p:spTree>
    <p:custDataLst>
      <p:tags r:id="rId1"/>
    </p:custDataLst>
    <p:extLst>
      <p:ext uri="{BB962C8B-B14F-4D97-AF65-F5344CB8AC3E}">
        <p14:creationId xmlns:p14="http://schemas.microsoft.com/office/powerpoint/2010/main" val="3187005272"/>
      </p:ext>
    </p:extLst>
  </p:cSld>
  <p:clrMapOvr>
    <a:masterClrMapping/>
  </p:clrMapOvr>
  <mc:AlternateContent xmlns:mc="http://schemas.openxmlformats.org/markup-compatibility/2006" xmlns:p14="http://schemas.microsoft.com/office/powerpoint/2010/main">
    <mc:Choice Requires="p14">
      <p:transition spd="slow" p14:dur="3400" advTm="66711">
        <p14:reveal/>
      </p:transition>
    </mc:Choice>
    <mc:Fallback xmlns="">
      <p:transition spd="slow" advTm="6671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wipe(down)">
                                      <p:cBhvr>
                                        <p:cTn id="22" dur="500"/>
                                        <p:tgtEl>
                                          <p:spTgt spid="5">
                                            <p:txEl>
                                              <p:pRg st="0" end="0"/>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wipe(down)">
                                      <p:cBhvr>
                                        <p:cTn id="25"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a:t>3. Acceptance by post</a:t>
            </a:r>
          </a:p>
        </p:txBody>
      </p:sp>
      <p:sp>
        <p:nvSpPr>
          <p:cNvPr id="3" name="Content Placeholder 2"/>
          <p:cNvSpPr>
            <a:spLocks noGrp="1"/>
          </p:cNvSpPr>
          <p:nvPr>
            <p:ph idx="1"/>
          </p:nvPr>
        </p:nvSpPr>
        <p:spPr>
          <a:xfrm>
            <a:off x="536714" y="1411358"/>
            <a:ext cx="7752522" cy="1808920"/>
          </a:xfrm>
        </p:spPr>
        <p:txBody>
          <a:bodyPr>
            <a:noAutofit/>
          </a:bodyPr>
          <a:lstStyle/>
          <a:p>
            <a:r>
              <a:rPr lang="en-GB" sz="2400" dirty="0"/>
              <a:t>Acceptance is communicated as soon as the letter is posted.</a:t>
            </a:r>
          </a:p>
          <a:p>
            <a:r>
              <a:rPr lang="en-GB" sz="2400" dirty="0"/>
              <a:t>Even if the letter is delayed or never reaches the intended party.</a:t>
            </a:r>
          </a:p>
          <a:p>
            <a:r>
              <a:rPr lang="en-GB" sz="2400" dirty="0"/>
              <a:t>Established in </a:t>
            </a:r>
            <a:r>
              <a:rPr lang="en-GB" sz="2400" b="1" i="1" dirty="0"/>
              <a:t>Adams v </a:t>
            </a:r>
            <a:r>
              <a:rPr lang="en-GB" sz="2400" b="1" i="1" dirty="0" err="1"/>
              <a:t>Lindsell</a:t>
            </a:r>
            <a:r>
              <a:rPr lang="en-GB" sz="2400" b="1" i="1" dirty="0"/>
              <a:t> [1818]</a:t>
            </a:r>
          </a:p>
          <a:p>
            <a:r>
              <a:rPr lang="en-GB" sz="2400" dirty="0"/>
              <a:t>Applied in </a:t>
            </a:r>
            <a:r>
              <a:rPr lang="en-GB" sz="2400" b="1" i="1" dirty="0"/>
              <a:t>Household Fire Insurance v Grant [1879]</a:t>
            </a:r>
          </a:p>
        </p:txBody>
      </p:sp>
      <p:pic>
        <p:nvPicPr>
          <p:cNvPr id="4" name="Picture 3"/>
          <p:cNvPicPr>
            <a:picLocks noChangeAspect="1"/>
          </p:cNvPicPr>
          <p:nvPr/>
        </p:nvPicPr>
        <p:blipFill>
          <a:blip r:embed="rId4"/>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a:t>Postal rule</a:t>
            </a:r>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a:latin typeface="Arial Black" panose="020B0A04020102020204" pitchFamily="34" charset="0"/>
              </a:rPr>
              <a:t>WHAT POTENTIAL PROBLEMS CAN YOU SEE WITH THE POSTAL RULE?</a:t>
            </a:r>
          </a:p>
        </p:txBody>
      </p:sp>
    </p:spTree>
    <p:custDataLst>
      <p:tags r:id="rId1"/>
    </p:custDataLst>
    <p:extLst>
      <p:ext uri="{BB962C8B-B14F-4D97-AF65-F5344CB8AC3E}">
        <p14:creationId xmlns:p14="http://schemas.microsoft.com/office/powerpoint/2010/main" val="2863268461"/>
      </p:ext>
    </p:extLst>
  </p:cSld>
  <p:clrMapOvr>
    <a:masterClrMapping/>
  </p:clrMapOvr>
  <p:transition spd="slow" advTm="187526">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Acceptance by post</a:t>
            </a:r>
          </a:p>
        </p:txBody>
      </p:sp>
      <p:graphicFrame>
        <p:nvGraphicFramePr>
          <p:cNvPr id="9" name="Content Placeholder 2">
            <a:extLst>
              <a:ext uri="{FF2B5EF4-FFF2-40B4-BE49-F238E27FC236}">
                <a16:creationId xmlns:a16="http://schemas.microsoft.com/office/drawing/2014/main" id="{3BA88F72-DE75-7F1C-B331-716901A82C14}"/>
              </a:ext>
            </a:extLst>
          </p:cNvPr>
          <p:cNvGraphicFramePr>
            <a:graphicFrameLocks noGrp="1"/>
          </p:cNvGraphicFramePr>
          <p:nvPr>
            <p:ph idx="1"/>
          </p:nvPr>
        </p:nvGraphicFramePr>
        <p:xfrm>
          <a:off x="397565" y="1570383"/>
          <a:ext cx="8876437" cy="4470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9611932" y="236539"/>
            <a:ext cx="2381250" cy="1924050"/>
          </a:xfrm>
          <a:prstGeom prst="rect">
            <a:avLst/>
          </a:prstGeom>
        </p:spPr>
      </p:pic>
    </p:spTree>
    <p:extLst>
      <p:ext uri="{BB962C8B-B14F-4D97-AF65-F5344CB8AC3E}">
        <p14:creationId xmlns:p14="http://schemas.microsoft.com/office/powerpoint/2010/main" val="1512227414"/>
      </p:ext>
    </p:extLst>
  </p:cSld>
  <p:clrMapOvr>
    <a:masterClrMapping/>
  </p:clrMapOvr>
  <mc:AlternateContent xmlns:mc="http://schemas.openxmlformats.org/markup-compatibility/2006" xmlns:p14="http://schemas.microsoft.com/office/powerpoint/2010/main">
    <mc:Choice Requires="p14">
      <p:transition spd="slow" p14:dur="2000" advTm="93948"/>
    </mc:Choice>
    <mc:Fallback xmlns="">
      <p:transition spd="slow" advTm="9394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Acceptance by modern methods of communication</a:t>
            </a:r>
          </a:p>
        </p:txBody>
      </p:sp>
      <p:sp>
        <p:nvSpPr>
          <p:cNvPr id="3" name="Content Placeholder 2"/>
          <p:cNvSpPr>
            <a:spLocks noGrp="1"/>
          </p:cNvSpPr>
          <p:nvPr>
            <p:ph idx="1"/>
          </p:nvPr>
        </p:nvSpPr>
        <p:spPr/>
        <p:txBody>
          <a:bodyPr>
            <a:normAutofit fontScale="85000" lnSpcReduction="20000"/>
          </a:bodyPr>
          <a:lstStyle/>
          <a:p>
            <a:r>
              <a:rPr lang="en-GB" sz="2200" dirty="0"/>
              <a:t>The position is less clear where acceptance is communicated by text-message, answer phone, fax or email that is not read immediately on receipt. </a:t>
            </a:r>
          </a:p>
          <a:p>
            <a:endParaRPr lang="en-GB" sz="2200" dirty="0"/>
          </a:p>
          <a:p>
            <a:r>
              <a:rPr lang="en-GB" sz="3100" b="1" dirty="0">
                <a:solidFill>
                  <a:srgbClr val="FF0000"/>
                </a:solidFill>
              </a:rPr>
              <a:t>Entores v Miles Far East Corporation [1955]</a:t>
            </a:r>
          </a:p>
          <a:p>
            <a:r>
              <a:rPr lang="en-GB" sz="3100" b="1" dirty="0" err="1">
                <a:solidFill>
                  <a:srgbClr val="FF0000"/>
                </a:solidFill>
              </a:rPr>
              <a:t>Brinkibon</a:t>
            </a:r>
            <a:r>
              <a:rPr lang="en-GB" sz="3100" b="1" dirty="0">
                <a:solidFill>
                  <a:srgbClr val="FF0000"/>
                </a:solidFill>
              </a:rPr>
              <a:t> Ltd v </a:t>
            </a:r>
            <a:r>
              <a:rPr lang="en-GB" sz="3100" b="1" dirty="0" err="1">
                <a:solidFill>
                  <a:srgbClr val="FF0000"/>
                </a:solidFill>
              </a:rPr>
              <a:t>Stahag</a:t>
            </a:r>
            <a:r>
              <a:rPr lang="en-GB" sz="3100" b="1" dirty="0">
                <a:solidFill>
                  <a:srgbClr val="FF0000"/>
                </a:solidFill>
              </a:rPr>
              <a:t> Stahl GmbH [1983]</a:t>
            </a:r>
          </a:p>
          <a:p>
            <a:endParaRPr lang="en-GB" sz="2200" dirty="0"/>
          </a:p>
          <a:p>
            <a:r>
              <a:rPr lang="en-GB" sz="3000" b="1" dirty="0">
                <a:solidFill>
                  <a:schemeClr val="accent5">
                    <a:lumMod val="75000"/>
                  </a:schemeClr>
                </a:solidFill>
              </a:rPr>
              <a:t>Electronic Commerce (EC Directive) Regulations 2002:</a:t>
            </a:r>
          </a:p>
          <a:p>
            <a:pPr marL="0" indent="0">
              <a:buNone/>
            </a:pPr>
            <a:r>
              <a:rPr lang="en-GB" sz="2200" dirty="0"/>
              <a:t>       Reg 11: the contract is formed when the customer is able to access the acknowledgement of receipt sent from the seller.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72020864"/>
      </p:ext>
    </p:extLst>
  </p:cSld>
  <p:clrMapOvr>
    <a:masterClrMapping/>
  </p:clrMapOvr>
  <mc:AlternateContent xmlns:mc="http://schemas.openxmlformats.org/markup-compatibility/2006" xmlns:p14="http://schemas.microsoft.com/office/powerpoint/2010/main">
    <mc:Choice Requires="p14">
      <p:transition spd="slow" p14:dur="2000" advTm="422884"/>
    </mc:Choice>
    <mc:Fallback xmlns="">
      <p:transition spd="slow" advTm="42288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5E216E-B94A-CCE5-E715-39AAB017BDAD}"/>
              </a:ext>
            </a:extLst>
          </p:cNvPr>
          <p:cNvPicPr>
            <a:picLocks noChangeAspect="1"/>
          </p:cNvPicPr>
          <p:nvPr/>
        </p:nvPicPr>
        <p:blipFill>
          <a:blip r:embed="rId2"/>
          <a:stretch>
            <a:fillRect/>
          </a:stretch>
        </p:blipFill>
        <p:spPr>
          <a:xfrm>
            <a:off x="643467" y="1607900"/>
            <a:ext cx="10905066" cy="2944368"/>
          </a:xfrm>
          <a:prstGeom prst="rect">
            <a:avLst/>
          </a:prstGeom>
        </p:spPr>
      </p:pic>
    </p:spTree>
    <p:extLst>
      <p:ext uri="{BB962C8B-B14F-4D97-AF65-F5344CB8AC3E}">
        <p14:creationId xmlns:p14="http://schemas.microsoft.com/office/powerpoint/2010/main" val="24686488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a:t>Summary of rules regarding communication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23725796"/>
              </p:ext>
            </p:extLst>
          </p:nvPr>
        </p:nvGraphicFramePr>
        <p:xfrm>
          <a:off x="399567" y="1356360"/>
          <a:ext cx="11114568" cy="5550466"/>
        </p:xfrm>
        <a:graphic>
          <a:graphicData uri="http://schemas.openxmlformats.org/drawingml/2006/table">
            <a:tbl>
              <a:tblPr firstRow="1" bandRow="1">
                <a:tableStyleId>{5C22544A-7EE6-4342-B048-85BDC9FD1C3A}</a:tableStyleId>
              </a:tblPr>
              <a:tblGrid>
                <a:gridCol w="3704856">
                  <a:extLst>
                    <a:ext uri="{9D8B030D-6E8A-4147-A177-3AD203B41FA5}">
                      <a16:colId xmlns:a16="http://schemas.microsoft.com/office/drawing/2014/main" val="20000"/>
                    </a:ext>
                  </a:extLst>
                </a:gridCol>
                <a:gridCol w="3704856">
                  <a:extLst>
                    <a:ext uri="{9D8B030D-6E8A-4147-A177-3AD203B41FA5}">
                      <a16:colId xmlns:a16="http://schemas.microsoft.com/office/drawing/2014/main" val="20001"/>
                    </a:ext>
                  </a:extLst>
                </a:gridCol>
                <a:gridCol w="3704856">
                  <a:extLst>
                    <a:ext uri="{9D8B030D-6E8A-4147-A177-3AD203B41FA5}">
                      <a16:colId xmlns:a16="http://schemas.microsoft.com/office/drawing/2014/main" val="20002"/>
                    </a:ext>
                  </a:extLst>
                </a:gridCol>
              </a:tblGrid>
              <a:tr h="634092">
                <a:tc>
                  <a:txBody>
                    <a:bodyPr/>
                    <a:lstStyle/>
                    <a:p>
                      <a:r>
                        <a:rPr lang="en-GB" dirty="0"/>
                        <a:t>STAGE</a:t>
                      </a:r>
                      <a:r>
                        <a:rPr lang="en-GB" baseline="0" dirty="0"/>
                        <a:t> IN FORMING AGREEMENT</a:t>
                      </a:r>
                      <a:endParaRPr lang="en-GB" dirty="0"/>
                    </a:p>
                  </a:txBody>
                  <a:tcPr/>
                </a:tc>
                <a:tc>
                  <a:txBody>
                    <a:bodyPr/>
                    <a:lstStyle/>
                    <a:p>
                      <a:r>
                        <a:rPr lang="en-GB" dirty="0"/>
                        <a:t>USUAL RULE re COMMUNICATION</a:t>
                      </a:r>
                    </a:p>
                  </a:txBody>
                  <a:tcPr/>
                </a:tc>
                <a:tc>
                  <a:txBody>
                    <a:bodyPr/>
                    <a:lstStyle/>
                    <a:p>
                      <a:r>
                        <a:rPr lang="en-GB" dirty="0"/>
                        <a:t>RULE re POSTAL COMMUNICATION</a:t>
                      </a:r>
                    </a:p>
                  </a:txBody>
                  <a:tcPr/>
                </a:tc>
                <a:extLst>
                  <a:ext uri="{0D108BD9-81ED-4DB2-BD59-A6C34878D82A}">
                    <a16:rowId xmlns:a16="http://schemas.microsoft.com/office/drawing/2014/main" val="10000"/>
                  </a:ext>
                </a:extLst>
              </a:tr>
              <a:tr h="1449353">
                <a:tc>
                  <a:txBody>
                    <a:bodyPr/>
                    <a:lstStyle/>
                    <a:p>
                      <a:r>
                        <a:rPr lang="en-GB" dirty="0"/>
                        <a:t>OFFER</a:t>
                      </a:r>
                    </a:p>
                  </a:txBody>
                  <a:tcPr/>
                </a:tc>
                <a:tc>
                  <a:txBody>
                    <a:bodyPr/>
                    <a:lstStyle/>
                    <a:p>
                      <a:r>
                        <a:rPr lang="en-GB" dirty="0"/>
                        <a:t>Must be fully communicated to be valid:</a:t>
                      </a:r>
                    </a:p>
                    <a:p>
                      <a:endParaRPr lang="en-GB" dirty="0"/>
                    </a:p>
                    <a:p>
                      <a:r>
                        <a:rPr lang="en-GB" dirty="0"/>
                        <a:t>Taylor</a:t>
                      </a:r>
                      <a:r>
                        <a:rPr lang="en-GB" baseline="0" dirty="0"/>
                        <a:t> v Laird [1856]</a:t>
                      </a:r>
                      <a:endParaRPr lang="en-GB" dirty="0"/>
                    </a:p>
                  </a:txBody>
                  <a:tcPr/>
                </a:tc>
                <a:tc>
                  <a:txBody>
                    <a:bodyPr/>
                    <a:lstStyle/>
                    <a:p>
                      <a:r>
                        <a:rPr lang="en-GB" dirty="0"/>
                        <a:t>Communicated</a:t>
                      </a:r>
                      <a:r>
                        <a:rPr lang="en-GB" baseline="0" dirty="0"/>
                        <a:t> on RECEIPT – knowledge of offer required:</a:t>
                      </a:r>
                    </a:p>
                    <a:p>
                      <a:endParaRPr lang="en-GB" baseline="0" dirty="0"/>
                    </a:p>
                    <a:p>
                      <a:r>
                        <a:rPr lang="en-GB" baseline="0" dirty="0"/>
                        <a:t>Taylor v Laird [1856]</a:t>
                      </a:r>
                      <a:endParaRPr lang="en-GB" dirty="0"/>
                    </a:p>
                  </a:txBody>
                  <a:tcPr/>
                </a:tc>
                <a:extLst>
                  <a:ext uri="{0D108BD9-81ED-4DB2-BD59-A6C34878D82A}">
                    <a16:rowId xmlns:a16="http://schemas.microsoft.com/office/drawing/2014/main" val="10001"/>
                  </a:ext>
                </a:extLst>
              </a:tr>
              <a:tr h="1826434">
                <a:tc>
                  <a:txBody>
                    <a:bodyPr/>
                    <a:lstStyle/>
                    <a:p>
                      <a:r>
                        <a:rPr lang="en-GB" dirty="0"/>
                        <a:t>REVOCATION OF OFFER</a:t>
                      </a:r>
                    </a:p>
                  </a:txBody>
                  <a:tcPr/>
                </a:tc>
                <a:tc>
                  <a:txBody>
                    <a:bodyPr/>
                    <a:lstStyle/>
                    <a:p>
                      <a:r>
                        <a:rPr lang="en-GB" dirty="0"/>
                        <a:t>Must</a:t>
                      </a:r>
                      <a:r>
                        <a:rPr lang="en-GB" baseline="0" dirty="0"/>
                        <a:t> be fully communicated to be valid:</a:t>
                      </a:r>
                    </a:p>
                    <a:p>
                      <a:endParaRPr lang="en-GB" baseline="0" dirty="0"/>
                    </a:p>
                    <a:p>
                      <a:endParaRPr lang="en-GB" baseline="0" dirty="0"/>
                    </a:p>
                    <a:p>
                      <a:r>
                        <a:rPr lang="en-GB" baseline="0" dirty="0"/>
                        <a:t>Byrne v Van </a:t>
                      </a:r>
                      <a:r>
                        <a:rPr lang="en-GB" baseline="0" dirty="0" err="1"/>
                        <a:t>Tienhoven</a:t>
                      </a:r>
                      <a:r>
                        <a:rPr lang="en-GB" baseline="0" dirty="0"/>
                        <a:t> [1880]</a:t>
                      </a:r>
                    </a:p>
                  </a:txBody>
                  <a:tcPr/>
                </a:tc>
                <a:tc>
                  <a:txBody>
                    <a:bodyPr/>
                    <a:lstStyle/>
                    <a:p>
                      <a:r>
                        <a:rPr lang="en-GB" dirty="0"/>
                        <a:t>Communicated on RECEIPT – knowledge</a:t>
                      </a:r>
                      <a:r>
                        <a:rPr lang="en-GB" baseline="0" dirty="0"/>
                        <a:t> of revocation required:</a:t>
                      </a:r>
                    </a:p>
                    <a:p>
                      <a:endParaRPr lang="en-GB" baseline="0" dirty="0"/>
                    </a:p>
                    <a:p>
                      <a:r>
                        <a:rPr lang="en-GB" baseline="0" dirty="0"/>
                        <a:t>Byrne v Van </a:t>
                      </a:r>
                      <a:r>
                        <a:rPr lang="en-GB" baseline="0" dirty="0" err="1"/>
                        <a:t>Tienhoven</a:t>
                      </a:r>
                      <a:r>
                        <a:rPr lang="en-GB" baseline="0" dirty="0"/>
                        <a:t> [1880]</a:t>
                      </a:r>
                    </a:p>
                    <a:p>
                      <a:endParaRPr lang="en-GB" baseline="0" dirty="0"/>
                    </a:p>
                    <a:p>
                      <a:endParaRPr lang="en-GB" dirty="0"/>
                    </a:p>
                  </a:txBody>
                  <a:tcPr/>
                </a:tc>
                <a:extLst>
                  <a:ext uri="{0D108BD9-81ED-4DB2-BD59-A6C34878D82A}">
                    <a16:rowId xmlns:a16="http://schemas.microsoft.com/office/drawing/2014/main" val="10002"/>
                  </a:ext>
                </a:extLst>
              </a:tr>
              <a:tr h="1449353">
                <a:tc>
                  <a:txBody>
                    <a:bodyPr/>
                    <a:lstStyle/>
                    <a:p>
                      <a:r>
                        <a:rPr lang="en-GB" dirty="0"/>
                        <a:t>ACCEPTANCE</a:t>
                      </a:r>
                    </a:p>
                  </a:txBody>
                  <a:tcPr/>
                </a:tc>
                <a:tc>
                  <a:txBody>
                    <a:bodyPr/>
                    <a:lstStyle/>
                    <a:p>
                      <a:r>
                        <a:rPr lang="en-GB" dirty="0"/>
                        <a:t>Must be fully communicated to be valid:</a:t>
                      </a:r>
                    </a:p>
                    <a:p>
                      <a:r>
                        <a:rPr lang="en-GB" dirty="0"/>
                        <a:t>Entores v Miles Far East corporation [1955].</a:t>
                      </a:r>
                    </a:p>
                  </a:txBody>
                  <a:tcPr/>
                </a:tc>
                <a:tc>
                  <a:txBody>
                    <a:bodyPr/>
                    <a:lstStyle/>
                    <a:p>
                      <a:r>
                        <a:rPr lang="en-GB" dirty="0"/>
                        <a:t>Communicated</a:t>
                      </a:r>
                      <a:r>
                        <a:rPr lang="en-GB" baseline="0" dirty="0"/>
                        <a:t> on POSTING – postal rule will apply</a:t>
                      </a:r>
                    </a:p>
                    <a:p>
                      <a:endParaRPr lang="en-GB" baseline="0" dirty="0"/>
                    </a:p>
                    <a:p>
                      <a:r>
                        <a:rPr lang="en-GB" baseline="0" dirty="0"/>
                        <a:t>Adams v </a:t>
                      </a:r>
                      <a:r>
                        <a:rPr lang="en-GB" baseline="0" dirty="0" err="1"/>
                        <a:t>Lindsell</a:t>
                      </a:r>
                      <a:r>
                        <a:rPr lang="en-GB" baseline="0" dirty="0"/>
                        <a:t> [1818]</a:t>
                      </a:r>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49746944"/>
      </p:ext>
    </p:extLst>
  </p:cSld>
  <p:clrMapOvr>
    <a:masterClrMapping/>
  </p:clrMapOvr>
  <mc:AlternateContent xmlns:mc="http://schemas.openxmlformats.org/markup-compatibility/2006" xmlns:p14="http://schemas.microsoft.com/office/powerpoint/2010/main">
    <mc:Choice Requires="p14">
      <p:transition spd="slow" p14:dur="2000" advTm="24350"/>
    </mc:Choice>
    <mc:Fallback xmlns="">
      <p:transition spd="slow" advTm="2435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GB"/>
              <a:t>Self-assessment questions</a:t>
            </a:r>
          </a:p>
        </p:txBody>
      </p:sp>
      <p:sp>
        <p:nvSpPr>
          <p:cNvPr id="8" name="Isosceles Triangle 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BCD61BF-5AA8-44BD-9938-B5EB210EED58}"/>
              </a:ext>
            </a:extLst>
          </p:cNvPr>
          <p:cNvGraphicFramePr>
            <a:graphicFrameLocks noGrp="1"/>
          </p:cNvGraphicFramePr>
          <p:nvPr>
            <p:ph idx="1"/>
            <p:extLst>
              <p:ext uri="{D42A27DB-BD31-4B8C-83A1-F6EECF244321}">
                <p14:modId xmlns:p14="http://schemas.microsoft.com/office/powerpoint/2010/main" val="232341088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0641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11BD-F8CB-40D8-B06A-14EE1B43A301}"/>
              </a:ext>
            </a:extLst>
          </p:cNvPr>
          <p:cNvSpPr>
            <a:spLocks noGrp="1"/>
          </p:cNvSpPr>
          <p:nvPr>
            <p:ph type="title"/>
          </p:nvPr>
        </p:nvSpPr>
        <p:spPr>
          <a:xfrm>
            <a:off x="1085958" y="611258"/>
            <a:ext cx="10044023" cy="877729"/>
          </a:xfrm>
        </p:spPr>
        <p:txBody>
          <a:bodyPr anchor="ctr">
            <a:normAutofit fontScale="90000"/>
          </a:bodyPr>
          <a:lstStyle/>
          <a:p>
            <a:pPr algn="ctr"/>
            <a:r>
              <a:rPr lang="en-GB" sz="4000" dirty="0">
                <a:solidFill>
                  <a:schemeClr val="accent2"/>
                </a:solidFill>
              </a:rPr>
              <a:t>Use bailii.org to research the following key cases – what key principles can be derived from the cases?</a:t>
            </a:r>
          </a:p>
        </p:txBody>
      </p:sp>
      <p:graphicFrame>
        <p:nvGraphicFramePr>
          <p:cNvPr id="18" name="Content Placeholder 2">
            <a:extLst>
              <a:ext uri="{FF2B5EF4-FFF2-40B4-BE49-F238E27FC236}">
                <a16:creationId xmlns:a16="http://schemas.microsoft.com/office/drawing/2014/main" id="{3E9E603B-ABCD-4DC5-81BC-9959F37B68D8}"/>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3003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EE43-46F4-4C37-85F9-15D86022E75F}"/>
              </a:ext>
            </a:extLst>
          </p:cNvPr>
          <p:cNvSpPr>
            <a:spLocks noGrp="1"/>
          </p:cNvSpPr>
          <p:nvPr>
            <p:ph type="title"/>
          </p:nvPr>
        </p:nvSpPr>
        <p:spPr/>
        <p:txBody>
          <a:bodyPr>
            <a:normAutofit/>
          </a:bodyPr>
          <a:lstStyle/>
          <a:p>
            <a:r>
              <a:rPr lang="en-GB" dirty="0"/>
              <a:t>Task 1 </a:t>
            </a:r>
          </a:p>
        </p:txBody>
      </p:sp>
      <p:sp>
        <p:nvSpPr>
          <p:cNvPr id="3" name="Content Placeholder 2">
            <a:extLst>
              <a:ext uri="{FF2B5EF4-FFF2-40B4-BE49-F238E27FC236}">
                <a16:creationId xmlns:a16="http://schemas.microsoft.com/office/drawing/2014/main" id="{C23E208C-92C6-4B3E-9FD7-EFD86C44E6E3}"/>
              </a:ext>
            </a:extLst>
          </p:cNvPr>
          <p:cNvSpPr>
            <a:spLocks noGrp="1"/>
          </p:cNvSpPr>
          <p:nvPr>
            <p:ph idx="1"/>
          </p:nvPr>
        </p:nvSpPr>
        <p:spPr>
          <a:xfrm>
            <a:off x="250201" y="1250302"/>
            <a:ext cx="7531983" cy="4374553"/>
          </a:xfrm>
        </p:spPr>
        <p:txBody>
          <a:bodyPr>
            <a:normAutofit lnSpcReduction="10000"/>
          </a:bodyPr>
          <a:lstStyle/>
          <a:p>
            <a:pPr>
              <a:lnSpc>
                <a:spcPct val="110000"/>
              </a:lnSpc>
              <a:spcAft>
                <a:spcPts val="1000"/>
              </a:spcAft>
            </a:pP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Ltd design plates.  Ten thousand dining plates with a ‘Le Chat Noir’ design on the side have been produced.  On 1</a:t>
            </a:r>
            <a:r>
              <a:rPr lang="en-GB" sz="1200" b="1" baseline="30000" dirty="0">
                <a:effectLst/>
                <a:latin typeface="Gill Sans MT" panose="020B0502020104020203" pitchFamily="34" charset="0"/>
                <a:ea typeface="Calibri" panose="020F0502020204030204" pitchFamily="34" charset="0"/>
                <a:cs typeface="Arial" panose="020B0604020202020204" pitchFamily="34" charset="0"/>
              </a:rPr>
              <a:t>st</a:t>
            </a:r>
            <a:r>
              <a:rPr lang="en-GB" sz="1200" b="1" dirty="0">
                <a:effectLst/>
                <a:latin typeface="Gill Sans MT" panose="020B0502020104020203" pitchFamily="34" charset="0"/>
                <a:ea typeface="Calibri" panose="020F0502020204030204" pitchFamily="34" charset="0"/>
                <a:cs typeface="Arial" panose="020B0604020202020204" pitchFamily="34" charset="0"/>
              </a:rPr>
              <a:t> May at 9.00am </a:t>
            </a: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Ltd post a note on their website indicating that ‘Le Chat Noir’ plates are for sale at a price of £1.00 per plate.</a:t>
            </a:r>
          </a:p>
          <a:p>
            <a:pPr>
              <a:lnSpc>
                <a:spcPct val="110000"/>
              </a:lnSpc>
              <a:spcAft>
                <a:spcPts val="1000"/>
              </a:spcAft>
            </a:pPr>
            <a:r>
              <a:rPr lang="en-GB" sz="1200" b="1" dirty="0">
                <a:effectLst/>
                <a:latin typeface="Gill Sans MT" panose="020B0502020104020203" pitchFamily="34" charset="0"/>
                <a:ea typeface="Calibri" panose="020F0502020204030204" pitchFamily="34" charset="0"/>
                <a:cs typeface="Arial" panose="020B0604020202020204" pitchFamily="34" charset="0"/>
              </a:rPr>
              <a:t>Sebastian, owner of Le Chat Noir restaurant, sees the advertisement.  He emails </a:t>
            </a: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Ltd at 10.00am on 1</a:t>
            </a:r>
            <a:r>
              <a:rPr lang="en-GB" sz="1200" b="1" baseline="30000" dirty="0">
                <a:effectLst/>
                <a:latin typeface="Gill Sans MT" panose="020B0502020104020203" pitchFamily="34" charset="0"/>
                <a:ea typeface="Calibri" panose="020F0502020204030204" pitchFamily="34" charset="0"/>
                <a:cs typeface="Arial" panose="020B0604020202020204" pitchFamily="34" charset="0"/>
              </a:rPr>
              <a:t>st</a:t>
            </a:r>
            <a:r>
              <a:rPr lang="en-GB" sz="1200" b="1" dirty="0">
                <a:effectLst/>
                <a:latin typeface="Gill Sans MT" panose="020B0502020104020203" pitchFamily="34" charset="0"/>
                <a:ea typeface="Calibri" panose="020F0502020204030204" pitchFamily="34" charset="0"/>
                <a:cs typeface="Arial" panose="020B0604020202020204" pitchFamily="34" charset="0"/>
              </a:rPr>
              <a:t> May asking to have 500 of the plates at £1.00 per plate or 2,000 at 50p per plate.  </a:t>
            </a: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reply at 10.05am saying that they will sell 2,000 at 70p per plate.  Sebastian  drafts an email at 11.30am confirming the order for 2,000 plates at 70p.  When he presses ‘send’ he is not connected to the internet.  As a result his email is stored in his outbox and sent the following morning, 2</a:t>
            </a:r>
            <a:r>
              <a:rPr lang="en-GB" sz="1200" b="1" baseline="30000" dirty="0">
                <a:effectLst/>
                <a:latin typeface="Gill Sans MT" panose="020B0502020104020203" pitchFamily="34" charset="0"/>
                <a:ea typeface="Calibri" panose="020F0502020204030204" pitchFamily="34" charset="0"/>
                <a:cs typeface="Arial" panose="020B0604020202020204" pitchFamily="34" charset="0"/>
              </a:rPr>
              <a:t>nd</a:t>
            </a:r>
            <a:r>
              <a:rPr lang="en-GB" sz="1200" b="1" dirty="0">
                <a:effectLst/>
                <a:latin typeface="Gill Sans MT" panose="020B0502020104020203" pitchFamily="34" charset="0"/>
                <a:ea typeface="Calibri" panose="020F0502020204030204" pitchFamily="34" charset="0"/>
                <a:cs typeface="Arial" panose="020B0604020202020204" pitchFamily="34" charset="0"/>
              </a:rPr>
              <a:t> May at 10.30am.</a:t>
            </a:r>
          </a:p>
          <a:p>
            <a:pPr>
              <a:lnSpc>
                <a:spcPct val="110000"/>
              </a:lnSpc>
              <a:spcAft>
                <a:spcPts val="1000"/>
              </a:spcAft>
            </a:pPr>
            <a:r>
              <a:rPr lang="en-GB" sz="1200" b="1" dirty="0">
                <a:effectLst/>
                <a:latin typeface="Gill Sans MT" panose="020B0502020104020203" pitchFamily="34" charset="0"/>
                <a:ea typeface="Calibri" panose="020F0502020204030204" pitchFamily="34" charset="0"/>
                <a:cs typeface="Arial" panose="020B0604020202020204" pitchFamily="34" charset="0"/>
              </a:rPr>
              <a:t>The Black Swan Brewery Ltd wants the whole consignment of plates for the launch of their new ‘Le Chat Noir’ beer.  They send a van to the premises of </a:t>
            </a: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Ltd with enough cash to pay at £1 per plate.  The van arrives at 4.00pm on 1</a:t>
            </a:r>
            <a:r>
              <a:rPr lang="en-GB" sz="1200" b="1" baseline="30000" dirty="0">
                <a:effectLst/>
                <a:latin typeface="Gill Sans MT" panose="020B0502020104020203" pitchFamily="34" charset="0"/>
                <a:ea typeface="Calibri" panose="020F0502020204030204" pitchFamily="34" charset="0"/>
                <a:cs typeface="Arial" panose="020B0604020202020204" pitchFamily="34" charset="0"/>
              </a:rPr>
              <a:t>st</a:t>
            </a:r>
            <a:r>
              <a:rPr lang="en-GB" sz="1200" b="1" dirty="0">
                <a:effectLst/>
                <a:latin typeface="Gill Sans MT" panose="020B0502020104020203" pitchFamily="34" charset="0"/>
                <a:ea typeface="Calibri" panose="020F0502020204030204" pitchFamily="34" charset="0"/>
                <a:cs typeface="Arial" panose="020B0604020202020204" pitchFamily="34" charset="0"/>
              </a:rPr>
              <a:t> May and the plates are loaded and sent on their way by 4.30pm.  At 4.54pm </a:t>
            </a: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Ltd email Sebastian withdrawing their offer.  Sebastian reads the email at 10.30am on 2</a:t>
            </a:r>
            <a:r>
              <a:rPr lang="en-GB" sz="1200" b="1" baseline="30000" dirty="0">
                <a:effectLst/>
                <a:latin typeface="Gill Sans MT" panose="020B0502020104020203" pitchFamily="34" charset="0"/>
                <a:ea typeface="Calibri" panose="020F0502020204030204" pitchFamily="34" charset="0"/>
                <a:cs typeface="Arial" panose="020B0604020202020204" pitchFamily="34" charset="0"/>
              </a:rPr>
              <a:t>nd</a:t>
            </a:r>
            <a:r>
              <a:rPr lang="en-GB" sz="1200" b="1" dirty="0">
                <a:effectLst/>
                <a:latin typeface="Gill Sans MT" panose="020B0502020104020203" pitchFamily="34" charset="0"/>
                <a:ea typeface="Calibri" panose="020F0502020204030204" pitchFamily="34" charset="0"/>
                <a:cs typeface="Arial" panose="020B0604020202020204" pitchFamily="34" charset="0"/>
              </a:rPr>
              <a:t> May when he logs back onto the internet.</a:t>
            </a:r>
          </a:p>
          <a:p>
            <a:pPr>
              <a:lnSpc>
                <a:spcPct val="110000"/>
              </a:lnSpc>
              <a:spcAft>
                <a:spcPts val="1000"/>
              </a:spcAft>
            </a:pPr>
            <a:r>
              <a:rPr lang="en-GB" sz="1200" b="1" dirty="0">
                <a:effectLst/>
                <a:latin typeface="Gill Sans MT" panose="020B0502020104020203" pitchFamily="34" charset="0"/>
                <a:ea typeface="Calibri" panose="020F0502020204030204" pitchFamily="34" charset="0"/>
                <a:cs typeface="Arial" panose="020B0604020202020204" pitchFamily="34" charset="0"/>
              </a:rPr>
              <a:t>Advise </a:t>
            </a:r>
            <a:r>
              <a:rPr lang="en-GB" sz="1200" b="1" dirty="0" err="1">
                <a:effectLst/>
                <a:latin typeface="Gill Sans MT" panose="020B0502020104020203" pitchFamily="34" charset="0"/>
                <a:ea typeface="Calibri" panose="020F0502020204030204" pitchFamily="34" charset="0"/>
                <a:cs typeface="Arial" panose="020B0604020202020204" pitchFamily="34" charset="0"/>
              </a:rPr>
              <a:t>Logoplat</a:t>
            </a:r>
            <a:r>
              <a:rPr lang="en-GB" sz="1200" b="1" dirty="0">
                <a:effectLst/>
                <a:latin typeface="Gill Sans MT" panose="020B0502020104020203" pitchFamily="34" charset="0"/>
                <a:ea typeface="Calibri" panose="020F0502020204030204" pitchFamily="34" charset="0"/>
                <a:cs typeface="Arial" panose="020B0604020202020204" pitchFamily="34" charset="0"/>
              </a:rPr>
              <a:t> Ltd as Sebastian is claiming that the rules on offer and acceptance mean that an enforceable contract was formed with him prior to the plates being sold to the Black Swan Brewery Limited.</a:t>
            </a:r>
          </a:p>
          <a:p>
            <a:pPr marL="0" indent="0">
              <a:lnSpc>
                <a:spcPct val="110000"/>
              </a:lnSpc>
              <a:buNone/>
            </a:pPr>
            <a:endParaRPr lang="en-GB" sz="1200" dirty="0">
              <a:latin typeface="Gill Sans MT" panose="020B0502020104020203" pitchFamily="34" charset="0"/>
            </a:endParaRPr>
          </a:p>
        </p:txBody>
      </p:sp>
      <p:pic>
        <p:nvPicPr>
          <p:cNvPr id="1026" name="Picture 2" descr="See the source image">
            <a:extLst>
              <a:ext uri="{FF2B5EF4-FFF2-40B4-BE49-F238E27FC236}">
                <a16:creationId xmlns:a16="http://schemas.microsoft.com/office/drawing/2014/main" id="{9EFDA23B-9D7E-426F-A47A-DD8737051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08" r="24185" b="5"/>
          <a:stretch>
            <a:fillRect/>
          </a:stretch>
        </p:blipFill>
        <p:spPr bwMode="auto">
          <a:xfrm>
            <a:off x="8128756" y="2174242"/>
            <a:ext cx="2762372"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84789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6FB5-81D6-450F-8F30-41A274605B06}"/>
              </a:ext>
            </a:extLst>
          </p:cNvPr>
          <p:cNvSpPr>
            <a:spLocks noGrp="1"/>
          </p:cNvSpPr>
          <p:nvPr>
            <p:ph type="title"/>
          </p:nvPr>
        </p:nvSpPr>
        <p:spPr>
          <a:xfrm>
            <a:off x="1451580" y="804520"/>
            <a:ext cx="5550355" cy="1049235"/>
          </a:xfrm>
        </p:spPr>
        <p:txBody>
          <a:bodyPr>
            <a:normAutofit/>
          </a:bodyPr>
          <a:lstStyle/>
          <a:p>
            <a:r>
              <a:rPr lang="en-GB"/>
              <a:t>Task 2 </a:t>
            </a:r>
          </a:p>
        </p:txBody>
      </p:sp>
      <p:sp>
        <p:nvSpPr>
          <p:cNvPr id="3" name="Content Placeholder 2">
            <a:extLst>
              <a:ext uri="{FF2B5EF4-FFF2-40B4-BE49-F238E27FC236}">
                <a16:creationId xmlns:a16="http://schemas.microsoft.com/office/drawing/2014/main" id="{3E9A9193-E74A-4A18-8271-386DB56CA3E4}"/>
              </a:ext>
            </a:extLst>
          </p:cNvPr>
          <p:cNvSpPr>
            <a:spLocks noGrp="1"/>
          </p:cNvSpPr>
          <p:nvPr>
            <p:ph idx="1"/>
          </p:nvPr>
        </p:nvSpPr>
        <p:spPr>
          <a:xfrm>
            <a:off x="463826" y="1600174"/>
            <a:ext cx="6957391" cy="4217530"/>
          </a:xfrm>
        </p:spPr>
        <p:txBody>
          <a:bodyPr>
            <a:normAutofit/>
          </a:bodyPr>
          <a:lstStyle/>
          <a:p>
            <a:pPr marL="0" indent="0">
              <a:lnSpc>
                <a:spcPct val="110000"/>
              </a:lnSpc>
              <a:buNone/>
            </a:pPr>
            <a:r>
              <a:rPr lang="en-GB" sz="1600" dirty="0">
                <a:latin typeface="Gill Sans MT" panose="020B0502020104020203" pitchFamily="34" charset="0"/>
              </a:rPr>
              <a:t>At 9am on Monday 13</a:t>
            </a:r>
            <a:r>
              <a:rPr lang="en-GB" sz="1600" baseline="30000" dirty="0">
                <a:latin typeface="Gill Sans MT" panose="020B0502020104020203" pitchFamily="34" charset="0"/>
              </a:rPr>
              <a:t>th</a:t>
            </a:r>
            <a:r>
              <a:rPr lang="en-GB" sz="1600" dirty="0">
                <a:latin typeface="Gill Sans MT" panose="020B0502020104020203" pitchFamily="34" charset="0"/>
              </a:rPr>
              <a:t> August, Maurice, a car dealer, sends a telex to Austin offering to sell him a rare vintage car for £50,000. Austin receives the telex at 9:15am and telexes his acceptance at 1pm. Austin is aware that Maurice’s office is closed for lunch between 1pm -2pm. On his return to the office, Maurice does not bother to check whether he has received a telex from Austin and at 2:30pm receives an offer for the car from Ford, which he accepts. At 4pm Austin hears from another car dealer that Maurice sold the car to Ford. He is advised that this will cost him an additional £2,000 to buy a similar car and he immediately sends Maurice another telex demanding that the original car be sold to him. Maurice receives this telex at 5pm, at the same time that he receives the acceptance telex. </a:t>
            </a:r>
          </a:p>
          <a:p>
            <a:pPr marL="0" indent="0">
              <a:lnSpc>
                <a:spcPct val="110000"/>
              </a:lnSpc>
              <a:buNone/>
            </a:pPr>
            <a:r>
              <a:rPr lang="en-GB" sz="1600" dirty="0">
                <a:latin typeface="Gill Sans MT" panose="020B0502020104020203" pitchFamily="34" charset="0"/>
              </a:rPr>
              <a:t>Advise Austin of his legal position.</a:t>
            </a:r>
          </a:p>
        </p:txBody>
      </p:sp>
      <p:pic>
        <p:nvPicPr>
          <p:cNvPr id="1026" name="Picture 2" descr="Image result for vintage car">
            <a:extLst>
              <a:ext uri="{FF2B5EF4-FFF2-40B4-BE49-F238E27FC236}">
                <a16:creationId xmlns:a16="http://schemas.microsoft.com/office/drawing/2014/main" id="{FC89E4A1-F183-48E2-822F-336222E072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243" r="32033" b="1"/>
          <a:stretch>
            <a:fillRect/>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2948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0C8E1-83FC-41C6-B78D-2401421577FA}"/>
              </a:ext>
            </a:extLst>
          </p:cNvPr>
          <p:cNvSpPr>
            <a:spLocks noGrp="1"/>
          </p:cNvSpPr>
          <p:nvPr>
            <p:ph type="title"/>
          </p:nvPr>
        </p:nvSpPr>
        <p:spPr>
          <a:xfrm>
            <a:off x="1043950" y="1179151"/>
            <a:ext cx="3300646" cy="4463889"/>
          </a:xfrm>
        </p:spPr>
        <p:txBody>
          <a:bodyPr anchor="ctr">
            <a:normAutofit/>
          </a:bodyPr>
          <a:lstStyle/>
          <a:p>
            <a:r>
              <a:rPr lang="en-GB"/>
              <a:t>Summary </a:t>
            </a:r>
          </a:p>
        </p:txBody>
      </p:sp>
      <p:sp>
        <p:nvSpPr>
          <p:cNvPr id="30" name="Isosceles Triangle 2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292E14-DCC1-4EFE-974E-10DC50016CDE}"/>
              </a:ext>
            </a:extLst>
          </p:cNvPr>
          <p:cNvSpPr>
            <a:spLocks noGrp="1"/>
          </p:cNvSpPr>
          <p:nvPr>
            <p:ph idx="1"/>
          </p:nvPr>
        </p:nvSpPr>
        <p:spPr>
          <a:xfrm>
            <a:off x="4978918" y="1109145"/>
            <a:ext cx="6341016" cy="4603900"/>
          </a:xfrm>
        </p:spPr>
        <p:txBody>
          <a:bodyPr anchor="ctr">
            <a:normAutofit/>
          </a:bodyPr>
          <a:lstStyle/>
          <a:p>
            <a:pPr>
              <a:lnSpc>
                <a:spcPct val="90000"/>
              </a:lnSpc>
            </a:pPr>
            <a:r>
              <a:rPr lang="en-GB" sz="1300" b="1"/>
              <a:t>For an agreement to be enforceable contract, there must be an intention to create legal relations and consideration</a:t>
            </a:r>
          </a:p>
          <a:p>
            <a:pPr>
              <a:lnSpc>
                <a:spcPct val="90000"/>
              </a:lnSpc>
            </a:pPr>
            <a:r>
              <a:rPr lang="en-GB" sz="1300" b="1"/>
              <a:t>The intention to make a binding agreement is normally judged objectively and requires the presence of an OFFER and ACCEPTANCE</a:t>
            </a:r>
          </a:p>
          <a:p>
            <a:pPr>
              <a:lnSpc>
                <a:spcPct val="90000"/>
              </a:lnSpc>
            </a:pPr>
            <a:r>
              <a:rPr lang="en-GB" sz="1300" b="1"/>
              <a:t>An offer is a definite promise to be bound on specific terms without further negotiation</a:t>
            </a:r>
          </a:p>
          <a:p>
            <a:pPr>
              <a:lnSpc>
                <a:spcPct val="90000"/>
              </a:lnSpc>
            </a:pPr>
            <a:r>
              <a:rPr lang="en-GB" sz="1300" b="1"/>
              <a:t>An offer must be distinguished from an INVITATION TO TREAT. The following are normally only invitations to treat:</a:t>
            </a:r>
          </a:p>
          <a:p>
            <a:pPr>
              <a:lnSpc>
                <a:spcPct val="90000"/>
              </a:lnSpc>
              <a:buFontTx/>
              <a:buChar char="-"/>
            </a:pPr>
            <a:r>
              <a:rPr lang="en-GB" sz="1300"/>
              <a:t>Requests for bids at an auction;</a:t>
            </a:r>
          </a:p>
          <a:p>
            <a:pPr>
              <a:lnSpc>
                <a:spcPct val="90000"/>
              </a:lnSpc>
              <a:buFontTx/>
              <a:buChar char="-"/>
            </a:pPr>
            <a:r>
              <a:rPr lang="en-GB" sz="1300"/>
              <a:t>Displays in shop windows;</a:t>
            </a:r>
          </a:p>
          <a:p>
            <a:pPr>
              <a:lnSpc>
                <a:spcPct val="90000"/>
              </a:lnSpc>
              <a:buFontTx/>
              <a:buChar char="-"/>
            </a:pPr>
            <a:r>
              <a:rPr lang="en-GB" sz="1300"/>
              <a:t>Advertisements</a:t>
            </a:r>
          </a:p>
          <a:p>
            <a:pPr>
              <a:lnSpc>
                <a:spcPct val="90000"/>
              </a:lnSpc>
            </a:pPr>
            <a:r>
              <a:rPr lang="en-GB" sz="1300" b="1"/>
              <a:t>An offer must be COMMUNICATED to be effective. It can be accepted at any time before it is revoked. REVOCATION can take place by:</a:t>
            </a:r>
          </a:p>
          <a:p>
            <a:pPr>
              <a:lnSpc>
                <a:spcPct val="90000"/>
              </a:lnSpc>
              <a:buFontTx/>
              <a:buChar char="-"/>
            </a:pPr>
            <a:r>
              <a:rPr lang="en-GB" sz="1300"/>
              <a:t>Lapse of time</a:t>
            </a:r>
          </a:p>
          <a:p>
            <a:pPr>
              <a:lnSpc>
                <a:spcPct val="90000"/>
              </a:lnSpc>
              <a:buFontTx/>
              <a:buChar char="-"/>
            </a:pPr>
            <a:r>
              <a:rPr lang="en-GB" sz="1300"/>
              <a:t>Rejection by the offeree </a:t>
            </a:r>
          </a:p>
          <a:p>
            <a:pPr>
              <a:lnSpc>
                <a:spcPct val="90000"/>
              </a:lnSpc>
              <a:buFontTx/>
              <a:buChar char="-"/>
            </a:pPr>
            <a:r>
              <a:rPr lang="en-GB" sz="1300"/>
              <a:t>Making of a counter-offer by the offeree</a:t>
            </a:r>
          </a:p>
          <a:p>
            <a:pPr>
              <a:lnSpc>
                <a:spcPct val="90000"/>
              </a:lnSpc>
              <a:buFontTx/>
              <a:buChar char="-"/>
            </a:pPr>
            <a:r>
              <a:rPr lang="en-GB" sz="1300"/>
              <a:t>Death</a:t>
            </a:r>
          </a:p>
          <a:p>
            <a:pPr marL="0" indent="0">
              <a:lnSpc>
                <a:spcPct val="90000"/>
              </a:lnSpc>
              <a:buNone/>
            </a:pPr>
            <a:endParaRPr lang="en-GB" sz="1300"/>
          </a:p>
        </p:txBody>
      </p:sp>
      <p:sp>
        <p:nvSpPr>
          <p:cNvPr id="32" name="Isosceles Triangle 31">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527849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2BDC-664B-4321-B9F9-5191BC3F41CE}"/>
              </a:ext>
            </a:extLst>
          </p:cNvPr>
          <p:cNvSpPr>
            <a:spLocks noGrp="1"/>
          </p:cNvSpPr>
          <p:nvPr>
            <p:ph type="title"/>
          </p:nvPr>
        </p:nvSpPr>
        <p:spPr>
          <a:xfrm>
            <a:off x="2849562" y="609600"/>
            <a:ext cx="6424440" cy="1320800"/>
          </a:xfrm>
        </p:spPr>
        <p:txBody>
          <a:bodyPr>
            <a:normAutofit/>
          </a:bodyPr>
          <a:lstStyle/>
          <a:p>
            <a:r>
              <a:rPr lang="en-GB"/>
              <a:t>Summary</a:t>
            </a:r>
          </a:p>
        </p:txBody>
      </p:sp>
      <p:pic>
        <p:nvPicPr>
          <p:cNvPr id="5" name="Picture 4">
            <a:extLst>
              <a:ext uri="{FF2B5EF4-FFF2-40B4-BE49-F238E27FC236}">
                <a16:creationId xmlns:a16="http://schemas.microsoft.com/office/drawing/2014/main" id="{41ED792C-9B42-804F-3B8E-72231F366AFF}"/>
              </a:ext>
            </a:extLst>
          </p:cNvPr>
          <p:cNvPicPr>
            <a:picLocks noChangeAspect="1"/>
          </p:cNvPicPr>
          <p:nvPr/>
        </p:nvPicPr>
        <p:blipFill>
          <a:blip r:embed="rId3"/>
          <a:srcRect l="30956" t="9091" r="48686"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8" name="Isosceles Triangle 27">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3C351C1-9D98-49FA-A971-7A437B0E5775}"/>
              </a:ext>
            </a:extLst>
          </p:cNvPr>
          <p:cNvSpPr>
            <a:spLocks noGrp="1"/>
          </p:cNvSpPr>
          <p:nvPr>
            <p:ph idx="1"/>
          </p:nvPr>
        </p:nvSpPr>
        <p:spPr>
          <a:xfrm>
            <a:off x="2849562" y="2160589"/>
            <a:ext cx="6424440" cy="3880773"/>
          </a:xfrm>
        </p:spPr>
        <p:txBody>
          <a:bodyPr>
            <a:normAutofit/>
          </a:bodyPr>
          <a:lstStyle/>
          <a:p>
            <a:pPr>
              <a:lnSpc>
                <a:spcPct val="90000"/>
              </a:lnSpc>
            </a:pPr>
            <a:r>
              <a:rPr lang="en-GB" sz="1400" b="1"/>
              <a:t>Acceptance of a valid offer completes the agreement</a:t>
            </a:r>
          </a:p>
          <a:p>
            <a:pPr>
              <a:lnSpc>
                <a:spcPct val="90000"/>
              </a:lnSpc>
            </a:pPr>
            <a:r>
              <a:rPr lang="en-GB" sz="1400" b="1"/>
              <a:t>Acceptance must be unqualified and precisely match the offer if it is to be effective, otherwise it will be treated as a COUNTER-OFFER</a:t>
            </a:r>
          </a:p>
          <a:p>
            <a:pPr>
              <a:lnSpc>
                <a:spcPct val="90000"/>
              </a:lnSpc>
            </a:pPr>
            <a:r>
              <a:rPr lang="en-GB" sz="1400" b="1"/>
              <a:t>Acceptance must be communicated to be effective:</a:t>
            </a:r>
          </a:p>
          <a:p>
            <a:pPr marL="0" indent="0">
              <a:lnSpc>
                <a:spcPct val="90000"/>
              </a:lnSpc>
              <a:buNone/>
            </a:pPr>
            <a:r>
              <a:rPr lang="en-GB" sz="1400"/>
              <a:t>GENERAL RULE: Acceptance is effective when it is received by the offeror (actual notice);</a:t>
            </a:r>
          </a:p>
          <a:p>
            <a:pPr marL="0" indent="0">
              <a:lnSpc>
                <a:spcPct val="90000"/>
              </a:lnSpc>
              <a:buNone/>
            </a:pPr>
            <a:r>
              <a:rPr lang="en-GB" sz="1400"/>
              <a:t>Silence is generally not acceptance;</a:t>
            </a:r>
          </a:p>
          <a:p>
            <a:pPr marL="0" indent="0">
              <a:lnSpc>
                <a:spcPct val="90000"/>
              </a:lnSpc>
              <a:buNone/>
            </a:pPr>
            <a:r>
              <a:rPr lang="en-GB" sz="1400"/>
              <a:t>Postal acceptances generally take effect on posting (unless the offeror has specified that actual notice is required)</a:t>
            </a:r>
          </a:p>
          <a:p>
            <a:pPr marL="0" indent="0">
              <a:lnSpc>
                <a:spcPct val="90000"/>
              </a:lnSpc>
              <a:buNone/>
            </a:pPr>
            <a:r>
              <a:rPr lang="en-GB" sz="1400"/>
              <a:t>Electronic acceptances (telex, fax, email) may take effect when communicated to the offeror, though it may be enough for them to be made available to the offeror, rather than read;</a:t>
            </a:r>
          </a:p>
          <a:p>
            <a:pPr marL="0" indent="0">
              <a:lnSpc>
                <a:spcPct val="90000"/>
              </a:lnSpc>
              <a:buNone/>
            </a:pPr>
            <a:r>
              <a:rPr lang="en-GB" sz="1400"/>
              <a:t>Contracts made via a website are governed by Regulations – the offer is likely to be made by the person responding to the website</a:t>
            </a:r>
          </a:p>
        </p:txBody>
      </p:sp>
    </p:spTree>
    <p:extLst>
      <p:ext uri="{BB962C8B-B14F-4D97-AF65-F5344CB8AC3E}">
        <p14:creationId xmlns:p14="http://schemas.microsoft.com/office/powerpoint/2010/main" val="184250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06E3AAF-63B7-58E8-CF78-D3CDAE9862B2}"/>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THANK YOU</a:t>
            </a:r>
          </a:p>
        </p:txBody>
      </p:sp>
      <p:sp>
        <p:nvSpPr>
          <p:cNvPr id="3" name="Content Placeholder 2">
            <a:extLst>
              <a:ext uri="{FF2B5EF4-FFF2-40B4-BE49-F238E27FC236}">
                <a16:creationId xmlns:a16="http://schemas.microsoft.com/office/drawing/2014/main" id="{44706C29-632C-D84D-FC7C-9F4007D1AE55}"/>
              </a:ext>
            </a:extLst>
          </p:cNvPr>
          <p:cNvSpPr>
            <a:spLocks noGrp="1"/>
          </p:cNvSpPr>
          <p:nvPr>
            <p:ph idx="1"/>
          </p:nvPr>
        </p:nvSpPr>
        <p:spPr>
          <a:xfrm>
            <a:off x="4974336" y="4514446"/>
            <a:ext cx="4299666" cy="871042"/>
          </a:xfrm>
        </p:spPr>
        <p:txBody>
          <a:bodyPr vert="horz" lIns="91440" tIns="45720" rIns="91440" bIns="45720" rtlCol="0" anchor="t">
            <a:normAutofit/>
          </a:bodyPr>
          <a:lstStyle/>
          <a:p>
            <a:pPr marL="0" indent="0">
              <a:buNone/>
            </a:pPr>
            <a:r>
              <a:rPr lang="en-US">
                <a:solidFill>
                  <a:schemeClr val="tx1">
                    <a:lumMod val="50000"/>
                    <a:lumOff val="50000"/>
                  </a:schemeClr>
                </a:solidFill>
              </a:rPr>
              <a:t>Next week we will be looking at Chapter 3 Consideration and Intent </a:t>
            </a:r>
          </a:p>
        </p:txBody>
      </p:sp>
      <p:sp>
        <p:nvSpPr>
          <p:cNvPr id="25" name="Isosceles Triangle 24">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Handshake">
            <a:extLst>
              <a:ext uri="{FF2B5EF4-FFF2-40B4-BE49-F238E27FC236}">
                <a16:creationId xmlns:a16="http://schemas.microsoft.com/office/drawing/2014/main" id="{ED81AC96-6B1A-3763-3304-FEE842481F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603866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5.8|8.7|7.8|35.9"/>
</p:tagLst>
</file>

<file path=ppt/tags/tag2.xml><?xml version="1.0" encoding="utf-8"?>
<p:tagLst xmlns:a="http://schemas.openxmlformats.org/drawingml/2006/main" xmlns:r="http://schemas.openxmlformats.org/officeDocument/2006/relationships" xmlns:p="http://schemas.openxmlformats.org/presentationml/2006/main">
  <p:tag name="TIMING" val="|1|0.9|0.6|0.6|0.6|0.8|0.5"/>
</p:tagLst>
</file>

<file path=ppt/tags/tag3.xml><?xml version="1.0" encoding="utf-8"?>
<p:tagLst xmlns:a="http://schemas.openxmlformats.org/drawingml/2006/main" xmlns:r="http://schemas.openxmlformats.org/officeDocument/2006/relationships" xmlns:p="http://schemas.openxmlformats.org/presentationml/2006/main">
  <p:tag name="TIMING" val="|0.8|69.7|5.7"/>
</p:tagLst>
</file>

<file path=ppt/tags/tag4.xml><?xml version="1.0" encoding="utf-8"?>
<p:tagLst xmlns:a="http://schemas.openxmlformats.org/drawingml/2006/main" xmlns:r="http://schemas.openxmlformats.org/officeDocument/2006/relationships" xmlns:p="http://schemas.openxmlformats.org/presentationml/2006/main">
  <p:tag name="TIMING" val="|6.1|21.6|11.3"/>
</p:tagLst>
</file>

<file path=ppt/tags/tag5.xml><?xml version="1.0" encoding="utf-8"?>
<p:tagLst xmlns:a="http://schemas.openxmlformats.org/drawingml/2006/main" xmlns:r="http://schemas.openxmlformats.org/officeDocument/2006/relationships" xmlns:p="http://schemas.openxmlformats.org/presentationml/2006/main">
  <p:tag name="TIMING" val="|6.8|49.5|1.2|9.9|11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15268</Words>
  <Application>Microsoft Office PowerPoint</Application>
  <PresentationFormat>Widescreen</PresentationFormat>
  <Paragraphs>752</Paragraphs>
  <Slides>46</Slides>
  <Notes>45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Arial</vt:lpstr>
      <vt:lpstr>Arial Black</vt:lpstr>
      <vt:lpstr>Calibri</vt:lpstr>
      <vt:lpstr>Gill Sans MT</vt:lpstr>
      <vt:lpstr>Montserrat</vt:lpstr>
      <vt:lpstr>Noticia Text</vt:lpstr>
      <vt:lpstr>sofia-pro-light</vt:lpstr>
      <vt:lpstr>Trebuchet MS</vt:lpstr>
      <vt:lpstr>Wingdings</vt:lpstr>
      <vt:lpstr>Wingdings 3</vt:lpstr>
      <vt:lpstr>Facet</vt:lpstr>
      <vt:lpstr>Agreement</vt:lpstr>
      <vt:lpstr>PowerPoint Presentation</vt:lpstr>
      <vt:lpstr>“Bingo! £100,000 win is all mine”</vt:lpstr>
      <vt:lpstr>FACTS OF AGREEMENT</vt:lpstr>
      <vt:lpstr>Objective test: AGREEMENT</vt:lpstr>
      <vt:lpstr>Why is an objective approach important?  RESEARCH TASK: Consider the following cases and feedback to the group:  - Goodwood Investments Holdings Ltd v Thyssenkrupp Industrial Solutions AG [2018]   - Blue v Ashley [2017]  - Wright v Rowland [2017]</vt:lpstr>
      <vt:lpstr>PowerPoint Presentation</vt:lpstr>
      <vt:lpstr>KEY TERMS</vt:lpstr>
      <vt:lpstr>Offers in unilateral and bilateral contracts</vt:lpstr>
      <vt:lpstr>LETS CONSIDER HOW AN OFFER CAN BE MADE  </vt:lpstr>
      <vt:lpstr>MAKING AN OFFER</vt:lpstr>
      <vt:lpstr>OFFER DISTINGUISHED FROM INVITATION TO TREAT</vt:lpstr>
      <vt:lpstr>Invitation to treat: Advertisements</vt:lpstr>
      <vt:lpstr>Why are advertisements seen as invitations to treat?</vt:lpstr>
      <vt:lpstr>Invitation to treat: displays of goods for sale</vt:lpstr>
      <vt:lpstr>Invitation to treat: Auctions</vt:lpstr>
      <vt:lpstr>Invitation to treat: requests for tenders</vt:lpstr>
      <vt:lpstr>Invitation to treat: mere statements of price</vt:lpstr>
      <vt:lpstr>ENDING AN OFFER </vt:lpstr>
      <vt:lpstr>1. Revocation of offer</vt:lpstr>
      <vt:lpstr>PowerPoint Presentation</vt:lpstr>
      <vt:lpstr>Thinkpoint</vt:lpstr>
      <vt:lpstr>2. Rejection of offer</vt:lpstr>
      <vt:lpstr>3. Lapse of time</vt:lpstr>
      <vt:lpstr>4. Death</vt:lpstr>
      <vt:lpstr>PowerPoint Presentation</vt:lpstr>
      <vt:lpstr>PowerPoint Presentation</vt:lpstr>
      <vt:lpstr>Example of ‘Battle of the Forms’ in practice: Butler Machine Tool Co ltd v EX-Cell-O corporation Ltd [1979]</vt:lpstr>
      <vt:lpstr>PowerPoint Presentation</vt:lpstr>
      <vt:lpstr>Qualified acceptance and counter-offers</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PowerPoint Presentation</vt:lpstr>
      <vt:lpstr>Summary of rules regarding communication</vt:lpstr>
      <vt:lpstr>Self-assessment questions</vt:lpstr>
      <vt:lpstr>Use bailii.org to research the following key cases – what key principles can be derived from the cases?</vt:lpstr>
      <vt:lpstr>Task 1 </vt:lpstr>
      <vt:lpstr>Task 2 </vt:lpstr>
      <vt:lpstr>Summary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Ellie Brown</cp:lastModifiedBy>
  <cp:revision>143</cp:revision>
  <cp:lastPrinted>2018-02-01T11:07:40Z</cp:lastPrinted>
  <dcterms:created xsi:type="dcterms:W3CDTF">2018-01-25T12:06:25Z</dcterms:created>
  <dcterms:modified xsi:type="dcterms:W3CDTF">2025-10-08T07:08:06Z</dcterms:modified>
</cp:coreProperties>
</file>