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59" r:id="rId10"/>
    <p:sldId id="260" r:id="rId11"/>
    <p:sldId id="261" r:id="rId12"/>
    <p:sldId id="263" r:id="rId13"/>
    <p:sldId id="262" r:id="rId14"/>
    <p:sldId id="264" r:id="rId15"/>
    <p:sldId id="273" r:id="rId16"/>
    <p:sldId id="274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5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27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250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37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968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96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428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624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755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000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4409B-A73E-4763-8241-4D558DD458B5}" type="datetimeFigureOut">
              <a:rPr lang="en-GB" smtClean="0"/>
              <a:t>23/01/2014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B9AB3-EF6D-45F3-B18B-94118F061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92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s.ufl.edu/operations.s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Large Scale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23</a:t>
            </a:r>
            <a:r>
              <a:rPr lang="en-GB" baseline="30000" dirty="0" smtClean="0"/>
              <a:t>rd</a:t>
            </a:r>
            <a:r>
              <a:rPr lang="en-GB" dirty="0" smtClean="0"/>
              <a:t> January,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611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Centre Framework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35935" t="29034" r="33006" b="38331"/>
          <a:stretch/>
        </p:blipFill>
        <p:spPr bwMode="auto">
          <a:xfrm>
            <a:off x="1331640" y="1628800"/>
            <a:ext cx="6624735" cy="42490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67544" y="6085265"/>
            <a:ext cx="67535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Courtesy of Juniper Networks, “Cloud Ready Data </a:t>
            </a:r>
            <a:r>
              <a:rPr lang="en-GB" sz="1200" dirty="0" err="1" smtClean="0"/>
              <a:t>Center</a:t>
            </a:r>
            <a:r>
              <a:rPr lang="en-GB" sz="1200" dirty="0" smtClean="0"/>
              <a:t> Reference Architecture”, Juniper Networks, 2013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86156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Areas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Management and Organisation (Orchestration)</a:t>
            </a:r>
          </a:p>
          <a:p>
            <a:pPr lvl="1"/>
            <a:r>
              <a:rPr lang="en-GB" dirty="0" smtClean="0"/>
              <a:t>Monitoring, management and planning</a:t>
            </a:r>
          </a:p>
          <a:p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Security, </a:t>
            </a:r>
            <a:r>
              <a:rPr lang="en-GB" dirty="0"/>
              <a:t>user </a:t>
            </a:r>
            <a:r>
              <a:rPr lang="en-GB" dirty="0" smtClean="0"/>
              <a:t>verification and </a:t>
            </a:r>
            <a:r>
              <a:rPr lang="en-GB" dirty="0"/>
              <a:t>entitlement, and application support</a:t>
            </a:r>
            <a:endParaRPr lang="en-GB" dirty="0" smtClean="0"/>
          </a:p>
          <a:p>
            <a:r>
              <a:rPr lang="en-GB" dirty="0" smtClean="0"/>
              <a:t>Computation and Storage</a:t>
            </a:r>
          </a:p>
          <a:p>
            <a:pPr lvl="1"/>
            <a:r>
              <a:rPr lang="en-GB" dirty="0" smtClean="0"/>
              <a:t>Applications </a:t>
            </a:r>
          </a:p>
          <a:p>
            <a:r>
              <a:rPr lang="en-GB" dirty="0" smtClean="0"/>
              <a:t>Network Infrastructure</a:t>
            </a:r>
          </a:p>
          <a:p>
            <a:pPr lvl="1"/>
            <a:r>
              <a:rPr lang="en-GB" dirty="0" smtClean="0"/>
              <a:t>Access </a:t>
            </a:r>
            <a:r>
              <a:rPr lang="en-GB" dirty="0"/>
              <a:t>network, </a:t>
            </a:r>
            <a:r>
              <a:rPr lang="en-GB" dirty="0" smtClean="0"/>
              <a:t>core network, edge </a:t>
            </a:r>
            <a:r>
              <a:rPr lang="en-GB" dirty="0"/>
              <a:t>network</a:t>
            </a:r>
          </a:p>
        </p:txBody>
      </p:sp>
    </p:spTree>
    <p:extLst>
      <p:ext uri="{BB962C8B-B14F-4D97-AF65-F5344CB8AC3E}">
        <p14:creationId xmlns:p14="http://schemas.microsoft.com/office/powerpoint/2010/main" val="2323853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 Access network </a:t>
            </a:r>
          </a:p>
          <a:p>
            <a:pPr lvl="1"/>
            <a:r>
              <a:rPr lang="en-GB" dirty="0" smtClean="0"/>
              <a:t>Connectivity to shared enterprise servers, applications, storage devices, and IP or office automation devices in the data centre itself</a:t>
            </a:r>
          </a:p>
          <a:p>
            <a:r>
              <a:rPr lang="en-GB" dirty="0" smtClean="0"/>
              <a:t>Core network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igh-speed packet switching between multiple access network devices</a:t>
            </a:r>
          </a:p>
          <a:p>
            <a:r>
              <a:rPr lang="en-GB" dirty="0" smtClean="0"/>
              <a:t>Edge network communication links to end user networks</a:t>
            </a:r>
          </a:p>
          <a:p>
            <a:pPr lvl="1"/>
            <a:r>
              <a:rPr lang="en-GB" dirty="0" smtClean="0"/>
              <a:t>Private WAN , mobile access networks, VPNs,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15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Core layer switches </a:t>
            </a:r>
          </a:p>
          <a:p>
            <a:pPr lvl="1"/>
            <a:r>
              <a:rPr lang="en-GB" dirty="0" smtClean="0"/>
              <a:t>Scalable, high-performance, high-density, wire-rate ports</a:t>
            </a:r>
          </a:p>
          <a:p>
            <a:pPr lvl="1"/>
            <a:r>
              <a:rPr lang="en-GB" dirty="0" smtClean="0"/>
              <a:t>High availability – reliable and robust</a:t>
            </a:r>
          </a:p>
          <a:p>
            <a:r>
              <a:rPr lang="en-GB" dirty="0" smtClean="0"/>
              <a:t>Gateway to the WAN edge</a:t>
            </a:r>
          </a:p>
          <a:p>
            <a:pPr lvl="1"/>
            <a:r>
              <a:rPr lang="en-GB" dirty="0" smtClean="0"/>
              <a:t>Typically 10GbE interface for high-level throughput</a:t>
            </a:r>
          </a:p>
          <a:p>
            <a:r>
              <a:rPr lang="en-GB" dirty="0" smtClean="0"/>
              <a:t>Core layer:  high-speed throughput for all data in the data centre</a:t>
            </a:r>
          </a:p>
          <a:p>
            <a:pPr lvl="1"/>
            <a:r>
              <a:rPr lang="en-GB" dirty="0" smtClean="0"/>
              <a:t>Resilient, fail-safe Layer 3 connectivity to multiple access layer devices</a:t>
            </a:r>
          </a:p>
        </p:txBody>
      </p:sp>
    </p:spTree>
    <p:extLst>
      <p:ext uri="{BB962C8B-B14F-4D97-AF65-F5344CB8AC3E}">
        <p14:creationId xmlns:p14="http://schemas.microsoft.com/office/powerpoint/2010/main" val="3401699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Racks, Cabinets, “Compute Nodes”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89067"/>
            <a:ext cx="5197574" cy="4201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662547" y="6340678"/>
            <a:ext cx="4061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http://www.cns.ufl.edu/operations.shtml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64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Computation and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Physical servers</a:t>
            </a:r>
          </a:p>
          <a:p>
            <a:pPr lvl="1"/>
            <a:r>
              <a:rPr lang="en-GB" dirty="0" smtClean="0"/>
              <a:t>Virtual machines provided on physical servers</a:t>
            </a:r>
          </a:p>
          <a:p>
            <a:pPr lvl="1"/>
            <a:r>
              <a:rPr lang="en-GB" dirty="0" smtClean="0"/>
              <a:t>Efficiency, reliability, balancing, etc., etc.</a:t>
            </a:r>
          </a:p>
          <a:p>
            <a:r>
              <a:rPr lang="en-GB" dirty="0" smtClean="0"/>
              <a:t>Storage Area Networks (SANs)</a:t>
            </a:r>
          </a:p>
          <a:p>
            <a:pPr lvl="1"/>
            <a:r>
              <a:rPr lang="en-GB" dirty="0" smtClean="0"/>
              <a:t>Dedicated storage network which provides access to consolidated, block level storage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torage devices, such as disk arrays, tape libraries and optical jukeboxes appear to servers to be locally attached to the operating system. </a:t>
            </a:r>
          </a:p>
          <a:p>
            <a:pPr lvl="1"/>
            <a:r>
              <a:rPr lang="en-GB" dirty="0" smtClean="0"/>
              <a:t>SAN has its own network of storage devices</a:t>
            </a:r>
          </a:p>
          <a:p>
            <a:pPr lvl="2"/>
            <a:r>
              <a:rPr lang="en-GB" dirty="0" smtClean="0"/>
              <a:t>Not accessible through the office network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34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SAN Device Example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Solid state disks</a:t>
            </a:r>
          </a:p>
          <a:p>
            <a:pPr lvl="1"/>
            <a:r>
              <a:rPr lang="en-GB" dirty="0"/>
              <a:t>220TB Raw</a:t>
            </a:r>
          </a:p>
          <a:p>
            <a:r>
              <a:rPr lang="en-GB" dirty="0" smtClean="0"/>
              <a:t>128GB cache</a:t>
            </a:r>
          </a:p>
          <a:p>
            <a:r>
              <a:rPr lang="en-GB" dirty="0" smtClean="0"/>
              <a:t>8 </a:t>
            </a:r>
            <a:r>
              <a:rPr lang="en-GB" dirty="0"/>
              <a:t>Gb/sec Fibre Channel </a:t>
            </a:r>
            <a:r>
              <a:rPr lang="en-GB" dirty="0" smtClean="0"/>
              <a:t>Ports </a:t>
            </a:r>
            <a:r>
              <a:rPr lang="en-GB" dirty="0" smtClean="0"/>
              <a:t>(24) </a:t>
            </a:r>
            <a:endParaRPr lang="en-GB" dirty="0" smtClean="0"/>
          </a:p>
          <a:p>
            <a:r>
              <a:rPr lang="en-GB" dirty="0" smtClean="0"/>
              <a:t>10 </a:t>
            </a:r>
            <a:r>
              <a:rPr lang="en-GB" dirty="0" err="1"/>
              <a:t>GbE</a:t>
            </a:r>
            <a:r>
              <a:rPr lang="en-GB" dirty="0"/>
              <a:t> </a:t>
            </a:r>
            <a:r>
              <a:rPr lang="en-GB" dirty="0" err="1"/>
              <a:t>iSCSI</a:t>
            </a:r>
            <a:r>
              <a:rPr lang="en-GB" dirty="0"/>
              <a:t> </a:t>
            </a:r>
            <a:r>
              <a:rPr lang="en-GB" dirty="0" smtClean="0"/>
              <a:t>Ports </a:t>
            </a:r>
            <a:r>
              <a:rPr lang="en-GB" dirty="0" smtClean="0"/>
              <a:t>(8)</a:t>
            </a:r>
            <a:endParaRPr lang="en-GB" dirty="0" smtClean="0"/>
          </a:p>
          <a:p>
            <a:r>
              <a:rPr lang="en-GB" dirty="0"/>
              <a:t>Redundant power supplies and </a:t>
            </a:r>
            <a:r>
              <a:rPr lang="en-GB" dirty="0" smtClean="0"/>
              <a:t>fans, RAID, up to 4 controllers</a:t>
            </a:r>
          </a:p>
          <a:p>
            <a:r>
              <a:rPr lang="en-GB" dirty="0" smtClean="0"/>
              <a:t>All common OSs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2276872"/>
            <a:ext cx="3643281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5" y="163183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HP 3PAR </a:t>
            </a:r>
            <a:r>
              <a:rPr lang="en-GB" dirty="0" err="1" smtClean="0"/>
              <a:t>StoreServ</a:t>
            </a:r>
            <a:r>
              <a:rPr lang="en-GB" dirty="0" smtClean="0"/>
              <a:t> 7450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68394" y="5157192"/>
            <a:ext cx="13984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Courtesy of HP.com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53311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en-GB" dirty="0" smtClean="0"/>
              <a:t>Critical!</a:t>
            </a:r>
          </a:p>
          <a:p>
            <a:pPr lvl="1"/>
            <a:r>
              <a:rPr lang="en-GB" dirty="0" smtClean="0"/>
              <a:t>Multiple applications, of various types</a:t>
            </a:r>
          </a:p>
          <a:p>
            <a:pPr lvl="2"/>
            <a:r>
              <a:rPr lang="en-GB" dirty="0" smtClean="0"/>
              <a:t>Software as a Service (</a:t>
            </a:r>
            <a:r>
              <a:rPr lang="en-GB" dirty="0" err="1" smtClean="0"/>
              <a:t>SaaS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Service Oriented Architectures (SOA)</a:t>
            </a:r>
          </a:p>
          <a:p>
            <a:pPr lvl="2"/>
            <a:r>
              <a:rPr lang="en-GB" dirty="0" smtClean="0"/>
              <a:t>Web 2.0</a:t>
            </a:r>
          </a:p>
          <a:p>
            <a:pPr lvl="2"/>
            <a:r>
              <a:rPr lang="en-GB" dirty="0" smtClean="0"/>
              <a:t>Databases, ERP, SAP, etc.</a:t>
            </a:r>
          </a:p>
          <a:p>
            <a:r>
              <a:rPr lang="en-GB" dirty="0" smtClean="0"/>
              <a:t>Reduces </a:t>
            </a:r>
            <a:r>
              <a:rPr lang="en-GB" dirty="0"/>
              <a:t>the number of physical </a:t>
            </a:r>
            <a:r>
              <a:rPr lang="en-GB" dirty="0" smtClean="0"/>
              <a:t>servers needed</a:t>
            </a:r>
          </a:p>
          <a:p>
            <a:r>
              <a:rPr lang="en-GB" dirty="0" smtClean="0"/>
              <a:t>Increased utilisation means increased traffic density for individual physical servers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255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Networks?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Separation between physical and logical systems</a:t>
            </a:r>
          </a:p>
          <a:p>
            <a:pPr lvl="1"/>
            <a:r>
              <a:rPr lang="en-GB" dirty="0" smtClean="0"/>
              <a:t>Multiple virtual servers per processor</a:t>
            </a:r>
          </a:p>
          <a:p>
            <a:pPr lvl="1"/>
            <a:r>
              <a:rPr lang="en-GB" dirty="0" smtClean="0"/>
              <a:t>Capacity demand – higher </a:t>
            </a:r>
            <a:r>
              <a:rPr lang="en-GB" dirty="0"/>
              <a:t>link </a:t>
            </a:r>
            <a:r>
              <a:rPr lang="en-GB" dirty="0" smtClean="0"/>
              <a:t>utilization</a:t>
            </a:r>
          </a:p>
          <a:p>
            <a:pPr lvl="2"/>
            <a:r>
              <a:rPr lang="en-GB" dirty="0"/>
              <a:t>M</a:t>
            </a:r>
            <a:r>
              <a:rPr lang="en-GB" dirty="0" smtClean="0"/>
              <a:t>ultiple </a:t>
            </a:r>
            <a:r>
              <a:rPr lang="en-GB" dirty="0"/>
              <a:t>virtual machines now running on an individual physical </a:t>
            </a:r>
            <a:r>
              <a:rPr lang="en-GB" dirty="0" smtClean="0"/>
              <a:t>server </a:t>
            </a:r>
          </a:p>
          <a:p>
            <a:pPr lvl="1"/>
            <a:r>
              <a:rPr lang="en-GB" dirty="0" smtClean="0"/>
              <a:t>Resources demand</a:t>
            </a:r>
          </a:p>
          <a:p>
            <a:pPr lvl="2"/>
            <a:r>
              <a:rPr lang="en-GB" dirty="0" smtClean="0"/>
              <a:t>More media </a:t>
            </a:r>
            <a:r>
              <a:rPr lang="en-GB" dirty="0"/>
              <a:t>access control (MAC) and IP </a:t>
            </a:r>
            <a:r>
              <a:rPr lang="en-GB" dirty="0" smtClean="0"/>
              <a:t>addresses, more applications </a:t>
            </a:r>
            <a:r>
              <a:rPr lang="en-GB" dirty="0"/>
              <a:t>per physical </a:t>
            </a:r>
            <a:r>
              <a:rPr lang="en-GB" dirty="0" smtClean="0"/>
              <a:t>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453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Networks?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Resourcing applications may need load balancing</a:t>
            </a:r>
          </a:p>
          <a:p>
            <a:pPr lvl="1"/>
            <a:r>
              <a:rPr lang="en-GB" dirty="0" smtClean="0"/>
              <a:t>Virtual </a:t>
            </a:r>
            <a:r>
              <a:rPr lang="en-GB" dirty="0"/>
              <a:t>machines </a:t>
            </a:r>
            <a:r>
              <a:rPr lang="en-GB" dirty="0" smtClean="0"/>
              <a:t>moved </a:t>
            </a:r>
            <a:r>
              <a:rPr lang="en-GB" dirty="0"/>
              <a:t>across physical machines within the data </a:t>
            </a:r>
            <a:r>
              <a:rPr lang="en-GB" dirty="0" err="1" smtClean="0"/>
              <a:t>center</a:t>
            </a:r>
            <a:endParaRPr lang="en-GB" dirty="0" smtClean="0"/>
          </a:p>
          <a:p>
            <a:pPr lvl="1"/>
            <a:r>
              <a:rPr lang="en-GB" dirty="0" smtClean="0"/>
              <a:t>Virtual machines moved to </a:t>
            </a:r>
            <a:r>
              <a:rPr lang="en-GB" dirty="0"/>
              <a:t>other data </a:t>
            </a:r>
            <a:r>
              <a:rPr lang="en-GB" dirty="0" err="1" smtClean="0"/>
              <a:t>centers</a:t>
            </a:r>
            <a:r>
              <a:rPr lang="en-GB" dirty="0"/>
              <a:t> </a:t>
            </a:r>
            <a:r>
              <a:rPr lang="en-GB" dirty="0" smtClean="0"/>
              <a:t>(particularly with Cloud systems)</a:t>
            </a:r>
          </a:p>
          <a:p>
            <a:r>
              <a:rPr lang="en-GB" dirty="0" smtClean="0"/>
              <a:t>“Transparently to the user”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and virtual servers </a:t>
            </a:r>
            <a:r>
              <a:rPr lang="en-GB" dirty="0" smtClean="0"/>
              <a:t>synchronisation </a:t>
            </a:r>
            <a:r>
              <a:rPr lang="en-GB" dirty="0"/>
              <a:t>automatically with respect to virtual machine configuration and </a:t>
            </a:r>
            <a:r>
              <a:rPr lang="en-GB" dirty="0" smtClean="0"/>
              <a:t>policies</a:t>
            </a:r>
          </a:p>
          <a:p>
            <a:pPr lvl="2"/>
            <a:r>
              <a:rPr lang="en-GB" dirty="0" smtClean="0"/>
              <a:t>E.g. Virtual Ethernet Port Aggregator (VEPA)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438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Managing Dynamic Resource Allocation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Managing virtualised </a:t>
            </a:r>
            <a:r>
              <a:rPr lang="en-GB" dirty="0"/>
              <a:t>network and security profiles and virtual machine configurations </a:t>
            </a:r>
            <a:r>
              <a:rPr lang="en-GB" dirty="0" smtClean="0"/>
              <a:t>through migration between physical </a:t>
            </a:r>
            <a:r>
              <a:rPr lang="en-GB" dirty="0"/>
              <a:t>hosts. </a:t>
            </a:r>
            <a:endParaRPr lang="en-GB" dirty="0" smtClean="0"/>
          </a:p>
          <a:p>
            <a:r>
              <a:rPr lang="en-GB" dirty="0" smtClean="0"/>
              <a:t>Managing </a:t>
            </a:r>
            <a:r>
              <a:rPr lang="en-GB" dirty="0"/>
              <a:t>profiles </a:t>
            </a:r>
            <a:r>
              <a:rPr lang="en-GB" dirty="0" smtClean="0"/>
              <a:t>between physical hosts</a:t>
            </a:r>
          </a:p>
          <a:p>
            <a:r>
              <a:rPr lang="en-GB" dirty="0" smtClean="0"/>
              <a:t>Security issues with virtualisation</a:t>
            </a:r>
          </a:p>
          <a:p>
            <a:pPr lvl="1"/>
            <a:r>
              <a:rPr lang="en-GB" dirty="0" smtClean="0"/>
              <a:t>Physical network methods won’t necessarily work for communications between virtual machines</a:t>
            </a:r>
          </a:p>
          <a:p>
            <a:r>
              <a:rPr lang="en-GB" dirty="0" smtClean="0"/>
              <a:t>Load management and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502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Input/Output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Physical servers with </a:t>
            </a:r>
            <a:r>
              <a:rPr lang="en-GB" dirty="0"/>
              <a:t>multiple I/O cards to connect to multiple separate physical network segments or even completely separate network </a:t>
            </a:r>
            <a:r>
              <a:rPr lang="en-GB" dirty="0" smtClean="0"/>
              <a:t>infrastructures</a:t>
            </a:r>
          </a:p>
          <a:p>
            <a:pPr lvl="1"/>
            <a:r>
              <a:rPr lang="en-GB" dirty="0" smtClean="0"/>
              <a:t>dual </a:t>
            </a:r>
            <a:r>
              <a:rPr lang="en-GB" dirty="0"/>
              <a:t>SAN for disk </a:t>
            </a:r>
            <a:r>
              <a:rPr lang="en-GB" dirty="0" smtClean="0"/>
              <a:t>access</a:t>
            </a:r>
          </a:p>
          <a:p>
            <a:pPr lvl="1"/>
            <a:r>
              <a:rPr lang="en-GB" dirty="0" smtClean="0"/>
              <a:t>SAN </a:t>
            </a:r>
            <a:r>
              <a:rPr lang="en-GB" dirty="0"/>
              <a:t>or LAN for </a:t>
            </a:r>
            <a:r>
              <a:rPr lang="en-GB" dirty="0" smtClean="0"/>
              <a:t>backup</a:t>
            </a:r>
          </a:p>
          <a:p>
            <a:pPr lvl="1"/>
            <a:r>
              <a:rPr lang="en-GB" dirty="0" smtClean="0"/>
              <a:t>dual </a:t>
            </a:r>
            <a:r>
              <a:rPr lang="en-GB" dirty="0"/>
              <a:t>LAN for client/server or campus LAN </a:t>
            </a:r>
            <a:r>
              <a:rPr lang="en-GB" dirty="0" smtClean="0"/>
              <a:t>connection and cluster traffic</a:t>
            </a:r>
          </a:p>
          <a:p>
            <a:r>
              <a:rPr lang="en-GB" dirty="0" smtClean="0"/>
              <a:t>Multiple hardware:  configuration, failure risk</a:t>
            </a:r>
          </a:p>
          <a:p>
            <a:r>
              <a:rPr lang="en-GB" dirty="0"/>
              <a:t>K</a:t>
            </a:r>
            <a:r>
              <a:rPr lang="en-GB" dirty="0" smtClean="0"/>
              <a:t>ey area for future convergence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521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I/O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Shared </a:t>
            </a:r>
            <a:r>
              <a:rPr lang="en-GB" dirty="0" smtClean="0"/>
              <a:t>storage</a:t>
            </a:r>
          </a:p>
          <a:p>
            <a:pPr lvl="1"/>
            <a:r>
              <a:rPr lang="en-GB" dirty="0" smtClean="0"/>
              <a:t>Centralised </a:t>
            </a:r>
            <a:r>
              <a:rPr lang="en-GB" dirty="0"/>
              <a:t>or </a:t>
            </a:r>
            <a:r>
              <a:rPr lang="en-GB" dirty="0" smtClean="0"/>
              <a:t>distributed</a:t>
            </a:r>
          </a:p>
          <a:p>
            <a:pPr lvl="1"/>
            <a:r>
              <a:rPr lang="en-GB" dirty="0" smtClean="0"/>
              <a:t>File </a:t>
            </a:r>
            <a:r>
              <a:rPr lang="en-GB" dirty="0"/>
              <a:t>based or block </a:t>
            </a:r>
            <a:r>
              <a:rPr lang="en-GB" dirty="0" smtClean="0"/>
              <a:t>based</a:t>
            </a:r>
          </a:p>
          <a:p>
            <a:r>
              <a:rPr lang="en-GB" dirty="0" smtClean="0"/>
              <a:t>File </a:t>
            </a:r>
            <a:r>
              <a:rPr lang="en-GB" dirty="0"/>
              <a:t>based usually uses Network Access </a:t>
            </a:r>
            <a:r>
              <a:rPr lang="en-GB" dirty="0" smtClean="0"/>
              <a:t>Storage (NAS)</a:t>
            </a:r>
          </a:p>
          <a:p>
            <a:r>
              <a:rPr lang="en-GB" dirty="0" smtClean="0"/>
              <a:t>Block </a:t>
            </a:r>
            <a:r>
              <a:rPr lang="en-GB" dirty="0"/>
              <a:t>based is normally Storage Area </a:t>
            </a:r>
            <a:r>
              <a:rPr lang="en-GB" dirty="0" smtClean="0"/>
              <a:t>Network (SAN) </a:t>
            </a:r>
            <a:r>
              <a:rPr lang="en-GB" dirty="0"/>
              <a:t>using Internet Small Computer System Interface </a:t>
            </a:r>
            <a:r>
              <a:rPr lang="en-GB" dirty="0" smtClean="0"/>
              <a:t>(</a:t>
            </a:r>
            <a:r>
              <a:rPr lang="en-GB" dirty="0" err="1" smtClean="0"/>
              <a:t>iSCSI</a:t>
            </a:r>
            <a:r>
              <a:rPr lang="en-GB" dirty="0" smtClean="0"/>
              <a:t>), </a:t>
            </a:r>
            <a:r>
              <a:rPr lang="en-GB" dirty="0"/>
              <a:t>Fibre Channel or Fibre Channel Over Ethernet (FCOE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89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and Local Area Networks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20955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87141"/>
            <a:ext cx="31432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59308" y="4293096"/>
            <a:ext cx="2010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Combined Network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475021" y="4285327"/>
            <a:ext cx="2489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Unified network adapter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6467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Channel Over Ethernet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FC frame </a:t>
            </a:r>
            <a:r>
              <a:rPr lang="en-GB" dirty="0"/>
              <a:t>e</a:t>
            </a:r>
            <a:r>
              <a:rPr lang="en-GB" dirty="0" smtClean="0"/>
              <a:t>ncapsulated within the Ethernet frame structure</a:t>
            </a:r>
          </a:p>
          <a:p>
            <a:r>
              <a:rPr lang="en-GB" dirty="0"/>
              <a:t>Ethernet standard to support a priority-based flow control </a:t>
            </a:r>
            <a:r>
              <a:rPr lang="en-GB" dirty="0" smtClean="0"/>
              <a:t>mechanism</a:t>
            </a:r>
          </a:p>
          <a:p>
            <a:pPr lvl="1"/>
            <a:r>
              <a:rPr lang="en-GB" dirty="0" smtClean="0"/>
              <a:t>Reduce </a:t>
            </a:r>
            <a:r>
              <a:rPr lang="en-GB" dirty="0"/>
              <a:t>frame loss from </a:t>
            </a:r>
            <a:r>
              <a:rPr lang="en-GB" dirty="0" smtClean="0"/>
              <a:t>congestion</a:t>
            </a:r>
            <a:endParaRPr lang="en-GB" dirty="0"/>
          </a:p>
        </p:txBody>
      </p:sp>
      <p:pic>
        <p:nvPicPr>
          <p:cNvPr id="7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0" y="2777331"/>
            <a:ext cx="247650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580112" y="2060848"/>
            <a:ext cx="2046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FCOE </a:t>
            </a:r>
            <a:r>
              <a:rPr lang="en-GB" dirty="0"/>
              <a:t>F</a:t>
            </a:r>
            <a:r>
              <a:rPr lang="en-GB" dirty="0" smtClean="0"/>
              <a:t>rame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749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Centre Bridging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Set </a:t>
            </a:r>
            <a:r>
              <a:rPr lang="en-GB" dirty="0"/>
              <a:t>of proposals developed by the IEEE to support I/O </a:t>
            </a:r>
            <a:r>
              <a:rPr lang="en-GB" dirty="0" smtClean="0"/>
              <a:t>convergence</a:t>
            </a:r>
          </a:p>
          <a:p>
            <a:r>
              <a:rPr lang="en-GB" dirty="0"/>
              <a:t>Converged Enhanced Ethernet (CEE) </a:t>
            </a:r>
            <a:r>
              <a:rPr lang="en-GB" dirty="0" smtClean="0"/>
              <a:t>proposals</a:t>
            </a:r>
          </a:p>
          <a:p>
            <a:pPr lvl="1"/>
            <a:r>
              <a:rPr lang="en-GB" dirty="0" smtClean="0"/>
              <a:t>Priority Flow Control (PFC)—IEEE 802.1Qbb</a:t>
            </a:r>
          </a:p>
          <a:p>
            <a:pPr lvl="1"/>
            <a:r>
              <a:rPr lang="en-GB" dirty="0" smtClean="0"/>
              <a:t>Enhanced Transmission Selection (ETS)—IEEE 802.1Qaz</a:t>
            </a:r>
          </a:p>
          <a:p>
            <a:pPr lvl="1"/>
            <a:r>
              <a:rPr lang="en-GB" dirty="0" smtClean="0"/>
              <a:t>Ethernet Congestion Management (ECM)—IEEE 802.1Qau</a:t>
            </a:r>
          </a:p>
          <a:p>
            <a:pPr lvl="1"/>
            <a:r>
              <a:rPr lang="en-GB" dirty="0" smtClean="0"/>
              <a:t>Data </a:t>
            </a:r>
            <a:r>
              <a:rPr lang="en-GB" dirty="0" err="1" smtClean="0"/>
              <a:t>Center</a:t>
            </a:r>
            <a:r>
              <a:rPr lang="en-GB" dirty="0" smtClean="0"/>
              <a:t> Bridging Exchange Protocol (DCBX)—IEEE 802.1 DCBX</a:t>
            </a:r>
          </a:p>
          <a:p>
            <a:r>
              <a:rPr lang="en-GB" dirty="0" smtClean="0"/>
              <a:t>Lossless </a:t>
            </a:r>
            <a:r>
              <a:rPr lang="en-GB" dirty="0"/>
              <a:t>and delay constrained </a:t>
            </a:r>
            <a:r>
              <a:rPr lang="en-GB" dirty="0" smtClean="0"/>
              <a:t>transport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830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Channel Over Ethernet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Extension of SCSI transport mechanism</a:t>
            </a:r>
          </a:p>
          <a:p>
            <a:r>
              <a:rPr lang="en-GB" dirty="0" smtClean="0"/>
              <a:t>Three primary extensions to deliver the capabilities of Fibre Channel over Ethernet networks:</a:t>
            </a:r>
          </a:p>
          <a:p>
            <a:pPr lvl="1"/>
            <a:r>
              <a:rPr lang="en-GB" dirty="0" smtClean="0"/>
              <a:t>Encapsulation of native Fibre Channel frames into Ethernet Frames.</a:t>
            </a:r>
          </a:p>
          <a:p>
            <a:pPr lvl="1"/>
            <a:r>
              <a:rPr lang="en-GB" dirty="0" smtClean="0"/>
              <a:t>Extensions to the Ethernet protocol so frames are not routinely lost during periods of congestion</a:t>
            </a:r>
          </a:p>
          <a:p>
            <a:pPr lvl="1"/>
            <a:r>
              <a:rPr lang="en-GB" dirty="0" smtClean="0"/>
              <a:t>Mapping between Fibre Channel </a:t>
            </a:r>
            <a:r>
              <a:rPr lang="en-GB" dirty="0" err="1" smtClean="0"/>
              <a:t>N_port</a:t>
            </a:r>
            <a:r>
              <a:rPr lang="en-GB" dirty="0" smtClean="0"/>
              <a:t> IDs (aka FCIDs) and Ethernet MAC addresses.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2033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782</Words>
  <Application>Microsoft Office PowerPoint</Application>
  <PresentationFormat>On-screen Show (4:3)</PresentationFormat>
  <Paragraphs>114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Large Scale Systems</vt:lpstr>
      <vt:lpstr>Data Centre Framework</vt:lpstr>
      <vt:lpstr>Functional Areas</vt:lpstr>
      <vt:lpstr>Network Structure</vt:lpstr>
      <vt:lpstr>Core Network</vt:lpstr>
      <vt:lpstr>Racks, Cabinets, “Compute Nodes”</vt:lpstr>
      <vt:lpstr>Computation and Storage</vt:lpstr>
      <vt:lpstr>SAN Device Example</vt:lpstr>
      <vt:lpstr>Virtualisation</vt:lpstr>
      <vt:lpstr>Virtual Networks?</vt:lpstr>
      <vt:lpstr>Virtual Networks?</vt:lpstr>
      <vt:lpstr>Managing Dynamic Resource Allocation</vt:lpstr>
      <vt:lpstr>Input/Output</vt:lpstr>
      <vt:lpstr>I/O</vt:lpstr>
      <vt:lpstr>Storage and Local Area Networks</vt:lpstr>
      <vt:lpstr>Fibre Channel Over Ethernet</vt:lpstr>
      <vt:lpstr>Data Centre Bridging</vt:lpstr>
      <vt:lpstr>Fibre Channel Over Ethernet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Large Scale Systems</dc:title>
  <dc:creator>John Rees</dc:creator>
  <cp:lastModifiedBy>John Rees</cp:lastModifiedBy>
  <cp:revision>11</cp:revision>
  <dcterms:created xsi:type="dcterms:W3CDTF">2014-01-23T08:25:00Z</dcterms:created>
  <dcterms:modified xsi:type="dcterms:W3CDTF">2014-01-23T10:32:17Z</dcterms:modified>
</cp:coreProperties>
</file>