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commentAuthors.xml" ContentType="application/vnd.openxmlformats-officedocument.presentationml.commentAuthor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53"/>
  </p:notesMasterIdLst>
  <p:sldIdLst>
    <p:sldId id="256" r:id="rId2"/>
    <p:sldId id="257" r:id="rId3"/>
    <p:sldId id="263" r:id="rId4"/>
    <p:sldId id="264" r:id="rId5"/>
    <p:sldId id="265" r:id="rId6"/>
    <p:sldId id="266" r:id="rId7"/>
    <p:sldId id="267" r:id="rId8"/>
    <p:sldId id="268" r:id="rId9"/>
    <p:sldId id="269" r:id="rId10"/>
    <p:sldId id="274" r:id="rId11"/>
    <p:sldId id="275" r:id="rId12"/>
    <p:sldId id="273" r:id="rId13"/>
    <p:sldId id="272" r:id="rId14"/>
    <p:sldId id="270" r:id="rId15"/>
    <p:sldId id="276" r:id="rId16"/>
    <p:sldId id="271" r:id="rId17"/>
    <p:sldId id="319" r:id="rId18"/>
    <p:sldId id="277" r:id="rId19"/>
    <p:sldId id="299" r:id="rId20"/>
    <p:sldId id="302" r:id="rId21"/>
    <p:sldId id="278" r:id="rId22"/>
    <p:sldId id="301" r:id="rId23"/>
    <p:sldId id="300" r:id="rId24"/>
    <p:sldId id="303" r:id="rId25"/>
    <p:sldId id="280" r:id="rId26"/>
    <p:sldId id="281" r:id="rId27"/>
    <p:sldId id="282" r:id="rId28"/>
    <p:sldId id="283" r:id="rId29"/>
    <p:sldId id="284" r:id="rId30"/>
    <p:sldId id="309" r:id="rId31"/>
    <p:sldId id="304" r:id="rId32"/>
    <p:sldId id="310" r:id="rId33"/>
    <p:sldId id="312" r:id="rId34"/>
    <p:sldId id="311" r:id="rId35"/>
    <p:sldId id="313" r:id="rId36"/>
    <p:sldId id="314" r:id="rId37"/>
    <p:sldId id="316" r:id="rId38"/>
    <p:sldId id="298" r:id="rId39"/>
    <p:sldId id="315" r:id="rId40"/>
    <p:sldId id="317" r:id="rId41"/>
    <p:sldId id="286" r:id="rId42"/>
    <p:sldId id="308" r:id="rId43"/>
    <p:sldId id="307" r:id="rId44"/>
    <p:sldId id="289" r:id="rId45"/>
    <p:sldId id="290" r:id="rId46"/>
    <p:sldId id="291" r:id="rId47"/>
    <p:sldId id="292" r:id="rId48"/>
    <p:sldId id="293" r:id="rId49"/>
    <p:sldId id="294" r:id="rId50"/>
    <p:sldId id="288" r:id="rId51"/>
    <p:sldId id="318"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h018" initials="s" lastIdx="1" clrIdx="0"/>
</p:cmAuthorLst>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F38B10-E6C5-47BC-B07F-E035D1BC7FEF}" type="datetimeFigureOut">
              <a:rPr lang="en-GB" smtClean="0"/>
              <a:pPr/>
              <a:t>25/10/2012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A24D523-27C2-4AAC-B0CD-99D706E60625}"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A24D523-27C2-4AAC-B0CD-99D706E60625}" type="slidenum">
              <a:rPr lang="en-GB" smtClean="0"/>
              <a:pPr/>
              <a:t>26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10/25/2012</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10/25/2012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10/25/2012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10/25/2012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10/25/2012</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10/25/2012</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10/25/2012</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10/25/2012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10/25/2012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10/25/2012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10/25/2012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10/25/2012</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400" b="1" dirty="0" smtClean="0"/>
              <a:t>Lesson Four: </a:t>
            </a:r>
            <a:r>
              <a:rPr lang="en-GB" sz="2400" b="1" dirty="0" err="1" smtClean="0"/>
              <a:t>Daoist</a:t>
            </a:r>
            <a:r>
              <a:rPr lang="en-GB" sz="2400" b="1" dirty="0" smtClean="0"/>
              <a:t> Contribution to Chinese Medical and </a:t>
            </a:r>
            <a:r>
              <a:rPr lang="en-GB" sz="2400" b="1" dirty="0" err="1" smtClean="0"/>
              <a:t>Yangsheng</a:t>
            </a:r>
            <a:r>
              <a:rPr lang="en-GB" sz="2400" b="1" dirty="0" smtClean="0"/>
              <a:t> Terminologies  </a:t>
            </a:r>
            <a:endParaRPr lang="en-GB" sz="2400" b="1" dirty="0"/>
          </a:p>
        </p:txBody>
      </p:sp>
      <p:sp>
        <p:nvSpPr>
          <p:cNvPr id="3" name="Subtitle 2"/>
          <p:cNvSpPr>
            <a:spLocks noGrp="1"/>
          </p:cNvSpPr>
          <p:nvPr>
            <p:ph type="subTitle" idx="1"/>
          </p:nvPr>
        </p:nvSpPr>
        <p:spPr>
          <a:xfrm>
            <a:off x="1432560" y="2514600"/>
            <a:ext cx="7406640" cy="3352800"/>
          </a:xfrm>
        </p:spPr>
        <p:txBody>
          <a:bodyPr>
            <a:normAutofit/>
          </a:bodyPr>
          <a:lstStyle/>
          <a:p>
            <a:pPr marL="514350" lvl="0" indent="-514350" algn="l">
              <a:buAutoNum type="arabicPeriod"/>
            </a:pPr>
            <a:r>
              <a:rPr lang="en-GB" sz="2600" b="1" dirty="0" smtClean="0"/>
              <a:t>Chinese understanding of health, sickness, treatment  and Dao of </a:t>
            </a:r>
            <a:r>
              <a:rPr lang="en-GB" sz="2600" b="1" dirty="0" err="1" smtClean="0"/>
              <a:t>Yangsheng</a:t>
            </a:r>
            <a:endParaRPr lang="en-GB" b="1" dirty="0" smtClean="0"/>
          </a:p>
          <a:p>
            <a:pPr marL="514350" lvl="0" indent="-514350" algn="l"/>
            <a:endParaRPr lang="en-GB" sz="2600" b="1" dirty="0" smtClean="0"/>
          </a:p>
          <a:p>
            <a:pPr marL="514350" indent="-514350">
              <a:buAutoNum type="arabicPeriod" startAt="2"/>
            </a:pPr>
            <a:r>
              <a:rPr lang="en-GB" b="1" dirty="0" err="1" smtClean="0"/>
              <a:t>Daoist</a:t>
            </a:r>
            <a:r>
              <a:rPr lang="en-GB" b="1" dirty="0" smtClean="0"/>
              <a:t> Contribution to Chinese Medical and </a:t>
            </a:r>
            <a:r>
              <a:rPr lang="en-GB" b="1" dirty="0" err="1" smtClean="0"/>
              <a:t>Yangsheng</a:t>
            </a:r>
            <a:r>
              <a:rPr lang="en-GB" b="1" dirty="0" smtClean="0"/>
              <a:t> Terminologies </a:t>
            </a:r>
          </a:p>
          <a:p>
            <a:pPr marL="514350" indent="-514350">
              <a:buAutoNum type="arabicPeriod" startAt="2"/>
            </a:pPr>
            <a:endParaRPr lang="en-GB" dirty="0" smtClean="0"/>
          </a:p>
          <a:p>
            <a:pPr marL="514350" lvl="0" indent="-514350" algn="l">
              <a:buAutoNum type="arabicPeriod"/>
            </a:pPr>
            <a:endParaRPr lang="en-GB" sz="2600" dirty="0" smtClean="0"/>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81000"/>
            <a:ext cx="8229600" cy="1143000"/>
          </a:xfrm>
        </p:spPr>
        <p:txBody>
          <a:bodyPr>
            <a:normAutofit/>
          </a:bodyPr>
          <a:lstStyle/>
          <a:p>
            <a:pPr algn="l"/>
            <a:r>
              <a:rPr lang="en-GB" sz="3200" b="1" dirty="0" smtClean="0"/>
              <a:t>Chinese understanding of health, sickness, treatment</a:t>
            </a:r>
            <a:endParaRPr lang="en-GB" sz="3200" dirty="0"/>
          </a:p>
        </p:txBody>
      </p:sp>
      <p:sp>
        <p:nvSpPr>
          <p:cNvPr id="3" name="Content Placeholder 2"/>
          <p:cNvSpPr>
            <a:spLocks noGrp="1"/>
          </p:cNvSpPr>
          <p:nvPr>
            <p:ph idx="1"/>
          </p:nvPr>
        </p:nvSpPr>
        <p:spPr>
          <a:xfrm>
            <a:off x="1435608" y="1447800"/>
            <a:ext cx="7498080" cy="5410200"/>
          </a:xfrm>
        </p:spPr>
        <p:txBody>
          <a:bodyPr>
            <a:noAutofit/>
          </a:bodyPr>
          <a:lstStyle/>
          <a:p>
            <a:r>
              <a:rPr lang="en-GB" sz="2000" dirty="0" smtClean="0"/>
              <a:t>Health, sickness, and treatment are three interrelated issues. </a:t>
            </a:r>
          </a:p>
          <a:p>
            <a:endParaRPr lang="en-GB" sz="2400" dirty="0" smtClean="0"/>
          </a:p>
          <a:p>
            <a:r>
              <a:rPr lang="en-GB" sz="2400" dirty="0" smtClean="0"/>
              <a:t>In the </a:t>
            </a:r>
            <a:r>
              <a:rPr lang="en-GB" sz="2400" i="1" dirty="0" smtClean="0"/>
              <a:t>Inner Cannon of the Yellow Emperor, </a:t>
            </a:r>
            <a:r>
              <a:rPr lang="en-GB" sz="2400" dirty="0" smtClean="0"/>
              <a:t>the person in a healthy condition is called Ping </a:t>
            </a:r>
            <a:r>
              <a:rPr lang="en-GB" sz="2400" dirty="0" err="1" smtClean="0"/>
              <a:t>Ren</a:t>
            </a:r>
            <a:r>
              <a:rPr lang="zh-CN" altLang="en-US" sz="2400" dirty="0" smtClean="0"/>
              <a:t>平人</a:t>
            </a:r>
            <a:r>
              <a:rPr lang="en-GB" sz="2400" dirty="0" smtClean="0"/>
              <a:t>, to mean this person’s yin and yang are in balance and his/her </a:t>
            </a:r>
            <a:r>
              <a:rPr lang="en-GB" sz="2400" dirty="0" err="1" smtClean="0"/>
              <a:t>qi</a:t>
            </a:r>
            <a:r>
              <a:rPr lang="en-GB" sz="2400" dirty="0" smtClean="0"/>
              <a:t> are in harmony.  </a:t>
            </a:r>
          </a:p>
          <a:p>
            <a:endParaRPr lang="en-GB" sz="2400" dirty="0" smtClean="0"/>
          </a:p>
          <a:p>
            <a:r>
              <a:rPr lang="en-GB" sz="2400" dirty="0" smtClean="0"/>
              <a:t> While sickness is referred to a state or condition when yin and yang of a body are out of balance and the </a:t>
            </a:r>
            <a:r>
              <a:rPr lang="en-GB" sz="2400" dirty="0" err="1" smtClean="0"/>
              <a:t>qi</a:t>
            </a:r>
            <a:r>
              <a:rPr lang="en-GB" sz="2400" dirty="0" smtClean="0"/>
              <a:t> and blood within one’s body is in disharmony.  </a:t>
            </a:r>
          </a:p>
          <a:p>
            <a:r>
              <a:rPr lang="en-GB" sz="2400" dirty="0" smtClean="0"/>
              <a:t> </a:t>
            </a:r>
          </a:p>
          <a:p>
            <a:r>
              <a:rPr lang="en-GB" sz="2000" dirty="0" smtClean="0"/>
              <a:t>The basic of the treatment is to restore the balance of yin and yang and regain the harmony between </a:t>
            </a:r>
            <a:r>
              <a:rPr lang="en-GB" sz="2000" dirty="0" err="1" smtClean="0"/>
              <a:t>qi</a:t>
            </a:r>
            <a:r>
              <a:rPr lang="en-GB" sz="2000" dirty="0" smtClean="0"/>
              <a:t> and blood. </a:t>
            </a:r>
          </a:p>
          <a:p>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Two Stages of </a:t>
            </a:r>
            <a:r>
              <a:rPr lang="en-GB" dirty="0" err="1" smtClean="0"/>
              <a:t>Yangsheng</a:t>
            </a:r>
            <a:r>
              <a:rPr lang="en-GB" dirty="0" smtClean="0"/>
              <a:t> Treatment</a:t>
            </a:r>
            <a:endParaRPr lang="en-GB" dirty="0"/>
          </a:p>
        </p:txBody>
      </p:sp>
      <p:sp>
        <p:nvSpPr>
          <p:cNvPr id="3" name="Content Placeholder 2"/>
          <p:cNvSpPr>
            <a:spLocks noGrp="1"/>
          </p:cNvSpPr>
          <p:nvPr>
            <p:ph idx="1"/>
          </p:nvPr>
        </p:nvSpPr>
        <p:spPr/>
        <p:txBody>
          <a:bodyPr>
            <a:normAutofit lnSpcReduction="10000"/>
          </a:bodyPr>
          <a:lstStyle/>
          <a:p>
            <a:r>
              <a:rPr lang="en-GB" dirty="0" smtClean="0"/>
              <a:t>Treatment before a disease has actually attacked one’s body and when the sickness has not yet appeared in one’s physical body--- focus of </a:t>
            </a:r>
            <a:r>
              <a:rPr lang="zh-CN" altLang="en-US" b="1" dirty="0" smtClean="0"/>
              <a:t>养生之道</a:t>
            </a:r>
            <a:r>
              <a:rPr lang="en-GB" altLang="zh-CN" b="1" dirty="0" smtClean="0"/>
              <a:t>the </a:t>
            </a:r>
            <a:r>
              <a:rPr lang="en-GB" b="1" dirty="0" smtClean="0"/>
              <a:t>Dao of  Yangsheng </a:t>
            </a:r>
          </a:p>
          <a:p>
            <a:endParaRPr lang="en-GB" dirty="0" smtClean="0"/>
          </a:p>
          <a:p>
            <a:r>
              <a:rPr lang="en-GB" dirty="0" smtClean="0"/>
              <a:t>Treatment after the disease has already attacked one’s body and one has become a ill patient --- focus of the </a:t>
            </a:r>
            <a:r>
              <a:rPr lang="en-GB" b="1" dirty="0" smtClean="0"/>
              <a:t>Dao of Medicine</a:t>
            </a:r>
            <a:r>
              <a:rPr lang="zh-CN" altLang="en-US" dirty="0" smtClean="0"/>
              <a:t>医道</a:t>
            </a:r>
            <a:r>
              <a:rPr lang="en-GB" dirty="0" smtClean="0"/>
              <a:t>.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Chinese Dao of </a:t>
            </a:r>
            <a:r>
              <a:rPr lang="en-GB" dirty="0" err="1" smtClean="0"/>
              <a:t>Yangsheng</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Dao of Yangsheng in China is a systematic theoretical and practical system including special terminologies, distinctive principles designed for its theory; and particular skills and techniques designed for its exercises. </a:t>
            </a:r>
          </a:p>
          <a:p>
            <a:endParaRPr lang="en-GB" dirty="0" smtClean="0"/>
          </a:p>
          <a:p>
            <a:r>
              <a:rPr lang="en-GB" dirty="0" smtClean="0"/>
              <a:t>Nearly all these terminologies, principles, skills and technologies to be used in Chinese </a:t>
            </a:r>
            <a:r>
              <a:rPr lang="en-GB" dirty="0" err="1" smtClean="0"/>
              <a:t>Yangsheng</a:t>
            </a:r>
            <a:r>
              <a:rPr lang="en-GB" dirty="0" smtClean="0"/>
              <a:t> are more or less come from </a:t>
            </a:r>
            <a:r>
              <a:rPr lang="en-GB" dirty="0" err="1" smtClean="0"/>
              <a:t>Daoist</a:t>
            </a:r>
            <a:r>
              <a:rPr lang="en-GB" dirty="0" smtClean="0"/>
              <a:t> tradition. </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5920" y="304800"/>
            <a:ext cx="7498080" cy="1143000"/>
          </a:xfrm>
        </p:spPr>
        <p:txBody>
          <a:bodyPr>
            <a:normAutofit/>
          </a:bodyPr>
          <a:lstStyle/>
          <a:p>
            <a:r>
              <a:rPr lang="en-GB" sz="2800" b="1" dirty="0" err="1" smtClean="0"/>
              <a:t>Daoist</a:t>
            </a:r>
            <a:r>
              <a:rPr lang="en-GB" sz="2800" b="1" dirty="0" smtClean="0"/>
              <a:t> Contributions to Chinese Medicine and Chinese </a:t>
            </a:r>
            <a:r>
              <a:rPr lang="en-GB" sz="2800" b="1" dirty="0" err="1" smtClean="0"/>
              <a:t>Yangsheng</a:t>
            </a:r>
            <a:endParaRPr lang="en-GB" sz="2800" dirty="0"/>
          </a:p>
        </p:txBody>
      </p:sp>
      <p:sp>
        <p:nvSpPr>
          <p:cNvPr id="3" name="Content Placeholder 2"/>
          <p:cNvSpPr>
            <a:spLocks noGrp="1"/>
          </p:cNvSpPr>
          <p:nvPr>
            <p:ph idx="1"/>
          </p:nvPr>
        </p:nvSpPr>
        <p:spPr/>
        <p:txBody>
          <a:bodyPr>
            <a:normAutofit fontScale="77500" lnSpcReduction="20000"/>
          </a:bodyPr>
          <a:lstStyle/>
          <a:p>
            <a:r>
              <a:rPr lang="en-GB" dirty="0" smtClean="0">
                <a:solidFill>
                  <a:srgbClr val="FF0000"/>
                </a:solidFill>
              </a:rPr>
              <a:t>Dr Edward H. Hume states: </a:t>
            </a:r>
          </a:p>
          <a:p>
            <a:r>
              <a:rPr lang="en-GB" dirty="0" smtClean="0"/>
              <a:t>‘To understand the older conceptions of medicine, it is essential to form a picture of the cosmogony, or philosophy of the origin of the world existing for centuries, but given form chiefly by Taoism. ’ </a:t>
            </a:r>
          </a:p>
          <a:p>
            <a:endParaRPr lang="en-GB" dirty="0" smtClean="0"/>
          </a:p>
          <a:p>
            <a:r>
              <a:rPr lang="en-GB" dirty="0" smtClean="0"/>
              <a:t>Indeed, not only the principles to be used in Chinese Medicine and Life Preservation/Health Maintenance practice come from Daoism, the terminologies to be used by both of them are also derived or from </a:t>
            </a:r>
            <a:r>
              <a:rPr lang="en-GB" dirty="0" err="1" smtClean="0"/>
              <a:t>Daoist</a:t>
            </a:r>
            <a:r>
              <a:rPr lang="en-GB" dirty="0" smtClean="0"/>
              <a:t> philosophy and religion.</a:t>
            </a:r>
          </a:p>
          <a:p>
            <a:pPr>
              <a:buNone/>
            </a:pPr>
            <a:r>
              <a:rPr lang="en-GB" dirty="0" smtClean="0"/>
              <a:t>-----  </a:t>
            </a:r>
            <a:r>
              <a:rPr lang="en-GB" sz="2300" dirty="0" smtClean="0"/>
              <a:t>Edward H. Hume, ‘Some Foundations of Chinese medicine’, </a:t>
            </a:r>
            <a:r>
              <a:rPr lang="en-GB" sz="2300" i="1" dirty="0" smtClean="0"/>
              <a:t>Chinese Medicine Journal, LXI </a:t>
            </a:r>
            <a:r>
              <a:rPr lang="en-GB" sz="2300" dirty="0" smtClean="0"/>
              <a:t>(Sep-Oct), 1942, p.296). </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t>
            </a:r>
            <a:br>
              <a:rPr lang="en-GB" dirty="0" smtClean="0"/>
            </a:br>
            <a:r>
              <a:rPr lang="en-GB" sz="3100" b="1" dirty="0" err="1" smtClean="0"/>
              <a:t>Daoist</a:t>
            </a:r>
            <a:r>
              <a:rPr lang="en-GB" sz="3100" b="1" dirty="0" smtClean="0"/>
              <a:t> Contribution to Chinese Medical and </a:t>
            </a:r>
            <a:r>
              <a:rPr lang="en-GB" sz="3100" b="1" dirty="0" err="1" smtClean="0"/>
              <a:t>Yangsheng</a:t>
            </a:r>
            <a:r>
              <a:rPr lang="en-GB" sz="3100" b="1" dirty="0" smtClean="0"/>
              <a:t> Terminologies 1:  Dao (1)</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 </a:t>
            </a:r>
          </a:p>
          <a:p>
            <a:r>
              <a:rPr lang="en-GB" b="1" dirty="0" smtClean="0"/>
              <a:t>The original meaning of Dao: </a:t>
            </a:r>
          </a:p>
          <a:p>
            <a:endParaRPr lang="en-GB" dirty="0" smtClean="0"/>
          </a:p>
          <a:p>
            <a:r>
              <a:rPr lang="en-GB" dirty="0" smtClean="0"/>
              <a:t>Dao in Chinese originally means road, path, track or course. </a:t>
            </a:r>
          </a:p>
          <a:p>
            <a:r>
              <a:rPr lang="en-GB" dirty="0" smtClean="0"/>
              <a:t>Later it came to mean way, in the sense of a way of looking at world, a certain attitude of mind, a philosophy. </a:t>
            </a:r>
          </a:p>
          <a:p>
            <a:endParaRPr lang="en-GB" b="1" dirty="0" smtClean="0"/>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err="1" smtClean="0"/>
              <a:t>Daoist</a:t>
            </a:r>
            <a:r>
              <a:rPr lang="en-GB" sz="2800" b="1" dirty="0" smtClean="0"/>
              <a:t> Contribution to Chinese Medical and </a:t>
            </a:r>
            <a:r>
              <a:rPr lang="en-GB" sz="2800" b="1" dirty="0" err="1" smtClean="0"/>
              <a:t>Yangsheng</a:t>
            </a:r>
            <a:r>
              <a:rPr lang="en-GB" sz="2800" b="1" dirty="0" smtClean="0"/>
              <a:t> Terminologies:  Dao (2)</a:t>
            </a:r>
            <a:endParaRPr lang="en-GB" sz="2800" dirty="0"/>
          </a:p>
        </p:txBody>
      </p:sp>
      <p:sp>
        <p:nvSpPr>
          <p:cNvPr id="3" name="Content Placeholder 2"/>
          <p:cNvSpPr>
            <a:spLocks noGrp="1"/>
          </p:cNvSpPr>
          <p:nvPr>
            <p:ph idx="1"/>
          </p:nvPr>
        </p:nvSpPr>
        <p:spPr/>
        <p:txBody>
          <a:bodyPr>
            <a:normAutofit fontScale="92500" lnSpcReduction="20000"/>
          </a:bodyPr>
          <a:lstStyle/>
          <a:p>
            <a:pPr lvl="0"/>
            <a:r>
              <a:rPr lang="en-GB" b="1" dirty="0" smtClean="0"/>
              <a:t>The meaning of Dao in Daoism </a:t>
            </a:r>
            <a:endParaRPr lang="en-GB" dirty="0" smtClean="0"/>
          </a:p>
          <a:p>
            <a:r>
              <a:rPr lang="en-GB" dirty="0" smtClean="0"/>
              <a:t>For Daoism, The Dao is at the base of all creation; it is the fundamental productive power of the universe that causes things to come into existence and maintains them throughout their existence.  </a:t>
            </a:r>
          </a:p>
          <a:p>
            <a:endParaRPr lang="en-GB" dirty="0" smtClean="0"/>
          </a:p>
          <a:p>
            <a:r>
              <a:rPr lang="en-GB" dirty="0" smtClean="0"/>
              <a:t>Lao Tzu (chapter 1) : </a:t>
            </a:r>
          </a:p>
          <a:p>
            <a:r>
              <a:rPr lang="en-GB" sz="2400" dirty="0" smtClean="0"/>
              <a:t>The Tao gives birth to the One; the One gives Birth to the Two; the Two gives birth to the Three, and the Three gives birth to every being</a:t>
            </a:r>
            <a:r>
              <a:rPr lang="en-GB" dirty="0" smtClean="0"/>
              <a:t>. </a:t>
            </a:r>
          </a:p>
          <a:p>
            <a:r>
              <a:rPr lang="zh-CN" altLang="en-US" sz="2600" dirty="0" smtClean="0"/>
              <a:t>道生一，一生二，二生三，三生万物</a:t>
            </a:r>
            <a:r>
              <a:rPr lang="en-US" altLang="zh-CN" sz="2600" dirty="0" smtClean="0"/>
              <a:t>.</a:t>
            </a:r>
            <a:endParaRPr lang="en-GB" sz="2600"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b="1" dirty="0" smtClean="0"/>
              <a:t>The Dao and Primeval Chaos </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a:bodyPr>
          <a:lstStyle/>
          <a:p>
            <a:r>
              <a:rPr lang="en-GB" dirty="0" smtClean="0"/>
              <a:t>Same as primeval chaos, Dao is formless anarchic. </a:t>
            </a:r>
          </a:p>
          <a:p>
            <a:pPr>
              <a:buNone/>
            </a:pPr>
            <a:r>
              <a:rPr lang="en-GB" dirty="0" smtClean="0"/>
              <a:t>however, within this formless anarchic the principle of order has existed from within;</a:t>
            </a:r>
          </a:p>
          <a:p>
            <a:pPr>
              <a:buNone/>
            </a:pPr>
            <a:endParaRPr lang="en-GB" dirty="0" smtClean="0"/>
          </a:p>
          <a:p>
            <a:pPr>
              <a:buNone/>
            </a:pPr>
            <a:r>
              <a:rPr lang="en-GB" dirty="0" smtClean="0"/>
              <a:t>out of this primeval chaos, Dao evolves the spontaneous creation that has unfolded all life, including life on Earth, and especially for us consciousness, our own creative source. </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 is the Ultimate Reality</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dirty="0" smtClean="0"/>
              <a:t>This Ultimate Reality is ‘a presence that existed before the universe was formed’ and that this presence ‘continues to guide the world and everything in it’. </a:t>
            </a:r>
          </a:p>
          <a:p>
            <a:pPr>
              <a:buNone/>
            </a:pPr>
            <a:endParaRPr lang="en-GB" dirty="0" smtClean="0"/>
          </a:p>
          <a:p>
            <a:pPr>
              <a:buNone/>
            </a:pPr>
            <a:r>
              <a:rPr lang="en-GB" dirty="0" smtClean="0"/>
              <a:t>It is the source of all things, and can be manifested through different beings; and therefore, Dao can reach into ‘intellectual and spiritual lives of its followers but also into their physical life’. </a:t>
            </a:r>
          </a:p>
          <a:p>
            <a:endParaRPr lang="en-GB" sz="1900" dirty="0" smtClean="0"/>
          </a:p>
          <a:p>
            <a:r>
              <a:rPr lang="en-GB" sz="1900" dirty="0" smtClean="0"/>
              <a:t>Paula </a:t>
            </a:r>
            <a:r>
              <a:rPr lang="en-GB" sz="1900" dirty="0" err="1" smtClean="0"/>
              <a:t>Hartz</a:t>
            </a:r>
            <a:r>
              <a:rPr lang="en-GB" sz="1900" dirty="0" smtClean="0"/>
              <a:t>, edited by Joanne O’Brien and Martin Palmer, Daoism (world religions), New York: Chelsea House Publishing, 2009, p.8-11.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Dao and </a:t>
            </a:r>
            <a:r>
              <a:rPr lang="en-GB" dirty="0" err="1" smtClean="0"/>
              <a:t>Daos</a:t>
            </a:r>
            <a:endParaRPr lang="en-GB" dirty="0"/>
          </a:p>
        </p:txBody>
      </p:sp>
      <p:sp>
        <p:nvSpPr>
          <p:cNvPr id="3" name="Content Placeholder 2"/>
          <p:cNvSpPr>
            <a:spLocks noGrp="1"/>
          </p:cNvSpPr>
          <p:nvPr>
            <p:ph idx="1"/>
          </p:nvPr>
        </p:nvSpPr>
        <p:spPr>
          <a:xfrm>
            <a:off x="1435608" y="1447800"/>
            <a:ext cx="7498080" cy="5105400"/>
          </a:xfrm>
        </p:spPr>
        <p:txBody>
          <a:bodyPr>
            <a:normAutofit fontScale="92500" lnSpcReduction="10000"/>
          </a:bodyPr>
          <a:lstStyle/>
          <a:p>
            <a:r>
              <a:rPr lang="en-GB" dirty="0" smtClean="0"/>
              <a:t>A Dao answers a ‘how’ question; while </a:t>
            </a:r>
            <a:r>
              <a:rPr lang="en-GB" dirty="0" err="1" smtClean="0"/>
              <a:t>Daos</a:t>
            </a:r>
            <a:r>
              <a:rPr lang="en-GB" dirty="0" smtClean="0"/>
              <a:t>, can also tell us categorically what is to do.  </a:t>
            </a:r>
          </a:p>
          <a:p>
            <a:endParaRPr lang="en-GB" dirty="0" smtClean="0"/>
          </a:p>
          <a:p>
            <a:r>
              <a:rPr lang="en-GB" dirty="0" err="1" smtClean="0"/>
              <a:t>Daos</a:t>
            </a:r>
            <a:r>
              <a:rPr lang="en-GB" dirty="0" smtClean="0"/>
              <a:t> are what we seek when we wonder what to do.</a:t>
            </a:r>
          </a:p>
          <a:p>
            <a:endParaRPr lang="en-GB" dirty="0" smtClean="0"/>
          </a:p>
          <a:p>
            <a:r>
              <a:rPr lang="en-GB" dirty="0" smtClean="0"/>
              <a:t>The Concept of Dao is broader than morality and encompasses norms of all types: legal </a:t>
            </a:r>
            <a:r>
              <a:rPr lang="en-GB" dirty="0" err="1" smtClean="0"/>
              <a:t>daos</a:t>
            </a:r>
            <a:r>
              <a:rPr lang="en-GB" dirty="0" smtClean="0"/>
              <a:t>, prudential </a:t>
            </a:r>
            <a:r>
              <a:rPr lang="en-GB" dirty="0" err="1" smtClean="0"/>
              <a:t>daos</a:t>
            </a:r>
            <a:r>
              <a:rPr lang="en-GB" dirty="0" smtClean="0"/>
              <a:t>, fashion </a:t>
            </a:r>
            <a:r>
              <a:rPr lang="en-GB" dirty="0" err="1" smtClean="0"/>
              <a:t>daos</a:t>
            </a:r>
            <a:r>
              <a:rPr lang="en-GB" dirty="0" smtClean="0"/>
              <a:t>; scientific, linguistic and epistemological </a:t>
            </a:r>
            <a:r>
              <a:rPr lang="en-GB" dirty="0" err="1" smtClean="0"/>
              <a:t>daos</a:t>
            </a:r>
            <a:r>
              <a:rPr lang="en-GB" dirty="0" smtClean="0"/>
              <a:t>.        ----- Chad Hansen, p.27.</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Guiding Dao and Interpretive/ Choice Dao</a:t>
            </a:r>
            <a:endParaRPr lang="en-GB" dirty="0"/>
          </a:p>
        </p:txBody>
      </p:sp>
      <p:sp>
        <p:nvSpPr>
          <p:cNvPr id="3" name="Content Placeholder 2"/>
          <p:cNvSpPr>
            <a:spLocks noGrp="1"/>
          </p:cNvSpPr>
          <p:nvPr>
            <p:ph idx="1"/>
          </p:nvPr>
        </p:nvSpPr>
        <p:spPr/>
        <p:txBody>
          <a:bodyPr>
            <a:normAutofit fontScale="85000" lnSpcReduction="20000"/>
          </a:bodyPr>
          <a:lstStyle/>
          <a:p>
            <a:r>
              <a:rPr lang="en-GB" dirty="0" err="1" smtClean="0">
                <a:solidFill>
                  <a:srgbClr val="7030A0"/>
                </a:solidFill>
              </a:rPr>
              <a:t>Daos</a:t>
            </a:r>
            <a:r>
              <a:rPr lang="en-GB" dirty="0" smtClean="0">
                <a:solidFill>
                  <a:srgbClr val="7030A0"/>
                </a:solidFill>
              </a:rPr>
              <a:t> are not forces or things, but the results of the placement of things. </a:t>
            </a:r>
          </a:p>
          <a:p>
            <a:r>
              <a:rPr lang="en-GB" dirty="0" smtClean="0">
                <a:solidFill>
                  <a:srgbClr val="7030A0"/>
                </a:solidFill>
              </a:rPr>
              <a:t>They are opportunities or openings for action by some creature, so </a:t>
            </a:r>
            <a:r>
              <a:rPr lang="en-GB" dirty="0" err="1" smtClean="0">
                <a:solidFill>
                  <a:srgbClr val="7030A0"/>
                </a:solidFill>
              </a:rPr>
              <a:t>daos</a:t>
            </a:r>
            <a:r>
              <a:rPr lang="en-GB" dirty="0" smtClean="0">
                <a:solidFill>
                  <a:srgbClr val="7030A0"/>
                </a:solidFill>
              </a:rPr>
              <a:t> are relative to potential </a:t>
            </a:r>
            <a:r>
              <a:rPr lang="en-GB" dirty="0" err="1" smtClean="0">
                <a:solidFill>
                  <a:srgbClr val="7030A0"/>
                </a:solidFill>
              </a:rPr>
              <a:t>dao</a:t>
            </a:r>
            <a:r>
              <a:rPr lang="en-GB" dirty="0" smtClean="0">
                <a:solidFill>
                  <a:srgbClr val="7030A0"/>
                </a:solidFill>
              </a:rPr>
              <a:t>-walkers. </a:t>
            </a:r>
          </a:p>
          <a:p>
            <a:endParaRPr lang="en-GB" dirty="0" smtClean="0"/>
          </a:p>
          <a:p>
            <a:r>
              <a:rPr lang="en-GB" dirty="0" smtClean="0"/>
              <a:t>A road is a Dao in three dimensions</a:t>
            </a:r>
          </a:p>
          <a:p>
            <a:r>
              <a:rPr lang="en-GB" dirty="0" smtClean="0"/>
              <a:t>A map is a </a:t>
            </a:r>
            <a:r>
              <a:rPr lang="en-GB" dirty="0" err="1" smtClean="0"/>
              <a:t>dao</a:t>
            </a:r>
            <a:r>
              <a:rPr lang="en-GB" dirty="0" smtClean="0"/>
              <a:t> in two dimensions,</a:t>
            </a:r>
          </a:p>
          <a:p>
            <a:r>
              <a:rPr lang="en-GB" dirty="0" smtClean="0"/>
              <a:t>A single arrow or point finger is a one-dimensional </a:t>
            </a:r>
            <a:r>
              <a:rPr lang="en-GB" dirty="0" err="1" smtClean="0"/>
              <a:t>dao</a:t>
            </a:r>
            <a:r>
              <a:rPr lang="en-GB" dirty="0" smtClean="0"/>
              <a:t>.</a:t>
            </a:r>
          </a:p>
          <a:p>
            <a:r>
              <a:rPr lang="en-GB" dirty="0" smtClean="0"/>
              <a:t>A way of behaviour is the fourth dimension of Dao.</a:t>
            </a:r>
            <a:endParaRPr lang="en-GB" dirty="0">
              <a:solidFill>
                <a:srgbClr val="7030A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 of </a:t>
            </a:r>
            <a:r>
              <a:rPr lang="en-GB" dirty="0" err="1" smtClean="0"/>
              <a:t>Yangsheng</a:t>
            </a:r>
            <a:r>
              <a:rPr lang="en-GB" dirty="0" smtClean="0"/>
              <a:t> </a:t>
            </a:r>
            <a:endParaRPr lang="en-GB" dirty="0"/>
          </a:p>
        </p:txBody>
      </p:sp>
      <p:sp>
        <p:nvSpPr>
          <p:cNvPr id="3" name="Content Placeholder 2"/>
          <p:cNvSpPr>
            <a:spLocks noGrp="1"/>
          </p:cNvSpPr>
          <p:nvPr>
            <p:ph idx="1"/>
          </p:nvPr>
        </p:nvSpPr>
        <p:spPr/>
        <p:txBody>
          <a:bodyPr>
            <a:normAutofit/>
          </a:bodyPr>
          <a:lstStyle/>
          <a:p>
            <a:r>
              <a:rPr lang="en-GB" sz="2400" dirty="0" smtClean="0"/>
              <a:t>Dao of </a:t>
            </a:r>
            <a:r>
              <a:rPr lang="en-GB" sz="2400" dirty="0" err="1" smtClean="0"/>
              <a:t>Yangsheng</a:t>
            </a:r>
            <a:r>
              <a:rPr lang="en-GB" sz="2400" dirty="0" smtClean="0"/>
              <a:t> is the Road to guide people to maintain their health and to preserve their live energy and to prolong their life length in four dimensions by giving practitioners</a:t>
            </a:r>
          </a:p>
          <a:p>
            <a:r>
              <a:rPr lang="en-GB" dirty="0" smtClean="0"/>
              <a:t>Metaphysics of Dao</a:t>
            </a:r>
          </a:p>
          <a:p>
            <a:r>
              <a:rPr lang="en-GB" dirty="0" smtClean="0"/>
              <a:t>Psychological guidance </a:t>
            </a:r>
          </a:p>
          <a:p>
            <a:r>
              <a:rPr lang="en-GB" dirty="0" smtClean="0"/>
              <a:t>Physical guidance for space enlargement and time lasting</a:t>
            </a:r>
          </a:p>
          <a:p>
            <a:r>
              <a:rPr lang="en-GB" dirty="0" smtClean="0"/>
              <a:t>And individual practice/experience of Dao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道可道非常道</a:t>
            </a:r>
            <a:endParaRPr lang="en-GB" dirty="0"/>
          </a:p>
        </p:txBody>
      </p:sp>
      <p:sp>
        <p:nvSpPr>
          <p:cNvPr id="3" name="Content Placeholder 2"/>
          <p:cNvSpPr>
            <a:spLocks noGrp="1"/>
          </p:cNvSpPr>
          <p:nvPr>
            <p:ph idx="1"/>
          </p:nvPr>
        </p:nvSpPr>
        <p:spPr>
          <a:xfrm>
            <a:off x="1435608" y="1447800"/>
            <a:ext cx="7498080" cy="5181600"/>
          </a:xfrm>
        </p:spPr>
        <p:txBody>
          <a:bodyPr>
            <a:normAutofit fontScale="92500" lnSpcReduction="10000"/>
          </a:bodyPr>
          <a:lstStyle/>
          <a:p>
            <a:r>
              <a:rPr lang="en-GB" dirty="0" smtClean="0"/>
              <a:t>Dao that acts as guide is not a constant Dao</a:t>
            </a:r>
          </a:p>
          <a:p>
            <a:r>
              <a:rPr lang="en-GB" dirty="0" smtClean="0"/>
              <a:t>Dao in practice is not a constant Dao</a:t>
            </a:r>
          </a:p>
          <a:p>
            <a:r>
              <a:rPr lang="en-GB" dirty="0" smtClean="0"/>
              <a:t>Dao can talk about is not a constant Dao </a:t>
            </a:r>
          </a:p>
          <a:p>
            <a:endParaRPr lang="en-GB" dirty="0" smtClean="0"/>
          </a:p>
          <a:p>
            <a:r>
              <a:rPr lang="en-GB" dirty="0" smtClean="0"/>
              <a:t>Since the interlocking system of linguistic control interferes with our natural flow, </a:t>
            </a:r>
          </a:p>
          <a:p>
            <a:r>
              <a:rPr lang="en-GB" dirty="0" smtClean="0"/>
              <a:t>The key to liberation from it is forgetting the names that lie at its base. </a:t>
            </a:r>
          </a:p>
          <a:p>
            <a:endParaRPr lang="en-GB" sz="2200" dirty="0" smtClean="0"/>
          </a:p>
          <a:p>
            <a:r>
              <a:rPr lang="en-GB" sz="2200" dirty="0" smtClean="0"/>
              <a:t>Chad Hansen (trans.) </a:t>
            </a:r>
            <a:r>
              <a:rPr lang="en-GB" sz="2200" i="1" dirty="0" err="1" smtClean="0"/>
              <a:t>Laozi</a:t>
            </a:r>
            <a:r>
              <a:rPr lang="en-GB" sz="2200" i="1" dirty="0" smtClean="0"/>
              <a:t> Tao De </a:t>
            </a:r>
            <a:r>
              <a:rPr lang="en-GB" sz="2200" i="1" dirty="0" err="1" smtClean="0"/>
              <a:t>Ching</a:t>
            </a:r>
            <a:r>
              <a:rPr lang="en-GB" sz="2200" i="1" dirty="0" smtClean="0"/>
              <a:t>: on the Art of Harmony</a:t>
            </a:r>
            <a:r>
              <a:rPr lang="en-GB" sz="2200" dirty="0" smtClean="0"/>
              <a:t>, Duncan Baird Publishers Ltd, 2009,p.25</a:t>
            </a:r>
            <a:endParaRPr lang="en-GB" sz="2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err="1" smtClean="0"/>
              <a:t>Daoist</a:t>
            </a:r>
            <a:r>
              <a:rPr lang="en-GB" sz="2800" b="1" dirty="0" smtClean="0"/>
              <a:t> Contribution to Chinese Medical and </a:t>
            </a:r>
            <a:r>
              <a:rPr lang="en-GB" sz="2800" b="1" dirty="0" err="1" smtClean="0"/>
              <a:t>Yangsheng</a:t>
            </a:r>
            <a:r>
              <a:rPr lang="en-GB" sz="2800" b="1" dirty="0" smtClean="0"/>
              <a:t> Terminologies 2:  Wu </a:t>
            </a:r>
            <a:r>
              <a:rPr lang="en-GB" sz="2800" b="1" dirty="0" err="1" smtClean="0"/>
              <a:t>ji</a:t>
            </a:r>
            <a:r>
              <a:rPr lang="en-GB" sz="2800" b="1" dirty="0" smtClean="0"/>
              <a:t> </a:t>
            </a:r>
            <a:r>
              <a:rPr lang="zh-CN" altLang="en-US" sz="2800" b="1" dirty="0" smtClean="0"/>
              <a:t>无极</a:t>
            </a:r>
            <a:endParaRPr lang="en-GB" sz="2800" dirty="0"/>
          </a:p>
        </p:txBody>
      </p:sp>
      <p:sp>
        <p:nvSpPr>
          <p:cNvPr id="3" name="Content Placeholder 2"/>
          <p:cNvSpPr>
            <a:spLocks noGrp="1"/>
          </p:cNvSpPr>
          <p:nvPr>
            <p:ph idx="1"/>
          </p:nvPr>
        </p:nvSpPr>
        <p:spPr>
          <a:xfrm>
            <a:off x="1435608" y="1447800"/>
            <a:ext cx="7498080" cy="5410200"/>
          </a:xfrm>
        </p:spPr>
        <p:txBody>
          <a:bodyPr>
            <a:normAutofit fontScale="92500" lnSpcReduction="10000"/>
          </a:bodyPr>
          <a:lstStyle/>
          <a:p>
            <a:r>
              <a:rPr lang="en-GB" dirty="0" smtClean="0"/>
              <a:t>Wu </a:t>
            </a:r>
            <a:r>
              <a:rPr lang="en-GB" dirty="0" err="1" smtClean="0"/>
              <a:t>Ji</a:t>
            </a:r>
            <a:r>
              <a:rPr lang="zh-CN" altLang="en-US" dirty="0" smtClean="0"/>
              <a:t>无极 </a:t>
            </a:r>
            <a:r>
              <a:rPr lang="en-GB" dirty="0" smtClean="0"/>
              <a:t>is a state where all possibilities are held within but not taking into form, due to it was beyond needing to take form.  </a:t>
            </a:r>
          </a:p>
          <a:p>
            <a:endParaRPr lang="en-GB" dirty="0" smtClean="0"/>
          </a:p>
          <a:p>
            <a:r>
              <a:rPr lang="en-GB" dirty="0" smtClean="0"/>
              <a:t>Wu </a:t>
            </a:r>
            <a:r>
              <a:rPr lang="en-GB" dirty="0" err="1" smtClean="0"/>
              <a:t>Ji</a:t>
            </a:r>
            <a:r>
              <a:rPr lang="en-GB" dirty="0" smtClean="0"/>
              <a:t> is the first manifestation of Dao. </a:t>
            </a:r>
          </a:p>
          <a:p>
            <a:r>
              <a:rPr lang="en-GB" dirty="0" smtClean="0"/>
              <a:t>In Wu </a:t>
            </a:r>
            <a:r>
              <a:rPr lang="en-GB" dirty="0" err="1" smtClean="0"/>
              <a:t>Ji</a:t>
            </a:r>
            <a:r>
              <a:rPr lang="en-GB" dirty="0" smtClean="0"/>
              <a:t> state, Dao manifested itself as </a:t>
            </a:r>
            <a:r>
              <a:rPr lang="en-GB" dirty="0" err="1" smtClean="0"/>
              <a:t>wu</a:t>
            </a:r>
            <a:r>
              <a:rPr lang="zh-CN" altLang="en-US" dirty="0" smtClean="0"/>
              <a:t>无</a:t>
            </a:r>
            <a:r>
              <a:rPr lang="en-GB" dirty="0" smtClean="0"/>
              <a:t>, or nothingness. </a:t>
            </a:r>
          </a:p>
          <a:p>
            <a:endParaRPr lang="en-GB" dirty="0" smtClean="0"/>
          </a:p>
          <a:p>
            <a:r>
              <a:rPr lang="en-GB" dirty="0" smtClean="0"/>
              <a:t>Wu presented itself as the primordial chaos, which is a sphere or matrix that holds within itself the whole universe, but in a diffuse, undifferentiated and potential state</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zh-CN" dirty="0" smtClean="0"/>
              <a:t>nameless</a:t>
            </a:r>
            <a:r>
              <a:rPr lang="zh-CN" altLang="en-US" dirty="0" smtClean="0"/>
              <a:t>无名 </a:t>
            </a:r>
            <a:r>
              <a:rPr lang="en-GB" altLang="zh-CN" dirty="0" smtClean="0"/>
              <a:t>&amp; </a:t>
            </a:r>
            <a:r>
              <a:rPr lang="zh-CN" altLang="en-US" dirty="0" smtClean="0"/>
              <a:t>有名</a:t>
            </a:r>
            <a:r>
              <a:rPr lang="en-GB" altLang="zh-CN" dirty="0" smtClean="0"/>
              <a:t>being named  </a:t>
            </a:r>
            <a:endParaRPr lang="en-GB" dirty="0"/>
          </a:p>
        </p:txBody>
      </p:sp>
      <p:sp>
        <p:nvSpPr>
          <p:cNvPr id="3" name="Content Placeholder 2"/>
          <p:cNvSpPr>
            <a:spLocks noGrp="1"/>
          </p:cNvSpPr>
          <p:nvPr>
            <p:ph idx="1"/>
          </p:nvPr>
        </p:nvSpPr>
        <p:spPr>
          <a:xfrm>
            <a:off x="1435608" y="1447800"/>
            <a:ext cx="7498080" cy="5181600"/>
          </a:xfrm>
        </p:spPr>
        <p:txBody>
          <a:bodyPr>
            <a:normAutofit fontScale="77500" lnSpcReduction="20000"/>
          </a:bodyPr>
          <a:lstStyle/>
          <a:p>
            <a:r>
              <a:rPr lang="zh-CN" altLang="en-US" dirty="0" smtClean="0"/>
              <a:t>无名，天地之始；有名</a:t>
            </a:r>
            <a:r>
              <a:rPr lang="en-US" altLang="zh-CN" dirty="0" smtClean="0"/>
              <a:t>, </a:t>
            </a:r>
            <a:r>
              <a:rPr lang="zh-CN" altLang="en-US" dirty="0" smtClean="0"/>
              <a:t>万物之母。</a:t>
            </a:r>
            <a:endParaRPr lang="en-GB" altLang="zh-CN" dirty="0" smtClean="0"/>
          </a:p>
          <a:p>
            <a:r>
              <a:rPr lang="en-GB" altLang="zh-CN" dirty="0" smtClean="0"/>
              <a:t>Nameless is the beginning of Heaven and Earth; being named is the mother of myriad things </a:t>
            </a:r>
            <a:endParaRPr lang="en-US" altLang="zh-CN" dirty="0" smtClean="0"/>
          </a:p>
          <a:p>
            <a:r>
              <a:rPr lang="zh-CN" altLang="en-US" dirty="0" smtClean="0"/>
              <a:t>无</a:t>
            </a:r>
            <a:r>
              <a:rPr lang="en-US" altLang="zh-CN" dirty="0" smtClean="0"/>
              <a:t>, </a:t>
            </a:r>
            <a:r>
              <a:rPr lang="zh-CN" altLang="en-US" dirty="0" smtClean="0"/>
              <a:t>名天地之始；有</a:t>
            </a:r>
            <a:r>
              <a:rPr lang="en-US" altLang="zh-CN" dirty="0" smtClean="0"/>
              <a:t>, </a:t>
            </a:r>
            <a:r>
              <a:rPr lang="zh-CN" altLang="en-US" dirty="0" smtClean="0"/>
              <a:t>名万物之母。</a:t>
            </a:r>
            <a:endParaRPr lang="en-GB" altLang="zh-CN" dirty="0" smtClean="0"/>
          </a:p>
          <a:p>
            <a:r>
              <a:rPr lang="en-GB" altLang="zh-CN" dirty="0" smtClean="0"/>
              <a:t>Nothingness is the name of the beginning of the Heaven and Earth (universe); being is the name of the mother of the myriad things</a:t>
            </a:r>
          </a:p>
          <a:p>
            <a:endParaRPr lang="en-GB" altLang="zh-CN" dirty="0" smtClean="0"/>
          </a:p>
          <a:p>
            <a:r>
              <a:rPr lang="zh-CN" altLang="en-US" dirty="0" smtClean="0"/>
              <a:t>有生于无 </a:t>
            </a:r>
            <a:r>
              <a:rPr lang="en-GB" altLang="zh-CN" dirty="0" smtClean="0"/>
              <a:t>being is born by nothingness </a:t>
            </a:r>
            <a:endParaRPr lang="en-US" altLang="zh-CN" dirty="0" smtClean="0"/>
          </a:p>
          <a:p>
            <a:endParaRPr lang="en-US" altLang="zh-CN" dirty="0" smtClean="0"/>
          </a:p>
          <a:p>
            <a:r>
              <a:rPr lang="zh-CN" altLang="en-US" dirty="0" smtClean="0"/>
              <a:t>无</a:t>
            </a:r>
            <a:r>
              <a:rPr lang="en-GB" altLang="zh-CN" dirty="0" smtClean="0"/>
              <a:t>nothingness </a:t>
            </a:r>
            <a:r>
              <a:rPr lang="en-US" altLang="zh-CN" dirty="0" smtClean="0"/>
              <a:t>= </a:t>
            </a:r>
            <a:r>
              <a:rPr lang="zh-CN" altLang="en-US" dirty="0" smtClean="0"/>
              <a:t>道</a:t>
            </a:r>
            <a:r>
              <a:rPr lang="en-GB" altLang="zh-CN" dirty="0" smtClean="0"/>
              <a:t>Dao </a:t>
            </a:r>
            <a:r>
              <a:rPr lang="en-US" altLang="zh-CN" dirty="0" smtClean="0"/>
              <a:t>=</a:t>
            </a:r>
            <a:r>
              <a:rPr lang="zh-CN" altLang="en-US" dirty="0" smtClean="0"/>
              <a:t>无极 </a:t>
            </a:r>
            <a:r>
              <a:rPr lang="en-GB" altLang="zh-CN" dirty="0" err="1" smtClean="0"/>
              <a:t>Wuji</a:t>
            </a:r>
            <a:endParaRPr lang="en-US" altLang="zh-CN" dirty="0" smtClean="0"/>
          </a:p>
          <a:p>
            <a:r>
              <a:rPr lang="zh-CN" altLang="en-US" dirty="0" smtClean="0"/>
              <a:t>有</a:t>
            </a:r>
            <a:r>
              <a:rPr lang="en-GB" altLang="zh-CN" dirty="0" smtClean="0"/>
              <a:t>being </a:t>
            </a:r>
            <a:r>
              <a:rPr lang="en-US" altLang="zh-CN" dirty="0" smtClean="0"/>
              <a:t>= </a:t>
            </a:r>
            <a:r>
              <a:rPr lang="zh-CN" altLang="en-US" dirty="0" smtClean="0"/>
              <a:t>一</a:t>
            </a:r>
            <a:r>
              <a:rPr lang="en-GB" altLang="zh-CN" dirty="0" smtClean="0"/>
              <a:t>One </a:t>
            </a:r>
            <a:r>
              <a:rPr lang="en-US" altLang="zh-CN" dirty="0" smtClean="0"/>
              <a:t>=</a:t>
            </a:r>
            <a:r>
              <a:rPr lang="en-GB" dirty="0" smtClean="0"/>
              <a:t> </a:t>
            </a:r>
            <a:r>
              <a:rPr lang="zh-CN" altLang="en-US" dirty="0" smtClean="0"/>
              <a:t>气</a:t>
            </a:r>
            <a:r>
              <a:rPr lang="en-GB" dirty="0" smtClean="0"/>
              <a:t>Vital Energy (</a:t>
            </a:r>
            <a:r>
              <a:rPr lang="zh-CN" altLang="en-US" dirty="0" smtClean="0"/>
              <a:t>元气</a:t>
            </a:r>
            <a:r>
              <a:rPr lang="en-US" altLang="zh-CN" dirty="0" smtClean="0"/>
              <a:t>)</a:t>
            </a:r>
          </a:p>
          <a:p>
            <a:r>
              <a:rPr lang="zh-CN" altLang="en-US" dirty="0" smtClean="0"/>
              <a:t>和</a:t>
            </a:r>
            <a:r>
              <a:rPr lang="en-GB" altLang="zh-CN" dirty="0" smtClean="0"/>
              <a:t>Harmony </a:t>
            </a:r>
            <a:r>
              <a:rPr lang="en-US" altLang="zh-CN" dirty="0" smtClean="0"/>
              <a:t>= </a:t>
            </a:r>
            <a:r>
              <a:rPr lang="en-GB" altLang="zh-CN" dirty="0" smtClean="0"/>
              <a:t>balance of Two (Yin and Yang)= </a:t>
            </a:r>
            <a:r>
              <a:rPr lang="zh-CN" altLang="en-US" dirty="0" smtClean="0"/>
              <a:t>太极 </a:t>
            </a:r>
            <a:r>
              <a:rPr lang="en-GB" altLang="zh-CN" dirty="0" err="1" smtClean="0"/>
              <a:t>Taiji</a:t>
            </a:r>
            <a:endParaRPr lang="en-US" altLang="zh-CN" dirty="0" smtClean="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3100" b="1" dirty="0" err="1" smtClean="0"/>
              <a:t>Daoist</a:t>
            </a:r>
            <a:r>
              <a:rPr lang="en-GB" sz="3100" b="1" dirty="0" smtClean="0"/>
              <a:t> Contribution to Chinese Medical and </a:t>
            </a:r>
            <a:r>
              <a:rPr lang="en-GB" sz="3100" b="1" dirty="0" err="1" smtClean="0"/>
              <a:t>Yangsheng</a:t>
            </a:r>
            <a:r>
              <a:rPr lang="en-GB" sz="3100" b="1" dirty="0" smtClean="0"/>
              <a:t> Terminologies 3: De</a:t>
            </a:r>
            <a:r>
              <a:rPr lang="zh-CN" altLang="en-US" sz="3100" b="1" dirty="0" smtClean="0"/>
              <a:t>德 </a:t>
            </a:r>
            <a:r>
              <a:rPr lang="en-GB" dirty="0" smtClean="0"/>
              <a:t/>
            </a:r>
            <a:br>
              <a:rPr lang="en-GB" dirty="0" smtClean="0"/>
            </a:br>
            <a:endParaRPr lang="en-GB" dirty="0"/>
          </a:p>
        </p:txBody>
      </p:sp>
      <p:sp>
        <p:nvSpPr>
          <p:cNvPr id="3" name="Content Placeholder 2"/>
          <p:cNvSpPr>
            <a:spLocks noGrp="1"/>
          </p:cNvSpPr>
          <p:nvPr>
            <p:ph idx="1"/>
          </p:nvPr>
        </p:nvSpPr>
        <p:spPr>
          <a:xfrm>
            <a:off x="1435608" y="1447800"/>
            <a:ext cx="7498080" cy="5410200"/>
          </a:xfrm>
        </p:spPr>
        <p:txBody>
          <a:bodyPr>
            <a:normAutofit fontScale="77500" lnSpcReduction="20000"/>
          </a:bodyPr>
          <a:lstStyle/>
          <a:p>
            <a:r>
              <a:rPr lang="en-GB" dirty="0" smtClean="0"/>
              <a:t>In the same time, within this non-being of Tao, among this undifferentiated void, there exists a powerful creative force can be called as de</a:t>
            </a:r>
            <a:r>
              <a:rPr lang="zh-CN" altLang="en-US" dirty="0" smtClean="0"/>
              <a:t>德 </a:t>
            </a:r>
            <a:r>
              <a:rPr lang="en-GB" altLang="zh-CN" dirty="0" smtClean="0"/>
              <a:t>(inner power)</a:t>
            </a:r>
            <a:r>
              <a:rPr lang="en-GB" dirty="0" smtClean="0"/>
              <a:t>. </a:t>
            </a:r>
          </a:p>
          <a:p>
            <a:endParaRPr lang="en-GB" dirty="0" smtClean="0"/>
          </a:p>
          <a:p>
            <a:r>
              <a:rPr lang="en-GB" dirty="0" smtClean="0"/>
              <a:t>De is the most powerful creative force (inner power) that help the </a:t>
            </a:r>
            <a:r>
              <a:rPr lang="en-GB" dirty="0" err="1" smtClean="0"/>
              <a:t>Qi</a:t>
            </a:r>
            <a:r>
              <a:rPr lang="en-GB" dirty="0" smtClean="0"/>
              <a:t>/Chi (Subtle or Vital Energy) emerging from non-existence to existence. ------ Arthur </a:t>
            </a:r>
            <a:r>
              <a:rPr lang="en-GB" dirty="0" err="1" smtClean="0"/>
              <a:t>Waley</a:t>
            </a:r>
            <a:endParaRPr lang="en-GB" dirty="0" smtClean="0"/>
          </a:p>
          <a:p>
            <a:endParaRPr lang="en-GB" dirty="0" smtClean="0"/>
          </a:p>
          <a:p>
            <a:r>
              <a:rPr lang="en-GB" dirty="0" smtClean="0"/>
              <a:t>De is what is achieved when a person internalized some </a:t>
            </a:r>
            <a:r>
              <a:rPr lang="en-GB" dirty="0" err="1" smtClean="0"/>
              <a:t>dao</a:t>
            </a:r>
            <a:r>
              <a:rPr lang="en-GB" dirty="0" smtClean="0"/>
              <a:t>, learns and practices it.  ---- Chad Hansen</a:t>
            </a:r>
          </a:p>
          <a:p>
            <a:endParaRPr lang="en-GB" dirty="0" smtClean="0"/>
          </a:p>
          <a:p>
            <a:r>
              <a:rPr lang="en-GB" dirty="0" smtClean="0"/>
              <a:t>De governs the quality of our performance = virtuosity</a:t>
            </a:r>
          </a:p>
          <a:p>
            <a:endParaRPr lang="en-GB" dirty="0" smtClean="0"/>
          </a:p>
          <a:p>
            <a:r>
              <a:rPr lang="en-GB" dirty="0" smtClean="0"/>
              <a:t>De decides our destiny/fate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 in Confucianism and Daoism</a:t>
            </a:r>
            <a:endParaRPr lang="en-GB" dirty="0"/>
          </a:p>
        </p:txBody>
      </p:sp>
      <p:sp>
        <p:nvSpPr>
          <p:cNvPr id="3" name="Content Placeholder 2"/>
          <p:cNvSpPr>
            <a:spLocks noGrp="1"/>
          </p:cNvSpPr>
          <p:nvPr>
            <p:ph idx="1"/>
          </p:nvPr>
        </p:nvSpPr>
        <p:spPr/>
        <p:txBody>
          <a:bodyPr/>
          <a:lstStyle/>
          <a:p>
            <a:r>
              <a:rPr lang="en-GB" dirty="0" smtClean="0"/>
              <a:t>Daoism:                        Confucianism </a:t>
            </a:r>
          </a:p>
          <a:p>
            <a:r>
              <a:rPr lang="en-GB" dirty="0" smtClean="0"/>
              <a:t>Inner Power                  Moral Power</a:t>
            </a:r>
          </a:p>
          <a:p>
            <a:r>
              <a:rPr lang="en-GB" dirty="0" smtClean="0"/>
              <a:t>  </a:t>
            </a:r>
            <a:r>
              <a:rPr lang="en-GB" sz="2400" dirty="0" smtClean="0"/>
              <a:t>Dao </a:t>
            </a:r>
            <a:r>
              <a:rPr lang="en-GB" sz="2400" dirty="0" err="1" smtClean="0"/>
              <a:t>Dejing</a:t>
            </a:r>
            <a:r>
              <a:rPr lang="en-GB" sz="2400" dirty="0" smtClean="0"/>
              <a:t> (28)                         Mencius </a:t>
            </a:r>
            <a:r>
              <a:rPr lang="zh-CN" altLang="en-US" sz="2400" dirty="0" smtClean="0"/>
              <a:t>仁者无敌</a:t>
            </a:r>
            <a:endParaRPr lang="en-GB" sz="2400" dirty="0" smtClean="0"/>
          </a:p>
          <a:p>
            <a:endParaRPr lang="en-GB" dirty="0" smtClean="0"/>
          </a:p>
          <a:p>
            <a:r>
              <a:rPr lang="en-GB" dirty="0" err="1" smtClean="0"/>
              <a:t>Xuan</a:t>
            </a:r>
            <a:r>
              <a:rPr lang="en-GB" dirty="0" smtClean="0"/>
              <a:t> De (10)                  Dao De</a:t>
            </a:r>
          </a:p>
          <a:p>
            <a:r>
              <a:rPr lang="en-GB" sz="2400" dirty="0" smtClean="0"/>
              <a:t>Guard/ defend/observe                  extend/expand</a:t>
            </a:r>
          </a:p>
          <a:p>
            <a:r>
              <a:rPr lang="en-GB" sz="2400" dirty="0" smtClean="0"/>
              <a:t>Weakness/soft/dishonour              righteousness/ virtue</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dirty="0" err="1" smtClean="0"/>
              <a:t>Daoist</a:t>
            </a:r>
            <a:r>
              <a:rPr lang="en-GB" sz="3100" b="1" dirty="0" smtClean="0"/>
              <a:t> Contribution to Chinese Medical and </a:t>
            </a:r>
            <a:r>
              <a:rPr lang="en-GB" sz="3100" b="1" dirty="0" err="1" smtClean="0"/>
              <a:t>Yangsheng</a:t>
            </a:r>
            <a:r>
              <a:rPr lang="en-GB" sz="3100" b="1" dirty="0" smtClean="0"/>
              <a:t> Terminologies 4: Chi </a:t>
            </a:r>
            <a:r>
              <a:rPr lang="zh-CN" altLang="en-US" b="1" dirty="0" smtClean="0"/>
              <a:t>气 </a:t>
            </a:r>
            <a:endParaRPr lang="en-GB" dirty="0"/>
          </a:p>
        </p:txBody>
      </p:sp>
      <p:sp>
        <p:nvSpPr>
          <p:cNvPr id="3" name="Content Placeholder 2"/>
          <p:cNvSpPr>
            <a:spLocks noGrp="1"/>
          </p:cNvSpPr>
          <p:nvPr>
            <p:ph idx="1"/>
          </p:nvPr>
        </p:nvSpPr>
        <p:spPr/>
        <p:txBody>
          <a:bodyPr/>
          <a:lstStyle/>
          <a:p>
            <a:r>
              <a:rPr lang="en-GB" dirty="0" err="1" smtClean="0"/>
              <a:t>Qi</a:t>
            </a:r>
            <a:r>
              <a:rPr lang="en-GB" dirty="0" smtClean="0"/>
              <a:t> is in some sense like ‘matter’ as the ultimate constituent stud, but it excites modern physicists because it connotes ‘energy’ or ‘force’. </a:t>
            </a:r>
          </a:p>
          <a:p>
            <a:r>
              <a:rPr lang="en-GB" dirty="0" smtClean="0"/>
              <a:t>It is conventionally used of the life-force, the breath, that animates living things until it exhausted. </a:t>
            </a:r>
          </a:p>
          <a:p>
            <a:pPr>
              <a:buNone/>
            </a:pPr>
            <a:endParaRPr lang="en-GB" sz="1800" dirty="0" smtClean="0"/>
          </a:p>
          <a:p>
            <a:pPr>
              <a:buNone/>
            </a:pPr>
            <a:r>
              <a:rPr lang="en-GB" sz="1800" dirty="0" smtClean="0"/>
              <a:t>-------Chad </a:t>
            </a:r>
            <a:r>
              <a:rPr lang="en-GB" sz="1800" dirty="0" err="1" smtClean="0"/>
              <a:t>Hensen</a:t>
            </a:r>
            <a:r>
              <a:rPr lang="en-GB" sz="1800" dirty="0" smtClean="0"/>
              <a:t> (Trans),  </a:t>
            </a:r>
            <a:r>
              <a:rPr lang="en-GB" sz="1800" dirty="0" err="1" smtClean="0"/>
              <a:t>Laozi</a:t>
            </a:r>
            <a:r>
              <a:rPr lang="en-GB" sz="1800" dirty="0" smtClean="0"/>
              <a:t> Tao Te </a:t>
            </a:r>
            <a:r>
              <a:rPr lang="en-GB" sz="1800" dirty="0" err="1" smtClean="0"/>
              <a:t>Ching</a:t>
            </a:r>
            <a:r>
              <a:rPr lang="en-GB" sz="1800" dirty="0" smtClean="0"/>
              <a:t>: on the Art of Harmony, London: Duncan Baird Publishers, </a:t>
            </a:r>
            <a:r>
              <a:rPr lang="en-GB" sz="1800" i="1" dirty="0" smtClean="0"/>
              <a:t>2009</a:t>
            </a:r>
            <a:r>
              <a:rPr lang="en-GB" sz="1800" dirty="0" smtClean="0"/>
              <a:t>, p.33. </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err="1" smtClean="0"/>
              <a:t>Livia</a:t>
            </a:r>
            <a:r>
              <a:rPr lang="en-GB" sz="2400" dirty="0" smtClean="0"/>
              <a:t> Kohn(Edited), </a:t>
            </a:r>
            <a:r>
              <a:rPr lang="en-GB" sz="2400" i="1" dirty="0" err="1" smtClean="0"/>
              <a:t>Daoist</a:t>
            </a:r>
            <a:r>
              <a:rPr lang="en-GB" sz="2400" i="1" dirty="0" smtClean="0"/>
              <a:t> Body Cultivation: Traditional Models and Contemporary Practices</a:t>
            </a:r>
            <a:r>
              <a:rPr lang="en-GB" sz="2400" dirty="0" smtClean="0"/>
              <a:t>, Three Pines Press, 2006, p.3</a:t>
            </a:r>
            <a:endParaRPr lang="en-GB" sz="2400" dirty="0"/>
          </a:p>
        </p:txBody>
      </p:sp>
      <p:sp>
        <p:nvSpPr>
          <p:cNvPr id="3" name="Content Placeholder 2"/>
          <p:cNvSpPr>
            <a:spLocks noGrp="1"/>
          </p:cNvSpPr>
          <p:nvPr>
            <p:ph idx="1"/>
          </p:nvPr>
        </p:nvSpPr>
        <p:spPr>
          <a:xfrm>
            <a:off x="1435608" y="1447800"/>
            <a:ext cx="7498080" cy="5181600"/>
          </a:xfrm>
        </p:spPr>
        <p:txBody>
          <a:bodyPr>
            <a:normAutofit lnSpcReduction="10000"/>
          </a:bodyPr>
          <a:lstStyle/>
          <a:p>
            <a:r>
              <a:rPr lang="en-GB" dirty="0" err="1" smtClean="0"/>
              <a:t>Qi</a:t>
            </a:r>
            <a:r>
              <a:rPr lang="en-GB" dirty="0" smtClean="0"/>
              <a:t> is the fundamental energy of the universe, the basic staff of the Dao, the life force in the human body, and the basis of all physical vitality. </a:t>
            </a:r>
          </a:p>
          <a:p>
            <a:endParaRPr lang="en-GB" dirty="0" smtClean="0"/>
          </a:p>
          <a:p>
            <a:r>
              <a:rPr lang="en-GB" dirty="0" smtClean="0"/>
              <a:t>Tangible in the sensations and pulses, visible as vapour and breath, </a:t>
            </a:r>
          </a:p>
          <a:p>
            <a:r>
              <a:rPr lang="en-GB" dirty="0" smtClean="0"/>
              <a:t>audible in signs and sounds, </a:t>
            </a:r>
          </a:p>
          <a:p>
            <a:r>
              <a:rPr lang="en-GB" dirty="0" smtClean="0"/>
              <a:t>it is what we are as physical, embodied beings. </a:t>
            </a:r>
          </a:p>
          <a:p>
            <a:endParaRPr lang="en-GB" dirty="0" smtClean="0"/>
          </a:p>
          <a:p>
            <a:endParaRPr lang="en-GB" dirty="0" smtClean="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b="1" dirty="0" err="1" smtClean="0"/>
              <a:t>Livia</a:t>
            </a:r>
            <a:r>
              <a:rPr lang="en-GB" sz="2000" b="1" dirty="0" smtClean="0"/>
              <a:t> Kohn(Edited), </a:t>
            </a:r>
            <a:r>
              <a:rPr lang="en-GB" sz="2000" b="1" i="1" dirty="0" err="1" smtClean="0"/>
              <a:t>Daoist</a:t>
            </a:r>
            <a:r>
              <a:rPr lang="en-GB" sz="2000" b="1" i="1" dirty="0" smtClean="0"/>
              <a:t> Body Cultivation: Traditional Models and Contemporary Practices</a:t>
            </a:r>
            <a:r>
              <a:rPr lang="en-GB" sz="2000" b="1" dirty="0" smtClean="0"/>
              <a:t>, Three Pines Press, 2006, p.3</a:t>
            </a:r>
            <a:endParaRPr lang="en-GB" sz="2000" b="1" dirty="0"/>
          </a:p>
        </p:txBody>
      </p:sp>
      <p:sp>
        <p:nvSpPr>
          <p:cNvPr id="3" name="Content Placeholder 2"/>
          <p:cNvSpPr>
            <a:spLocks noGrp="1"/>
          </p:cNvSpPr>
          <p:nvPr>
            <p:ph idx="1"/>
          </p:nvPr>
        </p:nvSpPr>
        <p:spPr>
          <a:xfrm>
            <a:off x="1435608" y="1447800"/>
            <a:ext cx="7498080" cy="5410200"/>
          </a:xfrm>
        </p:spPr>
        <p:txBody>
          <a:bodyPr>
            <a:normAutofit fontScale="92500" lnSpcReduction="10000"/>
          </a:bodyPr>
          <a:lstStyle/>
          <a:p>
            <a:r>
              <a:rPr lang="en-GB" dirty="0" smtClean="0"/>
              <a:t>Yet, it is also the material energy of Dao, the underlying force of the greater universe, the power that makes things happen in the cosmos. </a:t>
            </a:r>
          </a:p>
          <a:p>
            <a:endParaRPr lang="en-GB" dirty="0" smtClean="0"/>
          </a:p>
          <a:p>
            <a:r>
              <a:rPr lang="en-GB" dirty="0" smtClean="0"/>
              <a:t>There is only one </a:t>
            </a:r>
            <a:r>
              <a:rPr lang="en-GB" dirty="0" err="1" smtClean="0"/>
              <a:t>Qi</a:t>
            </a:r>
            <a:r>
              <a:rPr lang="en-GB" dirty="0" smtClean="0"/>
              <a:t>, just as there is only one Dao, and through it people and the cosmos are one. </a:t>
            </a:r>
          </a:p>
          <a:p>
            <a:r>
              <a:rPr lang="en-GB" dirty="0" smtClean="0"/>
              <a:t>We are by way of being bodies already part of the divine, the ultimate, the creation. All we have to do is to realize this fact and behave accordingly.</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smtClean="0"/>
              <a:t>Mark </a:t>
            </a:r>
            <a:r>
              <a:rPr lang="en-GB" sz="2700" dirty="0" err="1" smtClean="0"/>
              <a:t>Fostater</a:t>
            </a:r>
            <a:r>
              <a:rPr lang="en-GB" sz="2700" dirty="0" smtClean="0"/>
              <a:t>, </a:t>
            </a:r>
            <a:r>
              <a:rPr lang="en-GB" sz="2700" i="1" dirty="0" smtClean="0"/>
              <a:t>The Spiritual Teachings of the Tao: Ancient Philosophy for Modern Wisdom, </a:t>
            </a:r>
            <a:r>
              <a:rPr lang="en-GB" sz="2700" dirty="0" smtClean="0"/>
              <a:t>London: </a:t>
            </a:r>
            <a:r>
              <a:rPr lang="en-GB" sz="2700" dirty="0" err="1" smtClean="0"/>
              <a:t>Hodder</a:t>
            </a:r>
            <a:r>
              <a:rPr lang="en-GB" sz="2700" dirty="0" smtClean="0"/>
              <a:t> &amp; Stoughton, 2001, p.30.</a:t>
            </a:r>
            <a:endParaRPr lang="en-GB" dirty="0"/>
          </a:p>
        </p:txBody>
      </p:sp>
      <p:sp>
        <p:nvSpPr>
          <p:cNvPr id="3" name="Content Placeholder 2"/>
          <p:cNvSpPr>
            <a:spLocks noGrp="1"/>
          </p:cNvSpPr>
          <p:nvPr>
            <p:ph idx="1"/>
          </p:nvPr>
        </p:nvSpPr>
        <p:spPr>
          <a:xfrm>
            <a:off x="1435608" y="1447800"/>
            <a:ext cx="7498080" cy="5257800"/>
          </a:xfrm>
        </p:spPr>
        <p:txBody>
          <a:bodyPr>
            <a:normAutofit fontScale="85000" lnSpcReduction="10000"/>
          </a:bodyPr>
          <a:lstStyle/>
          <a:p>
            <a:endParaRPr lang="en-GB" sz="3400" dirty="0" smtClean="0"/>
          </a:p>
          <a:p>
            <a:r>
              <a:rPr lang="en-GB" sz="3400" dirty="0" smtClean="0"/>
              <a:t>Generally speaking, Chi (</a:t>
            </a:r>
            <a:r>
              <a:rPr lang="en-GB" sz="3400" dirty="0" err="1" smtClean="0"/>
              <a:t>Qi</a:t>
            </a:r>
            <a:r>
              <a:rPr lang="en-GB" sz="3400" dirty="0" smtClean="0"/>
              <a:t>) is the energy permeating and organising all of existence, including our own bodies. </a:t>
            </a:r>
          </a:p>
          <a:p>
            <a:endParaRPr lang="en-GB" sz="3400" dirty="0" smtClean="0"/>
          </a:p>
          <a:p>
            <a:r>
              <a:rPr lang="en-GB" sz="3400" dirty="0" smtClean="0"/>
              <a:t>It is responsible for circulation, not only the circulation of breath, blood and the other fluids in our body, but the circulation of the wind and rain, the sun and the moon. </a:t>
            </a:r>
          </a:p>
          <a:p>
            <a:endParaRPr lang="en-GB" sz="3400" dirty="0" smtClean="0"/>
          </a:p>
          <a:p>
            <a:r>
              <a:rPr lang="en-GB" sz="3400" dirty="0" smtClean="0"/>
              <a:t>It is from this conception of Chi that the Chinese developed their system of medicine.  </a:t>
            </a:r>
            <a:endParaRPr lang="en-GB" sz="2600"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Qi</a:t>
            </a:r>
            <a:r>
              <a:rPr lang="en-GB" dirty="0" smtClean="0"/>
              <a:t> and Dao and One</a:t>
            </a:r>
            <a:endParaRPr lang="en-GB" dirty="0"/>
          </a:p>
        </p:txBody>
      </p:sp>
      <p:sp>
        <p:nvSpPr>
          <p:cNvPr id="3" name="Content Placeholder 2"/>
          <p:cNvSpPr>
            <a:spLocks noGrp="1"/>
          </p:cNvSpPr>
          <p:nvPr>
            <p:ph idx="1"/>
          </p:nvPr>
        </p:nvSpPr>
        <p:spPr>
          <a:xfrm>
            <a:off x="1435608" y="1447800"/>
            <a:ext cx="7498080" cy="5181600"/>
          </a:xfrm>
        </p:spPr>
        <p:txBody>
          <a:bodyPr>
            <a:normAutofit fontScale="77500" lnSpcReduction="20000"/>
          </a:bodyPr>
          <a:lstStyle/>
          <a:p>
            <a:r>
              <a:rPr lang="en-GB" dirty="0" smtClean="0"/>
              <a:t>Chi/</a:t>
            </a:r>
            <a:r>
              <a:rPr lang="en-GB" dirty="0" err="1" smtClean="0"/>
              <a:t>Qi</a:t>
            </a:r>
            <a:r>
              <a:rPr lang="en-GB" dirty="0" smtClean="0"/>
              <a:t> is everywhere and in everything, but it did not come into existence by itself.  It needed a source, the source of reality, and the Chinese called this source Tao/Dao. </a:t>
            </a:r>
          </a:p>
          <a:p>
            <a:r>
              <a:rPr lang="en-GB" dirty="0" smtClean="0"/>
              <a:t>Unlike Chi, which is physical and can be felt and measured, Tao is neither physical nor spiritual. Instead, paradoxically, it is both physical and spiritual yet neither physical nor spiritual. </a:t>
            </a:r>
          </a:p>
          <a:p>
            <a:r>
              <a:rPr lang="en-GB" sz="2600" dirty="0" smtClean="0"/>
              <a:t>---Mark </a:t>
            </a:r>
            <a:r>
              <a:rPr lang="en-GB" sz="2600" dirty="0" err="1" smtClean="0"/>
              <a:t>Fostater</a:t>
            </a:r>
            <a:r>
              <a:rPr lang="en-GB" sz="2600" dirty="0" smtClean="0"/>
              <a:t>, 2001: 30</a:t>
            </a:r>
          </a:p>
          <a:p>
            <a:endParaRPr lang="en-GB" dirty="0" smtClean="0"/>
          </a:p>
          <a:p>
            <a:r>
              <a:rPr lang="en-GB" dirty="0" smtClean="0"/>
              <a:t>Congenital </a:t>
            </a:r>
            <a:r>
              <a:rPr lang="en-GB" dirty="0" err="1" smtClean="0"/>
              <a:t>Qi</a:t>
            </a:r>
            <a:r>
              <a:rPr lang="en-GB" dirty="0" smtClean="0"/>
              <a:t>/Chi </a:t>
            </a:r>
            <a:r>
              <a:rPr lang="zh-CN" altLang="en-US" dirty="0" smtClean="0"/>
              <a:t>元气</a:t>
            </a:r>
            <a:r>
              <a:rPr lang="en-GB" dirty="0" smtClean="0"/>
              <a:t>is the first being manifestation of the Tao, and is the first existence of being which can be felt and touched. </a:t>
            </a:r>
          </a:p>
          <a:p>
            <a:r>
              <a:rPr lang="en-GB" dirty="0" smtClean="0"/>
              <a:t>It is the </a:t>
            </a:r>
            <a:r>
              <a:rPr lang="en-GB" b="1" dirty="0" smtClean="0"/>
              <a:t>One</a:t>
            </a:r>
            <a:r>
              <a:rPr lang="en-GB" dirty="0" smtClean="0"/>
              <a:t> to be produced by the Tao in its first action</a:t>
            </a:r>
          </a:p>
          <a:p>
            <a:endParaRPr lang="en-GB" dirty="0" smtClean="0"/>
          </a:p>
          <a:p>
            <a:endParaRPr lang="en-GB" dirty="0" smtClean="0"/>
          </a:p>
          <a:p>
            <a:endParaRPr lang="en-GB" dirty="0" smtClean="0"/>
          </a:p>
          <a:p>
            <a:endParaRPr lang="en-GB" dirty="0" smtClean="0"/>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Levels of </a:t>
            </a:r>
            <a:r>
              <a:rPr lang="en-GB" dirty="0" err="1" smtClean="0"/>
              <a:t>Qi</a:t>
            </a:r>
            <a:endParaRPr lang="en-GB" dirty="0"/>
          </a:p>
        </p:txBody>
      </p:sp>
      <p:sp>
        <p:nvSpPr>
          <p:cNvPr id="3" name="Content Placeholder 2"/>
          <p:cNvSpPr>
            <a:spLocks noGrp="1"/>
          </p:cNvSpPr>
          <p:nvPr>
            <p:ph idx="1"/>
          </p:nvPr>
        </p:nvSpPr>
        <p:spPr/>
        <p:txBody>
          <a:bodyPr>
            <a:normAutofit fontScale="85000" lnSpcReduction="20000"/>
          </a:bodyPr>
          <a:lstStyle/>
          <a:p>
            <a:r>
              <a:rPr lang="en-GB" dirty="0" err="1" smtClean="0"/>
              <a:t>Qi</a:t>
            </a:r>
            <a:r>
              <a:rPr lang="en-GB" dirty="0" smtClean="0"/>
              <a:t> appears on different levels and in different modes. </a:t>
            </a:r>
          </a:p>
          <a:p>
            <a:endParaRPr lang="en-GB" dirty="0" smtClean="0"/>
          </a:p>
          <a:p>
            <a:r>
              <a:rPr lang="en-GB" dirty="0" smtClean="0"/>
              <a:t>At our core, in our deepest being, there are the cosmic forms of primordial and prenatal </a:t>
            </a:r>
            <a:r>
              <a:rPr lang="en-GB" dirty="0" err="1" smtClean="0"/>
              <a:t>Qi</a:t>
            </a:r>
            <a:r>
              <a:rPr lang="en-GB" dirty="0" smtClean="0"/>
              <a:t>, i.e., </a:t>
            </a:r>
            <a:r>
              <a:rPr lang="en-GB" dirty="0" err="1" smtClean="0"/>
              <a:t>qi</a:t>
            </a:r>
            <a:r>
              <a:rPr lang="en-GB" dirty="0" smtClean="0"/>
              <a:t> that is part of the creative substratum of the universe and the true, perfect </a:t>
            </a:r>
            <a:r>
              <a:rPr lang="en-GB" dirty="0" err="1" smtClean="0"/>
              <a:t>qi</a:t>
            </a:r>
            <a:r>
              <a:rPr lang="en-GB" dirty="0" smtClean="0"/>
              <a:t> we receive from our parents. </a:t>
            </a:r>
            <a:r>
              <a:rPr lang="en-GB" sz="2600" dirty="0" smtClean="0"/>
              <a:t>(</a:t>
            </a:r>
            <a:r>
              <a:rPr lang="zh-CN" altLang="en-US" sz="2600" dirty="0" smtClean="0"/>
              <a:t>元气</a:t>
            </a:r>
            <a:r>
              <a:rPr lang="en-US" altLang="zh-CN" sz="2600" dirty="0" smtClean="0"/>
              <a:t>, </a:t>
            </a:r>
            <a:r>
              <a:rPr lang="zh-CN" altLang="en-US" sz="2600" dirty="0" smtClean="0"/>
              <a:t>先天气</a:t>
            </a:r>
            <a:r>
              <a:rPr lang="en-US" altLang="zh-CN" sz="2600" dirty="0" smtClean="0"/>
              <a:t>, </a:t>
            </a:r>
            <a:r>
              <a:rPr lang="zh-CN" altLang="en-US" sz="2600" dirty="0" smtClean="0"/>
              <a:t>生前气</a:t>
            </a:r>
            <a:r>
              <a:rPr lang="en-GB" sz="2600" dirty="0" smtClean="0"/>
              <a:t>)</a:t>
            </a:r>
            <a:r>
              <a:rPr lang="en-GB" sz="2200" dirty="0" smtClean="0"/>
              <a:t> </a:t>
            </a:r>
          </a:p>
          <a:p>
            <a:endParaRPr lang="en-GB" dirty="0" smtClean="0"/>
          </a:p>
          <a:p>
            <a:r>
              <a:rPr lang="en-GB" dirty="0" smtClean="0"/>
              <a:t>At the periphery, in our lives and day-to-day expression, there is postnatal or earthly </a:t>
            </a:r>
            <a:r>
              <a:rPr lang="en-GB" dirty="0" err="1" smtClean="0"/>
              <a:t>qi</a:t>
            </a:r>
            <a:r>
              <a:rPr lang="en-GB" dirty="0" smtClean="0"/>
              <a:t>. (</a:t>
            </a:r>
            <a:r>
              <a:rPr lang="zh-CN" altLang="en-US" dirty="0" smtClean="0"/>
              <a:t>生后气</a:t>
            </a:r>
            <a:r>
              <a:rPr lang="en-US" altLang="zh-CN" dirty="0" smtClean="0"/>
              <a:t>, </a:t>
            </a:r>
            <a:r>
              <a:rPr lang="zh-CN" altLang="en-US" dirty="0" smtClean="0"/>
              <a:t>地气</a:t>
            </a:r>
            <a:r>
              <a:rPr lang="en-US" altLang="zh-CN" dirty="0" smtClean="0"/>
              <a:t>, </a:t>
            </a:r>
            <a:r>
              <a:rPr lang="zh-CN" altLang="en-US" dirty="0" smtClean="0"/>
              <a:t>后天气</a:t>
            </a:r>
            <a:r>
              <a:rPr lang="en-US" altLang="zh-CN" dirty="0" smtClean="0"/>
              <a:t>,</a:t>
            </a:r>
            <a:r>
              <a:rPr lang="zh-CN" altLang="en-US" dirty="0" smtClean="0"/>
              <a:t>养得气</a:t>
            </a:r>
            <a:r>
              <a:rPr lang="en-GB" dirty="0" smtClean="0"/>
              <a:t>)</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先天气</a:t>
            </a:r>
            <a:r>
              <a:rPr lang="en-US" altLang="zh-CN" dirty="0" smtClean="0"/>
              <a:t>&amp; </a:t>
            </a:r>
            <a:r>
              <a:rPr lang="zh-CN" altLang="en-US" dirty="0" smtClean="0"/>
              <a:t>后天气</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‘Acquired </a:t>
            </a:r>
            <a:r>
              <a:rPr lang="en-GB" dirty="0" err="1" smtClean="0"/>
              <a:t>Qi</a:t>
            </a:r>
            <a:r>
              <a:rPr lang="en-GB" dirty="0" smtClean="0"/>
              <a:t> comes from the main sources or our food, drink and air.  Congenital </a:t>
            </a:r>
            <a:r>
              <a:rPr lang="en-GB" dirty="0" err="1" smtClean="0"/>
              <a:t>Qi</a:t>
            </a:r>
            <a:r>
              <a:rPr lang="en-GB" dirty="0" smtClean="0"/>
              <a:t> is the </a:t>
            </a:r>
            <a:r>
              <a:rPr lang="en-GB" dirty="0" err="1" smtClean="0"/>
              <a:t>Qi</a:t>
            </a:r>
            <a:r>
              <a:rPr lang="en-GB" dirty="0" smtClean="0"/>
              <a:t> we were born with. </a:t>
            </a:r>
          </a:p>
          <a:p>
            <a:endParaRPr lang="en-GB" dirty="0" smtClean="0"/>
          </a:p>
          <a:p>
            <a:r>
              <a:rPr lang="en-GB" dirty="0" smtClean="0"/>
              <a:t>Congenital </a:t>
            </a:r>
            <a:r>
              <a:rPr lang="en-GB" dirty="0" err="1" smtClean="0"/>
              <a:t>Qi</a:t>
            </a:r>
            <a:r>
              <a:rPr lang="en-GB" dirty="0" smtClean="0"/>
              <a:t> slowly depletes over the course of our lives although advanced </a:t>
            </a:r>
            <a:r>
              <a:rPr lang="en-GB" dirty="0" err="1" smtClean="0"/>
              <a:t>Nei</a:t>
            </a:r>
            <a:r>
              <a:rPr lang="en-GB" dirty="0" smtClean="0"/>
              <a:t> Gong practitioners can increase congenital </a:t>
            </a:r>
            <a:r>
              <a:rPr lang="en-GB" dirty="0" err="1" smtClean="0"/>
              <a:t>Qi</a:t>
            </a:r>
            <a:r>
              <a:rPr lang="en-GB" dirty="0" smtClean="0"/>
              <a:t> levels by linking to the energy’s of Heaven and Earth.</a:t>
            </a:r>
          </a:p>
          <a:p>
            <a:endParaRPr lang="en-GB" dirty="0" smtClean="0"/>
          </a:p>
          <a:p>
            <a:r>
              <a:rPr lang="en-GB" dirty="0" smtClean="0"/>
              <a:t>When we make our breathing more efficient we also increase the degree by which acquired </a:t>
            </a:r>
            <a:r>
              <a:rPr lang="en-GB" dirty="0" err="1" smtClean="0"/>
              <a:t>Qi</a:t>
            </a:r>
            <a:r>
              <a:rPr lang="en-GB" dirty="0" smtClean="0"/>
              <a:t> is taken from the environment into our body. </a:t>
            </a:r>
          </a:p>
          <a:p>
            <a:endParaRPr lang="en-GB" dirty="0" smtClean="0"/>
          </a:p>
          <a:p>
            <a:r>
              <a:rPr lang="en-GB" dirty="0" smtClean="0"/>
              <a:t>This helps to regulate the flow of </a:t>
            </a:r>
            <a:r>
              <a:rPr lang="en-GB" dirty="0" err="1" smtClean="0"/>
              <a:t>Qi</a:t>
            </a:r>
            <a:r>
              <a:rPr lang="en-GB" dirty="0" smtClean="0"/>
              <a:t> in our 12 organ channels which in turn are called the acquired channels in Taoism. They help to maintain the health of our organs as well as circulate </a:t>
            </a:r>
            <a:r>
              <a:rPr lang="en-GB" dirty="0" err="1" smtClean="0"/>
              <a:t>Qi</a:t>
            </a:r>
            <a:r>
              <a:rPr lang="en-GB" dirty="0" smtClean="0"/>
              <a:t> throughout the body.’</a:t>
            </a:r>
          </a:p>
          <a:p>
            <a:endParaRPr lang="en-GB" sz="2200" dirty="0" smtClean="0"/>
          </a:p>
          <a:p>
            <a:r>
              <a:rPr lang="en-GB" sz="2200" dirty="0" err="1" smtClean="0"/>
              <a:t>Damo</a:t>
            </a:r>
            <a:r>
              <a:rPr lang="en-GB" sz="2200" dirty="0" smtClean="0"/>
              <a:t> Mitchell, </a:t>
            </a:r>
            <a:r>
              <a:rPr lang="en-GB" sz="2200" i="1" dirty="0" err="1" smtClean="0"/>
              <a:t>Nei</a:t>
            </a:r>
            <a:r>
              <a:rPr lang="en-GB" sz="2200" i="1" dirty="0" smtClean="0"/>
              <a:t> Gong: Taoist Process of Internal Change, </a:t>
            </a:r>
            <a:r>
              <a:rPr lang="en-GB" sz="2200" dirty="0" err="1" smtClean="0"/>
              <a:t>Lian</a:t>
            </a:r>
            <a:r>
              <a:rPr lang="en-GB" sz="2200" dirty="0" smtClean="0"/>
              <a:t> Hua Publishing, 2009, p.101.</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sz="2800" b="1" dirty="0" smtClean="0"/>
              <a:t>Yin </a:t>
            </a:r>
            <a:r>
              <a:rPr lang="en-GB" sz="2800" b="1" dirty="0" err="1" smtClean="0"/>
              <a:t>Qi</a:t>
            </a:r>
            <a:r>
              <a:rPr lang="en-GB" sz="2800" b="1" dirty="0" smtClean="0"/>
              <a:t> </a:t>
            </a:r>
            <a:r>
              <a:rPr lang="zh-CN" altLang="en-US" sz="2800" b="1" dirty="0" smtClean="0"/>
              <a:t>阴气</a:t>
            </a:r>
            <a:r>
              <a:rPr lang="en-GB" sz="2800" b="1" dirty="0" smtClean="0"/>
              <a:t> Yang </a:t>
            </a:r>
            <a:r>
              <a:rPr lang="en-GB" sz="2800" b="1" dirty="0" err="1" smtClean="0"/>
              <a:t>Qi</a:t>
            </a:r>
            <a:r>
              <a:rPr lang="en-GB" sz="2800" b="1" dirty="0" smtClean="0"/>
              <a:t> </a:t>
            </a:r>
            <a:r>
              <a:rPr lang="zh-CN" altLang="en-US" sz="2800" b="1" dirty="0" smtClean="0"/>
              <a:t>阳气</a:t>
            </a:r>
            <a:r>
              <a:rPr lang="en-GB" sz="2800" b="1" dirty="0" smtClean="0"/>
              <a:t>and the Two </a:t>
            </a:r>
            <a:r>
              <a:rPr lang="zh-CN" altLang="en-US" sz="2800" b="1" dirty="0" smtClean="0"/>
              <a:t>二</a:t>
            </a:r>
            <a:endParaRPr lang="en-GB" sz="2800" dirty="0"/>
          </a:p>
        </p:txBody>
      </p:sp>
      <p:sp>
        <p:nvSpPr>
          <p:cNvPr id="3" name="Content Placeholder 2"/>
          <p:cNvSpPr>
            <a:spLocks noGrp="1"/>
          </p:cNvSpPr>
          <p:nvPr>
            <p:ph idx="1"/>
          </p:nvPr>
        </p:nvSpPr>
        <p:spPr/>
        <p:txBody>
          <a:bodyPr>
            <a:normAutofit fontScale="92500" lnSpcReduction="10000"/>
          </a:bodyPr>
          <a:lstStyle/>
          <a:p>
            <a:r>
              <a:rPr lang="en-GB" dirty="0" smtClean="0"/>
              <a:t>The Tao/Dao gives birth to the One, it can be the primordial/ Congenital </a:t>
            </a:r>
            <a:r>
              <a:rPr lang="en-GB" dirty="0" err="1" smtClean="0"/>
              <a:t>Qi</a:t>
            </a:r>
            <a:r>
              <a:rPr lang="en-GB" dirty="0" smtClean="0"/>
              <a:t>. </a:t>
            </a:r>
          </a:p>
          <a:p>
            <a:r>
              <a:rPr lang="en-GB" dirty="0" smtClean="0"/>
              <a:t>However, because of De </a:t>
            </a:r>
            <a:r>
              <a:rPr lang="zh-CN" altLang="en-US" dirty="0" smtClean="0"/>
              <a:t>德</a:t>
            </a:r>
            <a:r>
              <a:rPr lang="en-GB" dirty="0" smtClean="0"/>
              <a:t>, the power of creation exists within the Dao/Tao,  Dao/Tao did not stopped it creation at the One, but continue its creation by split the One into Two.  </a:t>
            </a:r>
          </a:p>
          <a:p>
            <a:endParaRPr lang="en-GB" dirty="0" smtClean="0"/>
          </a:p>
          <a:p>
            <a:r>
              <a:rPr lang="en-GB" dirty="0" smtClean="0"/>
              <a:t>Thus, the One (Congenital </a:t>
            </a:r>
            <a:r>
              <a:rPr lang="en-GB" dirty="0" err="1" smtClean="0"/>
              <a:t>Qi</a:t>
            </a:r>
            <a:r>
              <a:rPr lang="en-GB" dirty="0" smtClean="0"/>
              <a:t>) is split into Two, the Yin </a:t>
            </a:r>
            <a:r>
              <a:rPr lang="en-GB" dirty="0" err="1" smtClean="0"/>
              <a:t>Qi</a:t>
            </a:r>
            <a:r>
              <a:rPr lang="en-GB" dirty="0" smtClean="0"/>
              <a:t> </a:t>
            </a:r>
            <a:r>
              <a:rPr lang="zh-CN" altLang="en-US" dirty="0" smtClean="0"/>
              <a:t>阴气</a:t>
            </a:r>
            <a:r>
              <a:rPr lang="en-GB" dirty="0" smtClean="0"/>
              <a:t>and  the Yang </a:t>
            </a:r>
            <a:r>
              <a:rPr lang="en-GB" dirty="0" err="1" smtClean="0"/>
              <a:t>Qi</a:t>
            </a:r>
            <a:r>
              <a:rPr lang="zh-CN" altLang="en-US" dirty="0" smtClean="0"/>
              <a:t>阳气</a:t>
            </a:r>
            <a:r>
              <a:rPr lang="en-GB" dirty="0" smtClean="0"/>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err="1" smtClean="0"/>
              <a:t>Daoist</a:t>
            </a:r>
            <a:r>
              <a:rPr lang="en-GB" sz="2800" b="1" dirty="0" smtClean="0"/>
              <a:t> Contribution to Chinese Medical and </a:t>
            </a:r>
            <a:r>
              <a:rPr lang="en-GB" sz="2800" b="1" dirty="0" err="1" smtClean="0"/>
              <a:t>Yangsheng</a:t>
            </a:r>
            <a:r>
              <a:rPr lang="en-GB" sz="2800" b="1" dirty="0" smtClean="0"/>
              <a:t> Terminologies 5: Yin &amp; Yang </a:t>
            </a:r>
            <a:endParaRPr lang="en-GB" sz="2800" dirty="0"/>
          </a:p>
        </p:txBody>
      </p:sp>
      <p:sp>
        <p:nvSpPr>
          <p:cNvPr id="3" name="Content Placeholder 2"/>
          <p:cNvSpPr>
            <a:spLocks noGrp="1"/>
          </p:cNvSpPr>
          <p:nvPr>
            <p:ph idx="1"/>
          </p:nvPr>
        </p:nvSpPr>
        <p:spPr>
          <a:xfrm>
            <a:off x="1435608" y="1447800"/>
            <a:ext cx="7498080" cy="5410200"/>
          </a:xfrm>
        </p:spPr>
        <p:txBody>
          <a:bodyPr>
            <a:normAutofit fontScale="77500" lnSpcReduction="20000"/>
          </a:bodyPr>
          <a:lstStyle/>
          <a:p>
            <a:r>
              <a:rPr lang="en-GB" dirty="0" smtClean="0"/>
              <a:t>‘When matrix of </a:t>
            </a:r>
            <a:r>
              <a:rPr lang="en-GB" dirty="0" err="1" smtClean="0"/>
              <a:t>Qi</a:t>
            </a:r>
            <a:r>
              <a:rPr lang="en-GB" dirty="0" smtClean="0"/>
              <a:t> comes to maturity, it breaks up into two opposite genders, one is yin and the other is yang. </a:t>
            </a:r>
          </a:p>
          <a:p>
            <a:endParaRPr lang="en-GB" dirty="0" smtClean="0"/>
          </a:p>
          <a:p>
            <a:r>
              <a:rPr lang="en-GB" dirty="0" smtClean="0"/>
              <a:t>Yin and Yang, graphically, are the north and south facing slopes, the shady side and the sunny side of the mountain. Yin and Yang serve to designate cold and hot, moon and sun, soft and hard, feminine and masculine, death and life. </a:t>
            </a:r>
          </a:p>
          <a:p>
            <a:endParaRPr lang="en-GB" dirty="0" smtClean="0"/>
          </a:p>
          <a:p>
            <a:r>
              <a:rPr lang="en-GB" dirty="0" smtClean="0"/>
              <a:t>Their complementary opposition exists in everything and their alternation is the first law of Chinese cosmology: when yin reaches its apex, it changes into yang, and vice versa’.</a:t>
            </a:r>
          </a:p>
          <a:p>
            <a:endParaRPr lang="en-GB" sz="1400" dirty="0" smtClean="0"/>
          </a:p>
          <a:p>
            <a:r>
              <a:rPr lang="en-GB" sz="1800" dirty="0" err="1" smtClean="0"/>
              <a:t>Kristofer</a:t>
            </a:r>
            <a:r>
              <a:rPr lang="en-GB" sz="1800" dirty="0" smtClean="0"/>
              <a:t> </a:t>
            </a:r>
            <a:r>
              <a:rPr lang="en-GB" sz="1800" dirty="0" err="1" smtClean="0"/>
              <a:t>Schipper</a:t>
            </a:r>
            <a:r>
              <a:rPr lang="en-GB" sz="1800" dirty="0" smtClean="0"/>
              <a:t>, </a:t>
            </a:r>
            <a:r>
              <a:rPr lang="en-GB" sz="1800" i="1" dirty="0" smtClean="0"/>
              <a:t>The Taoist Body, </a:t>
            </a:r>
            <a:r>
              <a:rPr lang="en-GB" sz="1800" dirty="0" smtClean="0"/>
              <a:t> translated by Karen C. Duval, University of California Press, 1993,p.35</a:t>
            </a:r>
            <a:endParaRPr lang="en-GB" sz="18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Yin</a:t>
            </a:r>
            <a:endParaRPr lang="en-GB" dirty="0"/>
          </a:p>
        </p:txBody>
      </p:sp>
      <p:sp>
        <p:nvSpPr>
          <p:cNvPr id="3" name="Content Placeholder 2"/>
          <p:cNvSpPr>
            <a:spLocks noGrp="1"/>
          </p:cNvSpPr>
          <p:nvPr>
            <p:ph idx="1"/>
          </p:nvPr>
        </p:nvSpPr>
        <p:spPr>
          <a:xfrm>
            <a:off x="1435608" y="1219200"/>
            <a:ext cx="7498080" cy="5334000"/>
          </a:xfrm>
        </p:spPr>
        <p:txBody>
          <a:bodyPr>
            <a:normAutofit fontScale="85000" lnSpcReduction="10000"/>
          </a:bodyPr>
          <a:lstStyle/>
          <a:p>
            <a:r>
              <a:rPr lang="en-GB" dirty="0" smtClean="0"/>
              <a:t>The Yin is the primal chaos that existed before our own space-time was created. </a:t>
            </a:r>
          </a:p>
          <a:p>
            <a:r>
              <a:rPr lang="en-GB" dirty="0" smtClean="0"/>
              <a:t>It is beyond form and function, incomprehensible to us and yet an essential part of our being. </a:t>
            </a:r>
          </a:p>
          <a:p>
            <a:r>
              <a:rPr lang="en-GB" dirty="0" smtClean="0"/>
              <a:t>Gravity, for example, is part of the Yin field, as are black holes, as are our very souls. </a:t>
            </a:r>
          </a:p>
          <a:p>
            <a:endParaRPr lang="en-GB" dirty="0" smtClean="0"/>
          </a:p>
          <a:p>
            <a:r>
              <a:rPr lang="en-GB" dirty="0" smtClean="0"/>
              <a:t>Yin is vibration, the interstellar cold of outer space; it is winter and night, sleep and water.  And yet sleep and water are a necessary part of life, without them, we die. </a:t>
            </a:r>
          </a:p>
          <a:p>
            <a:endParaRPr lang="en-GB" sz="1900" dirty="0" smtClean="0"/>
          </a:p>
          <a:p>
            <a:r>
              <a:rPr lang="en-GB" sz="1900" dirty="0" err="1" smtClean="0"/>
              <a:t>Kosta</a:t>
            </a:r>
            <a:r>
              <a:rPr lang="en-GB" sz="1900" dirty="0" smtClean="0"/>
              <a:t> </a:t>
            </a:r>
            <a:r>
              <a:rPr lang="en-GB" sz="1900" dirty="0" err="1" smtClean="0"/>
              <a:t>Danaos</a:t>
            </a:r>
            <a:r>
              <a:rPr lang="en-GB" sz="1900" dirty="0" smtClean="0"/>
              <a:t>, </a:t>
            </a:r>
            <a:r>
              <a:rPr lang="en-GB" sz="1900" i="1" dirty="0" err="1" smtClean="0"/>
              <a:t>Nei</a:t>
            </a:r>
            <a:r>
              <a:rPr lang="en-GB" sz="1900" i="1" dirty="0" smtClean="0"/>
              <a:t> Kung: The Secret Teachings of the Warrior Sages,  </a:t>
            </a:r>
            <a:r>
              <a:rPr lang="en-GB" sz="1900" dirty="0" smtClean="0"/>
              <a:t>Rochester, Vermont:</a:t>
            </a:r>
            <a:r>
              <a:rPr lang="en-GB" sz="1900" i="1" dirty="0" smtClean="0"/>
              <a:t> </a:t>
            </a:r>
            <a:r>
              <a:rPr lang="en-GB" sz="1900" dirty="0" smtClean="0"/>
              <a:t>Inner Traditions International, 2002, p.13.</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Yang</a:t>
            </a:r>
            <a:endParaRPr lang="en-GB" dirty="0"/>
          </a:p>
        </p:txBody>
      </p:sp>
      <p:sp>
        <p:nvSpPr>
          <p:cNvPr id="3" name="Content Placeholder 2"/>
          <p:cNvSpPr>
            <a:spLocks noGrp="1"/>
          </p:cNvSpPr>
          <p:nvPr>
            <p:ph idx="1"/>
          </p:nvPr>
        </p:nvSpPr>
        <p:spPr>
          <a:xfrm>
            <a:off x="1435608" y="1143000"/>
            <a:ext cx="7498080" cy="5715000"/>
          </a:xfrm>
        </p:spPr>
        <p:txBody>
          <a:bodyPr>
            <a:normAutofit fontScale="62500" lnSpcReduction="20000"/>
          </a:bodyPr>
          <a:lstStyle/>
          <a:p>
            <a:r>
              <a:rPr lang="en-GB" sz="3400" dirty="0" smtClean="0"/>
              <a:t>The Yang energy is solar fire, the driving force that opposes gravity and creates space-time. Without this contrasting dynamism, the force of gravity would have long ago collapsed all matter in the Universe into one huge, solitary </a:t>
            </a:r>
            <a:r>
              <a:rPr lang="en-GB" sz="3400" dirty="0" smtClean="0"/>
              <a:t>black </a:t>
            </a:r>
            <a:r>
              <a:rPr lang="en-GB" sz="3400" dirty="0" smtClean="0"/>
              <a:t>hole, in essence ending creation. </a:t>
            </a:r>
          </a:p>
          <a:p>
            <a:endParaRPr lang="en-GB" sz="3400" dirty="0" smtClean="0"/>
          </a:p>
          <a:p>
            <a:r>
              <a:rPr lang="en-GB" sz="3400" dirty="0" smtClean="0"/>
              <a:t>It </a:t>
            </a:r>
            <a:r>
              <a:rPr lang="en-GB" sz="3400" dirty="0" smtClean="0"/>
              <a:t>is the Yang force of solar nuclear fusion that propels space and time and first enabled us to live in the form we have now.  </a:t>
            </a:r>
          </a:p>
          <a:p>
            <a:endParaRPr lang="en-GB" sz="3400" dirty="0" smtClean="0"/>
          </a:p>
          <a:p>
            <a:r>
              <a:rPr lang="en-GB" sz="3400" dirty="0" smtClean="0"/>
              <a:t>The </a:t>
            </a:r>
            <a:r>
              <a:rPr lang="en-GB" sz="3400" dirty="0" smtClean="0"/>
              <a:t>yang fuels our lives; it is the positive that gives direction, the light that drives away the darkness, the sum and substance that gives us joy. </a:t>
            </a:r>
            <a:r>
              <a:rPr lang="en-GB" sz="3400" dirty="0" smtClean="0"/>
              <a:t> </a:t>
            </a:r>
            <a:r>
              <a:rPr lang="en-GB" sz="3400" b="1" dirty="0" smtClean="0"/>
              <a:t>And </a:t>
            </a:r>
            <a:r>
              <a:rPr lang="en-GB" sz="3400" b="1" dirty="0" smtClean="0"/>
              <a:t>yet the yang by itself would kill us </a:t>
            </a:r>
            <a:r>
              <a:rPr lang="en-GB" sz="3400" dirty="0" smtClean="0"/>
              <a:t>just as a man unprotected in the desert will soon die of exposure. </a:t>
            </a:r>
            <a:endParaRPr lang="en-GB" sz="3400" dirty="0" smtClean="0"/>
          </a:p>
          <a:p>
            <a:endParaRPr lang="en-GB" sz="3400" dirty="0" smtClean="0"/>
          </a:p>
          <a:p>
            <a:r>
              <a:rPr lang="en-GB" sz="3400" dirty="0" smtClean="0"/>
              <a:t>It </a:t>
            </a:r>
            <a:r>
              <a:rPr lang="en-GB" sz="3400" dirty="0" smtClean="0"/>
              <a:t>is only when it is balanced with the opposing Yin that life thrives and has meaning. </a:t>
            </a:r>
          </a:p>
          <a:p>
            <a:endParaRPr lang="en-GB" sz="2600" dirty="0" smtClean="0"/>
          </a:p>
          <a:p>
            <a:r>
              <a:rPr lang="en-GB" sz="2600" dirty="0" err="1" smtClean="0"/>
              <a:t>Kosta</a:t>
            </a:r>
            <a:r>
              <a:rPr lang="en-GB" sz="2600" dirty="0" smtClean="0"/>
              <a:t> </a:t>
            </a:r>
            <a:r>
              <a:rPr lang="en-GB" sz="2600" dirty="0" err="1" smtClean="0"/>
              <a:t>Danaos</a:t>
            </a:r>
            <a:r>
              <a:rPr lang="en-GB" sz="2600" dirty="0" smtClean="0"/>
              <a:t>, </a:t>
            </a:r>
            <a:r>
              <a:rPr lang="en-GB" sz="2600" i="1" dirty="0" err="1" smtClean="0"/>
              <a:t>Nei</a:t>
            </a:r>
            <a:r>
              <a:rPr lang="en-GB" sz="2600" i="1" dirty="0" smtClean="0"/>
              <a:t> Kung: The Secret Teachings of the Warrior Sages,  </a:t>
            </a:r>
            <a:r>
              <a:rPr lang="en-GB" sz="2600" dirty="0" smtClean="0"/>
              <a:t>Rochester, Vermont:</a:t>
            </a:r>
            <a:r>
              <a:rPr lang="en-GB" sz="2600" i="1" dirty="0" smtClean="0"/>
              <a:t> </a:t>
            </a:r>
            <a:r>
              <a:rPr lang="en-GB" sz="2600" dirty="0" smtClean="0"/>
              <a:t>Inner Traditions International, 2002, p.13-4.</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San</a:t>
            </a:r>
            <a:r>
              <a:rPr lang="zh-CN" altLang="en-US" sz="2800" dirty="0" smtClean="0"/>
              <a:t>三（</a:t>
            </a:r>
            <a:r>
              <a:rPr lang="en-GB" altLang="zh-CN" sz="2800" dirty="0" smtClean="0"/>
              <a:t>The Three</a:t>
            </a:r>
            <a:r>
              <a:rPr lang="zh-CN" altLang="en-US" sz="2800" dirty="0" smtClean="0"/>
              <a:t>）</a:t>
            </a:r>
            <a:r>
              <a:rPr lang="en-GB" sz="2800" dirty="0" smtClean="0"/>
              <a:t>in Daoism &amp; Confucianism </a:t>
            </a:r>
            <a:endParaRPr lang="en-GB" sz="2800" dirty="0"/>
          </a:p>
        </p:txBody>
      </p:sp>
      <p:sp>
        <p:nvSpPr>
          <p:cNvPr id="3" name="Content Placeholder 2"/>
          <p:cNvSpPr>
            <a:spLocks noGrp="1"/>
          </p:cNvSpPr>
          <p:nvPr>
            <p:ph idx="1"/>
          </p:nvPr>
        </p:nvSpPr>
        <p:spPr/>
        <p:txBody>
          <a:bodyPr>
            <a:normAutofit fontScale="92500" lnSpcReduction="10000"/>
          </a:bodyPr>
          <a:lstStyle/>
          <a:p>
            <a:r>
              <a:rPr lang="en-GB" dirty="0" smtClean="0"/>
              <a:t>The light and transparent yang </a:t>
            </a:r>
            <a:r>
              <a:rPr lang="en-GB" dirty="0" err="1" smtClean="0"/>
              <a:t>qi</a:t>
            </a:r>
            <a:r>
              <a:rPr lang="en-GB" dirty="0" smtClean="0"/>
              <a:t> rises and form the Heaven; while the heavy and opaque </a:t>
            </a:r>
            <a:r>
              <a:rPr lang="en-GB" dirty="0" err="1" smtClean="0"/>
              <a:t>Qi</a:t>
            </a:r>
            <a:r>
              <a:rPr lang="en-GB" dirty="0" smtClean="0"/>
              <a:t> sink and form the Earth.  </a:t>
            </a:r>
            <a:r>
              <a:rPr lang="en-GB" dirty="0" err="1" smtClean="0"/>
              <a:t>Qi</a:t>
            </a:r>
            <a:r>
              <a:rPr lang="en-GB" dirty="0" smtClean="0"/>
              <a:t> can produce various forms of life is in the middle.  </a:t>
            </a:r>
          </a:p>
          <a:p>
            <a:r>
              <a:rPr lang="en-GB" dirty="0" smtClean="0"/>
              <a:t>Thus, Daoism takes Heaven, Earth and </a:t>
            </a:r>
            <a:r>
              <a:rPr lang="en-GB" dirty="0" err="1" smtClean="0"/>
              <a:t>Qi</a:t>
            </a:r>
            <a:r>
              <a:rPr lang="en-GB" dirty="0" smtClean="0"/>
              <a:t> as the Three which is produced by the Two (Yin and Yang); </a:t>
            </a:r>
          </a:p>
          <a:p>
            <a:r>
              <a:rPr lang="en-GB" dirty="0" smtClean="0"/>
              <a:t>Confucianism takes the Heaven, the Earth and the People </a:t>
            </a:r>
            <a:r>
              <a:rPr lang="zh-CN" altLang="en-US" dirty="0" smtClean="0"/>
              <a:t>人</a:t>
            </a:r>
            <a:r>
              <a:rPr lang="en-GB" dirty="0" smtClean="0"/>
              <a:t>as the Three to be produced by the Two(</a:t>
            </a:r>
            <a:r>
              <a:rPr lang="zh-CN" altLang="en-US" dirty="0" smtClean="0"/>
              <a:t>阴阳</a:t>
            </a:r>
            <a:r>
              <a:rPr lang="en-GB" dirty="0" smtClean="0"/>
              <a:t>). </a:t>
            </a: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Three</a:t>
            </a:r>
            <a:endParaRPr lang="en-GB" dirty="0"/>
          </a:p>
        </p:txBody>
      </p:sp>
      <p:sp>
        <p:nvSpPr>
          <p:cNvPr id="4" name="Oval 3"/>
          <p:cNvSpPr/>
          <p:nvPr/>
        </p:nvSpPr>
        <p:spPr>
          <a:xfrm>
            <a:off x="2133600" y="3200400"/>
            <a:ext cx="11430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a:t>
            </a:r>
            <a:endParaRPr lang="en-GB" dirty="0"/>
          </a:p>
        </p:txBody>
      </p:sp>
      <p:sp>
        <p:nvSpPr>
          <p:cNvPr id="6" name="Oval 5"/>
          <p:cNvSpPr/>
          <p:nvPr/>
        </p:nvSpPr>
        <p:spPr>
          <a:xfrm>
            <a:off x="3200400" y="1828800"/>
            <a:ext cx="106680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smtClean="0"/>
              <a:t>地 </a:t>
            </a:r>
            <a:r>
              <a:rPr lang="en-GB" altLang="zh-CN" dirty="0" smtClean="0"/>
              <a:t>Earth</a:t>
            </a:r>
            <a:endParaRPr lang="en-GB" dirty="0"/>
          </a:p>
        </p:txBody>
      </p:sp>
      <p:sp>
        <p:nvSpPr>
          <p:cNvPr id="7" name="Oval 6"/>
          <p:cNvSpPr/>
          <p:nvPr/>
        </p:nvSpPr>
        <p:spPr>
          <a:xfrm>
            <a:off x="1219200" y="1752600"/>
            <a:ext cx="10668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dirty="0" smtClean="0"/>
              <a:t>天</a:t>
            </a:r>
            <a:r>
              <a:rPr lang="en-GB" altLang="zh-CN" sz="1400" dirty="0" smtClean="0"/>
              <a:t>Heaven</a:t>
            </a:r>
            <a:r>
              <a:rPr lang="en-GB" dirty="0" smtClean="0"/>
              <a:t> </a:t>
            </a:r>
            <a:endParaRPr lang="en-GB" dirty="0"/>
          </a:p>
        </p:txBody>
      </p:sp>
      <p:sp>
        <p:nvSpPr>
          <p:cNvPr id="8" name="Oval 7"/>
          <p:cNvSpPr/>
          <p:nvPr/>
        </p:nvSpPr>
        <p:spPr>
          <a:xfrm>
            <a:off x="6781800" y="3200400"/>
            <a:ext cx="1143000"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smtClean="0">
                <a:solidFill>
                  <a:srgbClr val="FF0000"/>
                </a:solidFill>
              </a:rPr>
              <a:t>人</a:t>
            </a:r>
            <a:endParaRPr lang="en-GB" altLang="zh-CN" dirty="0" smtClean="0">
              <a:solidFill>
                <a:srgbClr val="FF0000"/>
              </a:solidFill>
            </a:endParaRPr>
          </a:p>
          <a:p>
            <a:pPr algn="ctr"/>
            <a:r>
              <a:rPr lang="en-GB" sz="1200" dirty="0" smtClean="0">
                <a:solidFill>
                  <a:srgbClr val="FF0000"/>
                </a:solidFill>
              </a:rPr>
              <a:t>People</a:t>
            </a:r>
            <a:endParaRPr lang="en-GB" sz="1200" dirty="0">
              <a:solidFill>
                <a:srgbClr val="FF0000"/>
              </a:solidFill>
            </a:endParaRPr>
          </a:p>
        </p:txBody>
      </p:sp>
      <p:sp>
        <p:nvSpPr>
          <p:cNvPr id="9" name="Oval 8"/>
          <p:cNvSpPr/>
          <p:nvPr/>
        </p:nvSpPr>
        <p:spPr>
          <a:xfrm>
            <a:off x="5715000" y="1905000"/>
            <a:ext cx="10668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smtClean="0"/>
              <a:t>天</a:t>
            </a:r>
            <a:r>
              <a:rPr lang="en-GB" altLang="zh-CN" sz="1200" dirty="0" smtClean="0"/>
              <a:t>Heaven</a:t>
            </a:r>
            <a:endParaRPr lang="en-GB" sz="1200" dirty="0"/>
          </a:p>
        </p:txBody>
      </p:sp>
      <p:sp>
        <p:nvSpPr>
          <p:cNvPr id="10" name="Oval 9"/>
          <p:cNvSpPr/>
          <p:nvPr/>
        </p:nvSpPr>
        <p:spPr>
          <a:xfrm>
            <a:off x="7391400" y="1905000"/>
            <a:ext cx="11430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smtClean="0"/>
              <a:t>地</a:t>
            </a:r>
            <a:endParaRPr lang="en-GB" altLang="zh-CN" dirty="0" smtClean="0"/>
          </a:p>
          <a:p>
            <a:pPr algn="ctr"/>
            <a:r>
              <a:rPr lang="en-GB" sz="1600" dirty="0" smtClean="0"/>
              <a:t>Earth</a:t>
            </a:r>
            <a:endParaRPr lang="en-GB" sz="1600" dirty="0"/>
          </a:p>
        </p:txBody>
      </p:sp>
      <p:sp>
        <p:nvSpPr>
          <p:cNvPr id="17" name="TextBox 16"/>
          <p:cNvSpPr txBox="1"/>
          <p:nvPr/>
        </p:nvSpPr>
        <p:spPr>
          <a:xfrm>
            <a:off x="2286000" y="3505200"/>
            <a:ext cx="644098" cy="646331"/>
          </a:xfrm>
          <a:prstGeom prst="rect">
            <a:avLst/>
          </a:prstGeom>
          <a:noFill/>
        </p:spPr>
        <p:txBody>
          <a:bodyPr wrap="square" rtlCol="0">
            <a:spAutoFit/>
          </a:bodyPr>
          <a:lstStyle/>
          <a:p>
            <a:r>
              <a:rPr lang="zh-CN" altLang="en-US" dirty="0" smtClean="0"/>
              <a:t>气</a:t>
            </a:r>
            <a:endParaRPr lang="en-GB" altLang="zh-CN" dirty="0" smtClean="0"/>
          </a:p>
          <a:p>
            <a:r>
              <a:rPr lang="en-GB" dirty="0" err="1" smtClean="0"/>
              <a:t>Qi</a:t>
            </a:r>
            <a:endParaRPr lang="en-GB" dirty="0"/>
          </a:p>
        </p:txBody>
      </p:sp>
      <p:cxnSp>
        <p:nvCxnSpPr>
          <p:cNvPr id="21" name="Straight Arrow Connector 20"/>
          <p:cNvCxnSpPr/>
          <p:nvPr/>
        </p:nvCxnSpPr>
        <p:spPr>
          <a:xfrm>
            <a:off x="2438400" y="2286000"/>
            <a:ext cx="5334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1905000" y="2819400"/>
            <a:ext cx="228600" cy="3810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flipV="1">
            <a:off x="3276600" y="2971800"/>
            <a:ext cx="304800" cy="3810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6858000" y="2362200"/>
            <a:ext cx="5334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6477000" y="3048000"/>
            <a:ext cx="304800" cy="3048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flipV="1">
            <a:off x="7772400" y="2971800"/>
            <a:ext cx="304800" cy="3810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944562"/>
          </a:xfrm>
        </p:spPr>
        <p:txBody>
          <a:bodyPr/>
          <a:lstStyle/>
          <a:p>
            <a:r>
              <a:rPr lang="en-GB" altLang="zh-CN" dirty="0" smtClean="0"/>
              <a:t>Relationship among </a:t>
            </a:r>
            <a:r>
              <a:rPr lang="zh-CN" altLang="en-US" dirty="0" smtClean="0"/>
              <a:t>天地人</a:t>
            </a:r>
            <a:endParaRPr lang="en-GB" dirty="0"/>
          </a:p>
        </p:txBody>
      </p:sp>
      <p:sp>
        <p:nvSpPr>
          <p:cNvPr id="3" name="Content Placeholder 2"/>
          <p:cNvSpPr>
            <a:spLocks noGrp="1"/>
          </p:cNvSpPr>
          <p:nvPr>
            <p:ph idx="1"/>
          </p:nvPr>
        </p:nvSpPr>
        <p:spPr>
          <a:xfrm>
            <a:off x="914400" y="1219200"/>
            <a:ext cx="8229600" cy="5638800"/>
          </a:xfrm>
        </p:spPr>
        <p:txBody>
          <a:bodyPr>
            <a:normAutofit fontScale="70000" lnSpcReduction="20000"/>
          </a:bodyPr>
          <a:lstStyle/>
          <a:p>
            <a:r>
              <a:rPr lang="en-GB" sz="3400" dirty="0" smtClean="0"/>
              <a:t>For both Confucianism and Daoism, the most important pair of Yin-Yang forces is Heaven (the Great Yang) and Earth (the Great Yin). </a:t>
            </a:r>
          </a:p>
          <a:p>
            <a:endParaRPr lang="en-GB" sz="3400" dirty="0" smtClean="0"/>
          </a:p>
          <a:p>
            <a:r>
              <a:rPr lang="en-GB" sz="3400" dirty="0" smtClean="0"/>
              <a:t>Humanity is formed by the creative and active mode of Heaven working on the submissive and passive mode of Earth.  Humanity is the mixture of Heaven and Earth, in order to maintain harmonious life, the humans need to find the perfect balance to Heavenly and the Earthly. </a:t>
            </a:r>
          </a:p>
          <a:p>
            <a:endParaRPr lang="en-GB" sz="3400" dirty="0" smtClean="0"/>
          </a:p>
          <a:p>
            <a:r>
              <a:rPr lang="en-GB" sz="3400" dirty="0" smtClean="0"/>
              <a:t>On the other hand, the humanity is not only a passive object who can only receive impacts from Heaven and Earth, but also a active subject who can understand the Way of Nature and the Dao of Harmony and who can use this right understanding to support the Heaven and Earth in prevailing the their harmonious perfect Way of Heaven and Earth toward the universe, especially toward the human world.  </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Tai Chi: Harmony of Yin and Yang</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In Chinese Tai means the highest or supreme, as in describing the highest heaven or the supreme ruler. Its literally means large or great. </a:t>
            </a:r>
            <a:r>
              <a:rPr lang="zh-CN" altLang="en-US" dirty="0" smtClean="0"/>
              <a:t>泰山</a:t>
            </a:r>
            <a:endParaRPr lang="en-GB" dirty="0" smtClean="0"/>
          </a:p>
          <a:p>
            <a:r>
              <a:rPr lang="en-GB" dirty="0" smtClean="0"/>
              <a:t>Chi/</a:t>
            </a:r>
            <a:r>
              <a:rPr lang="en-GB" dirty="0" err="1" smtClean="0"/>
              <a:t>Ji</a:t>
            </a:r>
            <a:r>
              <a:rPr lang="en-GB" dirty="0" smtClean="0"/>
              <a:t> means the last or the ultimate. The word Chi connotes superlative of a word, such as biggest, richest, deepest. </a:t>
            </a:r>
          </a:p>
          <a:p>
            <a:r>
              <a:rPr lang="en-GB" dirty="0" smtClean="0"/>
              <a:t>So Tai Chi literally means ‘The maximum biggest’, and it often translated by variations on the same theme such as ‘the supreme ultimate’, ‘the grand supreme’, or the ‘great terminus’. </a:t>
            </a:r>
          </a:p>
          <a:p>
            <a:endParaRPr lang="en-GB" sz="1900" dirty="0" smtClean="0"/>
          </a:p>
          <a:p>
            <a:r>
              <a:rPr lang="en-GB" sz="1900" dirty="0" smtClean="0"/>
              <a:t>Bruce </a:t>
            </a:r>
            <a:r>
              <a:rPr lang="en-GB" sz="1900" dirty="0" err="1" smtClean="0"/>
              <a:t>Frantziz</a:t>
            </a:r>
            <a:r>
              <a:rPr lang="en-GB" sz="1900" dirty="0" smtClean="0"/>
              <a:t>, </a:t>
            </a:r>
            <a:r>
              <a:rPr lang="en-GB" sz="1900" i="1" dirty="0" smtClean="0"/>
              <a:t>Tai Chi: Health for life, How and Why It Works for Health, Stress Relief and Longevity, </a:t>
            </a:r>
            <a:r>
              <a:rPr lang="en-GB" sz="1900" dirty="0" smtClean="0"/>
              <a:t>Blue Snake Books: </a:t>
            </a:r>
            <a:r>
              <a:rPr lang="en-GB" sz="1900" dirty="0" err="1" smtClean="0"/>
              <a:t>Berleley</a:t>
            </a:r>
            <a:r>
              <a:rPr lang="en-GB" sz="1900" dirty="0" smtClean="0"/>
              <a:t>, California, 2006, p.3</a:t>
            </a:r>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US" altLang="zh-CN" smtClean="0">
                <a:ea typeface="宋体" pitchFamily="2" charset="-122"/>
              </a:rPr>
              <a:t>The Original meanings of Taiji</a:t>
            </a:r>
          </a:p>
        </p:txBody>
      </p:sp>
      <p:sp>
        <p:nvSpPr>
          <p:cNvPr id="47107" name="Rectangle 3"/>
          <p:cNvSpPr>
            <a:spLocks noGrp="1" noChangeArrowheads="1"/>
          </p:cNvSpPr>
          <p:nvPr>
            <p:ph type="body" idx="1"/>
          </p:nvPr>
        </p:nvSpPr>
        <p:spPr>
          <a:xfrm>
            <a:off x="762000" y="1447800"/>
            <a:ext cx="7924800" cy="5149850"/>
          </a:xfrm>
        </p:spPr>
        <p:txBody>
          <a:bodyPr>
            <a:normAutofit/>
          </a:bodyPr>
          <a:lstStyle/>
          <a:p>
            <a:pPr eaLnBrk="1" hangingPunct="1">
              <a:lnSpc>
                <a:spcPct val="90000"/>
              </a:lnSpc>
            </a:pPr>
            <a:r>
              <a:rPr lang="en-US" altLang="zh-CN" sz="2800" b="1" dirty="0" smtClean="0">
                <a:ea typeface="宋体" pitchFamily="2" charset="-122"/>
              </a:rPr>
              <a:t>Tai</a:t>
            </a:r>
            <a:r>
              <a:rPr lang="zh-CN" altLang="en-US" sz="2800" b="1" dirty="0" smtClean="0">
                <a:ea typeface="宋体" pitchFamily="2" charset="-122"/>
              </a:rPr>
              <a:t>太</a:t>
            </a:r>
            <a:r>
              <a:rPr lang="zh-CN" altLang="en-US" sz="2800" dirty="0" smtClean="0">
                <a:ea typeface="宋体" pitchFamily="2" charset="-122"/>
              </a:rPr>
              <a:t>：</a:t>
            </a:r>
            <a:r>
              <a:rPr lang="zh-CN" altLang="en-US" sz="2400" dirty="0" smtClean="0">
                <a:ea typeface="宋体" pitchFamily="2" charset="-122"/>
              </a:rPr>
              <a:t>1）大: </a:t>
            </a:r>
            <a:r>
              <a:rPr lang="en-US" altLang="zh-CN" sz="2400" dirty="0" smtClean="0">
                <a:ea typeface="宋体" pitchFamily="2" charset="-122"/>
              </a:rPr>
              <a:t>great (the same as </a:t>
            </a:r>
            <a:r>
              <a:rPr lang="en-US" altLang="zh-CN" sz="2400" dirty="0" err="1" smtClean="0">
                <a:ea typeface="宋体" pitchFamily="2" charset="-122"/>
              </a:rPr>
              <a:t>da</a:t>
            </a:r>
            <a:r>
              <a:rPr lang="en-US" altLang="zh-CN" sz="2400" dirty="0" smtClean="0">
                <a:ea typeface="宋体" pitchFamily="2" charset="-122"/>
              </a:rPr>
              <a:t>; showing one man placed over another. Later the lower man was simplified as a dot)  </a:t>
            </a:r>
          </a:p>
          <a:p>
            <a:pPr eaLnBrk="1" hangingPunct="1">
              <a:lnSpc>
                <a:spcPct val="90000"/>
              </a:lnSpc>
            </a:pPr>
            <a:r>
              <a:rPr lang="en-US" altLang="zh-CN" sz="2400" dirty="0" smtClean="0">
                <a:ea typeface="宋体" pitchFamily="2" charset="-122"/>
              </a:rPr>
              <a:t>              2)  </a:t>
            </a:r>
            <a:r>
              <a:rPr lang="zh-CN" altLang="en-US" sz="2400" dirty="0" smtClean="0">
                <a:ea typeface="宋体" pitchFamily="2" charset="-122"/>
              </a:rPr>
              <a:t>泰：</a:t>
            </a:r>
            <a:r>
              <a:rPr lang="en-US" altLang="zh-CN" sz="2400" dirty="0" smtClean="0">
                <a:ea typeface="宋体" pitchFamily="2" charset="-122"/>
              </a:rPr>
              <a:t>highest, peace, harmony</a:t>
            </a:r>
          </a:p>
          <a:p>
            <a:pPr eaLnBrk="1" hangingPunct="1">
              <a:lnSpc>
                <a:spcPct val="90000"/>
              </a:lnSpc>
            </a:pPr>
            <a:r>
              <a:rPr lang="zh-CN" altLang="en-US" sz="2400" dirty="0" smtClean="0">
                <a:ea typeface="宋体" pitchFamily="2" charset="-122"/>
              </a:rPr>
              <a:t>太 </a:t>
            </a:r>
            <a:r>
              <a:rPr lang="en-US" altLang="zh-CN" sz="2400" dirty="0" smtClean="0">
                <a:ea typeface="宋体" pitchFamily="2" charset="-122"/>
              </a:rPr>
              <a:t>is composed of </a:t>
            </a:r>
            <a:r>
              <a:rPr lang="zh-CN" altLang="en-US" sz="2400" dirty="0" smtClean="0">
                <a:ea typeface="宋体" pitchFamily="2" charset="-122"/>
              </a:rPr>
              <a:t>一</a:t>
            </a:r>
            <a:r>
              <a:rPr lang="en-US" altLang="zh-CN" sz="2400" dirty="0" smtClean="0">
                <a:ea typeface="宋体" pitchFamily="2" charset="-122"/>
              </a:rPr>
              <a:t>(one), </a:t>
            </a:r>
            <a:r>
              <a:rPr lang="zh-CN" altLang="en-US" sz="2400" dirty="0" smtClean="0">
                <a:ea typeface="宋体" pitchFamily="2" charset="-122"/>
              </a:rPr>
              <a:t>人</a:t>
            </a:r>
            <a:r>
              <a:rPr lang="en-US" altLang="zh-CN" sz="2400" dirty="0" smtClean="0">
                <a:ea typeface="宋体" pitchFamily="2" charset="-122"/>
              </a:rPr>
              <a:t>(human),</a:t>
            </a:r>
            <a:r>
              <a:rPr lang="zh-CN" altLang="en-US" sz="2400" dirty="0" smtClean="0">
                <a:ea typeface="宋体" pitchFamily="2" charset="-122"/>
              </a:rPr>
              <a:t> </a:t>
            </a:r>
            <a:r>
              <a:rPr lang="en-US" altLang="zh-CN" sz="2400" dirty="0" smtClean="0">
                <a:ea typeface="宋体" pitchFamily="2" charset="-122"/>
              </a:rPr>
              <a:t>and ` (centre): a man standing at the centre of the universe</a:t>
            </a:r>
          </a:p>
          <a:p>
            <a:pPr eaLnBrk="1" hangingPunct="1">
              <a:lnSpc>
                <a:spcPct val="90000"/>
              </a:lnSpc>
            </a:pPr>
            <a:endParaRPr lang="en-US" altLang="zh-CN" sz="2800" b="1" dirty="0" smtClean="0">
              <a:ea typeface="宋体" pitchFamily="2" charset="-122"/>
            </a:endParaRPr>
          </a:p>
          <a:p>
            <a:pPr eaLnBrk="1" hangingPunct="1">
              <a:lnSpc>
                <a:spcPct val="90000"/>
              </a:lnSpc>
            </a:pPr>
            <a:r>
              <a:rPr lang="en-US" altLang="zh-CN" sz="2800" b="1" dirty="0" err="1" smtClean="0">
                <a:ea typeface="宋体" pitchFamily="2" charset="-122"/>
              </a:rPr>
              <a:t>Ji</a:t>
            </a:r>
            <a:r>
              <a:rPr lang="zh-CN" altLang="en-US" sz="2800" b="1" dirty="0" smtClean="0">
                <a:ea typeface="宋体" pitchFamily="2" charset="-122"/>
              </a:rPr>
              <a:t>極:</a:t>
            </a:r>
            <a:r>
              <a:rPr lang="zh-CN" altLang="en-US" sz="2800" dirty="0" smtClean="0">
                <a:ea typeface="宋体" pitchFamily="2" charset="-122"/>
              </a:rPr>
              <a:t> </a:t>
            </a:r>
            <a:r>
              <a:rPr lang="en-US" altLang="zh-CN" sz="2400" dirty="0" smtClean="0">
                <a:ea typeface="宋体" pitchFamily="2" charset="-122"/>
              </a:rPr>
              <a:t>is composed of wood, two (heaven and earth), human, mouth and hand. It refers to </a:t>
            </a:r>
            <a:r>
              <a:rPr lang="zh-CN" altLang="en-US" sz="2400" dirty="0" smtClean="0">
                <a:ea typeface="宋体" pitchFamily="2" charset="-122"/>
              </a:rPr>
              <a:t>1) </a:t>
            </a:r>
            <a:r>
              <a:rPr lang="en-US" altLang="zh-CN" sz="2400" dirty="0" smtClean="0">
                <a:ea typeface="宋体" pitchFamily="2" charset="-122"/>
              </a:rPr>
              <a:t>the beam of a house; 2) the highest peak; 3) perfection, completion</a:t>
            </a:r>
          </a:p>
          <a:p>
            <a:pPr eaLnBrk="1" hangingPunct="1">
              <a:lnSpc>
                <a:spcPct val="90000"/>
              </a:lnSpc>
            </a:pPr>
            <a:r>
              <a:rPr lang="en-US" altLang="zh-CN" sz="2800" b="1" dirty="0" smtClean="0">
                <a:ea typeface="宋体" pitchFamily="2" charset="-122"/>
              </a:rPr>
              <a:t>Tai </a:t>
            </a:r>
            <a:r>
              <a:rPr lang="en-US" altLang="zh-CN" sz="2800" b="1" dirty="0" err="1" smtClean="0">
                <a:ea typeface="宋体" pitchFamily="2" charset="-122"/>
              </a:rPr>
              <a:t>Ji</a:t>
            </a:r>
            <a:r>
              <a:rPr lang="zh-CN" altLang="en-US" sz="2800" b="1" dirty="0" smtClean="0">
                <a:ea typeface="宋体" pitchFamily="2" charset="-122"/>
              </a:rPr>
              <a:t>太極 </a:t>
            </a:r>
            <a:r>
              <a:rPr lang="en-US" altLang="zh-CN" sz="2800" b="1" dirty="0" smtClean="0">
                <a:ea typeface="宋体" pitchFamily="2" charset="-122"/>
              </a:rPr>
              <a:t>means:</a:t>
            </a:r>
            <a:r>
              <a:rPr lang="en-US" altLang="zh-CN" sz="2800" dirty="0" smtClean="0">
                <a:ea typeface="宋体" pitchFamily="2" charset="-122"/>
              </a:rPr>
              <a:t> </a:t>
            </a:r>
            <a:r>
              <a:rPr lang="en-US" altLang="zh-CN" sz="2400" dirty="0" smtClean="0">
                <a:ea typeface="宋体" pitchFamily="2" charset="-122"/>
              </a:rPr>
              <a:t>human in the center of the Heaven and Earth can speak and act, which is the manifestation of the highest point or perfection of the creative cosmos</a:t>
            </a:r>
            <a:endParaRPr lang="en-US" altLang="zh-CN" sz="2400" b="1" dirty="0" smtClean="0">
              <a:ea typeface="宋体" pitchFamily="2" charset="-122"/>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descr="tai ji"/>
          <p:cNvPicPr>
            <a:picLocks noChangeAspect="1" noChangeArrowheads="1"/>
          </p:cNvPicPr>
          <p:nvPr/>
        </p:nvPicPr>
        <p:blipFill>
          <a:blip r:embed="rId2" cstate="print"/>
          <a:srcRect/>
          <a:stretch>
            <a:fillRect/>
          </a:stretch>
        </p:blipFill>
        <p:spPr bwMode="auto">
          <a:xfrm>
            <a:off x="1219200" y="-175592"/>
            <a:ext cx="7620000" cy="6825630"/>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US" altLang="zh-CN" smtClean="0">
                <a:ea typeface="宋体" pitchFamily="2" charset="-122"/>
              </a:rPr>
              <a:t>The ancient diagram of Taiji</a:t>
            </a:r>
          </a:p>
        </p:txBody>
      </p:sp>
      <p:sp>
        <p:nvSpPr>
          <p:cNvPr id="49155" name="Oval 3"/>
          <p:cNvSpPr>
            <a:spLocks noChangeArrowheads="1"/>
          </p:cNvSpPr>
          <p:nvPr/>
        </p:nvSpPr>
        <p:spPr bwMode="auto">
          <a:xfrm>
            <a:off x="3733800" y="2209800"/>
            <a:ext cx="914400" cy="914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yang</a:t>
            </a:r>
          </a:p>
        </p:txBody>
      </p:sp>
      <p:sp>
        <p:nvSpPr>
          <p:cNvPr id="49156" name="Text Box 4"/>
          <p:cNvSpPr txBox="1">
            <a:spLocks noChangeArrowheads="1"/>
          </p:cNvSpPr>
          <p:nvPr/>
        </p:nvSpPr>
        <p:spPr bwMode="auto">
          <a:xfrm>
            <a:off x="2590800" y="2327275"/>
            <a:ext cx="1268413" cy="457200"/>
          </a:xfrm>
          <a:prstGeom prst="rect">
            <a:avLst/>
          </a:prstGeom>
          <a:noFill/>
          <a:ln w="9525">
            <a:noFill/>
            <a:miter lim="800000"/>
            <a:headEnd/>
            <a:tailEnd/>
          </a:ln>
        </p:spPr>
        <p:txBody>
          <a:bodyPr>
            <a:spAutoFit/>
          </a:bodyPr>
          <a:lstStyle/>
          <a:p>
            <a:r>
              <a:rPr kumimoji="1" lang="en-US" altLang="zh-CN" sz="2400"/>
              <a:t>Head</a:t>
            </a:r>
          </a:p>
        </p:txBody>
      </p:sp>
      <p:sp>
        <p:nvSpPr>
          <p:cNvPr id="49157" name="Rectangle 5"/>
          <p:cNvSpPr>
            <a:spLocks noGrp="1" noChangeArrowheads="1"/>
          </p:cNvSpPr>
          <p:nvPr>
            <p:ph type="body" idx="1"/>
          </p:nvPr>
        </p:nvSpPr>
        <p:spPr>
          <a:xfrm>
            <a:off x="684213" y="1700213"/>
            <a:ext cx="7772400" cy="4419600"/>
          </a:xfrm>
        </p:spPr>
        <p:txBody>
          <a:bodyPr/>
          <a:lstStyle/>
          <a:p>
            <a:pPr eaLnBrk="1" hangingPunct="1">
              <a:spcBef>
                <a:spcPct val="0"/>
              </a:spcBef>
              <a:buFont typeface="Wingdings" pitchFamily="2" charset="2"/>
              <a:buNone/>
            </a:pPr>
            <a:endParaRPr lang="en-US" altLang="zh-CN" sz="2400" smtClean="0">
              <a:ea typeface="宋体" pitchFamily="2" charset="-122"/>
            </a:endParaRPr>
          </a:p>
        </p:txBody>
      </p:sp>
      <p:sp>
        <p:nvSpPr>
          <p:cNvPr id="49158" name="Text Box 6"/>
          <p:cNvSpPr txBox="1">
            <a:spLocks noChangeArrowheads="1"/>
          </p:cNvSpPr>
          <p:nvPr/>
        </p:nvSpPr>
        <p:spPr bwMode="auto">
          <a:xfrm>
            <a:off x="4784725" y="2403475"/>
            <a:ext cx="1114425" cy="457200"/>
          </a:xfrm>
          <a:prstGeom prst="rect">
            <a:avLst/>
          </a:prstGeom>
          <a:noFill/>
          <a:ln w="9525">
            <a:noFill/>
            <a:miter lim="800000"/>
            <a:headEnd/>
            <a:tailEnd/>
          </a:ln>
        </p:spPr>
        <p:txBody>
          <a:bodyPr wrap="none">
            <a:spAutoFit/>
          </a:bodyPr>
          <a:lstStyle/>
          <a:p>
            <a:r>
              <a:rPr kumimoji="1" lang="en-US" altLang="zh-CN" sz="2400"/>
              <a:t>Heaven</a:t>
            </a:r>
          </a:p>
        </p:txBody>
      </p:sp>
      <p:sp>
        <p:nvSpPr>
          <p:cNvPr id="49159" name="Line 7"/>
          <p:cNvSpPr>
            <a:spLocks noChangeShapeType="1"/>
          </p:cNvSpPr>
          <p:nvPr/>
        </p:nvSpPr>
        <p:spPr bwMode="auto">
          <a:xfrm>
            <a:off x="4267200" y="3048000"/>
            <a:ext cx="0" cy="533400"/>
          </a:xfrm>
          <a:prstGeom prst="line">
            <a:avLst/>
          </a:prstGeom>
          <a:noFill/>
          <a:ln w="9525">
            <a:solidFill>
              <a:schemeClr val="tx1"/>
            </a:solidFill>
            <a:round/>
            <a:headEnd/>
            <a:tailEnd/>
          </a:ln>
        </p:spPr>
        <p:txBody>
          <a:bodyPr/>
          <a:lstStyle/>
          <a:p>
            <a:endParaRPr lang="en-GB"/>
          </a:p>
        </p:txBody>
      </p:sp>
      <p:sp>
        <p:nvSpPr>
          <p:cNvPr id="49160" name="Oval 8"/>
          <p:cNvSpPr>
            <a:spLocks noChangeArrowheads="1"/>
          </p:cNvSpPr>
          <p:nvPr/>
        </p:nvSpPr>
        <p:spPr bwMode="auto">
          <a:xfrm>
            <a:off x="3886200" y="3505200"/>
            <a:ext cx="914400" cy="914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Qi</a:t>
            </a:r>
          </a:p>
        </p:txBody>
      </p:sp>
      <p:sp>
        <p:nvSpPr>
          <p:cNvPr id="49161" name="Text Box 9"/>
          <p:cNvSpPr txBox="1">
            <a:spLocks noChangeArrowheads="1"/>
          </p:cNvSpPr>
          <p:nvPr/>
        </p:nvSpPr>
        <p:spPr bwMode="auto">
          <a:xfrm>
            <a:off x="2574925" y="3470275"/>
            <a:ext cx="1376363" cy="1187450"/>
          </a:xfrm>
          <a:prstGeom prst="rect">
            <a:avLst/>
          </a:prstGeom>
          <a:noFill/>
          <a:ln w="9525">
            <a:noFill/>
            <a:miter lim="800000"/>
            <a:headEnd/>
            <a:tailEnd/>
          </a:ln>
        </p:spPr>
        <p:txBody>
          <a:bodyPr wrap="none">
            <a:spAutoFit/>
          </a:bodyPr>
          <a:lstStyle/>
          <a:p>
            <a:r>
              <a:rPr kumimoji="1" lang="en-US" altLang="zh-CN" sz="2400" dirty="0"/>
              <a:t>Cinnabar </a:t>
            </a:r>
          </a:p>
          <a:p>
            <a:r>
              <a:rPr kumimoji="1" lang="en-US" altLang="zh-CN" sz="2400" dirty="0"/>
              <a:t>Field</a:t>
            </a:r>
          </a:p>
          <a:p>
            <a:endParaRPr kumimoji="1" lang="en-US" altLang="zh-CN" sz="2400" dirty="0"/>
          </a:p>
        </p:txBody>
      </p:sp>
      <p:sp>
        <p:nvSpPr>
          <p:cNvPr id="49162" name="Line 10"/>
          <p:cNvSpPr>
            <a:spLocks noChangeShapeType="1"/>
          </p:cNvSpPr>
          <p:nvPr/>
        </p:nvSpPr>
        <p:spPr bwMode="auto">
          <a:xfrm>
            <a:off x="4800600" y="3886200"/>
            <a:ext cx="381000" cy="0"/>
          </a:xfrm>
          <a:prstGeom prst="line">
            <a:avLst/>
          </a:prstGeom>
          <a:noFill/>
          <a:ln w="9525">
            <a:solidFill>
              <a:schemeClr val="tx1"/>
            </a:solidFill>
            <a:round/>
            <a:headEnd/>
            <a:tailEnd type="triangle" w="med" len="med"/>
          </a:ln>
        </p:spPr>
        <p:txBody>
          <a:bodyPr/>
          <a:lstStyle/>
          <a:p>
            <a:endParaRPr lang="en-GB"/>
          </a:p>
        </p:txBody>
      </p:sp>
      <p:sp>
        <p:nvSpPr>
          <p:cNvPr id="49163" name="Text Box 11"/>
          <p:cNvSpPr txBox="1">
            <a:spLocks noChangeArrowheads="1"/>
          </p:cNvSpPr>
          <p:nvPr/>
        </p:nvSpPr>
        <p:spPr bwMode="auto">
          <a:xfrm>
            <a:off x="5318125" y="3394075"/>
            <a:ext cx="2162175" cy="822325"/>
          </a:xfrm>
          <a:prstGeom prst="rect">
            <a:avLst/>
          </a:prstGeom>
          <a:noFill/>
          <a:ln w="9525">
            <a:noFill/>
            <a:miter lim="800000"/>
            <a:headEnd/>
            <a:tailEnd/>
          </a:ln>
        </p:spPr>
        <p:txBody>
          <a:bodyPr wrap="none">
            <a:spAutoFit/>
          </a:bodyPr>
          <a:lstStyle/>
          <a:p>
            <a:r>
              <a:rPr kumimoji="1" lang="en-US" altLang="zh-CN" sz="2400"/>
              <a:t>Taiji, </a:t>
            </a:r>
          </a:p>
          <a:p>
            <a:r>
              <a:rPr kumimoji="1" lang="en-US" altLang="zh-CN" sz="2400"/>
              <a:t>the centred Man</a:t>
            </a:r>
          </a:p>
        </p:txBody>
      </p:sp>
      <p:sp>
        <p:nvSpPr>
          <p:cNvPr id="49164" name="Line 12"/>
          <p:cNvSpPr>
            <a:spLocks noChangeShapeType="1"/>
          </p:cNvSpPr>
          <p:nvPr/>
        </p:nvSpPr>
        <p:spPr bwMode="auto">
          <a:xfrm flipH="1">
            <a:off x="3429000" y="4267200"/>
            <a:ext cx="533400" cy="304800"/>
          </a:xfrm>
          <a:prstGeom prst="line">
            <a:avLst/>
          </a:prstGeom>
          <a:noFill/>
          <a:ln w="9525">
            <a:solidFill>
              <a:schemeClr val="tx1"/>
            </a:solidFill>
            <a:round/>
            <a:headEnd/>
            <a:tailEnd/>
          </a:ln>
        </p:spPr>
        <p:txBody>
          <a:bodyPr/>
          <a:lstStyle/>
          <a:p>
            <a:endParaRPr lang="en-GB"/>
          </a:p>
        </p:txBody>
      </p:sp>
      <p:sp>
        <p:nvSpPr>
          <p:cNvPr id="49165" name="Line 13"/>
          <p:cNvSpPr>
            <a:spLocks noChangeShapeType="1"/>
          </p:cNvSpPr>
          <p:nvPr/>
        </p:nvSpPr>
        <p:spPr bwMode="auto">
          <a:xfrm>
            <a:off x="4724400" y="4191000"/>
            <a:ext cx="609600" cy="381000"/>
          </a:xfrm>
          <a:prstGeom prst="line">
            <a:avLst/>
          </a:prstGeom>
          <a:noFill/>
          <a:ln w="9525">
            <a:solidFill>
              <a:schemeClr val="tx1"/>
            </a:solidFill>
            <a:round/>
            <a:headEnd/>
            <a:tailEnd/>
          </a:ln>
        </p:spPr>
        <p:txBody>
          <a:bodyPr/>
          <a:lstStyle/>
          <a:p>
            <a:endParaRPr lang="en-GB"/>
          </a:p>
        </p:txBody>
      </p:sp>
      <p:sp>
        <p:nvSpPr>
          <p:cNvPr id="49166" name="Oval 14"/>
          <p:cNvSpPr>
            <a:spLocks noChangeArrowheads="1"/>
          </p:cNvSpPr>
          <p:nvPr/>
        </p:nvSpPr>
        <p:spPr bwMode="auto">
          <a:xfrm>
            <a:off x="2667000" y="4419600"/>
            <a:ext cx="914400" cy="914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Yin</a:t>
            </a:r>
          </a:p>
        </p:txBody>
      </p:sp>
      <p:sp>
        <p:nvSpPr>
          <p:cNvPr id="49167" name="Oval 15"/>
          <p:cNvSpPr>
            <a:spLocks noChangeArrowheads="1"/>
          </p:cNvSpPr>
          <p:nvPr/>
        </p:nvSpPr>
        <p:spPr bwMode="auto">
          <a:xfrm>
            <a:off x="5029200" y="4419600"/>
            <a:ext cx="914400" cy="914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Yin</a:t>
            </a:r>
          </a:p>
        </p:txBody>
      </p:sp>
      <p:sp>
        <p:nvSpPr>
          <p:cNvPr id="49168" name="Text Box 16"/>
          <p:cNvSpPr txBox="1">
            <a:spLocks noChangeArrowheads="1"/>
          </p:cNvSpPr>
          <p:nvPr/>
        </p:nvSpPr>
        <p:spPr bwMode="auto">
          <a:xfrm>
            <a:off x="2879725" y="5451475"/>
            <a:ext cx="742950" cy="457200"/>
          </a:xfrm>
          <a:prstGeom prst="rect">
            <a:avLst/>
          </a:prstGeom>
          <a:noFill/>
          <a:ln w="9525">
            <a:noFill/>
            <a:miter lim="800000"/>
            <a:headEnd/>
            <a:tailEnd/>
          </a:ln>
        </p:spPr>
        <p:txBody>
          <a:bodyPr wrap="none">
            <a:spAutoFit/>
          </a:bodyPr>
          <a:lstStyle/>
          <a:p>
            <a:r>
              <a:rPr kumimoji="1" lang="en-US" altLang="zh-CN" sz="2400"/>
              <a:t>Foot</a:t>
            </a:r>
          </a:p>
        </p:txBody>
      </p:sp>
      <p:sp>
        <p:nvSpPr>
          <p:cNvPr id="49169" name="Text Box 17"/>
          <p:cNvSpPr txBox="1">
            <a:spLocks noChangeArrowheads="1"/>
          </p:cNvSpPr>
          <p:nvPr/>
        </p:nvSpPr>
        <p:spPr bwMode="auto">
          <a:xfrm>
            <a:off x="5394325" y="5299075"/>
            <a:ext cx="842963" cy="457200"/>
          </a:xfrm>
          <a:prstGeom prst="rect">
            <a:avLst/>
          </a:prstGeom>
          <a:noFill/>
          <a:ln w="9525">
            <a:noFill/>
            <a:miter lim="800000"/>
            <a:headEnd/>
            <a:tailEnd/>
          </a:ln>
        </p:spPr>
        <p:txBody>
          <a:bodyPr wrap="none">
            <a:spAutoFit/>
          </a:bodyPr>
          <a:lstStyle/>
          <a:p>
            <a:r>
              <a:rPr kumimoji="1" lang="en-US" altLang="zh-CN" sz="2400"/>
              <a:t>Earth</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Origins of Tai Chi = </a:t>
            </a:r>
            <a:r>
              <a:rPr lang="zh-CN" altLang="en-US" dirty="0" smtClean="0"/>
              <a:t>元气</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The word of Tai Chi first appears in </a:t>
            </a:r>
            <a:r>
              <a:rPr lang="en-GB" i="1" dirty="0" smtClean="0"/>
              <a:t>the Book of Changes, </a:t>
            </a:r>
            <a:r>
              <a:rPr lang="en-GB" dirty="0" smtClean="0"/>
              <a:t>… in a reference to the most primitive state of the universe, the origin of all changes, or the </a:t>
            </a:r>
            <a:r>
              <a:rPr lang="en-GB" dirty="0" err="1" smtClean="0"/>
              <a:t>heightest</a:t>
            </a:r>
            <a:r>
              <a:rPr lang="en-GB" dirty="0" smtClean="0"/>
              <a:t> </a:t>
            </a:r>
            <a:r>
              <a:rPr lang="en-GB" dirty="0" smtClean="0"/>
              <a:t>realm of existence. </a:t>
            </a:r>
          </a:p>
          <a:p>
            <a:r>
              <a:rPr lang="en-GB" dirty="0" smtClean="0"/>
              <a:t> </a:t>
            </a:r>
          </a:p>
          <a:p>
            <a:r>
              <a:rPr lang="en-GB" dirty="0" smtClean="0"/>
              <a:t>In ‘The Great Interpretation’ essay in the Commentaries section of </a:t>
            </a:r>
            <a:r>
              <a:rPr lang="en-GB" i="1" dirty="0" smtClean="0"/>
              <a:t>The Book of Changes </a:t>
            </a:r>
            <a:r>
              <a:rPr lang="en-GB" dirty="0" smtClean="0"/>
              <a:t>, Tai Chi was first mentioned as follows: ‘Yi </a:t>
            </a:r>
            <a:r>
              <a:rPr lang="zh-CN" altLang="en-US" dirty="0" smtClean="0"/>
              <a:t>易</a:t>
            </a:r>
            <a:r>
              <a:rPr lang="en-GB" dirty="0" smtClean="0"/>
              <a:t>contains </a:t>
            </a:r>
            <a:r>
              <a:rPr lang="en-GB" dirty="0" err="1" smtClean="0"/>
              <a:t>Taiji</a:t>
            </a:r>
            <a:r>
              <a:rPr lang="en-GB" dirty="0" smtClean="0"/>
              <a:t> </a:t>
            </a:r>
            <a:r>
              <a:rPr lang="zh-CN" altLang="en-US" dirty="0" smtClean="0"/>
              <a:t>太极</a:t>
            </a:r>
            <a:r>
              <a:rPr lang="en-GB" dirty="0" smtClean="0"/>
              <a:t> which gave birth to the two basic elements; the two basic elements gave birth to the four symbolic figures; the four symbolic figures then gave birth to the eight elementary trigrams </a:t>
            </a:r>
            <a:r>
              <a:rPr lang="zh-CN" altLang="en-US" dirty="0" smtClean="0"/>
              <a:t>八卦</a:t>
            </a:r>
            <a:r>
              <a:rPr lang="en-GB" dirty="0" smtClean="0"/>
              <a:t> that can predict fortune and misfortune, which enables great accomplishment.’ </a:t>
            </a:r>
          </a:p>
          <a:p>
            <a:endParaRPr lang="en-GB" dirty="0" smtClean="0"/>
          </a:p>
          <a:p>
            <a:r>
              <a:rPr lang="en-GB" dirty="0" smtClean="0"/>
              <a:t>Here </a:t>
            </a:r>
            <a:r>
              <a:rPr lang="en-GB" dirty="0" err="1" smtClean="0"/>
              <a:t>Taoji</a:t>
            </a:r>
            <a:r>
              <a:rPr lang="en-GB" dirty="0" smtClean="0"/>
              <a:t> refers to the origin of changes, the most primitive state from which everything evolves. It is the highest state of existence. </a:t>
            </a:r>
          </a:p>
          <a:p>
            <a:r>
              <a:rPr lang="en-GB" dirty="0" smtClean="0"/>
              <a:t> </a:t>
            </a:r>
          </a:p>
          <a:p>
            <a:r>
              <a:rPr lang="en-GB" dirty="0" smtClean="0"/>
              <a:t>Li </a:t>
            </a:r>
            <a:r>
              <a:rPr lang="en-GB" dirty="0" err="1" smtClean="0"/>
              <a:t>Deyin</a:t>
            </a:r>
            <a:r>
              <a:rPr lang="en-GB" dirty="0" smtClean="0"/>
              <a:t>, </a:t>
            </a:r>
            <a:r>
              <a:rPr lang="en-GB" i="1" dirty="0" err="1" smtClean="0"/>
              <a:t>Taiji</a:t>
            </a:r>
            <a:r>
              <a:rPr lang="en-GB" i="1" dirty="0" smtClean="0"/>
              <a:t> Quan, </a:t>
            </a:r>
            <a:r>
              <a:rPr lang="en-GB" dirty="0" smtClean="0"/>
              <a:t>Beijing, Foreign Language Press, 2004, p.29. </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fontScale="90000"/>
          </a:bodyPr>
          <a:lstStyle/>
          <a:p>
            <a:pPr eaLnBrk="1" hangingPunct="1"/>
            <a:r>
              <a:rPr lang="en-US" altLang="zh-CN" sz="3200" b="1" dirty="0" err="1" smtClean="0">
                <a:ea typeface="宋体" pitchFamily="2" charset="-122"/>
              </a:rPr>
              <a:t>Taiji</a:t>
            </a:r>
            <a:r>
              <a:rPr lang="en-US" altLang="zh-CN" sz="3200" b="1" dirty="0" smtClean="0">
                <a:ea typeface="宋体" pitchFamily="2" charset="-122"/>
              </a:rPr>
              <a:t> and the process of the self-evolution of the cosmos in ‘Appended Remarks’ of </a:t>
            </a:r>
            <a:r>
              <a:rPr lang="en-US" altLang="zh-CN" sz="3200" b="1" dirty="0" err="1" smtClean="0">
                <a:ea typeface="宋体" pitchFamily="2" charset="-122"/>
              </a:rPr>
              <a:t>Yijing</a:t>
            </a:r>
            <a:endParaRPr lang="en-US" altLang="zh-CN" sz="3200" b="1" i="1" dirty="0" smtClean="0">
              <a:ea typeface="宋体" pitchFamily="2" charset="-122"/>
            </a:endParaRPr>
          </a:p>
        </p:txBody>
      </p:sp>
      <p:sp>
        <p:nvSpPr>
          <p:cNvPr id="51203" name="Oval 4"/>
          <p:cNvSpPr>
            <a:spLocks noChangeArrowheads="1"/>
          </p:cNvSpPr>
          <p:nvPr/>
        </p:nvSpPr>
        <p:spPr bwMode="auto">
          <a:xfrm>
            <a:off x="4343400" y="2209800"/>
            <a:ext cx="685800" cy="533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Taiji</a:t>
            </a:r>
          </a:p>
        </p:txBody>
      </p:sp>
      <p:sp>
        <p:nvSpPr>
          <p:cNvPr id="51204" name="Text Box 5"/>
          <p:cNvSpPr txBox="1">
            <a:spLocks noChangeArrowheads="1"/>
          </p:cNvSpPr>
          <p:nvPr/>
        </p:nvSpPr>
        <p:spPr bwMode="auto">
          <a:xfrm>
            <a:off x="5394325" y="2078038"/>
            <a:ext cx="793750" cy="457200"/>
          </a:xfrm>
          <a:prstGeom prst="rect">
            <a:avLst/>
          </a:prstGeom>
          <a:noFill/>
          <a:ln w="9525">
            <a:noFill/>
            <a:miter lim="800000"/>
            <a:headEnd/>
            <a:tailEnd/>
          </a:ln>
        </p:spPr>
        <p:txBody>
          <a:bodyPr wrap="none">
            <a:spAutoFit/>
          </a:bodyPr>
          <a:lstStyle/>
          <a:p>
            <a:r>
              <a:rPr kumimoji="1" lang="zh-CN" altLang="en-US" sz="2400"/>
              <a:t>太极</a:t>
            </a:r>
          </a:p>
        </p:txBody>
      </p:sp>
      <p:sp>
        <p:nvSpPr>
          <p:cNvPr id="51205" name="Line 6"/>
          <p:cNvSpPr>
            <a:spLocks noChangeShapeType="1"/>
          </p:cNvSpPr>
          <p:nvPr/>
        </p:nvSpPr>
        <p:spPr bwMode="auto">
          <a:xfrm>
            <a:off x="4724400" y="2743200"/>
            <a:ext cx="0" cy="152400"/>
          </a:xfrm>
          <a:prstGeom prst="line">
            <a:avLst/>
          </a:prstGeom>
          <a:noFill/>
          <a:ln w="9525">
            <a:solidFill>
              <a:schemeClr val="tx1"/>
            </a:solidFill>
            <a:round/>
            <a:headEnd/>
            <a:tailEnd type="triangle" w="med" len="med"/>
          </a:ln>
        </p:spPr>
        <p:txBody>
          <a:bodyPr/>
          <a:lstStyle/>
          <a:p>
            <a:endParaRPr lang="en-GB"/>
          </a:p>
        </p:txBody>
      </p:sp>
      <p:sp>
        <p:nvSpPr>
          <p:cNvPr id="51206" name="Text Box 7"/>
          <p:cNvSpPr txBox="1">
            <a:spLocks noChangeArrowheads="1"/>
          </p:cNvSpPr>
          <p:nvPr/>
        </p:nvSpPr>
        <p:spPr bwMode="auto">
          <a:xfrm>
            <a:off x="4022725" y="3013075"/>
            <a:ext cx="4721225" cy="457200"/>
          </a:xfrm>
          <a:prstGeom prst="rect">
            <a:avLst/>
          </a:prstGeom>
          <a:noFill/>
          <a:ln w="9525">
            <a:noFill/>
            <a:miter lim="800000"/>
            <a:headEnd/>
            <a:tailEnd/>
          </a:ln>
        </p:spPr>
        <p:txBody>
          <a:bodyPr wrap="none">
            <a:spAutoFit/>
          </a:bodyPr>
          <a:lstStyle/>
          <a:p>
            <a:r>
              <a:rPr kumimoji="1" lang="en-US" altLang="zh-CN" sz="2400"/>
              <a:t>Yin-yang    </a:t>
            </a:r>
            <a:r>
              <a:rPr kumimoji="1" lang="zh-CN" altLang="en-US" sz="2400"/>
              <a:t>两仪 </a:t>
            </a:r>
            <a:r>
              <a:rPr kumimoji="1" lang="en-US" altLang="zh-CN" sz="2400"/>
              <a:t>two forms or forces</a:t>
            </a:r>
          </a:p>
        </p:txBody>
      </p:sp>
      <p:sp>
        <p:nvSpPr>
          <p:cNvPr id="51207" name="Line 8"/>
          <p:cNvSpPr>
            <a:spLocks noChangeShapeType="1"/>
          </p:cNvSpPr>
          <p:nvPr/>
        </p:nvSpPr>
        <p:spPr bwMode="auto">
          <a:xfrm>
            <a:off x="4724400" y="3581400"/>
            <a:ext cx="0" cy="304800"/>
          </a:xfrm>
          <a:prstGeom prst="line">
            <a:avLst/>
          </a:prstGeom>
          <a:noFill/>
          <a:ln w="9525">
            <a:solidFill>
              <a:schemeClr val="tx1"/>
            </a:solidFill>
            <a:round/>
            <a:headEnd/>
            <a:tailEnd type="triangle" w="med" len="med"/>
          </a:ln>
        </p:spPr>
        <p:txBody>
          <a:bodyPr/>
          <a:lstStyle/>
          <a:p>
            <a:endParaRPr lang="en-GB"/>
          </a:p>
        </p:txBody>
      </p:sp>
      <p:sp>
        <p:nvSpPr>
          <p:cNvPr id="51208" name="Text Box 9"/>
          <p:cNvSpPr txBox="1">
            <a:spLocks noChangeArrowheads="1"/>
          </p:cNvSpPr>
          <p:nvPr/>
        </p:nvSpPr>
        <p:spPr bwMode="auto">
          <a:xfrm>
            <a:off x="3733800" y="3775075"/>
            <a:ext cx="4294188" cy="457200"/>
          </a:xfrm>
          <a:prstGeom prst="rect">
            <a:avLst/>
          </a:prstGeom>
          <a:noFill/>
          <a:ln w="9525">
            <a:noFill/>
            <a:miter lim="800000"/>
            <a:headEnd/>
            <a:tailEnd/>
          </a:ln>
        </p:spPr>
        <p:txBody>
          <a:bodyPr>
            <a:spAutoFit/>
          </a:bodyPr>
          <a:lstStyle/>
          <a:p>
            <a:r>
              <a:rPr kumimoji="1" lang="en-US" altLang="zh-CN" sz="2400"/>
              <a:t>Four Symbols </a:t>
            </a:r>
            <a:r>
              <a:rPr kumimoji="1" lang="zh-CN" altLang="en-US" sz="2400"/>
              <a:t>四象 </a:t>
            </a:r>
            <a:r>
              <a:rPr kumimoji="1" lang="en-US" altLang="zh-CN" sz="2400"/>
              <a:t>4 directions </a:t>
            </a:r>
          </a:p>
        </p:txBody>
      </p:sp>
      <p:sp>
        <p:nvSpPr>
          <p:cNvPr id="51209" name="Line 10"/>
          <p:cNvSpPr>
            <a:spLocks noChangeShapeType="1"/>
          </p:cNvSpPr>
          <p:nvPr/>
        </p:nvSpPr>
        <p:spPr bwMode="auto">
          <a:xfrm>
            <a:off x="4800600" y="4191000"/>
            <a:ext cx="0" cy="381000"/>
          </a:xfrm>
          <a:prstGeom prst="line">
            <a:avLst/>
          </a:prstGeom>
          <a:noFill/>
          <a:ln w="9525">
            <a:solidFill>
              <a:schemeClr val="tx1"/>
            </a:solidFill>
            <a:round/>
            <a:headEnd/>
            <a:tailEnd type="triangle" w="med" len="med"/>
          </a:ln>
        </p:spPr>
        <p:txBody>
          <a:bodyPr/>
          <a:lstStyle/>
          <a:p>
            <a:endParaRPr lang="en-GB"/>
          </a:p>
        </p:txBody>
      </p:sp>
      <p:sp>
        <p:nvSpPr>
          <p:cNvPr id="51210" name="Text Box 11"/>
          <p:cNvSpPr txBox="1">
            <a:spLocks noChangeArrowheads="1"/>
          </p:cNvSpPr>
          <p:nvPr/>
        </p:nvSpPr>
        <p:spPr bwMode="auto">
          <a:xfrm>
            <a:off x="3641725" y="4689475"/>
            <a:ext cx="4429125" cy="457200"/>
          </a:xfrm>
          <a:prstGeom prst="rect">
            <a:avLst/>
          </a:prstGeom>
          <a:noFill/>
          <a:ln w="9525">
            <a:noFill/>
            <a:miter lim="800000"/>
            <a:headEnd/>
            <a:tailEnd/>
          </a:ln>
        </p:spPr>
        <p:txBody>
          <a:bodyPr wrap="none">
            <a:spAutoFit/>
          </a:bodyPr>
          <a:lstStyle/>
          <a:p>
            <a:r>
              <a:rPr kumimoji="1" lang="en-US" altLang="zh-CN" sz="2400"/>
              <a:t>Eight Trigrams </a:t>
            </a:r>
            <a:r>
              <a:rPr kumimoji="1" lang="zh-CN" altLang="en-US" sz="2400"/>
              <a:t>八卦 </a:t>
            </a:r>
            <a:r>
              <a:rPr kumimoji="1" lang="en-US" altLang="zh-CN" sz="2400"/>
              <a:t>8 phenomena</a:t>
            </a:r>
          </a:p>
        </p:txBody>
      </p:sp>
      <p:sp>
        <p:nvSpPr>
          <p:cNvPr id="51211" name="Text Box 12"/>
          <p:cNvSpPr txBox="1">
            <a:spLocks noChangeArrowheads="1"/>
          </p:cNvSpPr>
          <p:nvPr/>
        </p:nvSpPr>
        <p:spPr bwMode="auto">
          <a:xfrm>
            <a:off x="898525" y="5451475"/>
            <a:ext cx="7396163" cy="1187450"/>
          </a:xfrm>
          <a:prstGeom prst="rect">
            <a:avLst/>
          </a:prstGeom>
          <a:noFill/>
          <a:ln w="9525">
            <a:noFill/>
            <a:miter lim="800000"/>
            <a:headEnd/>
            <a:tailEnd/>
          </a:ln>
        </p:spPr>
        <p:txBody>
          <a:bodyPr wrap="none">
            <a:spAutoFit/>
          </a:bodyPr>
          <a:lstStyle/>
          <a:p>
            <a:r>
              <a:rPr kumimoji="1" lang="zh-CN" altLang="en-US" sz="2400"/>
              <a:t>八卦</a:t>
            </a:r>
            <a:r>
              <a:rPr kumimoji="1" lang="en-US" altLang="zh-CN" sz="2400"/>
              <a:t>means eight basic existences: Heaven, earth, wind, </a:t>
            </a:r>
          </a:p>
          <a:p>
            <a:r>
              <a:rPr kumimoji="1" lang="en-US" altLang="zh-CN" sz="2400"/>
              <a:t>thunder, water, fire, lake and mountain, which are the basis</a:t>
            </a:r>
          </a:p>
          <a:p>
            <a:r>
              <a:rPr kumimoji="1" lang="en-US" altLang="zh-CN" sz="2400"/>
              <a:t> of all other existences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dirty="0" smtClean="0"/>
              <a:t>Chinese scholars have offered different philosophical interpretations of the world based on the </a:t>
            </a:r>
            <a:r>
              <a:rPr lang="en-GB" sz="2400" dirty="0" err="1" smtClean="0"/>
              <a:t>Taiji</a:t>
            </a:r>
            <a:r>
              <a:rPr lang="en-GB" sz="2400" dirty="0" smtClean="0"/>
              <a:t> yin-yang theory. </a:t>
            </a:r>
            <a:endParaRPr lang="en-GB" sz="2400" dirty="0"/>
          </a:p>
        </p:txBody>
      </p:sp>
      <p:sp>
        <p:nvSpPr>
          <p:cNvPr id="3" name="Content Placeholder 2"/>
          <p:cNvSpPr>
            <a:spLocks noGrp="1"/>
          </p:cNvSpPr>
          <p:nvPr>
            <p:ph idx="1"/>
          </p:nvPr>
        </p:nvSpPr>
        <p:spPr>
          <a:xfrm>
            <a:off x="1435608" y="1447800"/>
            <a:ext cx="7498080" cy="5410200"/>
          </a:xfrm>
        </p:spPr>
        <p:txBody>
          <a:bodyPr>
            <a:noAutofit/>
          </a:bodyPr>
          <a:lstStyle/>
          <a:p>
            <a:r>
              <a:rPr lang="en-GB" sz="1800" b="1" dirty="0" smtClean="0"/>
              <a:t>Kong </a:t>
            </a:r>
            <a:r>
              <a:rPr lang="en-GB" sz="1800" b="1" dirty="0" err="1" smtClean="0"/>
              <a:t>Yingda</a:t>
            </a:r>
            <a:r>
              <a:rPr lang="en-GB" sz="1800" b="1" dirty="0" smtClean="0"/>
              <a:t> </a:t>
            </a:r>
            <a:r>
              <a:rPr lang="zh-CN" altLang="en-US" sz="1800" b="1" dirty="0" smtClean="0"/>
              <a:t>孔颖达</a:t>
            </a:r>
            <a:r>
              <a:rPr lang="en-GB" sz="1800" b="1" dirty="0" smtClean="0"/>
              <a:t>of the Tang </a:t>
            </a:r>
            <a:r>
              <a:rPr lang="zh-CN" altLang="en-US" sz="1800" b="1" dirty="0" smtClean="0"/>
              <a:t>唐</a:t>
            </a:r>
            <a:r>
              <a:rPr lang="en-GB" sz="1800" b="1" dirty="0" smtClean="0"/>
              <a:t>Dynasty (618-907</a:t>
            </a:r>
            <a:r>
              <a:rPr lang="en-GB" sz="1800" dirty="0" smtClean="0"/>
              <a:t>): ‘Before Heaven and Earth were divided, the primal fluid—primary elements that form Heaven and  Earth—were combined into one. That is the beginning of the great Unity of Tai or the great oneness of Tai.’</a:t>
            </a:r>
          </a:p>
          <a:p>
            <a:r>
              <a:rPr lang="en-GB" sz="1800" dirty="0" smtClean="0"/>
              <a:t> </a:t>
            </a:r>
            <a:r>
              <a:rPr lang="en-GB" sz="1800" b="1" dirty="0" smtClean="0"/>
              <a:t>Wang </a:t>
            </a:r>
            <a:r>
              <a:rPr lang="en-GB" sz="1800" b="1" dirty="0" err="1" smtClean="0"/>
              <a:t>Tingxiang</a:t>
            </a:r>
            <a:r>
              <a:rPr lang="en-GB" sz="1800" b="1" dirty="0" smtClean="0"/>
              <a:t> </a:t>
            </a:r>
            <a:r>
              <a:rPr lang="zh-CN" altLang="en-US" sz="1800" b="1" dirty="0" smtClean="0"/>
              <a:t>王廷相</a:t>
            </a:r>
            <a:r>
              <a:rPr lang="en-GB" sz="1800" b="1" dirty="0" smtClean="0"/>
              <a:t>of the Ming </a:t>
            </a:r>
            <a:r>
              <a:rPr lang="zh-CN" altLang="en-US" sz="1800" b="1" dirty="0" smtClean="0"/>
              <a:t>明</a:t>
            </a:r>
            <a:r>
              <a:rPr lang="en-GB" sz="1800" b="1" dirty="0" smtClean="0"/>
              <a:t>Dynasty (1368-1644): </a:t>
            </a:r>
            <a:r>
              <a:rPr lang="en-GB" sz="1800" dirty="0" smtClean="0"/>
              <a:t>‘</a:t>
            </a:r>
            <a:r>
              <a:rPr lang="en-GB" sz="1800" dirty="0" err="1" smtClean="0"/>
              <a:t>Taiji</a:t>
            </a:r>
            <a:r>
              <a:rPr lang="en-GB" sz="1800" dirty="0" smtClean="0"/>
              <a:t> was the primeval chaotic and primitive state of the universe before Heaven and Earth were formed. </a:t>
            </a:r>
          </a:p>
          <a:p>
            <a:r>
              <a:rPr lang="en-GB" sz="1800" dirty="0" smtClean="0"/>
              <a:t> </a:t>
            </a:r>
            <a:r>
              <a:rPr lang="en-GB" sz="1800" b="1" dirty="0" smtClean="0"/>
              <a:t>Zhou </a:t>
            </a:r>
            <a:r>
              <a:rPr lang="en-GB" sz="1800" b="1" dirty="0" err="1" smtClean="0"/>
              <a:t>Dunyi</a:t>
            </a:r>
            <a:r>
              <a:rPr lang="en-GB" sz="1800" b="1" dirty="0" smtClean="0"/>
              <a:t> </a:t>
            </a:r>
            <a:r>
              <a:rPr lang="zh-CN" altLang="en-US" sz="1800" b="1" dirty="0" smtClean="0"/>
              <a:t>周敦颐</a:t>
            </a:r>
            <a:r>
              <a:rPr lang="en-GB" sz="1800" b="1" dirty="0" smtClean="0"/>
              <a:t>of the Song </a:t>
            </a:r>
            <a:r>
              <a:rPr lang="zh-CN" altLang="en-US" sz="1800" b="1" dirty="0" smtClean="0"/>
              <a:t>宋</a:t>
            </a:r>
            <a:r>
              <a:rPr lang="en-GB" sz="1800" b="1" dirty="0" smtClean="0"/>
              <a:t>Dynasty (960-1279): ‘</a:t>
            </a:r>
            <a:r>
              <a:rPr lang="en-GB" sz="1800" dirty="0" smtClean="0"/>
              <a:t>When </a:t>
            </a:r>
            <a:r>
              <a:rPr lang="en-GB" sz="1800" dirty="0" err="1" smtClean="0"/>
              <a:t>Taiji</a:t>
            </a:r>
            <a:r>
              <a:rPr lang="en-GB" sz="1800" dirty="0" smtClean="0"/>
              <a:t> moved, it gave birth to Yang. When the movement reached its peak, it quieted down into motionlessness to become yin. At its extreme </a:t>
            </a:r>
            <a:r>
              <a:rPr lang="en-GB" sz="1800" dirty="0" smtClean="0"/>
              <a:t>point </a:t>
            </a:r>
            <a:r>
              <a:rPr lang="en-GB" sz="1800" dirty="0" smtClean="0"/>
              <a:t>yin began to move and turn toward yang. The polarized motion and stillness or yang and yin produce and promote one another. The theory of Five Elements </a:t>
            </a:r>
            <a:r>
              <a:rPr lang="zh-CN" altLang="en-US" sz="1800" dirty="0" smtClean="0"/>
              <a:t>五行</a:t>
            </a:r>
            <a:r>
              <a:rPr lang="en-GB" sz="1800" dirty="0" smtClean="0"/>
              <a:t>came from yin and yang; yin and yang came from </a:t>
            </a:r>
            <a:r>
              <a:rPr lang="en-GB" sz="1800" dirty="0" err="1" smtClean="0"/>
              <a:t>Taiji</a:t>
            </a:r>
            <a:r>
              <a:rPr lang="en-GB" sz="1800" dirty="0" smtClean="0"/>
              <a:t>.</a:t>
            </a:r>
            <a:r>
              <a:rPr lang="en-GB" sz="1800" b="1" dirty="0" smtClean="0"/>
              <a:t>’</a:t>
            </a:r>
            <a:endParaRPr lang="en-GB" sz="1800" dirty="0" smtClean="0"/>
          </a:p>
          <a:p>
            <a:r>
              <a:rPr lang="en-GB" sz="1800" b="1" dirty="0" smtClean="0"/>
              <a:t> Zhu Xi</a:t>
            </a:r>
            <a:r>
              <a:rPr lang="zh-CN" altLang="en-US" sz="1800" b="1" dirty="0" smtClean="0"/>
              <a:t>朱熹</a:t>
            </a:r>
            <a:r>
              <a:rPr lang="en-GB" sz="1800" b="1" dirty="0" smtClean="0"/>
              <a:t>of the Song Dynasty: </a:t>
            </a:r>
            <a:r>
              <a:rPr lang="en-GB" sz="1800" dirty="0" smtClean="0"/>
              <a:t>‘</a:t>
            </a:r>
            <a:r>
              <a:rPr lang="en-GB" sz="1800" dirty="0" err="1" smtClean="0"/>
              <a:t>Taiji</a:t>
            </a:r>
            <a:r>
              <a:rPr lang="en-GB" sz="1800" dirty="0" smtClean="0"/>
              <a:t> covers everything in the universe.’</a:t>
            </a:r>
          </a:p>
          <a:p>
            <a:r>
              <a:rPr lang="en-GB" sz="1800" b="1" dirty="0" err="1" smtClean="0"/>
              <a:t>Shao</a:t>
            </a:r>
            <a:r>
              <a:rPr lang="en-GB" sz="1800" b="1" dirty="0" smtClean="0"/>
              <a:t> Yong</a:t>
            </a:r>
            <a:r>
              <a:rPr lang="zh-CN" altLang="en-US" sz="1800" b="1" dirty="0" smtClean="0"/>
              <a:t>邵雍</a:t>
            </a:r>
            <a:r>
              <a:rPr lang="en-GB" sz="1800" b="1" dirty="0" smtClean="0"/>
              <a:t>of the Song Dynasty: ‘</a:t>
            </a:r>
            <a:r>
              <a:rPr lang="en-GB" sz="1800" dirty="0" err="1" smtClean="0"/>
              <a:t>Taiji</a:t>
            </a:r>
            <a:r>
              <a:rPr lang="en-GB" sz="1800" dirty="0" smtClean="0"/>
              <a:t> is the heart and mind’; and ‘</a:t>
            </a:r>
            <a:r>
              <a:rPr lang="en-GB" sz="1800" dirty="0" err="1" smtClean="0"/>
              <a:t>Taoji</a:t>
            </a:r>
            <a:r>
              <a:rPr lang="en-GB" sz="1800" dirty="0" smtClean="0"/>
              <a:t> is the Dao.’</a:t>
            </a:r>
            <a:endParaRPr lang="en-GB" sz="18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Tai Chi and He</a:t>
            </a:r>
            <a:r>
              <a:rPr lang="zh-CN" altLang="en-US" sz="3600" b="1" dirty="0" smtClean="0"/>
              <a:t>和：</a:t>
            </a:r>
            <a:r>
              <a:rPr lang="en-GB" sz="3600" b="1" dirty="0" smtClean="0"/>
              <a:t>the Harmony of the Two (Yin and Yang)</a:t>
            </a:r>
            <a:endParaRPr lang="en-GB" dirty="0"/>
          </a:p>
        </p:txBody>
      </p:sp>
      <p:sp>
        <p:nvSpPr>
          <p:cNvPr id="3" name="Content Placeholder 2"/>
          <p:cNvSpPr>
            <a:spLocks noGrp="1"/>
          </p:cNvSpPr>
          <p:nvPr>
            <p:ph idx="1"/>
          </p:nvPr>
        </p:nvSpPr>
        <p:spPr>
          <a:xfrm>
            <a:off x="1435608" y="1447800"/>
            <a:ext cx="7498080" cy="5105400"/>
          </a:xfrm>
        </p:spPr>
        <p:txBody>
          <a:bodyPr>
            <a:normAutofit fontScale="70000" lnSpcReduction="20000"/>
          </a:bodyPr>
          <a:lstStyle/>
          <a:p>
            <a:r>
              <a:rPr lang="en-GB" dirty="0" smtClean="0"/>
              <a:t>Tao/Dao transforms </a:t>
            </a:r>
            <a:r>
              <a:rPr lang="en-GB" dirty="0" smtClean="0"/>
              <a:t>itself from Non-existence </a:t>
            </a:r>
            <a:r>
              <a:rPr lang="en-GB" dirty="0" smtClean="0"/>
              <a:t>(</a:t>
            </a:r>
            <a:r>
              <a:rPr lang="zh-CN" altLang="en-US" dirty="0" smtClean="0"/>
              <a:t>无极</a:t>
            </a:r>
            <a:r>
              <a:rPr lang="en-GB" dirty="0" smtClean="0"/>
              <a:t>) to </a:t>
            </a:r>
            <a:r>
              <a:rPr lang="en-GB" dirty="0" smtClean="0"/>
              <a:t>Existence (</a:t>
            </a:r>
            <a:r>
              <a:rPr lang="zh-CN" altLang="en-US" dirty="0" smtClean="0"/>
              <a:t>太</a:t>
            </a:r>
            <a:r>
              <a:rPr lang="zh-CN" altLang="en-US" dirty="0" smtClean="0"/>
              <a:t>极</a:t>
            </a:r>
            <a:r>
              <a:rPr lang="en-GB" altLang="zh-CN" dirty="0" smtClean="0"/>
              <a:t>)</a:t>
            </a:r>
            <a:endParaRPr lang="en-GB" altLang="zh-CN" dirty="0" smtClean="0"/>
          </a:p>
          <a:p>
            <a:r>
              <a:rPr lang="en-GB" altLang="zh-CN" dirty="0" smtClean="0"/>
              <a:t>Tai Chi </a:t>
            </a:r>
            <a:r>
              <a:rPr lang="en-US" altLang="zh-CN" dirty="0" smtClean="0"/>
              <a:t>=</a:t>
            </a:r>
            <a:r>
              <a:rPr lang="en-GB" dirty="0" smtClean="0"/>
              <a:t> the One/</a:t>
            </a:r>
            <a:r>
              <a:rPr lang="zh-CN" altLang="en-US" dirty="0" smtClean="0"/>
              <a:t>元</a:t>
            </a:r>
            <a:r>
              <a:rPr lang="zh-CN" altLang="en-US" dirty="0" smtClean="0"/>
              <a:t>气</a:t>
            </a:r>
            <a:r>
              <a:rPr lang="en-GB" altLang="zh-CN" dirty="0" smtClean="0"/>
              <a:t>(Original </a:t>
            </a:r>
            <a:r>
              <a:rPr lang="en-GB" altLang="zh-CN" dirty="0" err="1" smtClean="0"/>
              <a:t>Qi</a:t>
            </a:r>
            <a:r>
              <a:rPr lang="en-GB" altLang="zh-CN" dirty="0" smtClean="0"/>
              <a:t>) </a:t>
            </a:r>
            <a:r>
              <a:rPr lang="en-GB" altLang="zh-CN" dirty="0" smtClean="0"/>
              <a:t>where Yin and </a:t>
            </a:r>
            <a:r>
              <a:rPr lang="en-GB" altLang="zh-CN" dirty="0" smtClean="0"/>
              <a:t>Yang have not yet divided into two </a:t>
            </a:r>
            <a:r>
              <a:rPr lang="en-GB" altLang="zh-CN" dirty="0" smtClean="0"/>
              <a:t>(</a:t>
            </a:r>
            <a:r>
              <a:rPr lang="en-GB" altLang="zh-CN" dirty="0" smtClean="0"/>
              <a:t>gendered </a:t>
            </a:r>
            <a:r>
              <a:rPr lang="en-GB" altLang="zh-CN" dirty="0" err="1" smtClean="0"/>
              <a:t>Qi</a:t>
            </a:r>
            <a:r>
              <a:rPr lang="en-GB" altLang="zh-CN" dirty="0" smtClean="0"/>
              <a:t>)</a:t>
            </a:r>
            <a:endParaRPr lang="en-GB" altLang="zh-CN" dirty="0" smtClean="0"/>
          </a:p>
          <a:p>
            <a:r>
              <a:rPr lang="en-GB" dirty="0" smtClean="0"/>
              <a:t>Ta Chi = harmony/Unification of Yin and Yang, which is a state where Yan and Yang is united/integrated together harmoniously. </a:t>
            </a:r>
          </a:p>
          <a:p>
            <a:r>
              <a:rPr lang="en-GB" b="1" dirty="0" smtClean="0"/>
              <a:t> </a:t>
            </a:r>
            <a:endParaRPr lang="en-GB" dirty="0" smtClean="0"/>
          </a:p>
          <a:p>
            <a:r>
              <a:rPr lang="en-GB" dirty="0" smtClean="0"/>
              <a:t>Yin and yang represent a dynamic balance of forces in the natural world, a form of evening things out. </a:t>
            </a:r>
          </a:p>
          <a:p>
            <a:r>
              <a:rPr lang="en-GB" dirty="0" smtClean="0"/>
              <a:t>Our aim in life is not to try to hold on to either one of these polar forces but to keep the two in balance. </a:t>
            </a:r>
          </a:p>
          <a:p>
            <a:r>
              <a:rPr lang="en-GB" dirty="0" smtClean="0"/>
              <a:t>Yin and Yang forces are constantly trying to overwhelm each other, but in truth one cannot live without the other, and they are both mutually necessary. </a:t>
            </a:r>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Yuan </a:t>
            </a:r>
            <a:r>
              <a:rPr lang="en-GB" sz="3600" b="1" dirty="0" err="1" smtClean="0"/>
              <a:t>Qi</a:t>
            </a:r>
            <a:r>
              <a:rPr lang="en-GB" sz="3600" b="1" dirty="0" smtClean="0"/>
              <a:t>/Chi </a:t>
            </a:r>
            <a:r>
              <a:rPr lang="zh-CN" altLang="en-US" sz="3600" b="1" dirty="0" smtClean="0"/>
              <a:t>元气</a:t>
            </a:r>
            <a:r>
              <a:rPr lang="en-GB" altLang="zh-CN" sz="3600" b="1" dirty="0" smtClean="0"/>
              <a:t> &amp; Human </a:t>
            </a:r>
            <a:r>
              <a:rPr lang="en-GB" altLang="zh-CN" sz="3600" b="1" dirty="0" smtClean="0"/>
              <a:t>Life</a:t>
            </a:r>
            <a:r>
              <a:rPr lang="zh-CN" altLang="en-US" sz="3600" b="1" dirty="0" smtClean="0"/>
              <a:t>生命</a:t>
            </a:r>
            <a:r>
              <a:rPr lang="en-GB" altLang="zh-CN" sz="3600" b="1" dirty="0" smtClean="0"/>
              <a:t> </a:t>
            </a:r>
            <a:endParaRPr lang="en-GB" sz="3600" b="1" dirty="0"/>
          </a:p>
        </p:txBody>
      </p:sp>
      <p:sp>
        <p:nvSpPr>
          <p:cNvPr id="3" name="Content Placeholder 2"/>
          <p:cNvSpPr>
            <a:spLocks noGrp="1"/>
          </p:cNvSpPr>
          <p:nvPr>
            <p:ph idx="1"/>
          </p:nvPr>
        </p:nvSpPr>
        <p:spPr/>
        <p:txBody>
          <a:bodyPr>
            <a:normAutofit lnSpcReduction="10000"/>
          </a:bodyPr>
          <a:lstStyle/>
          <a:p>
            <a:r>
              <a:rPr lang="en-GB" dirty="0" smtClean="0"/>
              <a:t>Simply speaking, </a:t>
            </a:r>
            <a:r>
              <a:rPr lang="en-GB" dirty="0" smtClean="0"/>
              <a:t>Yuan Chi </a:t>
            </a:r>
            <a:r>
              <a:rPr lang="en-GB" dirty="0" smtClean="0"/>
              <a:t>is that which gives life. </a:t>
            </a:r>
          </a:p>
          <a:p>
            <a:endParaRPr lang="en-GB" dirty="0" smtClean="0"/>
          </a:p>
          <a:p>
            <a:r>
              <a:rPr lang="en-GB" dirty="0" smtClean="0"/>
              <a:t>In </a:t>
            </a:r>
            <a:r>
              <a:rPr lang="en-GB" dirty="0" smtClean="0"/>
              <a:t>terms of the body, </a:t>
            </a:r>
            <a:r>
              <a:rPr lang="en-GB" dirty="0" smtClean="0"/>
              <a:t>Yuan Chi </a:t>
            </a:r>
            <a:r>
              <a:rPr lang="en-GB" dirty="0" smtClean="0"/>
              <a:t>is that which differentiates a corpse from a live human being.  </a:t>
            </a:r>
          </a:p>
          <a:p>
            <a:endParaRPr lang="en-GB" dirty="0" smtClean="0"/>
          </a:p>
          <a:p>
            <a:r>
              <a:rPr lang="en-GB" dirty="0" smtClean="0"/>
              <a:t>A strong life force makes human being totally alive, alert, and present; a weak life force results in sluggishness and fatigue</a:t>
            </a:r>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zh-CN" dirty="0" err="1" smtClean="0"/>
              <a:t>Qi</a:t>
            </a:r>
            <a:r>
              <a:rPr lang="en-GB" altLang="zh-CN" dirty="0" smtClean="0"/>
              <a:t> </a:t>
            </a:r>
            <a:r>
              <a:rPr lang="zh-CN" altLang="en-US" dirty="0" smtClean="0"/>
              <a:t>气</a:t>
            </a:r>
            <a:r>
              <a:rPr lang="en-GB" altLang="zh-CN" dirty="0" smtClean="0"/>
              <a:t>&amp; Health</a:t>
            </a:r>
            <a:r>
              <a:rPr lang="zh-CN" altLang="en-US" dirty="0" smtClean="0"/>
              <a:t>健康</a:t>
            </a:r>
            <a:endParaRPr lang="en-GB" dirty="0"/>
          </a:p>
        </p:txBody>
      </p:sp>
      <p:sp>
        <p:nvSpPr>
          <p:cNvPr id="3" name="Content Placeholder 2"/>
          <p:cNvSpPr>
            <a:spLocks noGrp="1"/>
          </p:cNvSpPr>
          <p:nvPr>
            <p:ph idx="1"/>
          </p:nvPr>
        </p:nvSpPr>
        <p:spPr>
          <a:xfrm>
            <a:off x="1435608" y="1447800"/>
            <a:ext cx="7498080" cy="5181600"/>
          </a:xfrm>
        </p:spPr>
        <p:txBody>
          <a:bodyPr>
            <a:normAutofit fontScale="55000" lnSpcReduction="20000"/>
          </a:bodyPr>
          <a:lstStyle/>
          <a:p>
            <a:r>
              <a:rPr lang="en-GB" sz="3600" dirty="0" smtClean="0"/>
              <a:t>Energy can be increased in a human being.  Consequently, the development of chi can make an ill person robust or a weak person vibrant; it can enhance mental capacity too.  </a:t>
            </a:r>
          </a:p>
          <a:p>
            <a:endParaRPr lang="en-GB" sz="3600" dirty="0" smtClean="0"/>
          </a:p>
          <a:p>
            <a:r>
              <a:rPr lang="en-GB" sz="3600" dirty="0" smtClean="0"/>
              <a:t>The concept of Chi also extends beyond the physical body, to the subtle energies that activate all human functions, including emotions and thought. Unbalanced chi causes your emotions to become agitated and distresses. Balanced chi causes your emotions to become smooth and more satisfying. </a:t>
            </a:r>
          </a:p>
          <a:p>
            <a:endParaRPr lang="en-GB" sz="3600" dirty="0" smtClean="0"/>
          </a:p>
          <a:p>
            <a:r>
              <a:rPr lang="en-GB" sz="3600" dirty="0" smtClean="0"/>
              <a:t>From the perspective of thought, when your mental chi becomes more refined it enhances your creativity at all levels—art, business, relationships, child rearing, etc. </a:t>
            </a:r>
            <a:endParaRPr lang="en-GB" sz="3600" dirty="0" smtClean="0"/>
          </a:p>
          <a:p>
            <a:r>
              <a:rPr lang="en-GB" sz="3600" dirty="0" smtClean="0"/>
              <a:t>S</a:t>
            </a:r>
            <a:r>
              <a:rPr lang="en-GB" sz="3600" dirty="0" smtClean="0"/>
              <a:t>piritual </a:t>
            </a:r>
            <a:r>
              <a:rPr lang="en-GB" sz="3600" dirty="0" smtClean="0"/>
              <a:t>chi makes it more possible for us to personally enter into higher states of consciousness, which lie at the heart of religious experience. </a:t>
            </a:r>
          </a:p>
          <a:p>
            <a:endParaRPr lang="en-GB" sz="2900" dirty="0" smtClean="0"/>
          </a:p>
          <a:p>
            <a:r>
              <a:rPr lang="en-GB" sz="2900" dirty="0" err="1" smtClean="0"/>
              <a:t>Bruth</a:t>
            </a:r>
            <a:r>
              <a:rPr lang="en-GB" sz="2900" dirty="0" smtClean="0"/>
              <a:t> </a:t>
            </a:r>
            <a:r>
              <a:rPr lang="en-GB" sz="2900" dirty="0" err="1" smtClean="0"/>
              <a:t>Frantzis</a:t>
            </a:r>
            <a:r>
              <a:rPr lang="en-GB" sz="2900" dirty="0" smtClean="0"/>
              <a:t>, </a:t>
            </a:r>
            <a:r>
              <a:rPr lang="en-GB" sz="2900" i="1" dirty="0" smtClean="0"/>
              <a:t>Tai Chi: Health for life, </a:t>
            </a:r>
            <a:r>
              <a:rPr lang="en-GB" sz="2900" dirty="0" smtClean="0"/>
              <a:t>Blue Snake Books, Berkeley, California, 2006, p.7. </a:t>
            </a:r>
          </a:p>
          <a:p>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zh-CN" sz="3600" dirty="0" smtClean="0"/>
              <a:t>Zheng </a:t>
            </a:r>
            <a:r>
              <a:rPr lang="en-GB" altLang="zh-CN" sz="3600" dirty="0" err="1" smtClean="0"/>
              <a:t>Qi</a:t>
            </a:r>
            <a:r>
              <a:rPr lang="en-GB" altLang="zh-CN" sz="3600" dirty="0" smtClean="0"/>
              <a:t> (upright Chi)</a:t>
            </a:r>
            <a:r>
              <a:rPr lang="zh-CN" altLang="en-US" sz="3600" dirty="0" smtClean="0"/>
              <a:t>正</a:t>
            </a:r>
            <a:r>
              <a:rPr lang="zh-CN" altLang="en-US" sz="3600" dirty="0" smtClean="0"/>
              <a:t>气</a:t>
            </a:r>
            <a:r>
              <a:rPr lang="en-GB" altLang="zh-CN" sz="3600" dirty="0" smtClean="0"/>
              <a:t>and Health </a:t>
            </a:r>
            <a:endParaRPr lang="en-GB" sz="3600" dirty="0"/>
          </a:p>
        </p:txBody>
      </p:sp>
      <p:sp>
        <p:nvSpPr>
          <p:cNvPr id="3" name="Content Placeholder 2"/>
          <p:cNvSpPr>
            <a:spLocks noGrp="1"/>
          </p:cNvSpPr>
          <p:nvPr>
            <p:ph idx="1"/>
          </p:nvPr>
        </p:nvSpPr>
        <p:spPr>
          <a:xfrm>
            <a:off x="1435608" y="1447800"/>
            <a:ext cx="7498080" cy="5181600"/>
          </a:xfrm>
        </p:spPr>
        <p:txBody>
          <a:bodyPr>
            <a:normAutofit fontScale="62500" lnSpcReduction="20000"/>
          </a:bodyPr>
          <a:lstStyle/>
          <a:p>
            <a:r>
              <a:rPr lang="en-GB" dirty="0" smtClean="0"/>
              <a:t>Health, then, is not just the absence of symptoms and ailments. It is the presence of a strong vital energy and a smooth, harmonious, and active flow of </a:t>
            </a:r>
            <a:r>
              <a:rPr lang="en-GB" dirty="0" err="1" smtClean="0"/>
              <a:t>Qi</a:t>
            </a:r>
            <a:r>
              <a:rPr lang="en-GB" dirty="0" smtClean="0"/>
              <a:t>. </a:t>
            </a:r>
          </a:p>
          <a:p>
            <a:r>
              <a:rPr lang="en-GB" dirty="0" smtClean="0"/>
              <a:t>This is known as the state of </a:t>
            </a:r>
            <a:r>
              <a:rPr lang="en-GB" dirty="0" err="1" smtClean="0"/>
              <a:t>Zhengqi</a:t>
            </a:r>
            <a:r>
              <a:rPr lang="en-GB" dirty="0" smtClean="0"/>
              <a:t> or proper </a:t>
            </a:r>
            <a:r>
              <a:rPr lang="en-GB" dirty="0" err="1" smtClean="0"/>
              <a:t>Qi</a:t>
            </a:r>
            <a:r>
              <a:rPr lang="en-GB" dirty="0" smtClean="0"/>
              <a:t>, also translated as ‘upright </a:t>
            </a:r>
            <a:r>
              <a:rPr lang="en-GB" dirty="0" err="1" smtClean="0"/>
              <a:t>qi</a:t>
            </a:r>
            <a:r>
              <a:rPr lang="en-GB" dirty="0" smtClean="0"/>
              <a:t>’. The ideal is to have </a:t>
            </a:r>
            <a:r>
              <a:rPr lang="en-GB" dirty="0" err="1" smtClean="0"/>
              <a:t>qi</a:t>
            </a:r>
            <a:r>
              <a:rPr lang="en-GB" dirty="0" smtClean="0"/>
              <a:t> flow freely, creating harmony in the body and balance state of being in the person. </a:t>
            </a:r>
          </a:p>
          <a:p>
            <a:endParaRPr lang="en-GB" dirty="0" smtClean="0"/>
          </a:p>
          <a:p>
            <a:r>
              <a:rPr lang="en-GB" dirty="0" smtClean="0"/>
              <a:t>This </a:t>
            </a:r>
            <a:r>
              <a:rPr lang="en-GB" dirty="0" smtClean="0"/>
              <a:t>personal health is further matched by health in nature, defined as regular weather patterns and the absence of disasters. </a:t>
            </a:r>
          </a:p>
          <a:p>
            <a:r>
              <a:rPr lang="en-GB" dirty="0" smtClean="0"/>
              <a:t>It is also present as health in society in the peaceful coexistence among families, clans, villages and states. </a:t>
            </a:r>
          </a:p>
          <a:p>
            <a:r>
              <a:rPr lang="en-GB" dirty="0" smtClean="0"/>
              <a:t>This harmony of all levels, the cosmic presence of a steady and pleasant flow of </a:t>
            </a:r>
            <a:r>
              <a:rPr lang="en-GB" dirty="0" err="1" smtClean="0"/>
              <a:t>Qi</a:t>
            </a:r>
            <a:r>
              <a:rPr lang="en-GB" dirty="0" smtClean="0"/>
              <a:t> is what the Chinese call the state of Great Peace </a:t>
            </a:r>
            <a:r>
              <a:rPr lang="zh-CN" altLang="en-US" dirty="0" smtClean="0"/>
              <a:t>太平，</a:t>
            </a:r>
            <a:r>
              <a:rPr lang="en-GB" dirty="0" smtClean="0"/>
              <a:t>a state venerated by all different religious, philosophical and political schools in traditional China. </a:t>
            </a:r>
          </a:p>
          <a:p>
            <a:r>
              <a:rPr lang="en-GB" dirty="0" smtClean="0"/>
              <a:t> </a:t>
            </a:r>
          </a:p>
          <a:p>
            <a:r>
              <a:rPr lang="en-GB" sz="2200" dirty="0" err="1" smtClean="0"/>
              <a:t>Livia</a:t>
            </a:r>
            <a:r>
              <a:rPr lang="en-GB" sz="2200" dirty="0" smtClean="0"/>
              <a:t> Kohn(Edited), </a:t>
            </a:r>
            <a:r>
              <a:rPr lang="en-GB" sz="2200" i="1" dirty="0" err="1" smtClean="0"/>
              <a:t>Daoist</a:t>
            </a:r>
            <a:r>
              <a:rPr lang="en-GB" sz="2200" i="1" dirty="0" smtClean="0"/>
              <a:t> Body Cultivation: Traditional Models and Contemporary Practices</a:t>
            </a:r>
            <a:r>
              <a:rPr lang="en-GB" sz="2200" dirty="0" smtClean="0"/>
              <a:t>, Three Pines Press, 2006, p.3-4.</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Xie</a:t>
            </a:r>
            <a:r>
              <a:rPr lang="en-GB" dirty="0" smtClean="0"/>
              <a:t> </a:t>
            </a:r>
            <a:r>
              <a:rPr lang="en-GB" dirty="0" err="1" smtClean="0"/>
              <a:t>Qi</a:t>
            </a:r>
            <a:r>
              <a:rPr lang="en-GB" dirty="0" smtClean="0"/>
              <a:t>/Chi </a:t>
            </a:r>
            <a:r>
              <a:rPr lang="en-GB" dirty="0" smtClean="0"/>
              <a:t>and Unhealthy</a:t>
            </a:r>
            <a:endParaRPr lang="en-GB" dirty="0"/>
          </a:p>
        </p:txBody>
      </p:sp>
      <p:sp>
        <p:nvSpPr>
          <p:cNvPr id="3" name="Content Placeholder 2"/>
          <p:cNvSpPr>
            <a:spLocks noGrp="1"/>
          </p:cNvSpPr>
          <p:nvPr>
            <p:ph idx="1"/>
          </p:nvPr>
        </p:nvSpPr>
        <p:spPr>
          <a:xfrm>
            <a:off x="1435608" y="1219200"/>
            <a:ext cx="7498080" cy="5638800"/>
          </a:xfrm>
        </p:spPr>
        <p:txBody>
          <a:bodyPr>
            <a:normAutofit fontScale="62500" lnSpcReduction="20000"/>
          </a:bodyPr>
          <a:lstStyle/>
          <a:p>
            <a:r>
              <a:rPr lang="en-GB" dirty="0" err="1" smtClean="0"/>
              <a:t>Xie</a:t>
            </a:r>
            <a:r>
              <a:rPr lang="en-GB" dirty="0" smtClean="0"/>
              <a:t> </a:t>
            </a:r>
            <a:r>
              <a:rPr lang="en-GB" dirty="0" err="1" smtClean="0"/>
              <a:t>qi</a:t>
            </a:r>
            <a:r>
              <a:rPr lang="en-GB" dirty="0" smtClean="0"/>
              <a:t> </a:t>
            </a:r>
            <a:r>
              <a:rPr lang="en-GB" dirty="0" smtClean="0"/>
              <a:t>(wayward </a:t>
            </a:r>
            <a:r>
              <a:rPr lang="en-GB" dirty="0" err="1" smtClean="0"/>
              <a:t>qi</a:t>
            </a:r>
            <a:r>
              <a:rPr lang="en-GB" dirty="0" smtClean="0"/>
              <a:t>) </a:t>
            </a:r>
            <a:r>
              <a:rPr lang="en-GB" dirty="0" smtClean="0"/>
              <a:t>is also called deviant </a:t>
            </a:r>
            <a:r>
              <a:rPr lang="en-GB" dirty="0" err="1" smtClean="0"/>
              <a:t>qi</a:t>
            </a:r>
            <a:r>
              <a:rPr lang="en-GB" dirty="0" smtClean="0"/>
              <a:t>, pathogenic </a:t>
            </a:r>
            <a:r>
              <a:rPr lang="en-GB" dirty="0" err="1" smtClean="0"/>
              <a:t>qi</a:t>
            </a:r>
            <a:r>
              <a:rPr lang="en-GB" dirty="0" smtClean="0"/>
              <a:t>, </a:t>
            </a:r>
            <a:r>
              <a:rPr lang="en-GB" dirty="0" smtClean="0"/>
              <a:t>or </a:t>
            </a:r>
            <a:r>
              <a:rPr lang="en-GB" dirty="0" smtClean="0"/>
              <a:t>evil </a:t>
            </a:r>
            <a:r>
              <a:rPr lang="en-GB" dirty="0" err="1" smtClean="0"/>
              <a:t>qi</a:t>
            </a:r>
            <a:r>
              <a:rPr lang="en-GB" dirty="0" smtClean="0"/>
              <a:t>. </a:t>
            </a:r>
          </a:p>
          <a:p>
            <a:r>
              <a:rPr lang="en-GB" dirty="0" smtClean="0"/>
              <a:t>In a condition of </a:t>
            </a:r>
            <a:r>
              <a:rPr lang="en-GB" dirty="0" err="1" smtClean="0"/>
              <a:t>xie</a:t>
            </a:r>
            <a:r>
              <a:rPr lang="en-GB" dirty="0" smtClean="0"/>
              <a:t> </a:t>
            </a:r>
            <a:r>
              <a:rPr lang="en-GB" dirty="0" err="1" smtClean="0"/>
              <a:t>qi</a:t>
            </a:r>
            <a:r>
              <a:rPr lang="en-GB" dirty="0" smtClean="0"/>
              <a:t>, humans have lost their harmonious relation to the cosmos, the </a:t>
            </a:r>
            <a:r>
              <a:rPr lang="en-GB" dirty="0" err="1" smtClean="0"/>
              <a:t>Qi</a:t>
            </a:r>
            <a:r>
              <a:rPr lang="en-GB" dirty="0" smtClean="0"/>
              <a:t> filed has </a:t>
            </a:r>
            <a:r>
              <a:rPr lang="en-GB" dirty="0" smtClean="0"/>
              <a:t>fallen </a:t>
            </a:r>
            <a:r>
              <a:rPr lang="en-GB" dirty="0" smtClean="0"/>
              <a:t>out of balance, and people’s </a:t>
            </a:r>
            <a:r>
              <a:rPr lang="en-GB" dirty="0" err="1" smtClean="0"/>
              <a:t>qi</a:t>
            </a:r>
            <a:r>
              <a:rPr lang="en-GB" dirty="0" smtClean="0"/>
              <a:t> no longer supports the dynamic forces of change.  </a:t>
            </a:r>
          </a:p>
          <a:p>
            <a:r>
              <a:rPr lang="en-GB" dirty="0" smtClean="0"/>
              <a:t>Whereas proper </a:t>
            </a:r>
            <a:r>
              <a:rPr lang="en-GB" dirty="0" err="1" smtClean="0"/>
              <a:t>qi</a:t>
            </a:r>
            <a:r>
              <a:rPr lang="en-GB" dirty="0" smtClean="0"/>
              <a:t> moves in a smooth, steady rhythm and effects daily renewal, helping health and long life, wayward </a:t>
            </a:r>
            <a:r>
              <a:rPr lang="en-GB" dirty="0" err="1" smtClean="0"/>
              <a:t>qi</a:t>
            </a:r>
            <a:r>
              <a:rPr lang="en-GB" dirty="0" smtClean="0"/>
              <a:t> is disorderly and dysfunctional and creates change that violates the normal order. </a:t>
            </a:r>
          </a:p>
          <a:p>
            <a:endParaRPr lang="en-GB" dirty="0" smtClean="0"/>
          </a:p>
          <a:p>
            <a:r>
              <a:rPr lang="en-GB" dirty="0" smtClean="0"/>
              <a:t>When </a:t>
            </a:r>
            <a:r>
              <a:rPr lang="en-GB" dirty="0" err="1" smtClean="0"/>
              <a:t>Xie</a:t>
            </a:r>
            <a:r>
              <a:rPr lang="en-GB" dirty="0" smtClean="0"/>
              <a:t> </a:t>
            </a:r>
            <a:r>
              <a:rPr lang="en-GB" dirty="0" err="1" smtClean="0"/>
              <a:t>Qi</a:t>
            </a:r>
            <a:r>
              <a:rPr lang="en-GB" dirty="0" smtClean="0"/>
              <a:t> </a:t>
            </a:r>
            <a:r>
              <a:rPr lang="en-GB" dirty="0" smtClean="0"/>
              <a:t>becomes dominants, the </a:t>
            </a:r>
            <a:r>
              <a:rPr lang="en-GB" dirty="0" err="1" smtClean="0"/>
              <a:t>qi</a:t>
            </a:r>
            <a:r>
              <a:rPr lang="en-GB" dirty="0" smtClean="0"/>
              <a:t> flow can turn upon itself and deplete the body’s resources. The Individuals loses his or her connection to the universe, no longer operates as part of a greater system, and is increasingly out of tune with the basic life force. </a:t>
            </a:r>
          </a:p>
          <a:p>
            <a:endParaRPr lang="en-GB" dirty="0" smtClean="0"/>
          </a:p>
          <a:p>
            <a:r>
              <a:rPr lang="en-GB" dirty="0" smtClean="0"/>
              <a:t>This </a:t>
            </a:r>
            <a:r>
              <a:rPr lang="en-GB" dirty="0" smtClean="0"/>
              <a:t>in due course results in irritation: metal irritation that appears as negative emotions and physical irritation that shows up as bodily discomforts and eventually leads to disease.</a:t>
            </a:r>
          </a:p>
          <a:p>
            <a:endParaRPr lang="en-GB" sz="2200" dirty="0" smtClean="0"/>
          </a:p>
          <a:p>
            <a:r>
              <a:rPr lang="en-GB" sz="2200" dirty="0" err="1" smtClean="0"/>
              <a:t>Livia</a:t>
            </a:r>
            <a:r>
              <a:rPr lang="en-GB" sz="2200" dirty="0" smtClean="0"/>
              <a:t> </a:t>
            </a:r>
            <a:r>
              <a:rPr lang="en-GB" sz="2200" dirty="0" smtClean="0"/>
              <a:t>Kohn(Edited), </a:t>
            </a:r>
            <a:r>
              <a:rPr lang="en-GB" sz="2200" i="1" dirty="0" err="1" smtClean="0"/>
              <a:t>Daoist</a:t>
            </a:r>
            <a:r>
              <a:rPr lang="en-GB" sz="2200" i="1" dirty="0" smtClean="0"/>
              <a:t> Body Cultivation: Traditional Models and Contemporary Practices</a:t>
            </a:r>
            <a:r>
              <a:rPr lang="en-GB" sz="2200" dirty="0" smtClean="0"/>
              <a:t>, Three Pines Press, 2006, p.4.</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Zheng </a:t>
            </a:r>
            <a:r>
              <a:rPr lang="en-GB" dirty="0" err="1" smtClean="0"/>
              <a:t>Qi</a:t>
            </a:r>
            <a:r>
              <a:rPr lang="en-GB" dirty="0" smtClean="0"/>
              <a:t> </a:t>
            </a:r>
            <a:r>
              <a:rPr lang="zh-CN" altLang="en-US" dirty="0" smtClean="0"/>
              <a:t>正气</a:t>
            </a:r>
            <a:r>
              <a:rPr lang="en-GB" dirty="0" smtClean="0"/>
              <a:t>and </a:t>
            </a:r>
            <a:r>
              <a:rPr lang="en-GB" dirty="0" err="1" smtClean="0"/>
              <a:t>Xie</a:t>
            </a:r>
            <a:r>
              <a:rPr lang="en-GB" dirty="0" smtClean="0"/>
              <a:t> </a:t>
            </a:r>
            <a:r>
              <a:rPr lang="en-GB" dirty="0" err="1" smtClean="0"/>
              <a:t>Qi</a:t>
            </a:r>
            <a:r>
              <a:rPr lang="zh-CN" altLang="en-US" dirty="0" smtClean="0"/>
              <a:t>邪气</a:t>
            </a:r>
            <a:endParaRPr lang="en-GB" dirty="0"/>
          </a:p>
        </p:txBody>
      </p:sp>
      <p:sp>
        <p:nvSpPr>
          <p:cNvPr id="3" name="Content Placeholder 2"/>
          <p:cNvSpPr>
            <a:spLocks noGrp="1"/>
          </p:cNvSpPr>
          <p:nvPr>
            <p:ph idx="1"/>
          </p:nvPr>
        </p:nvSpPr>
        <p:spPr>
          <a:xfrm>
            <a:off x="1435608" y="1447800"/>
            <a:ext cx="7498080" cy="5181600"/>
          </a:xfrm>
        </p:spPr>
        <p:txBody>
          <a:bodyPr>
            <a:normAutofit fontScale="77500" lnSpcReduction="20000"/>
          </a:bodyPr>
          <a:lstStyle/>
          <a:p>
            <a:r>
              <a:rPr lang="en-GB" dirty="0" err="1" smtClean="0"/>
              <a:t>Qi</a:t>
            </a:r>
            <a:r>
              <a:rPr lang="en-GB" dirty="0" smtClean="0"/>
              <a:t> can be divided into  Zheng </a:t>
            </a:r>
            <a:r>
              <a:rPr lang="en-GB" dirty="0" err="1" smtClean="0"/>
              <a:t>Qi</a:t>
            </a:r>
            <a:r>
              <a:rPr lang="en-GB" dirty="0" smtClean="0"/>
              <a:t> (positive </a:t>
            </a:r>
            <a:r>
              <a:rPr lang="en-GB" dirty="0" err="1" smtClean="0"/>
              <a:t>Qi</a:t>
            </a:r>
            <a:r>
              <a:rPr lang="en-GB" dirty="0" smtClean="0"/>
              <a:t> or harmonious </a:t>
            </a:r>
            <a:r>
              <a:rPr lang="en-GB" dirty="0" err="1" smtClean="0"/>
              <a:t>Qi</a:t>
            </a:r>
            <a:r>
              <a:rPr lang="en-GB" dirty="0" smtClean="0"/>
              <a:t>) and </a:t>
            </a:r>
            <a:r>
              <a:rPr lang="en-GB" dirty="0" err="1" smtClean="0"/>
              <a:t>Xie</a:t>
            </a:r>
            <a:r>
              <a:rPr lang="en-GB" dirty="0" smtClean="0"/>
              <a:t> </a:t>
            </a:r>
            <a:r>
              <a:rPr lang="en-GB" dirty="0" err="1" smtClean="0"/>
              <a:t>Qi</a:t>
            </a:r>
            <a:r>
              <a:rPr lang="en-GB" dirty="0" smtClean="0"/>
              <a:t> (negative </a:t>
            </a:r>
            <a:r>
              <a:rPr lang="en-GB" dirty="0" err="1" smtClean="0"/>
              <a:t>Qi</a:t>
            </a:r>
            <a:r>
              <a:rPr lang="en-GB" dirty="0" smtClean="0"/>
              <a:t> or stagnant </a:t>
            </a:r>
            <a:r>
              <a:rPr lang="en-GB" dirty="0" err="1" smtClean="0"/>
              <a:t>Qi</a:t>
            </a:r>
            <a:r>
              <a:rPr lang="en-GB" dirty="0" smtClean="0"/>
              <a:t>). </a:t>
            </a:r>
          </a:p>
          <a:p>
            <a:pPr>
              <a:buNone/>
            </a:pPr>
            <a:endParaRPr lang="en-GB" dirty="0" smtClean="0"/>
          </a:p>
          <a:p>
            <a:pPr>
              <a:buNone/>
            </a:pPr>
            <a:r>
              <a:rPr lang="en-GB" dirty="0" smtClean="0"/>
              <a:t>Zheng </a:t>
            </a:r>
            <a:r>
              <a:rPr lang="en-GB" dirty="0" err="1" smtClean="0"/>
              <a:t>Qi</a:t>
            </a:r>
            <a:r>
              <a:rPr lang="en-GB" dirty="0" smtClean="0"/>
              <a:t> : The </a:t>
            </a:r>
            <a:r>
              <a:rPr lang="en-GB" dirty="0" err="1" smtClean="0"/>
              <a:t>Qi</a:t>
            </a:r>
            <a:r>
              <a:rPr lang="en-GB" dirty="0" smtClean="0"/>
              <a:t> that can strengthen one’s energy and health is Zheng </a:t>
            </a:r>
            <a:r>
              <a:rPr lang="en-GB" dirty="0" err="1" smtClean="0"/>
              <a:t>Qi</a:t>
            </a:r>
            <a:r>
              <a:rPr lang="en-GB" dirty="0" smtClean="0"/>
              <a:t>, it can be Yin </a:t>
            </a:r>
            <a:r>
              <a:rPr lang="en-GB" dirty="0" err="1" smtClean="0"/>
              <a:t>Qi</a:t>
            </a:r>
            <a:r>
              <a:rPr lang="en-GB" dirty="0" smtClean="0"/>
              <a:t>, or Yang </a:t>
            </a:r>
            <a:r>
              <a:rPr lang="en-GB" dirty="0" err="1" smtClean="0"/>
              <a:t>Qi</a:t>
            </a:r>
            <a:r>
              <a:rPr lang="en-GB" dirty="0" smtClean="0"/>
              <a:t>, depending which </a:t>
            </a:r>
            <a:r>
              <a:rPr lang="en-GB" dirty="0" err="1" smtClean="0"/>
              <a:t>Qi</a:t>
            </a:r>
            <a:r>
              <a:rPr lang="en-GB" dirty="0" smtClean="0"/>
              <a:t> the body needs dearly. </a:t>
            </a:r>
          </a:p>
          <a:p>
            <a:pPr>
              <a:buNone/>
            </a:pPr>
            <a:r>
              <a:rPr lang="en-GB" dirty="0" err="1" smtClean="0"/>
              <a:t>Xie</a:t>
            </a:r>
            <a:r>
              <a:rPr lang="en-GB" dirty="0" smtClean="0"/>
              <a:t> </a:t>
            </a:r>
            <a:r>
              <a:rPr lang="en-GB" dirty="0" err="1" smtClean="0"/>
              <a:t>Qi</a:t>
            </a:r>
            <a:r>
              <a:rPr lang="en-GB" dirty="0" smtClean="0"/>
              <a:t>: All unhealthy </a:t>
            </a:r>
            <a:r>
              <a:rPr lang="en-GB" dirty="0" err="1" smtClean="0"/>
              <a:t>Qi</a:t>
            </a:r>
            <a:r>
              <a:rPr lang="en-GB" dirty="0" smtClean="0"/>
              <a:t> which can bring disharmony or disorder of the body energetic programme can be named as called </a:t>
            </a:r>
            <a:r>
              <a:rPr lang="en-GB" dirty="0" err="1" smtClean="0"/>
              <a:t>Xie</a:t>
            </a:r>
            <a:r>
              <a:rPr lang="en-GB" dirty="0" smtClean="0"/>
              <a:t> </a:t>
            </a:r>
            <a:r>
              <a:rPr lang="en-GB" dirty="0" err="1" smtClean="0"/>
              <a:t>Qi</a:t>
            </a:r>
            <a:r>
              <a:rPr lang="en-GB" dirty="0" smtClean="0"/>
              <a:t> or evil </a:t>
            </a:r>
            <a:r>
              <a:rPr lang="en-GB" dirty="0" err="1" smtClean="0"/>
              <a:t>Qi</a:t>
            </a:r>
            <a:r>
              <a:rPr lang="en-GB" dirty="0" smtClean="0"/>
              <a:t>. </a:t>
            </a:r>
          </a:p>
          <a:p>
            <a:pPr>
              <a:buNone/>
            </a:pPr>
            <a:endParaRPr lang="en-GB" dirty="0" smtClean="0"/>
          </a:p>
          <a:p>
            <a:pPr>
              <a:buNone/>
            </a:pPr>
            <a:r>
              <a:rPr lang="en-GB" dirty="0" smtClean="0"/>
              <a:t>Yang </a:t>
            </a:r>
            <a:r>
              <a:rPr lang="en-GB" dirty="0" err="1" smtClean="0"/>
              <a:t>Qi</a:t>
            </a:r>
            <a:r>
              <a:rPr lang="en-GB" dirty="0" smtClean="0"/>
              <a:t>:  To keep one’s health is to is to strengthen one’s Zheng </a:t>
            </a:r>
            <a:r>
              <a:rPr lang="en-GB" dirty="0" err="1" smtClean="0"/>
              <a:t>Qi</a:t>
            </a:r>
            <a:r>
              <a:rPr lang="en-GB" dirty="0" smtClean="0"/>
              <a:t> </a:t>
            </a:r>
            <a:r>
              <a:rPr lang="zh-CN" altLang="en-US" dirty="0" smtClean="0"/>
              <a:t>正气</a:t>
            </a:r>
            <a:r>
              <a:rPr lang="en-GB" dirty="0" smtClean="0"/>
              <a:t> and avoiding from the influence of the Negative </a:t>
            </a:r>
            <a:r>
              <a:rPr lang="en-GB" dirty="0" err="1" smtClean="0"/>
              <a:t>Qi</a:t>
            </a:r>
            <a:r>
              <a:rPr lang="en-GB" dirty="0" smtClean="0"/>
              <a:t> (</a:t>
            </a:r>
            <a:r>
              <a:rPr lang="en-GB" dirty="0" err="1" smtClean="0"/>
              <a:t>xie</a:t>
            </a:r>
            <a:r>
              <a:rPr lang="en-GB" dirty="0" smtClean="0"/>
              <a:t> </a:t>
            </a:r>
            <a:r>
              <a:rPr lang="en-GB" dirty="0" err="1" smtClean="0"/>
              <a:t>qi</a:t>
            </a:r>
            <a:r>
              <a:rPr lang="en-GB" dirty="0" smtClean="0"/>
              <a:t> </a:t>
            </a:r>
            <a:r>
              <a:rPr lang="zh-CN" altLang="en-US" dirty="0" smtClean="0"/>
              <a:t>邪气</a:t>
            </a:r>
            <a:r>
              <a:rPr lang="en-GB" dirty="0" smtClean="0"/>
              <a:t>), the process of this is called as Yang </a:t>
            </a:r>
            <a:r>
              <a:rPr lang="en-GB" dirty="0" err="1" smtClean="0"/>
              <a:t>Qi</a:t>
            </a:r>
            <a:r>
              <a:rPr lang="zh-CN" altLang="en-US" dirty="0" smtClean="0"/>
              <a:t>养气。</a:t>
            </a: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Yang </a:t>
            </a:r>
            <a:r>
              <a:rPr lang="en-GB" dirty="0" err="1" smtClean="0"/>
              <a:t>Qi</a:t>
            </a:r>
            <a:r>
              <a:rPr lang="en-GB" dirty="0" smtClean="0"/>
              <a:t> in Chinese Tradition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Yang </a:t>
            </a:r>
            <a:r>
              <a:rPr lang="en-GB" dirty="0" err="1" smtClean="0"/>
              <a:t>Qi</a:t>
            </a:r>
            <a:r>
              <a:rPr lang="en-GB" dirty="0" smtClean="0"/>
              <a:t> </a:t>
            </a:r>
            <a:r>
              <a:rPr lang="zh-CN" altLang="en-US" dirty="0" smtClean="0"/>
              <a:t>养气 </a:t>
            </a:r>
            <a:r>
              <a:rPr lang="en-GB" dirty="0" smtClean="0"/>
              <a:t>(</a:t>
            </a:r>
            <a:r>
              <a:rPr lang="en-GB" dirty="0" err="1" smtClean="0"/>
              <a:t>Qi</a:t>
            </a:r>
            <a:r>
              <a:rPr lang="en-GB" dirty="0" smtClean="0"/>
              <a:t> Cultivation) is to nurture and cultivate one’s Healthy </a:t>
            </a:r>
            <a:r>
              <a:rPr lang="en-GB" dirty="0" err="1" smtClean="0"/>
              <a:t>Qi</a:t>
            </a:r>
            <a:r>
              <a:rPr lang="en-GB" dirty="0" smtClean="0"/>
              <a:t> and avoid from unhealthy </a:t>
            </a:r>
            <a:r>
              <a:rPr lang="en-GB" dirty="0" err="1" smtClean="0"/>
              <a:t>Qi</a:t>
            </a:r>
            <a:r>
              <a:rPr lang="en-GB" dirty="0" smtClean="0"/>
              <a:t>.</a:t>
            </a:r>
          </a:p>
          <a:p>
            <a:endParaRPr lang="en-GB" dirty="0" smtClean="0"/>
          </a:p>
          <a:p>
            <a:r>
              <a:rPr lang="en-GB" dirty="0" smtClean="0"/>
              <a:t>Confucian Tradition of Yang </a:t>
            </a:r>
            <a:r>
              <a:rPr lang="en-GB" dirty="0" err="1" smtClean="0"/>
              <a:t>Qi</a:t>
            </a:r>
            <a:endParaRPr lang="en-GB" dirty="0" smtClean="0"/>
          </a:p>
          <a:p>
            <a:r>
              <a:rPr lang="en-GB" dirty="0" err="1" smtClean="0"/>
              <a:t>Xunzi</a:t>
            </a:r>
            <a:r>
              <a:rPr lang="en-GB" dirty="0" smtClean="0"/>
              <a:t> makes a detail discuss on ‘controlling breath and nourish life’ and the ‘Art of Controlling Vital Breath and Nourishing the Mind’ in chapter 2: ‘On Self Cultivation’:</a:t>
            </a:r>
          </a:p>
          <a:p>
            <a:r>
              <a:rPr lang="en-GB" dirty="0" smtClean="0"/>
              <a:t>Mencius Said he is at cultivating his Vast Flowing </a:t>
            </a:r>
            <a:r>
              <a:rPr lang="en-GB" dirty="0" err="1" smtClean="0"/>
              <a:t>Qi</a:t>
            </a:r>
            <a:endParaRPr lang="en-GB" dirty="0" smtClean="0"/>
          </a:p>
          <a:p>
            <a:endParaRPr lang="en-GB" dirty="0" smtClean="0"/>
          </a:p>
          <a:p>
            <a:r>
              <a:rPr lang="en-GB" dirty="0" err="1" smtClean="0"/>
              <a:t>Daoist</a:t>
            </a:r>
            <a:r>
              <a:rPr lang="en-GB" dirty="0" smtClean="0"/>
              <a:t> Tradition of </a:t>
            </a:r>
            <a:r>
              <a:rPr lang="en-GB" dirty="0" err="1" smtClean="0"/>
              <a:t>YangQi</a:t>
            </a:r>
            <a:r>
              <a:rPr lang="en-GB" dirty="0" smtClean="0"/>
              <a:t>: Dao Yin </a:t>
            </a:r>
          </a:p>
          <a:p>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Xunzi’s</a:t>
            </a:r>
            <a:r>
              <a:rPr lang="en-GB" dirty="0" smtClean="0"/>
              <a:t> Discussion on the Important of Cultivation of </a:t>
            </a:r>
            <a:r>
              <a:rPr lang="en-GB" dirty="0" err="1" smtClean="0"/>
              <a:t>Qi</a:t>
            </a:r>
            <a:endParaRPr lang="en-GB" dirty="0"/>
          </a:p>
        </p:txBody>
      </p:sp>
      <p:sp>
        <p:nvSpPr>
          <p:cNvPr id="3" name="Content Placeholder 2"/>
          <p:cNvSpPr>
            <a:spLocks noGrp="1"/>
          </p:cNvSpPr>
          <p:nvPr>
            <p:ph idx="1"/>
          </p:nvPr>
        </p:nvSpPr>
        <p:spPr/>
        <p:txBody>
          <a:bodyPr>
            <a:normAutofit lnSpcReduction="10000"/>
          </a:bodyPr>
          <a:lstStyle/>
          <a:p>
            <a:r>
              <a:rPr lang="en-GB" dirty="0" smtClean="0"/>
              <a:t>‘If you employ the measure of excellence in every circumstance to control the vital breath and nourish life, you will outlive even Patriarch </a:t>
            </a:r>
            <a:r>
              <a:rPr lang="en-GB" dirty="0" err="1" smtClean="0"/>
              <a:t>Peng</a:t>
            </a:r>
            <a:r>
              <a:rPr lang="en-GB" dirty="0" smtClean="0"/>
              <a:t>, and if you use it to cultivate your character and strengthen your self, you will establish a reputation equal to that of Yao and Yu.’ (</a:t>
            </a:r>
            <a:r>
              <a:rPr lang="en-GB" dirty="0" err="1" smtClean="0"/>
              <a:t>Xunzi</a:t>
            </a:r>
            <a:r>
              <a:rPr lang="en-GB" dirty="0" smtClean="0"/>
              <a:t>: 2.2)</a:t>
            </a:r>
          </a:p>
          <a:p>
            <a:r>
              <a:rPr lang="en-GB" dirty="0" smtClean="0"/>
              <a:t>John </a:t>
            </a:r>
            <a:r>
              <a:rPr lang="en-GB" dirty="0" err="1" smtClean="0"/>
              <a:t>Knoblock</a:t>
            </a:r>
            <a:r>
              <a:rPr lang="en-GB" dirty="0" smtClean="0"/>
              <a:t> (trans.): </a:t>
            </a:r>
            <a:r>
              <a:rPr lang="en-GB" i="1" dirty="0" err="1" smtClean="0"/>
              <a:t>Xunzi</a:t>
            </a:r>
            <a:r>
              <a:rPr lang="en-GB" i="1" dirty="0" smtClean="0"/>
              <a:t>, </a:t>
            </a:r>
            <a:r>
              <a:rPr lang="en-GB" dirty="0" smtClean="0"/>
              <a:t>Hunan People’s Publishing House, 1999, Volume 1, p.27. </a:t>
            </a:r>
          </a:p>
          <a:p>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Xunzi’s</a:t>
            </a:r>
            <a:r>
              <a:rPr lang="en-GB" dirty="0" smtClean="0"/>
              <a:t> Art of cultivation of Mind</a:t>
            </a:r>
            <a:endParaRPr lang="en-GB" dirty="0"/>
          </a:p>
        </p:txBody>
      </p:sp>
      <p:sp>
        <p:nvSpPr>
          <p:cNvPr id="3" name="Content Placeholder 2"/>
          <p:cNvSpPr>
            <a:spLocks noGrp="1"/>
          </p:cNvSpPr>
          <p:nvPr>
            <p:ph idx="1"/>
          </p:nvPr>
        </p:nvSpPr>
        <p:spPr>
          <a:xfrm>
            <a:off x="533400" y="1219200"/>
            <a:ext cx="8610600" cy="5638800"/>
          </a:xfrm>
        </p:spPr>
        <p:txBody>
          <a:bodyPr>
            <a:normAutofit fontScale="25000" lnSpcReduction="20000"/>
          </a:bodyPr>
          <a:lstStyle/>
          <a:p>
            <a:r>
              <a:rPr lang="en-GB" sz="8000" dirty="0" smtClean="0"/>
              <a:t>‘The Art of Controlling the vital Breath and Nourishing the Mind: If the blood humour is too strong and robust, calm it with balance and harmony. </a:t>
            </a:r>
            <a:endParaRPr lang="en-GB" sz="8000" dirty="0" smtClean="0"/>
          </a:p>
          <a:p>
            <a:r>
              <a:rPr lang="en-GB" sz="8000" dirty="0" smtClean="0"/>
              <a:t>If </a:t>
            </a:r>
            <a:r>
              <a:rPr lang="en-GB" sz="8000" dirty="0" smtClean="0"/>
              <a:t>knowledge and foresight are too penetrating and deep, unify them with easy and sincerity. </a:t>
            </a:r>
            <a:endParaRPr lang="en-GB" sz="8000" dirty="0" smtClean="0"/>
          </a:p>
          <a:p>
            <a:r>
              <a:rPr lang="en-GB" sz="8000" dirty="0" smtClean="0"/>
              <a:t>If </a:t>
            </a:r>
            <a:r>
              <a:rPr lang="en-GB" sz="8000" dirty="0" smtClean="0"/>
              <a:t>the impulse to daring and bravery is too fierce and violent, stay it with guidance and instruction. </a:t>
            </a:r>
            <a:endParaRPr lang="en-GB" sz="8000" dirty="0" smtClean="0"/>
          </a:p>
          <a:p>
            <a:r>
              <a:rPr lang="en-GB" sz="8000" dirty="0" smtClean="0"/>
              <a:t>If </a:t>
            </a:r>
            <a:r>
              <a:rPr lang="en-GB" sz="8000" dirty="0" smtClean="0"/>
              <a:t>the quickness of the mind and the fluency of the tongue are too punctilious and sharp, moderate them in your activity and rest. </a:t>
            </a:r>
            <a:endParaRPr lang="en-GB" sz="8000" dirty="0" smtClean="0"/>
          </a:p>
          <a:p>
            <a:r>
              <a:rPr lang="en-GB" sz="8000" dirty="0" smtClean="0"/>
              <a:t>What </a:t>
            </a:r>
            <a:r>
              <a:rPr lang="en-GB" sz="8000" dirty="0" smtClean="0"/>
              <a:t>is so narrow and restricted that it has become mean and petty, broaden with liberality and magnanimity. </a:t>
            </a:r>
            <a:endParaRPr lang="en-GB" sz="8000" dirty="0" smtClean="0"/>
          </a:p>
          <a:p>
            <a:r>
              <a:rPr lang="en-GB" sz="8000" dirty="0" smtClean="0"/>
              <a:t>What </a:t>
            </a:r>
            <a:r>
              <a:rPr lang="en-GB" sz="8000" dirty="0" smtClean="0"/>
              <a:t>is base and low from greed for selfish gain, life up with a sense of high purpose. </a:t>
            </a:r>
            <a:endParaRPr lang="en-GB" sz="8000" dirty="0" smtClean="0"/>
          </a:p>
          <a:p>
            <a:r>
              <a:rPr lang="en-GB" sz="8000" dirty="0" smtClean="0"/>
              <a:t>What </a:t>
            </a:r>
            <a:r>
              <a:rPr lang="en-GB" sz="8000" dirty="0" smtClean="0"/>
              <a:t>is common and mediocre, worthless and undisciplined, overcome with the help of teachers and friends</a:t>
            </a:r>
            <a:r>
              <a:rPr lang="en-GB" sz="8000" dirty="0" smtClean="0"/>
              <a:t>…..</a:t>
            </a:r>
          </a:p>
          <a:p>
            <a:r>
              <a:rPr lang="en-GB" sz="8000" dirty="0" smtClean="0"/>
              <a:t>In </a:t>
            </a:r>
            <a:r>
              <a:rPr lang="en-GB" sz="8000" dirty="0" smtClean="0"/>
              <a:t>summary, of all the methods of controlling the vital breath and nourishing the mind, none is more direct than </a:t>
            </a:r>
            <a:r>
              <a:rPr lang="en-GB" sz="8000" dirty="0" smtClean="0">
                <a:solidFill>
                  <a:srgbClr val="FF0000"/>
                </a:solidFill>
              </a:rPr>
              <a:t>proceeding according to ritual principles</a:t>
            </a:r>
            <a:r>
              <a:rPr lang="en-GB" sz="8000" dirty="0" smtClean="0"/>
              <a:t>, none more essential than </a:t>
            </a:r>
            <a:r>
              <a:rPr lang="en-GB" sz="8000" dirty="0" smtClean="0">
                <a:solidFill>
                  <a:srgbClr val="FF0000"/>
                </a:solidFill>
              </a:rPr>
              <a:t>obtaining a good teacher</a:t>
            </a:r>
            <a:r>
              <a:rPr lang="en-GB" sz="8000" dirty="0" smtClean="0"/>
              <a:t>, and none more intelligent than </a:t>
            </a:r>
            <a:r>
              <a:rPr lang="en-GB" sz="8000" dirty="0" smtClean="0">
                <a:solidFill>
                  <a:srgbClr val="FF0000"/>
                </a:solidFill>
              </a:rPr>
              <a:t>unifying one’s likes</a:t>
            </a:r>
            <a:r>
              <a:rPr lang="en-GB" sz="8000" dirty="0" smtClean="0"/>
              <a:t>. Truly this procedure may properly be called ‘the method of controlling the vital breath and nourishing the mind’.’(</a:t>
            </a:r>
            <a:r>
              <a:rPr lang="en-GB" sz="8000" dirty="0" err="1" smtClean="0"/>
              <a:t>Xunzi</a:t>
            </a:r>
            <a:r>
              <a:rPr lang="en-GB" sz="8000" dirty="0" smtClean="0"/>
              <a:t> 2.4)</a:t>
            </a:r>
          </a:p>
          <a:p>
            <a:endParaRPr lang="en-GB" sz="4800" dirty="0" smtClean="0"/>
          </a:p>
          <a:p>
            <a:r>
              <a:rPr lang="en-GB" sz="4800" dirty="0" smtClean="0"/>
              <a:t>John </a:t>
            </a:r>
            <a:r>
              <a:rPr lang="en-GB" sz="4800" dirty="0" err="1" smtClean="0"/>
              <a:t>Knoblock</a:t>
            </a:r>
            <a:r>
              <a:rPr lang="en-GB" sz="4800" dirty="0" smtClean="0"/>
              <a:t> (trans.): </a:t>
            </a:r>
            <a:r>
              <a:rPr lang="en-GB" sz="4800" i="1" dirty="0" err="1" smtClean="0"/>
              <a:t>Xunzi</a:t>
            </a:r>
            <a:r>
              <a:rPr lang="en-GB" sz="4800" i="1" dirty="0" smtClean="0"/>
              <a:t>, </a:t>
            </a:r>
            <a:r>
              <a:rPr lang="en-GB" sz="4800" dirty="0" smtClean="0"/>
              <a:t>Hunan People’s Publishing House, 1999, Volume 1, p.31.</a:t>
            </a:r>
            <a:endParaRPr lang="en-GB" sz="48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Mencius Idea of Cultivation of </a:t>
            </a:r>
            <a:r>
              <a:rPr lang="en-GB" dirty="0" err="1" smtClean="0"/>
              <a:t>Qi</a:t>
            </a:r>
            <a:endParaRPr lang="en-GB" dirty="0"/>
          </a:p>
        </p:txBody>
      </p:sp>
      <p:sp>
        <p:nvSpPr>
          <p:cNvPr id="3" name="Content Placeholder 2"/>
          <p:cNvSpPr>
            <a:spLocks noGrp="1"/>
          </p:cNvSpPr>
          <p:nvPr>
            <p:ph idx="1"/>
          </p:nvPr>
        </p:nvSpPr>
        <p:spPr>
          <a:xfrm>
            <a:off x="914400" y="1295400"/>
            <a:ext cx="8019288" cy="5334000"/>
          </a:xfrm>
        </p:spPr>
        <p:txBody>
          <a:bodyPr>
            <a:normAutofit fontScale="62500" lnSpcReduction="20000"/>
          </a:bodyPr>
          <a:lstStyle/>
          <a:p>
            <a:r>
              <a:rPr lang="en-GB" dirty="0" smtClean="0"/>
              <a:t>When Mencius is asked for what was he good at, he replied, ‘I understand words. I am skilful in nourishing my vast flowing passion nature [</a:t>
            </a:r>
            <a:r>
              <a:rPr lang="en-GB" dirty="0" err="1" smtClean="0"/>
              <a:t>Qi</a:t>
            </a:r>
            <a:r>
              <a:rPr lang="en-GB" dirty="0" smtClean="0"/>
              <a:t>]’. </a:t>
            </a:r>
            <a:r>
              <a:rPr lang="zh-CN" altLang="en-US" dirty="0" smtClean="0"/>
              <a:t>我知言。吾善养吾浩然之气。</a:t>
            </a:r>
            <a:endParaRPr lang="en-GB" dirty="0" smtClean="0"/>
          </a:p>
          <a:p>
            <a:endParaRPr lang="en-GB" dirty="0" smtClean="0"/>
          </a:p>
          <a:p>
            <a:r>
              <a:rPr lang="en-GB" dirty="0" smtClean="0"/>
              <a:t> </a:t>
            </a:r>
            <a:r>
              <a:rPr lang="en-GB" b="1" dirty="0" smtClean="0"/>
              <a:t>What </a:t>
            </a:r>
            <a:r>
              <a:rPr lang="en-GB" b="1" dirty="0" smtClean="0"/>
              <a:t>is </a:t>
            </a:r>
            <a:r>
              <a:rPr lang="zh-CN" altLang="en-US" b="1" dirty="0" smtClean="0"/>
              <a:t>浩然之气</a:t>
            </a:r>
            <a:r>
              <a:rPr lang="zh-CN" altLang="en-US" b="1" dirty="0" smtClean="0"/>
              <a:t>？</a:t>
            </a:r>
            <a:endParaRPr lang="en-GB" altLang="zh-CN" b="1" dirty="0" smtClean="0"/>
          </a:p>
          <a:p>
            <a:endParaRPr lang="en-GB" altLang="zh-CN" dirty="0" smtClean="0"/>
          </a:p>
          <a:p>
            <a:r>
              <a:rPr lang="zh-CN" altLang="en-US" dirty="0" smtClean="0"/>
              <a:t>其</a:t>
            </a:r>
            <a:r>
              <a:rPr lang="zh-CN" altLang="en-US" dirty="0" smtClean="0"/>
              <a:t>为</a:t>
            </a:r>
            <a:r>
              <a:rPr lang="zh-CN" altLang="en-US" dirty="0" smtClean="0"/>
              <a:t>气也，</a:t>
            </a:r>
            <a:r>
              <a:rPr lang="zh-CN" altLang="en-US" dirty="0" smtClean="0"/>
              <a:t>至大至刚，以直养而无害，则塞于天地之间</a:t>
            </a:r>
            <a:r>
              <a:rPr lang="zh-CN" altLang="en-US" dirty="0" smtClean="0"/>
              <a:t>。</a:t>
            </a:r>
            <a:endParaRPr lang="en-US" altLang="zh-CN" dirty="0" smtClean="0"/>
          </a:p>
          <a:p>
            <a:r>
              <a:rPr lang="en-GB" altLang="zh-CN" dirty="0" smtClean="0"/>
              <a:t>It is exceedingly great, and exceedingly strong. Being nourished by rectitude, and sustaining no injury, it fills up all between heaven and earth</a:t>
            </a:r>
            <a:endParaRPr lang="en-US" altLang="zh-CN" dirty="0" smtClean="0"/>
          </a:p>
          <a:p>
            <a:r>
              <a:rPr lang="zh-CN" altLang="en-US" dirty="0" smtClean="0"/>
              <a:t>其</a:t>
            </a:r>
            <a:r>
              <a:rPr lang="zh-CN" altLang="en-US" dirty="0" smtClean="0"/>
              <a:t>为气也，配义与道，无是馁也</a:t>
            </a:r>
            <a:r>
              <a:rPr lang="zh-CN" altLang="en-US" dirty="0" smtClean="0"/>
              <a:t>。</a:t>
            </a:r>
            <a:endParaRPr lang="en-GB" altLang="zh-CN" dirty="0" smtClean="0"/>
          </a:p>
          <a:p>
            <a:r>
              <a:rPr lang="en-GB" altLang="zh-CN" dirty="0" smtClean="0"/>
              <a:t>It is the mate and assistant of righteousness and reason. Without it, man is in a state of starvation.</a:t>
            </a:r>
            <a:endParaRPr lang="en-GB" altLang="zh-CN" dirty="0" smtClean="0"/>
          </a:p>
          <a:p>
            <a:r>
              <a:rPr lang="zh-CN" altLang="en-US" dirty="0" smtClean="0"/>
              <a:t>是</a:t>
            </a:r>
            <a:r>
              <a:rPr lang="zh-CN" altLang="en-US" dirty="0" smtClean="0"/>
              <a:t>集义所生者，非义袭而取之也，行有不慊于心，则馁也</a:t>
            </a:r>
            <a:r>
              <a:rPr lang="zh-CN" altLang="en-US" dirty="0" smtClean="0"/>
              <a:t>。</a:t>
            </a:r>
            <a:endParaRPr lang="en-GB" altLang="zh-CN" dirty="0" smtClean="0"/>
          </a:p>
          <a:p>
            <a:r>
              <a:rPr lang="en-GB" dirty="0" smtClean="0"/>
              <a:t>It is produced by the accumulation of righteous deeds; it is not to be obtained by incidental acts of righteousness. If the mind does not feel complacency in the conduct, the nature becomes starved </a:t>
            </a:r>
            <a:endParaRPr lang="en-GB" dirty="0" smtClean="0"/>
          </a:p>
          <a:p>
            <a:endParaRPr lang="en-GB" dirty="0" smtClean="0"/>
          </a:p>
          <a:p>
            <a:r>
              <a:rPr lang="en-GB" dirty="0" smtClean="0"/>
              <a:t>(</a:t>
            </a:r>
            <a:r>
              <a:rPr lang="en-GB" dirty="0" smtClean="0"/>
              <a:t>Mengzi: 2A2 </a:t>
            </a:r>
            <a:r>
              <a:rPr lang="en-GB" dirty="0" err="1" smtClean="0"/>
              <a:t>Gongsun</a:t>
            </a:r>
            <a:r>
              <a:rPr lang="en-GB" dirty="0" smtClean="0"/>
              <a:t> </a:t>
            </a:r>
            <a:r>
              <a:rPr lang="en-GB" dirty="0" err="1" smtClean="0"/>
              <a:t>chou</a:t>
            </a:r>
            <a:r>
              <a:rPr lang="en-GB" dirty="0" smtClean="0"/>
              <a:t> </a:t>
            </a:r>
            <a:r>
              <a:rPr lang="en-GB" dirty="0" err="1" smtClean="0"/>
              <a:t>shang</a:t>
            </a:r>
            <a:r>
              <a:rPr lang="en-GB" dirty="0" smtClean="0"/>
              <a:t>)</a:t>
            </a:r>
          </a:p>
          <a:p>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dirty="0" smtClean="0"/>
              <a:t>Mencius’ Discussion on the Role of One’s Will in </a:t>
            </a:r>
            <a:r>
              <a:rPr lang="en-GB" sz="3100" dirty="0" err="1" smtClean="0"/>
              <a:t>Qi</a:t>
            </a:r>
            <a:r>
              <a:rPr lang="en-GB" sz="3100" dirty="0" smtClean="0"/>
              <a:t> Cultivation</a:t>
            </a:r>
            <a:r>
              <a:rPr lang="en-GB" dirty="0" smtClean="0"/>
              <a:t> </a:t>
            </a:r>
            <a:endParaRPr lang="en-GB" dirty="0"/>
          </a:p>
        </p:txBody>
      </p:sp>
      <p:sp>
        <p:nvSpPr>
          <p:cNvPr id="3" name="Content Placeholder 2"/>
          <p:cNvSpPr>
            <a:spLocks noGrp="1"/>
          </p:cNvSpPr>
          <p:nvPr>
            <p:ph idx="1"/>
          </p:nvPr>
        </p:nvSpPr>
        <p:spPr>
          <a:xfrm>
            <a:off x="1435608" y="1447800"/>
            <a:ext cx="7498080" cy="5029200"/>
          </a:xfrm>
        </p:spPr>
        <p:txBody>
          <a:bodyPr>
            <a:normAutofit fontScale="92500"/>
          </a:bodyPr>
          <a:lstStyle/>
          <a:p>
            <a:r>
              <a:rPr lang="en-GB" dirty="0" smtClean="0"/>
              <a:t>‘The Will is the leader of the passion nature [</a:t>
            </a:r>
            <a:r>
              <a:rPr lang="en-GB" dirty="0" err="1" smtClean="0"/>
              <a:t>Qi</a:t>
            </a:r>
            <a:r>
              <a:rPr lang="en-GB" dirty="0" smtClean="0"/>
              <a:t>]. The passion nature [</a:t>
            </a:r>
            <a:r>
              <a:rPr lang="en-GB" dirty="0" err="1" smtClean="0"/>
              <a:t>Qi</a:t>
            </a:r>
            <a:r>
              <a:rPr lang="en-GB" dirty="0" smtClean="0"/>
              <a:t>] pervades and animates the body. </a:t>
            </a:r>
            <a:endParaRPr lang="en-GB" dirty="0" smtClean="0"/>
          </a:p>
          <a:p>
            <a:r>
              <a:rPr lang="en-GB" dirty="0" smtClean="0"/>
              <a:t>The </a:t>
            </a:r>
            <a:r>
              <a:rPr lang="en-GB" dirty="0" smtClean="0"/>
              <a:t>will is first and chief, and the passion nature [</a:t>
            </a:r>
            <a:r>
              <a:rPr lang="en-GB" dirty="0" err="1" smtClean="0"/>
              <a:t>Qi</a:t>
            </a:r>
            <a:r>
              <a:rPr lang="en-GB" dirty="0" smtClean="0"/>
              <a:t>] is subordinate to it. </a:t>
            </a:r>
            <a:endParaRPr lang="en-GB" dirty="0" smtClean="0"/>
          </a:p>
          <a:p>
            <a:r>
              <a:rPr lang="en-GB" dirty="0" smtClean="0"/>
              <a:t>Therefore</a:t>
            </a:r>
            <a:r>
              <a:rPr lang="en-GB" dirty="0" smtClean="0"/>
              <a:t>,  I say, Maintain firm the will, and do no violence to the passion nature [</a:t>
            </a:r>
            <a:r>
              <a:rPr lang="en-GB" dirty="0" err="1" smtClean="0"/>
              <a:t>Qi</a:t>
            </a:r>
            <a:r>
              <a:rPr lang="en-GB" dirty="0" smtClean="0"/>
              <a:t>].’</a:t>
            </a:r>
          </a:p>
          <a:p>
            <a:r>
              <a:rPr lang="zh-CN" altLang="en-US" dirty="0" smtClean="0"/>
              <a:t>夫志，气之帅也，气，体之充也。夫志至焉，气次焉。故曰，持其志，勿暴其气。</a:t>
            </a:r>
            <a:endParaRPr lang="en-GB" dirty="0" smtClean="0"/>
          </a:p>
          <a:p>
            <a:endParaRPr lang="en-GB"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Qi</a:t>
            </a:r>
            <a:r>
              <a:rPr lang="en-GB" dirty="0" smtClean="0"/>
              <a:t> Cultivation in Dao Yin/</a:t>
            </a:r>
            <a:r>
              <a:rPr lang="en-GB" dirty="0" err="1" smtClean="0"/>
              <a:t>Qi</a:t>
            </a:r>
            <a:r>
              <a:rPr lang="en-GB" dirty="0" smtClean="0"/>
              <a:t> Kung </a:t>
            </a:r>
            <a:endParaRPr lang="en-GB" dirty="0"/>
          </a:p>
        </p:txBody>
      </p:sp>
      <p:sp>
        <p:nvSpPr>
          <p:cNvPr id="3" name="Content Placeholder 2"/>
          <p:cNvSpPr>
            <a:spLocks noGrp="1"/>
          </p:cNvSpPr>
          <p:nvPr>
            <p:ph idx="1"/>
          </p:nvPr>
        </p:nvSpPr>
        <p:spPr>
          <a:xfrm>
            <a:off x="1435608" y="1447800"/>
            <a:ext cx="7498080" cy="5410200"/>
          </a:xfrm>
        </p:spPr>
        <p:txBody>
          <a:bodyPr>
            <a:normAutofit fontScale="85000" lnSpcReduction="20000"/>
          </a:bodyPr>
          <a:lstStyle/>
          <a:p>
            <a:r>
              <a:rPr lang="en-GB" dirty="0" smtClean="0"/>
              <a:t>To increase congenital </a:t>
            </a:r>
            <a:r>
              <a:rPr lang="en-GB" dirty="0" err="1" smtClean="0"/>
              <a:t>Qi</a:t>
            </a:r>
            <a:r>
              <a:rPr lang="en-GB" dirty="0" smtClean="0"/>
              <a:t> levels by linking to the </a:t>
            </a:r>
            <a:r>
              <a:rPr lang="en-GB" dirty="0" smtClean="0"/>
              <a:t>energy </a:t>
            </a:r>
            <a:r>
              <a:rPr lang="en-GB" dirty="0" smtClean="0"/>
              <a:t>of Heaven and Earth.</a:t>
            </a:r>
          </a:p>
          <a:p>
            <a:r>
              <a:rPr lang="en-GB" dirty="0" smtClean="0"/>
              <a:t>When we make our breathing more efficient we also increase the degree by which acquired </a:t>
            </a:r>
            <a:r>
              <a:rPr lang="en-GB" dirty="0" err="1" smtClean="0"/>
              <a:t>Qi</a:t>
            </a:r>
            <a:r>
              <a:rPr lang="en-GB" dirty="0" smtClean="0"/>
              <a:t> is taken from the environment into our body. </a:t>
            </a:r>
          </a:p>
          <a:p>
            <a:endParaRPr lang="en-GB" dirty="0" smtClean="0"/>
          </a:p>
          <a:p>
            <a:r>
              <a:rPr lang="en-GB" dirty="0" smtClean="0"/>
              <a:t>This </a:t>
            </a:r>
            <a:r>
              <a:rPr lang="en-GB" dirty="0" smtClean="0"/>
              <a:t>helps to regulate the flow of </a:t>
            </a:r>
            <a:r>
              <a:rPr lang="en-GB" dirty="0" err="1" smtClean="0"/>
              <a:t>Qi</a:t>
            </a:r>
            <a:r>
              <a:rPr lang="en-GB" dirty="0" smtClean="0"/>
              <a:t> in our 12 organ channels which in turn are called the acquired channels in Taoism. </a:t>
            </a:r>
          </a:p>
          <a:p>
            <a:r>
              <a:rPr lang="en-GB" dirty="0" smtClean="0"/>
              <a:t>They help to maintain the health of our organs as well as circulate </a:t>
            </a:r>
            <a:r>
              <a:rPr lang="en-GB" dirty="0" err="1" smtClean="0"/>
              <a:t>Qi</a:t>
            </a:r>
            <a:r>
              <a:rPr lang="en-GB" dirty="0" smtClean="0"/>
              <a:t> throughout the body.’</a:t>
            </a:r>
          </a:p>
          <a:p>
            <a:r>
              <a:rPr lang="en-GB" dirty="0" smtClean="0"/>
              <a:t> </a:t>
            </a:r>
          </a:p>
          <a:p>
            <a:r>
              <a:rPr lang="en-GB" dirty="0" err="1" smtClean="0"/>
              <a:t>Damo</a:t>
            </a:r>
            <a:r>
              <a:rPr lang="en-GB" dirty="0" smtClean="0"/>
              <a:t> Mitchell, </a:t>
            </a:r>
            <a:r>
              <a:rPr lang="en-GB" i="1" dirty="0" err="1" smtClean="0"/>
              <a:t>Nei</a:t>
            </a:r>
            <a:r>
              <a:rPr lang="en-GB" i="1" dirty="0" smtClean="0"/>
              <a:t> Gong: Taoist Process of Internal Change, </a:t>
            </a:r>
            <a:r>
              <a:rPr lang="en-GB" dirty="0" err="1" smtClean="0"/>
              <a:t>Lian</a:t>
            </a:r>
            <a:r>
              <a:rPr lang="en-GB" dirty="0" smtClean="0"/>
              <a:t> Hua Publishing, 2009, p.101.</a:t>
            </a:r>
          </a:p>
          <a:p>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Tai Chi Practice and Harmonization of One’s Body and Mind </a:t>
            </a:r>
            <a:endParaRPr lang="en-GB" dirty="0"/>
          </a:p>
        </p:txBody>
      </p:sp>
      <p:sp>
        <p:nvSpPr>
          <p:cNvPr id="3" name="Content Placeholder 2"/>
          <p:cNvSpPr>
            <a:spLocks noGrp="1"/>
          </p:cNvSpPr>
          <p:nvPr>
            <p:ph idx="1"/>
          </p:nvPr>
        </p:nvSpPr>
        <p:spPr>
          <a:xfrm>
            <a:off x="1371600" y="1371600"/>
            <a:ext cx="7498080" cy="5181600"/>
          </a:xfrm>
        </p:spPr>
        <p:txBody>
          <a:bodyPr>
            <a:normAutofit fontScale="85000" lnSpcReduction="10000"/>
          </a:bodyPr>
          <a:lstStyle/>
          <a:p>
            <a:endParaRPr lang="en-GB" dirty="0" smtClean="0"/>
          </a:p>
          <a:p>
            <a:r>
              <a:rPr lang="en-GB" dirty="0" smtClean="0"/>
              <a:t>Tai </a:t>
            </a:r>
            <a:r>
              <a:rPr lang="en-GB" dirty="0" smtClean="0"/>
              <a:t>Chi and Chi Gung can change our internal environment so that life become a joy to live and not burden to drag into old age. </a:t>
            </a:r>
          </a:p>
          <a:p>
            <a:endParaRPr lang="en-GB" dirty="0" smtClean="0"/>
          </a:p>
          <a:p>
            <a:r>
              <a:rPr lang="en-GB" dirty="0" smtClean="0"/>
              <a:t>These </a:t>
            </a:r>
            <a:r>
              <a:rPr lang="en-GB" dirty="0" smtClean="0"/>
              <a:t>arts can help our bodies let go of the past and our minds calm down and cease churning. </a:t>
            </a:r>
          </a:p>
          <a:p>
            <a:endParaRPr lang="en-GB" dirty="0" smtClean="0"/>
          </a:p>
          <a:p>
            <a:r>
              <a:rPr lang="en-GB" dirty="0" smtClean="0"/>
              <a:t>Tai </a:t>
            </a:r>
            <a:r>
              <a:rPr lang="en-GB" dirty="0" smtClean="0"/>
              <a:t>Chi and Chi gung help us to positively engage with life and relax in any circumstance. </a:t>
            </a:r>
          </a:p>
          <a:p>
            <a:endParaRPr lang="en-GB" sz="1900" dirty="0" smtClean="0"/>
          </a:p>
          <a:p>
            <a:r>
              <a:rPr lang="en-GB" sz="1900" dirty="0" err="1" smtClean="0"/>
              <a:t>Bruth</a:t>
            </a:r>
            <a:r>
              <a:rPr lang="en-GB" sz="1900" dirty="0" smtClean="0"/>
              <a:t> </a:t>
            </a:r>
            <a:r>
              <a:rPr lang="en-GB" sz="1900" dirty="0" err="1" smtClean="0"/>
              <a:t>Frantzis</a:t>
            </a:r>
            <a:r>
              <a:rPr lang="en-GB" sz="1900" dirty="0" smtClean="0"/>
              <a:t>, </a:t>
            </a:r>
            <a:r>
              <a:rPr lang="en-GB" sz="1900" i="1" dirty="0" smtClean="0"/>
              <a:t>Tai Chi: Health for life, </a:t>
            </a:r>
            <a:r>
              <a:rPr lang="en-GB" sz="1900" dirty="0" smtClean="0"/>
              <a:t>Blue Snake Books, Berkeley, California, 2006,p xxx</a:t>
            </a:r>
            <a:endParaRPr lang="en-GB" sz="19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1928</TotalTime>
  <Words>4903</Words>
  <Application>Microsoft Office PowerPoint</Application>
  <PresentationFormat>On-screen Show (4:3)</PresentationFormat>
  <Paragraphs>375</Paragraphs>
  <Slides>51</Slides>
  <Notes>1</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Solstice</vt:lpstr>
      <vt:lpstr>Lesson Four: Daoist Contribution to Chinese Medical and Yangsheng Terminologies  </vt:lpstr>
      <vt:lpstr>Chinese understanding of health, sickness, treatment</vt:lpstr>
      <vt:lpstr>Two Stages of Yangsheng Treatment</vt:lpstr>
      <vt:lpstr>Chinese Dao of Yangsheng</vt:lpstr>
      <vt:lpstr>Daoist Contributions to Chinese Medicine and Chinese Yangsheng</vt:lpstr>
      <vt:lpstr>  Daoist Contribution to Chinese Medical and Yangsheng Terminologies 1:  Dao (1) </vt:lpstr>
      <vt:lpstr>Daoist Contribution to Chinese Medical and Yangsheng Terminologies:  Dao (2)</vt:lpstr>
      <vt:lpstr>The Dao and Primeval Chaos  </vt:lpstr>
      <vt:lpstr>Dao is the Ultimate Reality</vt:lpstr>
      <vt:lpstr>The Dao and Daos</vt:lpstr>
      <vt:lpstr>Guiding Dao and Interpretive/ Choice Dao</vt:lpstr>
      <vt:lpstr>Dao of Yangsheng </vt:lpstr>
      <vt:lpstr>道可道非常道</vt:lpstr>
      <vt:lpstr>Daoist Contribution to Chinese Medical and Yangsheng Terminologies 2:  Wu ji 无极</vt:lpstr>
      <vt:lpstr>nameless无名 &amp; 有名being named  </vt:lpstr>
      <vt:lpstr>Daoist Contribution to Chinese Medical and Yangsheng Terminologies 3: De德  </vt:lpstr>
      <vt:lpstr>De in Confucianism and Daoism</vt:lpstr>
      <vt:lpstr>Daoist Contribution to Chinese Medical and Yangsheng Terminologies 4: Chi 气 </vt:lpstr>
      <vt:lpstr>Livia Kohn(Edited), Daoist Body Cultivation: Traditional Models and Contemporary Practices, Three Pines Press, 2006, p.3</vt:lpstr>
      <vt:lpstr>Livia Kohn(Edited), Daoist Body Cultivation: Traditional Models and Contemporary Practices, Three Pines Press, 2006, p.3</vt:lpstr>
      <vt:lpstr>Mark Fostater, The Spiritual Teachings of the Tao: Ancient Philosophy for Modern Wisdom, London: Hodder &amp; Stoughton, 2001, p.30.</vt:lpstr>
      <vt:lpstr>Qi and Dao and One</vt:lpstr>
      <vt:lpstr>The Levels of Qi</vt:lpstr>
      <vt:lpstr>先天气&amp; 后天气</vt:lpstr>
      <vt:lpstr>Yin Qi 阴气 Yang Qi 阳气and the Two 二</vt:lpstr>
      <vt:lpstr>Daoist Contribution to Chinese Medical and Yangsheng Terminologies 5: Yin &amp; Yang </vt:lpstr>
      <vt:lpstr>Yin</vt:lpstr>
      <vt:lpstr>Yang</vt:lpstr>
      <vt:lpstr>San三（The Three）in Daoism &amp; Confucianism </vt:lpstr>
      <vt:lpstr>The Three</vt:lpstr>
      <vt:lpstr>Relationship among 天地人</vt:lpstr>
      <vt:lpstr>Tai Chi: Harmony of Yin and Yang</vt:lpstr>
      <vt:lpstr>The Original meanings of Taiji</vt:lpstr>
      <vt:lpstr>Slide 34</vt:lpstr>
      <vt:lpstr>The ancient diagram of Taiji</vt:lpstr>
      <vt:lpstr>The Origins of Tai Chi = 元气</vt:lpstr>
      <vt:lpstr>Taiji and the process of the self-evolution of the cosmos in ‘Appended Remarks’ of Yijing</vt:lpstr>
      <vt:lpstr>Chinese scholars have offered different philosophical interpretations of the world based on the Taiji yin-yang theory. </vt:lpstr>
      <vt:lpstr>Tai Chi and He和：the Harmony of the Two (Yin and Yang)</vt:lpstr>
      <vt:lpstr>Yuan Qi/Chi 元气 &amp; Human Life生命 </vt:lpstr>
      <vt:lpstr>Qi 气&amp; Health健康</vt:lpstr>
      <vt:lpstr>Zheng Qi (upright Chi)正气and Health </vt:lpstr>
      <vt:lpstr>Xie Qi/Chi and Unhealthy</vt:lpstr>
      <vt:lpstr>Zheng Qi 正气and Xie Qi邪气</vt:lpstr>
      <vt:lpstr>Yang Qi in Chinese Tradition </vt:lpstr>
      <vt:lpstr>Xunzi’s Discussion on the Important of Cultivation of Qi</vt:lpstr>
      <vt:lpstr>Xunzi’s Art of cultivation of Mind</vt:lpstr>
      <vt:lpstr>Mencius Idea of Cultivation of Qi</vt:lpstr>
      <vt:lpstr>Mencius’ Discussion on the Role of One’s Will in Qi Cultivation </vt:lpstr>
      <vt:lpstr>Qi Cultivation in Dao Yin/Qi Kung </vt:lpstr>
      <vt:lpstr>Tai Chi Practice and Harmonization of One’s Body and Mind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 </dc:title>
  <dc:creator/>
  <cp:lastModifiedBy>sh018</cp:lastModifiedBy>
  <cp:revision>235</cp:revision>
  <dcterms:created xsi:type="dcterms:W3CDTF">2006-08-16T00:00:00Z</dcterms:created>
  <dcterms:modified xsi:type="dcterms:W3CDTF">2012-10-25T07:54:56Z</dcterms:modified>
</cp:coreProperties>
</file>