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273FBE-22AB-0FB6-7B48-DAFD67D38CC8}" v="405" dt="2021-05-21T12:18:23.796"/>
    <p1510:client id="{9D14FA2E-6FD7-4048-8B8C-61BE5F1FA03D}" v="176" dt="2021-05-21T09:22:39.806"/>
    <p1510:client id="{CE78B635-7EB6-DEBE-2A38-13B5B9FEA036}" v="165" dt="2021-06-02T12:23:34.8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search?q=Amazon+mission+vision+statment&amp;rlz=1CAVUZL_enGB897&amp;oq=Amazon+mission+vision+statment&amp;aqs=chrome..69i57j0i13j0i8i13i30l5j0i390l2.13338j0j15&amp;sourceid=chrome&amp;ie=UTF-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F575A102-D95D-4D6E-8F1B-49EED0AEC6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8B3569-73B2-4D05-8E95-886A6EE1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30841" y="1391523"/>
            <a:ext cx="870310" cy="3611840"/>
          </a:xfrm>
        </p:spPr>
        <p:txBody>
          <a:bodyPr anchor="b">
            <a:normAutofit/>
          </a:bodyPr>
          <a:lstStyle/>
          <a:p>
            <a:pPr algn="r"/>
            <a:endParaRPr lang="en-GB" sz="8000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3159" y="5170453"/>
            <a:ext cx="4076458" cy="990197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endParaRPr lang="en-GB" sz="2000">
              <a:solidFill>
                <a:srgbClr val="FFFFFF"/>
              </a:solidFill>
            </a:endParaRPr>
          </a:p>
          <a:p>
            <a:pPr algn="r"/>
            <a:endParaRPr lang="en-GB" sz="2000">
              <a:solidFill>
                <a:srgbClr val="FFFFFF"/>
              </a:solidFill>
              <a:cs typeface="Calibri"/>
            </a:endParaRPr>
          </a:p>
        </p:txBody>
      </p:sp>
      <p:pic>
        <p:nvPicPr>
          <p:cNvPr id="7" name="Picture 7" descr="Diagram&#10;&#10;Description automatically generated">
            <a:extLst>
              <a:ext uri="{FF2B5EF4-FFF2-40B4-BE49-F238E27FC236}">
                <a16:creationId xmlns:a16="http://schemas.microsoft.com/office/drawing/2014/main" id="{3D923468-B2DE-4BB5-B0ED-7E40D001667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089629" y="3428446"/>
            <a:ext cx="5447345" cy="270173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CF0FFF1F-79B6-4A13-A464-070CD6F896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42198" y="814999"/>
            <a:ext cx="465458" cy="581435"/>
            <a:chOff x="10942198" y="814999"/>
            <a:chExt cx="465458" cy="581435"/>
          </a:xfrm>
          <a:solidFill>
            <a:srgbClr val="FFFFFF"/>
          </a:solidFill>
        </p:grpSpPr>
        <p:sp>
          <p:nvSpPr>
            <p:cNvPr id="31" name="Graphic 17">
              <a:extLst>
                <a:ext uri="{FF2B5EF4-FFF2-40B4-BE49-F238E27FC236}">
                  <a16:creationId xmlns:a16="http://schemas.microsoft.com/office/drawing/2014/main" id="{B71758F4-3F46-45DA-8AC5-4E508DA080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7738" y="814999"/>
              <a:ext cx="139039" cy="139039"/>
            </a:xfrm>
            <a:custGeom>
              <a:avLst/>
              <a:gdLst>
                <a:gd name="connsiteX0" fmla="*/ 129602 w 139039"/>
                <a:gd name="connsiteY0" fmla="*/ 60082 h 139039"/>
                <a:gd name="connsiteX1" fmla="*/ 78957 w 139039"/>
                <a:gd name="connsiteY1" fmla="*/ 60082 h 139039"/>
                <a:gd name="connsiteX2" fmla="*/ 78957 w 139039"/>
                <a:gd name="connsiteY2" fmla="*/ 9437 h 139039"/>
                <a:gd name="connsiteX3" fmla="*/ 69520 w 139039"/>
                <a:gd name="connsiteY3" fmla="*/ 0 h 139039"/>
                <a:gd name="connsiteX4" fmla="*/ 60082 w 139039"/>
                <a:gd name="connsiteY4" fmla="*/ 9437 h 139039"/>
                <a:gd name="connsiteX5" fmla="*/ 60082 w 139039"/>
                <a:gd name="connsiteY5" fmla="*/ 60082 h 139039"/>
                <a:gd name="connsiteX6" fmla="*/ 9437 w 139039"/>
                <a:gd name="connsiteY6" fmla="*/ 60082 h 139039"/>
                <a:gd name="connsiteX7" fmla="*/ 0 w 139039"/>
                <a:gd name="connsiteY7" fmla="*/ 69520 h 139039"/>
                <a:gd name="connsiteX8" fmla="*/ 9437 w 139039"/>
                <a:gd name="connsiteY8" fmla="*/ 78957 h 139039"/>
                <a:gd name="connsiteX9" fmla="*/ 60082 w 139039"/>
                <a:gd name="connsiteY9" fmla="*/ 78957 h 139039"/>
                <a:gd name="connsiteX10" fmla="*/ 60082 w 139039"/>
                <a:gd name="connsiteY10" fmla="*/ 129602 h 139039"/>
                <a:gd name="connsiteX11" fmla="*/ 69520 w 139039"/>
                <a:gd name="connsiteY11" fmla="*/ 139039 h 139039"/>
                <a:gd name="connsiteX12" fmla="*/ 78957 w 139039"/>
                <a:gd name="connsiteY12" fmla="*/ 129602 h 139039"/>
                <a:gd name="connsiteX13" fmla="*/ 78957 w 139039"/>
                <a:gd name="connsiteY13" fmla="*/ 78957 h 139039"/>
                <a:gd name="connsiteX14" fmla="*/ 129602 w 139039"/>
                <a:gd name="connsiteY14" fmla="*/ 78957 h 139039"/>
                <a:gd name="connsiteX15" fmla="*/ 139039 w 139039"/>
                <a:gd name="connsiteY15" fmla="*/ 69520 h 139039"/>
                <a:gd name="connsiteX16" fmla="*/ 129602 w 139039"/>
                <a:gd name="connsiteY16" fmla="*/ 60082 h 13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9039" h="139039">
                  <a:moveTo>
                    <a:pt x="129602" y="60082"/>
                  </a:moveTo>
                  <a:lnTo>
                    <a:pt x="78957" y="60082"/>
                  </a:lnTo>
                  <a:lnTo>
                    <a:pt x="78957" y="9437"/>
                  </a:lnTo>
                  <a:cubicBezTo>
                    <a:pt x="78957" y="4225"/>
                    <a:pt x="74731" y="0"/>
                    <a:pt x="69520" y="0"/>
                  </a:cubicBezTo>
                  <a:cubicBezTo>
                    <a:pt x="64308" y="0"/>
                    <a:pt x="60082" y="4225"/>
                    <a:pt x="60082" y="9437"/>
                  </a:cubicBezTo>
                  <a:lnTo>
                    <a:pt x="60082" y="60082"/>
                  </a:lnTo>
                  <a:lnTo>
                    <a:pt x="9437" y="60082"/>
                  </a:lnTo>
                  <a:cubicBezTo>
                    <a:pt x="4225" y="60082"/>
                    <a:pt x="0" y="64308"/>
                    <a:pt x="0" y="69520"/>
                  </a:cubicBezTo>
                  <a:cubicBezTo>
                    <a:pt x="0" y="74731"/>
                    <a:pt x="4225" y="78957"/>
                    <a:pt x="9437" y="78957"/>
                  </a:cubicBezTo>
                  <a:lnTo>
                    <a:pt x="60082" y="78957"/>
                  </a:lnTo>
                  <a:lnTo>
                    <a:pt x="60082" y="129602"/>
                  </a:lnTo>
                  <a:cubicBezTo>
                    <a:pt x="60082" y="134814"/>
                    <a:pt x="64308" y="139039"/>
                    <a:pt x="69520" y="139039"/>
                  </a:cubicBezTo>
                  <a:cubicBezTo>
                    <a:pt x="74731" y="139039"/>
                    <a:pt x="78957" y="134814"/>
                    <a:pt x="78957" y="129602"/>
                  </a:cubicBezTo>
                  <a:lnTo>
                    <a:pt x="78957" y="78957"/>
                  </a:lnTo>
                  <a:lnTo>
                    <a:pt x="129602" y="78957"/>
                  </a:lnTo>
                  <a:cubicBezTo>
                    <a:pt x="134814" y="78957"/>
                    <a:pt x="139039" y="74731"/>
                    <a:pt x="139039" y="69520"/>
                  </a:cubicBezTo>
                  <a:cubicBezTo>
                    <a:pt x="139039" y="64308"/>
                    <a:pt x="134814" y="60082"/>
                    <a:pt x="129602" y="60082"/>
                  </a:cubicBezTo>
                  <a:close/>
                </a:path>
              </a:pathLst>
            </a:custGeom>
            <a:grpFill/>
            <a:ln w="60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2" name="Graphic 15">
              <a:extLst>
                <a:ext uri="{FF2B5EF4-FFF2-40B4-BE49-F238E27FC236}">
                  <a16:creationId xmlns:a16="http://schemas.microsoft.com/office/drawing/2014/main" id="{8550FED7-7C32-42BB-98DB-30272A6331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16518" y="1044294"/>
              <a:ext cx="91138" cy="91138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grpFill/>
            <a:ln w="4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3" name="Graphic 21">
              <a:extLst>
                <a:ext uri="{FF2B5EF4-FFF2-40B4-BE49-F238E27FC236}">
                  <a16:creationId xmlns:a16="http://schemas.microsoft.com/office/drawing/2014/main" id="{8D61482F-F3C5-4D66-8C5D-C6BBE3E127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2198" y="1268720"/>
              <a:ext cx="127714" cy="127714"/>
            </a:xfrm>
            <a:custGeom>
              <a:avLst/>
              <a:gdLst>
                <a:gd name="connsiteX0" fmla="*/ 63857 w 127714"/>
                <a:gd name="connsiteY0" fmla="*/ 18874 h 127714"/>
                <a:gd name="connsiteX1" fmla="*/ 108840 w 127714"/>
                <a:gd name="connsiteY1" fmla="*/ 63857 h 127714"/>
                <a:gd name="connsiteX2" fmla="*/ 63857 w 127714"/>
                <a:gd name="connsiteY2" fmla="*/ 108840 h 127714"/>
                <a:gd name="connsiteX3" fmla="*/ 18874 w 127714"/>
                <a:gd name="connsiteY3" fmla="*/ 63857 h 127714"/>
                <a:gd name="connsiteX4" fmla="*/ 63857 w 127714"/>
                <a:gd name="connsiteY4" fmla="*/ 18874 h 127714"/>
                <a:gd name="connsiteX5" fmla="*/ 63857 w 127714"/>
                <a:gd name="connsiteY5" fmla="*/ 0 h 127714"/>
                <a:gd name="connsiteX6" fmla="*/ 0 w 127714"/>
                <a:gd name="connsiteY6" fmla="*/ 63857 h 127714"/>
                <a:gd name="connsiteX7" fmla="*/ 63857 w 127714"/>
                <a:gd name="connsiteY7" fmla="*/ 127714 h 127714"/>
                <a:gd name="connsiteX8" fmla="*/ 127714 w 127714"/>
                <a:gd name="connsiteY8" fmla="*/ 63857 h 127714"/>
                <a:gd name="connsiteX9" fmla="*/ 63857 w 127714"/>
                <a:gd name="connsiteY9" fmla="*/ 0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4" h="127714">
                  <a:moveTo>
                    <a:pt x="63857" y="18874"/>
                  </a:moveTo>
                  <a:cubicBezTo>
                    <a:pt x="88700" y="18874"/>
                    <a:pt x="108840" y="39014"/>
                    <a:pt x="108840" y="63857"/>
                  </a:cubicBezTo>
                  <a:cubicBezTo>
                    <a:pt x="108840" y="88700"/>
                    <a:pt x="88700" y="108840"/>
                    <a:pt x="63857" y="108840"/>
                  </a:cubicBezTo>
                  <a:cubicBezTo>
                    <a:pt x="39014" y="108840"/>
                    <a:pt x="18874" y="88700"/>
                    <a:pt x="18874" y="63857"/>
                  </a:cubicBezTo>
                  <a:cubicBezTo>
                    <a:pt x="18898" y="39024"/>
                    <a:pt x="39024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4"/>
                    <a:pt x="63857" y="127714"/>
                  </a:cubicBezTo>
                  <a:cubicBezTo>
                    <a:pt x="99124" y="127714"/>
                    <a:pt x="127714" y="99124"/>
                    <a:pt x="127714" y="63857"/>
                  </a:cubicBezTo>
                  <a:cubicBezTo>
                    <a:pt x="127714" y="28590"/>
                    <a:pt x="99124" y="0"/>
                    <a:pt x="63857" y="0"/>
                  </a:cubicBezTo>
                  <a:close/>
                </a:path>
              </a:pathLst>
            </a:custGeom>
            <a:grpFill/>
            <a:ln w="6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9322" y="6274341"/>
            <a:ext cx="11353800" cy="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FB346BE-17A9-445D-8067-29FC5C997FE0}"/>
              </a:ext>
            </a:extLst>
          </p:cNvPr>
          <p:cNvSpPr/>
          <p:nvPr/>
        </p:nvSpPr>
        <p:spPr>
          <a:xfrm>
            <a:off x="522858" y="3685876"/>
            <a:ext cx="4617961" cy="257615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cs typeface="Calibri"/>
              </a:rPr>
              <a:t>Our vision is to be earths most customer-centric company, to build a place where people can come to find and discover anything they might want to buy online.</a:t>
            </a:r>
            <a:endParaRPr lang="en-GB">
              <a:solidFill>
                <a:schemeClr val="tx1"/>
              </a:solidFill>
              <a:cs typeface="Calibri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A74C92-A2A5-4C3A-BF41-56532FE1D3F2}"/>
              </a:ext>
            </a:extLst>
          </p:cNvPr>
          <p:cNvSpPr/>
          <p:nvPr/>
        </p:nvSpPr>
        <p:spPr>
          <a:xfrm>
            <a:off x="665513" y="416088"/>
            <a:ext cx="4494011" cy="248597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cs typeface="Calibri"/>
              </a:rPr>
              <a:t>Amazon is the biggest internet-based company in the world. Selling everything from books to groceries to shiping container homes.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6313844-5F30-4922-BFD2-8656B317735E}"/>
              </a:ext>
            </a:extLst>
          </p:cNvPr>
          <p:cNvSpPr/>
          <p:nvPr/>
        </p:nvSpPr>
        <p:spPr>
          <a:xfrm>
            <a:off x="6774613" y="153838"/>
            <a:ext cx="3522451" cy="313426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Amazon support by continuously raising the bar of the customer experience by using internet and technology to help staff and customers find, uncover and buy anything they like.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944C1-BA75-4DF5-A187-F733AFD66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200" i="1" dirty="0"/>
              <a:t>Before you continue to Google Search</a:t>
            </a:r>
            <a:r>
              <a:rPr lang="en-GB" sz="1200" dirty="0"/>
              <a:t> (2021). Available at: </a:t>
            </a:r>
            <a:r>
              <a:rPr lang="en-GB" sz="1200" dirty="0">
                <a:hlinkClick r:id="rId2"/>
              </a:rPr>
              <a:t>https://www.google.com/search?q=Amazon+mission+vision+statment&amp;rlz=1CAVUZL_enGB897&amp;oq=Amazon+mission+vision+statment&amp;aqs=chrome..69i57j0i13j0i8i13i30l5j0i390l2.13338j0j15&amp;sourceid=chrome&amp;ie=UTF-8</a:t>
            </a:r>
            <a:r>
              <a:rPr lang="en-GB" sz="1200" dirty="0"/>
              <a:t> (Accessed: 21 May 2021).</a:t>
            </a:r>
            <a:endParaRPr lang="en-US" sz="1200">
              <a:cs typeface="Calibri Light"/>
            </a:endParaRPr>
          </a:p>
          <a:p>
            <a:endParaRPr lang="en-GB" sz="1200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56AA43-597F-4CEA-BC8F-996441EDA5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9487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Before you continue to Google Search (2021). Available at: https://www.google.com/search?q=Amazon+mission+vision+statment&amp;rlz=1CAVUZL_enGB897&amp;oq=Amazon+mission+vision+statment&amp;aqs=chrome..69i57j0i13j0i8i13i30l5j0i390l2.13338j0j15&amp;sourceid=chrome&amp;ie=UTF-8 (Accessed: 21 May 2021).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169</cp:revision>
  <dcterms:created xsi:type="dcterms:W3CDTF">2021-05-21T09:14:57Z</dcterms:created>
  <dcterms:modified xsi:type="dcterms:W3CDTF">2021-06-03T12:18:56Z</dcterms:modified>
</cp:coreProperties>
</file>