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3FE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1441"/>
    <p:restoredTop sz="69615"/>
  </p:normalViewPr>
  <p:slideViewPr>
    <p:cSldViewPr snapToGrid="0" snapToObjects="1">
      <p:cViewPr varScale="1">
        <p:scale>
          <a:sx n="66" d="100"/>
          <a:sy n="66" d="100"/>
        </p:scale>
        <p:origin x="1968" y="176"/>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F805B2-B883-494A-B28B-9FFBAFF48FE0}" type="datetimeFigureOut">
              <a:rPr lang="en-US" smtClean="0"/>
              <a:t>3/18/21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28D31D-F05B-0249-91D3-68913D216E1B}" type="slidenum">
              <a:rPr lang="en-US" smtClean="0"/>
              <a:t>‹#›</a:t>
            </a:fld>
            <a:endParaRPr lang="en-US"/>
          </a:p>
        </p:txBody>
      </p:sp>
    </p:spTree>
    <p:extLst>
      <p:ext uri="{BB962C8B-B14F-4D97-AF65-F5344CB8AC3E}">
        <p14:creationId xmlns:p14="http://schemas.microsoft.com/office/powerpoint/2010/main" val="3211168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and welcome to my marketing campaign presentation for Beatriz Fernandes new album release.</a:t>
            </a:r>
          </a:p>
        </p:txBody>
      </p:sp>
      <p:sp>
        <p:nvSpPr>
          <p:cNvPr id="4" name="Slide Number Placeholder 3"/>
          <p:cNvSpPr>
            <a:spLocks noGrp="1"/>
          </p:cNvSpPr>
          <p:nvPr>
            <p:ph type="sldNum" sz="quarter" idx="5"/>
          </p:nvPr>
        </p:nvSpPr>
        <p:spPr/>
        <p:txBody>
          <a:bodyPr/>
          <a:lstStyle/>
          <a:p>
            <a:fld id="{5C28D31D-F05B-0249-91D3-68913D216E1B}" type="slidenum">
              <a:rPr lang="en-US" smtClean="0"/>
              <a:t>1</a:t>
            </a:fld>
            <a:endParaRPr lang="en-US"/>
          </a:p>
        </p:txBody>
      </p:sp>
    </p:spTree>
    <p:extLst>
      <p:ext uri="{BB962C8B-B14F-4D97-AF65-F5344CB8AC3E}">
        <p14:creationId xmlns:p14="http://schemas.microsoft.com/office/powerpoint/2010/main" val="6250123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is a marketing plan for the new album release, ‘Moves and Entanglements’, by R&amp;B/Soul singer Beatriz Fernandes. She is fairly new to the music industry so the marketing plan will be treated as a fresh start and rebrand for her to build on, not just for this campaign but for the start of her career too.</a:t>
            </a:r>
            <a:r>
              <a:rPr lang="en-GB" dirty="0">
                <a:effectLst/>
              </a:rPr>
              <a:t> The campaign will help find an ideal consumer by following market strategies and branding ideas</a:t>
            </a:r>
            <a:r>
              <a:rPr lang="en-GB" sz="1200" kern="1200" dirty="0">
                <a:solidFill>
                  <a:schemeClr val="tx1"/>
                </a:solidFill>
                <a:effectLst/>
                <a:latin typeface="+mn-lt"/>
                <a:ea typeface="+mn-ea"/>
                <a:cs typeface="+mn-cs"/>
              </a:rPr>
              <a:t> to uncover the various opportunities for Beatriz and outline how she can meet her goals as an artist as well as financially.</a:t>
            </a:r>
            <a:r>
              <a:rPr lang="en-GB" dirty="0">
                <a:effectLst/>
              </a:rPr>
              <a:t> </a:t>
            </a:r>
          </a:p>
          <a:p>
            <a:endParaRPr lang="en-US" dirty="0"/>
          </a:p>
          <a:p>
            <a:r>
              <a:rPr lang="en-US" dirty="0"/>
              <a:t>A timeline and budget will be included as well as various tastemakers and ways to contact them to help with the campaign.</a:t>
            </a:r>
          </a:p>
        </p:txBody>
      </p:sp>
      <p:sp>
        <p:nvSpPr>
          <p:cNvPr id="4" name="Slide Number Placeholder 3"/>
          <p:cNvSpPr>
            <a:spLocks noGrp="1"/>
          </p:cNvSpPr>
          <p:nvPr>
            <p:ph type="sldNum" sz="quarter" idx="5"/>
          </p:nvPr>
        </p:nvSpPr>
        <p:spPr/>
        <p:txBody>
          <a:bodyPr/>
          <a:lstStyle/>
          <a:p>
            <a:fld id="{5C28D31D-F05B-0249-91D3-68913D216E1B}" type="slidenum">
              <a:rPr lang="en-US" smtClean="0"/>
              <a:t>2</a:t>
            </a:fld>
            <a:endParaRPr lang="en-US"/>
          </a:p>
        </p:txBody>
      </p:sp>
    </p:spTree>
    <p:extLst>
      <p:ext uri="{BB962C8B-B14F-4D97-AF65-F5344CB8AC3E}">
        <p14:creationId xmlns:p14="http://schemas.microsoft.com/office/powerpoint/2010/main" val="39231275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marketing plan is when all the marketing principles come into play. It is split into three sections: Branding, Target Market and Market strategy. Having a marketing plan helps establish how to best deliver the artist to the target audience. </a:t>
            </a:r>
          </a:p>
          <a:p>
            <a:endParaRPr lang="en-US" dirty="0"/>
          </a:p>
          <a:p>
            <a:r>
              <a:rPr lang="en-US" dirty="0"/>
              <a:t>Let’s start with branding. Branding usually follows 8 s' to help break down what type of artist they are in detail:</a:t>
            </a:r>
          </a:p>
          <a:p>
            <a:pPr marL="228600" indent="-228600">
              <a:buAutoNum type="arabicPeriod"/>
            </a:pPr>
            <a:r>
              <a:rPr lang="en-US" dirty="0"/>
              <a:t>Singing - </a:t>
            </a:r>
            <a:r>
              <a:rPr lang="en-GB" sz="1200" kern="1200" dirty="0">
                <a:solidFill>
                  <a:schemeClr val="tx1"/>
                </a:solidFill>
                <a:effectLst/>
                <a:latin typeface="+mn-lt"/>
                <a:ea typeface="+mn-ea"/>
                <a:cs typeface="+mn-cs"/>
              </a:rPr>
              <a:t>Beatriz Fernandes has very distinctive vocals. Her vocal tones are a mix of Amy Winehouse and a rustic </a:t>
            </a:r>
            <a:r>
              <a:rPr lang="en-GB" sz="1200" kern="1200" dirty="0" err="1">
                <a:solidFill>
                  <a:schemeClr val="tx1"/>
                </a:solidFill>
                <a:effectLst/>
                <a:latin typeface="+mn-lt"/>
                <a:ea typeface="+mn-ea"/>
                <a:cs typeface="+mn-cs"/>
              </a:rPr>
              <a:t>Jorja</a:t>
            </a:r>
            <a:r>
              <a:rPr lang="en-GB" sz="1200" kern="1200" dirty="0">
                <a:solidFill>
                  <a:schemeClr val="tx1"/>
                </a:solidFill>
                <a:effectLst/>
                <a:latin typeface="+mn-lt"/>
                <a:ea typeface="+mn-ea"/>
                <a:cs typeface="+mn-cs"/>
              </a:rPr>
              <a:t> Smith.</a:t>
            </a:r>
            <a:r>
              <a:rPr lang="en-GB" dirty="0">
                <a:effectLst/>
              </a:rPr>
              <a:t> </a:t>
            </a:r>
          </a:p>
          <a:p>
            <a:pPr marL="228600" indent="-228600">
              <a:buAutoNum type="arabicPeriod"/>
            </a:pPr>
            <a:r>
              <a:rPr lang="en-GB" dirty="0">
                <a:effectLst/>
              </a:rPr>
              <a:t>Songs - </a:t>
            </a:r>
            <a:r>
              <a:rPr lang="en-GB" sz="1200" kern="1200" dirty="0">
                <a:solidFill>
                  <a:schemeClr val="tx1"/>
                </a:solidFill>
                <a:effectLst/>
                <a:latin typeface="+mn-lt"/>
                <a:ea typeface="+mn-ea"/>
                <a:cs typeface="+mn-cs"/>
              </a:rPr>
              <a:t>– Her previous singles include heart break, love and independence, which are all relatable topics that speak to a lot of people. She follows these themes with her new singles for the album called ‘Dancing Alone’ and ‘Disguise’. </a:t>
            </a:r>
          </a:p>
          <a:p>
            <a:pPr marL="228600" indent="-228600">
              <a:buAutoNum type="arabicPeriod"/>
            </a:pPr>
            <a:r>
              <a:rPr lang="en-GB" sz="1200" kern="1200" dirty="0">
                <a:solidFill>
                  <a:schemeClr val="tx1"/>
                </a:solidFill>
                <a:effectLst/>
                <a:latin typeface="+mn-lt"/>
                <a:ea typeface="+mn-ea"/>
                <a:cs typeface="+mn-cs"/>
              </a:rPr>
              <a:t>Style - Taking a look at Beatriz Fernandes’ Instagram account at her earlier posts don’t seem to have a distinctive image or style throughout her pictures as shown in the pictures on the right. Billie </a:t>
            </a:r>
            <a:r>
              <a:rPr lang="en-GB" sz="1200" kern="1200" dirty="0" err="1">
                <a:solidFill>
                  <a:schemeClr val="tx1"/>
                </a:solidFill>
                <a:effectLst/>
                <a:latin typeface="+mn-lt"/>
                <a:ea typeface="+mn-ea"/>
                <a:cs typeface="+mn-cs"/>
              </a:rPr>
              <a:t>Eilish</a:t>
            </a:r>
            <a:r>
              <a:rPr lang="en-GB" sz="1200" kern="1200" dirty="0">
                <a:solidFill>
                  <a:schemeClr val="tx1"/>
                </a:solidFill>
                <a:effectLst/>
                <a:latin typeface="+mn-lt"/>
                <a:ea typeface="+mn-ea"/>
                <a:cs typeface="+mn-cs"/>
              </a:rPr>
              <a:t> is a good example for being known for her own fashion style and walks red carpets in the same distinctive </a:t>
            </a:r>
            <a:r>
              <a:rPr lang="en-GB" dirty="0">
                <a:effectLst/>
              </a:rPr>
              <a:t>baggy and oversized clothes. </a:t>
            </a:r>
          </a:p>
          <a:p>
            <a:pPr marL="228600" indent="-228600">
              <a:buAutoNum type="arabicPeriod"/>
            </a:pPr>
            <a:r>
              <a:rPr lang="en-GB" sz="1200" kern="1200" dirty="0">
                <a:solidFill>
                  <a:schemeClr val="tx1"/>
                </a:solidFill>
                <a:effectLst/>
                <a:latin typeface="+mn-lt"/>
                <a:ea typeface="+mn-ea"/>
                <a:cs typeface="+mn-cs"/>
              </a:rPr>
              <a:t>Star Quality - This is about Beatriz Fernandes herself. Does she have charisma? Since she has been working a full-time job and trying to create music in her spare time it shows her dedication. Working with producers as much as she can and correcting what she doesn’t like shows her passion. </a:t>
            </a:r>
          </a:p>
          <a:p>
            <a:pPr marL="228600" indent="-228600">
              <a:buAutoNum type="arabicPeriod"/>
            </a:pPr>
            <a:r>
              <a:rPr lang="en-GB" sz="1200" kern="1200" dirty="0">
                <a:solidFill>
                  <a:schemeClr val="tx1"/>
                </a:solidFill>
                <a:effectLst/>
                <a:latin typeface="+mn-lt"/>
                <a:ea typeface="+mn-ea"/>
                <a:cs typeface="+mn-cs"/>
              </a:rPr>
              <a:t>Story - What is her narrative? Beatriz Fernandes was born in Portugal, lived in Italy, went back to Portugal, and finally travel all the way to Cardiff, Wales, at the age of 17 to study music and officially start her music career. Her story is what the media can attach themselves to so they can be the first to ‘break’ her to the world. Since she is from Portugal, Beatriz should gain success in there first. This can then help her gain quicker success in the UK if she has already succeeded in Portugal. This is what happened with the pop artist, </a:t>
            </a:r>
            <a:r>
              <a:rPr lang="en-GB" sz="1200" kern="1200" dirty="0" err="1">
                <a:solidFill>
                  <a:schemeClr val="tx1"/>
                </a:solidFill>
                <a:effectLst/>
                <a:latin typeface="+mn-lt"/>
                <a:ea typeface="+mn-ea"/>
                <a:cs typeface="+mn-cs"/>
              </a:rPr>
              <a:t>Dua</a:t>
            </a:r>
            <a:r>
              <a:rPr lang="en-GB" sz="1200" kern="1200" dirty="0">
                <a:solidFill>
                  <a:schemeClr val="tx1"/>
                </a:solidFill>
                <a:effectLst/>
                <a:latin typeface="+mn-lt"/>
                <a:ea typeface="+mn-ea"/>
                <a:cs typeface="+mn-cs"/>
              </a:rPr>
              <a:t> Lipa.</a:t>
            </a:r>
            <a:r>
              <a:rPr lang="en-GB" dirty="0">
                <a:effectLst/>
              </a:rPr>
              <a:t> She became famous in her parents home country Kosovo and in 2018 was recognised by the Brit Awards.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kern="1200" dirty="0">
                <a:solidFill>
                  <a:schemeClr val="tx1"/>
                </a:solidFill>
                <a:effectLst/>
                <a:latin typeface="+mn-lt"/>
                <a:ea typeface="+mn-ea"/>
                <a:cs typeface="+mn-cs"/>
              </a:rPr>
              <a:t>Stats - This is where all of Beatriz’s data and streaming numbers are highlighted, and her following on social media. It is good to see what her numbers are to then understand how they can grow. </a:t>
            </a:r>
          </a:p>
          <a:p>
            <a:pPr marL="228600" indent="-228600">
              <a:buAutoNum type="arabicPeriod"/>
            </a:pPr>
            <a:r>
              <a:rPr lang="en-GB" sz="1200" kern="1200" dirty="0">
                <a:solidFill>
                  <a:schemeClr val="tx1"/>
                </a:solidFill>
                <a:effectLst/>
                <a:latin typeface="+mn-lt"/>
                <a:ea typeface="+mn-ea"/>
                <a:cs typeface="+mn-cs"/>
              </a:rPr>
              <a:t>Squad – What team does Beatriz have around her and who does she need to help make this campaign work. But also what experience do they have?</a:t>
            </a:r>
          </a:p>
          <a:p>
            <a:pPr marL="228600" indent="-228600">
              <a:buAutoNum type="arabicPeriod"/>
            </a:pPr>
            <a:r>
              <a:rPr lang="en-GB" sz="1200" kern="1200" dirty="0">
                <a:solidFill>
                  <a:schemeClr val="tx1"/>
                </a:solidFill>
                <a:effectLst/>
                <a:latin typeface="+mn-lt"/>
                <a:ea typeface="+mn-ea"/>
                <a:cs typeface="+mn-cs"/>
              </a:rPr>
              <a:t>Spend - Having a budget for the campaign is crucial. It is important to keep track of what costs are needed.</a:t>
            </a:r>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5C28D31D-F05B-0249-91D3-68913D216E1B}" type="slidenum">
              <a:rPr lang="en-US" smtClean="0"/>
              <a:t>3</a:t>
            </a:fld>
            <a:endParaRPr lang="en-US"/>
          </a:p>
        </p:txBody>
      </p:sp>
    </p:spTree>
    <p:extLst>
      <p:ext uri="{BB962C8B-B14F-4D97-AF65-F5344CB8AC3E}">
        <p14:creationId xmlns:p14="http://schemas.microsoft.com/office/powerpoint/2010/main" val="520397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 easy way to find the right target audience is finding similar artists and seeing what their audience looks like. This can be done by attending their live shows and seeing who is in the crowd. Or by checking their social media following.</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looking at each of these artists it is clear to see what the ideal consumers are and the target audience for the campaign to be aimed at. 18-25+ year old females, possibly students and working class, in the London area but also Beatriz Fernandes’s local area of Leiria, Portugal. The content posted will need to fit the psychographics of the target audience by being aesthetically pleasing and well lets say artsy and creative.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C28D31D-F05B-0249-91D3-68913D216E1B}" type="slidenum">
              <a:rPr lang="en-US" smtClean="0"/>
              <a:t>4</a:t>
            </a:fld>
            <a:endParaRPr lang="en-US"/>
          </a:p>
        </p:txBody>
      </p:sp>
    </p:spTree>
    <p:extLst>
      <p:ext uri="{BB962C8B-B14F-4D97-AF65-F5344CB8AC3E}">
        <p14:creationId xmlns:p14="http://schemas.microsoft.com/office/powerpoint/2010/main" val="38775331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plan is to keep growing in both Portugal and London but keep a solid focus on the music. There will be press pieces, radio plays and interviews, with influencer media as well. All of this will continue to build, or hype, Beatriz Fernandes’ brand.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a new artist in the R&amp;B soul genre of music, it is necessary to try to reach as wide an audience as possible. There are many ways to deliver the artist to the target audience and that is through different tastemakers. The tastemakers are made up of curators for playlists and early adapters like radio presenters. A tastemaker usually is someone with a substantial following to magnify your message or music. Without the right tastemakers, numbers reached for streams, sales and tickets are very limited. To find the right tastemakers, there are three main things to keep in mind to know who to reach out to:</a:t>
            </a:r>
          </a:p>
          <a:p>
            <a:pPr lvl="0"/>
            <a:r>
              <a:rPr lang="en-GB" sz="1200" kern="1200" dirty="0">
                <a:solidFill>
                  <a:schemeClr val="tx1"/>
                </a:solidFill>
                <a:effectLst/>
                <a:latin typeface="+mn-lt"/>
                <a:ea typeface="+mn-ea"/>
                <a:cs typeface="+mn-cs"/>
              </a:rPr>
              <a:t>1. Audience size/following. </a:t>
            </a:r>
          </a:p>
          <a:p>
            <a:pPr lvl="0"/>
            <a:r>
              <a:rPr lang="en-GB" sz="1200" kern="1200" dirty="0">
                <a:solidFill>
                  <a:schemeClr val="tx1"/>
                </a:solidFill>
                <a:effectLst/>
                <a:latin typeface="+mn-lt"/>
                <a:ea typeface="+mn-ea"/>
                <a:cs typeface="+mn-cs"/>
              </a:rPr>
              <a:t>2. Timing of their likely uptake</a:t>
            </a:r>
          </a:p>
          <a:p>
            <a:pPr lvl="0"/>
            <a:r>
              <a:rPr lang="en-GB" sz="1200" kern="1200" dirty="0">
                <a:solidFill>
                  <a:schemeClr val="tx1"/>
                </a:solidFill>
                <a:effectLst/>
                <a:latin typeface="+mn-lt"/>
                <a:ea typeface="+mn-ea"/>
                <a:cs typeface="+mn-cs"/>
              </a:rPr>
              <a:t>3. Industry Status</a:t>
            </a:r>
          </a:p>
          <a:p>
            <a:pPr lvl="0"/>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C28D31D-F05B-0249-91D3-68913D216E1B}" type="slidenum">
              <a:rPr lang="en-US" smtClean="0"/>
              <a:t>5</a:t>
            </a:fld>
            <a:endParaRPr lang="en-US"/>
          </a:p>
        </p:txBody>
      </p:sp>
    </p:spTree>
    <p:extLst>
      <p:ext uri="{BB962C8B-B14F-4D97-AF65-F5344CB8AC3E}">
        <p14:creationId xmlns:p14="http://schemas.microsoft.com/office/powerpoint/2010/main" val="25659702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Radio sits at the top of the tastemaker tree, which is then followed quickly by streaming. When thinking about radio it is worth looking at the local stations: this way there is a higher chance for the singles to be played and will be more direct with the audience too especially in the ideal air time.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BBC Radio 1 extra. </a:t>
            </a:r>
            <a:r>
              <a:rPr lang="en-GB" sz="1200" kern="1200" dirty="0" err="1">
                <a:solidFill>
                  <a:schemeClr val="tx1"/>
                </a:solidFill>
                <a:effectLst/>
                <a:latin typeface="+mn-lt"/>
                <a:ea typeface="+mn-ea"/>
                <a:cs typeface="+mn-cs"/>
              </a:rPr>
              <a:t>aAre</a:t>
            </a:r>
            <a:r>
              <a:rPr lang="en-GB" sz="1200" kern="1200" dirty="0">
                <a:solidFill>
                  <a:schemeClr val="tx1"/>
                </a:solidFill>
                <a:effectLst/>
                <a:latin typeface="+mn-lt"/>
                <a:ea typeface="+mn-ea"/>
                <a:cs typeface="+mn-cs"/>
              </a:rPr>
              <a:t> well-known for playing R&amp;B Soul music. I have found the head of music, </a:t>
            </a:r>
            <a:r>
              <a:rPr lang="en-GB" sz="1200" kern="1200" dirty="0" err="1">
                <a:solidFill>
                  <a:schemeClr val="tx1"/>
                </a:solidFill>
                <a:effectLst/>
                <a:latin typeface="+mn-lt"/>
                <a:ea typeface="+mn-ea"/>
                <a:cs typeface="+mn-cs"/>
              </a:rPr>
              <a:t>Faron</a:t>
            </a:r>
            <a:r>
              <a:rPr lang="en-GB" sz="1200" kern="1200" dirty="0">
                <a:solidFill>
                  <a:schemeClr val="tx1"/>
                </a:solidFill>
                <a:effectLst/>
                <a:latin typeface="+mn-lt"/>
                <a:ea typeface="+mn-ea"/>
                <a:cs typeface="+mn-cs"/>
              </a:rPr>
              <a:t> McKenzie, on LinkedIn and this way we would be able to contact him and discuss radio plays.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more local and smaller radio is a station called </a:t>
            </a:r>
            <a:r>
              <a:rPr lang="en-GB" sz="1200" kern="1200" dirty="0" err="1">
                <a:solidFill>
                  <a:schemeClr val="tx1"/>
                </a:solidFill>
                <a:effectLst/>
                <a:latin typeface="+mn-lt"/>
                <a:ea typeface="+mn-ea"/>
                <a:cs typeface="+mn-cs"/>
              </a:rPr>
              <a:t>Reprezent</a:t>
            </a:r>
            <a:r>
              <a:rPr lang="en-GB" sz="1200" kern="1200" dirty="0">
                <a:solidFill>
                  <a:schemeClr val="tx1"/>
                </a:solidFill>
                <a:effectLst/>
                <a:latin typeface="+mn-lt"/>
                <a:ea typeface="+mn-ea"/>
                <a:cs typeface="+mn-cs"/>
              </a:rPr>
              <a:t>. Malachi Davis-</a:t>
            </a:r>
            <a:r>
              <a:rPr lang="en-GB" sz="1200" kern="1200" dirty="0" err="1">
                <a:solidFill>
                  <a:schemeClr val="tx1"/>
                </a:solidFill>
                <a:effectLst/>
                <a:latin typeface="+mn-lt"/>
                <a:ea typeface="+mn-ea"/>
                <a:cs typeface="+mn-cs"/>
              </a:rPr>
              <a:t>Barzey</a:t>
            </a:r>
            <a:r>
              <a:rPr lang="en-GB" sz="1200" kern="1200" dirty="0">
                <a:solidFill>
                  <a:schemeClr val="tx1"/>
                </a:solidFill>
                <a:effectLst/>
                <a:latin typeface="+mn-lt"/>
                <a:ea typeface="+mn-ea"/>
                <a:cs typeface="+mn-cs"/>
              </a:rPr>
              <a:t>, also known as </a:t>
            </a:r>
            <a:r>
              <a:rPr lang="en-GB" sz="1200" kern="1200" dirty="0" err="1">
                <a:solidFill>
                  <a:schemeClr val="tx1"/>
                </a:solidFill>
                <a:effectLst/>
                <a:latin typeface="+mn-lt"/>
                <a:ea typeface="+mn-ea"/>
                <a:cs typeface="+mn-cs"/>
              </a:rPr>
              <a:t>Mally</a:t>
            </a:r>
            <a:r>
              <a:rPr lang="en-GB" sz="1200" kern="1200" dirty="0">
                <a:solidFill>
                  <a:schemeClr val="tx1"/>
                </a:solidFill>
                <a:effectLst/>
                <a:latin typeface="+mn-lt"/>
                <a:ea typeface="+mn-ea"/>
                <a:cs typeface="+mn-cs"/>
              </a:rPr>
              <a:t>, typically presents on a Thursday at 11am, and he plays genres of music from hip-hop to R&amp;B.</a:t>
            </a:r>
            <a:r>
              <a:rPr lang="en-GB" dirty="0">
                <a:effectLst/>
              </a:rPr>
              <a:t> </a:t>
            </a:r>
          </a:p>
          <a:p>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also found a local radio to contact and get Beatriz's song played in the same hometown she grew up in. From the radio station 94FM, Miguel Chagas is the radio director and I have found him through </a:t>
            </a:r>
            <a:r>
              <a:rPr lang="en-GB" sz="1200" kern="1200" dirty="0" err="1">
                <a:solidFill>
                  <a:schemeClr val="tx1"/>
                </a:solidFill>
                <a:effectLst/>
                <a:latin typeface="+mn-lt"/>
                <a:ea typeface="+mn-ea"/>
                <a:cs typeface="+mn-cs"/>
              </a:rPr>
              <a:t>linkedin</a:t>
            </a:r>
            <a:r>
              <a:rPr lang="en-GB" sz="1200" kern="1200" dirty="0">
                <a:solidFill>
                  <a:schemeClr val="tx1"/>
                </a:solidFill>
                <a:effectLst/>
                <a:latin typeface="+mn-lt"/>
                <a:ea typeface="+mn-ea"/>
                <a:cs typeface="+mn-cs"/>
              </a:rPr>
              <a:t> as well.</a:t>
            </a:r>
            <a:endParaRPr lang="en-US" dirty="0"/>
          </a:p>
        </p:txBody>
      </p:sp>
      <p:sp>
        <p:nvSpPr>
          <p:cNvPr id="4" name="Slide Number Placeholder 3"/>
          <p:cNvSpPr>
            <a:spLocks noGrp="1"/>
          </p:cNvSpPr>
          <p:nvPr>
            <p:ph type="sldNum" sz="quarter" idx="5"/>
          </p:nvPr>
        </p:nvSpPr>
        <p:spPr/>
        <p:txBody>
          <a:bodyPr/>
          <a:lstStyle/>
          <a:p>
            <a:fld id="{5C28D31D-F05B-0249-91D3-68913D216E1B}" type="slidenum">
              <a:rPr lang="en-US" smtClean="0"/>
              <a:t>6</a:t>
            </a:fld>
            <a:endParaRPr lang="en-US"/>
          </a:p>
        </p:txBody>
      </p:sp>
    </p:spTree>
    <p:extLst>
      <p:ext uri="{BB962C8B-B14F-4D97-AF65-F5344CB8AC3E}">
        <p14:creationId xmlns:p14="http://schemas.microsoft.com/office/powerpoint/2010/main" val="21880297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Finding the right playlist for the songs and albums to be added to is important. Spotify curators are more likely to link their Spotify accounts to their Facebook account, which made it easy to find the owners of certain playlists. </a:t>
            </a:r>
          </a:p>
          <a:p>
            <a:r>
              <a:rPr lang="en-GB" sz="1200" kern="1200" dirty="0">
                <a:solidFill>
                  <a:schemeClr val="tx1"/>
                </a:solidFill>
                <a:effectLst/>
                <a:latin typeface="+mn-lt"/>
                <a:ea typeface="+mn-ea"/>
                <a:cs typeface="+mn-cs"/>
              </a:rPr>
              <a:t>I found David FY, also known as </a:t>
            </a:r>
            <a:r>
              <a:rPr lang="en-GB" sz="1200" kern="1200" dirty="0" err="1">
                <a:solidFill>
                  <a:schemeClr val="tx1"/>
                </a:solidFill>
                <a:effectLst/>
                <a:latin typeface="+mn-lt"/>
                <a:ea typeface="+mn-ea"/>
                <a:cs typeface="+mn-cs"/>
              </a:rPr>
              <a:t>DMusic</a:t>
            </a:r>
            <a:r>
              <a:rPr lang="en-GB" sz="1200" kern="1200" dirty="0">
                <a:solidFill>
                  <a:schemeClr val="tx1"/>
                </a:solidFill>
                <a:effectLst/>
                <a:latin typeface="+mn-lt"/>
                <a:ea typeface="+mn-ea"/>
                <a:cs typeface="+mn-cs"/>
              </a:rPr>
              <a:t> on Spotify.</a:t>
            </a:r>
            <a:r>
              <a:rPr lang="en-GB" dirty="0">
                <a:effectLst/>
              </a:rPr>
              <a:t> We have a few mutual friends which can help towards being added to the playlist.</a:t>
            </a:r>
          </a:p>
          <a:p>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then managed to find another curator called Matt Johnson, who is a singer-songwriter himself, through Facebook also. This can work to our advantage as we can try to come to an agreement with working together in the future to help promote his music if he adds Beatriz to his playlists.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Chessie</a:t>
            </a:r>
            <a:r>
              <a:rPr lang="en-GB" sz="1200" kern="1200" dirty="0">
                <a:solidFill>
                  <a:schemeClr val="tx1"/>
                </a:solidFill>
                <a:effectLst/>
                <a:latin typeface="+mn-lt"/>
                <a:ea typeface="+mn-ea"/>
                <a:cs typeface="+mn-cs"/>
              </a:rPr>
              <a:t> King came up as the first female fitness influencer with about 730k followers on Instagram. And I found her on linked in too.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C28D31D-F05B-0249-91D3-68913D216E1B}" type="slidenum">
              <a:rPr lang="en-US" smtClean="0"/>
              <a:t>7</a:t>
            </a:fld>
            <a:endParaRPr lang="en-US"/>
          </a:p>
        </p:txBody>
      </p:sp>
    </p:spTree>
    <p:extLst>
      <p:ext uri="{BB962C8B-B14F-4D97-AF65-F5344CB8AC3E}">
        <p14:creationId xmlns:p14="http://schemas.microsoft.com/office/powerpoint/2010/main" val="17890253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the articles and blogs, I found a magazine that is based in the UK and New York called Fader. I found a freelancer editor and writer called David Renshaw through LinkedIn. He has written about new releases and up-coming artists before, so asking to do an article on Beatriz and her new releases shouldn’t be a problem.</a:t>
            </a:r>
            <a:r>
              <a:rPr lang="en-GB" dirty="0">
                <a:effectLst/>
              </a:rPr>
              <a:t> </a:t>
            </a:r>
          </a:p>
          <a:p>
            <a:endParaRPr lang="en-GB" dirty="0">
              <a:effectLst/>
            </a:endParaRPr>
          </a:p>
          <a:p>
            <a:r>
              <a:rPr lang="en-GB" sz="1200" kern="1200" dirty="0">
                <a:solidFill>
                  <a:schemeClr val="tx1"/>
                </a:solidFill>
                <a:effectLst/>
                <a:latin typeface="+mn-lt"/>
                <a:ea typeface="+mn-ea"/>
                <a:cs typeface="+mn-cs"/>
              </a:rPr>
              <a:t>For Blogs there is a site called Pink Wafer, that is also a magazine. The main writer that uploaded articles on new releases is also the Editor-in-Chief, his name is Michael Sandford, who I also found on LinkedIn. I wouldn’t consider newspapers as they usually tend to reach above the target audience we want, however, there are two newspapers who have written articles on Beatriz in the past from her hometown of </a:t>
            </a:r>
            <a:r>
              <a:rPr lang="en-GB" sz="1200" kern="1200" dirty="0" err="1">
                <a:solidFill>
                  <a:schemeClr val="tx1"/>
                </a:solidFill>
                <a:effectLst/>
                <a:latin typeface="+mn-lt"/>
                <a:ea typeface="+mn-ea"/>
                <a:cs typeface="+mn-cs"/>
              </a:rPr>
              <a:t>Lieria</a:t>
            </a:r>
            <a:r>
              <a:rPr lang="en-GB" sz="1200" kern="1200" dirty="0">
                <a:solidFill>
                  <a:schemeClr val="tx1"/>
                </a:solidFill>
                <a:effectLst/>
                <a:latin typeface="+mn-lt"/>
                <a:ea typeface="+mn-ea"/>
                <a:cs typeface="+mn-cs"/>
              </a:rPr>
              <a:t>. So, they will be contacted to do new article press pieces to promote her new album and tour.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C28D31D-F05B-0249-91D3-68913D216E1B}" type="slidenum">
              <a:rPr lang="en-US" smtClean="0"/>
              <a:t>8</a:t>
            </a:fld>
            <a:endParaRPr lang="en-US"/>
          </a:p>
        </p:txBody>
      </p:sp>
    </p:spTree>
    <p:extLst>
      <p:ext uri="{BB962C8B-B14F-4D97-AF65-F5344CB8AC3E}">
        <p14:creationId xmlns:p14="http://schemas.microsoft.com/office/powerpoint/2010/main" val="32455199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many different advertisements to choose from. One example is YouTube pre-roll as YouTube has more than 1.5 million monthly users, which means advertisement on YouTube can generate a lot of consumers.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Facebook and Instagram both have a promotional posts feature, which allows you to pay an amount to reach a certain number of users.</a:t>
            </a:r>
            <a:r>
              <a:rPr lang="en-GB" dirty="0">
                <a:effectLst/>
              </a:rPr>
              <a:t> But both apps should have different content because each app appeals to different target demographics as shown on these graphs.</a:t>
            </a:r>
          </a:p>
          <a:p>
            <a:endParaRPr lang="en-US" dirty="0"/>
          </a:p>
        </p:txBody>
      </p:sp>
      <p:sp>
        <p:nvSpPr>
          <p:cNvPr id="4" name="Slide Number Placeholder 3"/>
          <p:cNvSpPr>
            <a:spLocks noGrp="1"/>
          </p:cNvSpPr>
          <p:nvPr>
            <p:ph type="sldNum" sz="quarter" idx="5"/>
          </p:nvPr>
        </p:nvSpPr>
        <p:spPr/>
        <p:txBody>
          <a:bodyPr/>
          <a:lstStyle/>
          <a:p>
            <a:fld id="{5C28D31D-F05B-0249-91D3-68913D216E1B}" type="slidenum">
              <a:rPr lang="en-US" smtClean="0"/>
              <a:t>9</a:t>
            </a:fld>
            <a:endParaRPr lang="en-US"/>
          </a:p>
        </p:txBody>
      </p:sp>
    </p:spTree>
    <p:extLst>
      <p:ext uri="{BB962C8B-B14F-4D97-AF65-F5344CB8AC3E}">
        <p14:creationId xmlns:p14="http://schemas.microsoft.com/office/powerpoint/2010/main" val="28696652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TV advertisements are certainly something to think about. In 2014, Sam Smith’s live performance was broadcasted during an advertisement break on TV. He was the first artist in the UK to do this and I believe this idea should be part of the promotion for Beatriz’s album except do a live streamed performance and have it broadcasted during advertisement on the radio instead.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will be a performance of her singles, ‘Disguise’ or ‘Dancing Alone’, and it should happen twice in the same day during the ideal times for each single. Not only this, live streamed on digital billboards around London in specific areas ending with a hashtag of her single.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 other information will be given other than the hashtag, which will lead those interested to her profile to wonder what is happening. I believe using the “less is more” idea works to gain attention.</a:t>
            </a:r>
            <a:r>
              <a:rPr lang="en-GB" dirty="0">
                <a:effectLst/>
              </a:rPr>
              <a:t> </a:t>
            </a:r>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worked really well in 2015 when Ed Sheeran announced on social media that he will be ‘taking a break to travel the world’. Then in January of 2017 he posted a short video announcing new music.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Both marketing strategies can be used to boost Beatriz brand and music. As well as being the first artist to do a live performance that is broad casted on the radio and billboards around London at the same time.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C28D31D-F05B-0249-91D3-68913D216E1B}" type="slidenum">
              <a:rPr lang="en-US" smtClean="0"/>
              <a:t>10</a:t>
            </a:fld>
            <a:endParaRPr lang="en-US"/>
          </a:p>
        </p:txBody>
      </p:sp>
    </p:spTree>
    <p:extLst>
      <p:ext uri="{BB962C8B-B14F-4D97-AF65-F5344CB8AC3E}">
        <p14:creationId xmlns:p14="http://schemas.microsoft.com/office/powerpoint/2010/main" val="42008380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10 week timeline will be made to build anticipation around Beatriz, her new brand and her new music. It will aim to draw the media and consumers attention to peak at certain moments using the principle of the ‘tipping point’. In this case, the album release. This will be done by having teaser content posted on social media and the live performance ended by the hashtag.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will be a tour after the release to drag out the excitement for as long as possible in both the UK and Portugal. The tour will then end with an acoustic release of the album that will only be released digitally and a video of behind the scenes of the campaign as a last high tipping-point.</a:t>
            </a:r>
            <a:endParaRPr lang="en-US" dirty="0"/>
          </a:p>
        </p:txBody>
      </p:sp>
      <p:sp>
        <p:nvSpPr>
          <p:cNvPr id="4" name="Slide Number Placeholder 3"/>
          <p:cNvSpPr>
            <a:spLocks noGrp="1"/>
          </p:cNvSpPr>
          <p:nvPr>
            <p:ph type="sldNum" sz="quarter" idx="5"/>
          </p:nvPr>
        </p:nvSpPr>
        <p:spPr/>
        <p:txBody>
          <a:bodyPr/>
          <a:lstStyle/>
          <a:p>
            <a:fld id="{5C28D31D-F05B-0249-91D3-68913D216E1B}" type="slidenum">
              <a:rPr lang="en-US" smtClean="0"/>
              <a:t>11</a:t>
            </a:fld>
            <a:endParaRPr lang="en-US"/>
          </a:p>
        </p:txBody>
      </p:sp>
    </p:spTree>
    <p:extLst>
      <p:ext uri="{BB962C8B-B14F-4D97-AF65-F5344CB8AC3E}">
        <p14:creationId xmlns:p14="http://schemas.microsoft.com/office/powerpoint/2010/main" val="4519911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artwork for the singles and Album all correlates and fits the aesthetic that the target demographic finds visually pleasing. The sunny weather and model aspect are what they can relate to in regard to wanting to be in the same place, wanting to be like Beatriz and generally enjoying the artwork itself.</a:t>
            </a:r>
            <a:r>
              <a:rPr lang="en-GB" dirty="0">
                <a:effectLst/>
              </a:rPr>
              <a:t> </a:t>
            </a:r>
          </a:p>
          <a:p>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electronic press kit (EPK) has an updated biography and a description of who she has collaborated with for her project and links to her social media and streaming profiles, This will be used to send to radio presenters and blog/magazine writers to give them a better understanding of who she is in a professional manner. </a:t>
            </a:r>
          </a:p>
          <a:p>
            <a:endParaRPr lang="en-US" dirty="0"/>
          </a:p>
        </p:txBody>
      </p:sp>
      <p:sp>
        <p:nvSpPr>
          <p:cNvPr id="4" name="Slide Number Placeholder 3"/>
          <p:cNvSpPr>
            <a:spLocks noGrp="1"/>
          </p:cNvSpPr>
          <p:nvPr>
            <p:ph type="sldNum" sz="quarter" idx="5"/>
          </p:nvPr>
        </p:nvSpPr>
        <p:spPr/>
        <p:txBody>
          <a:bodyPr/>
          <a:lstStyle/>
          <a:p>
            <a:fld id="{5C28D31D-F05B-0249-91D3-68913D216E1B}" type="slidenum">
              <a:rPr lang="en-US" smtClean="0"/>
              <a:t>12</a:t>
            </a:fld>
            <a:endParaRPr lang="en-US"/>
          </a:p>
        </p:txBody>
      </p:sp>
    </p:spTree>
    <p:extLst>
      <p:ext uri="{BB962C8B-B14F-4D97-AF65-F5344CB8AC3E}">
        <p14:creationId xmlns:p14="http://schemas.microsoft.com/office/powerpoint/2010/main" val="17474181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budget shows the expenditure and income generated from this marketing campaign. This means that the project will need to start off with about £21,000 to then make the money back. Obviously, we don’t know the exact numbers of people showing up to the performances and how much Beatriz will make from streaming and royalties. However, with the live performance in the radio advertisement space, it should help bring the numbers in. </a:t>
            </a:r>
          </a:p>
          <a:p>
            <a:endParaRPr lang="en-US" dirty="0"/>
          </a:p>
        </p:txBody>
      </p:sp>
      <p:sp>
        <p:nvSpPr>
          <p:cNvPr id="4" name="Slide Number Placeholder 3"/>
          <p:cNvSpPr>
            <a:spLocks noGrp="1"/>
          </p:cNvSpPr>
          <p:nvPr>
            <p:ph type="sldNum" sz="quarter" idx="5"/>
          </p:nvPr>
        </p:nvSpPr>
        <p:spPr/>
        <p:txBody>
          <a:bodyPr/>
          <a:lstStyle/>
          <a:p>
            <a:fld id="{5C28D31D-F05B-0249-91D3-68913D216E1B}" type="slidenum">
              <a:rPr lang="en-US" smtClean="0"/>
              <a:t>13</a:t>
            </a:fld>
            <a:endParaRPr lang="en-US"/>
          </a:p>
        </p:txBody>
      </p:sp>
    </p:spTree>
    <p:extLst>
      <p:ext uri="{BB962C8B-B14F-4D97-AF65-F5344CB8AC3E}">
        <p14:creationId xmlns:p14="http://schemas.microsoft.com/office/powerpoint/2010/main" val="38559370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summarise, this marketing campaign will help to build Beatriz Fernandes’ brand and help her music stand out in the ever-growing industry. A new look and style will have consumers relate to her visually. With a different marketing strategy, her music will be heard by a lot more people in a way that no one has done before. It will help bring the consumers attention to her music. Some may not like it the marketing strategy, and some may find it interesting and different, as long as it gets a reaction and everyone is talking about Beatriz Fernandes, then we have done the right job. </a:t>
            </a:r>
          </a:p>
          <a:p>
            <a:endParaRPr lang="en-US" dirty="0"/>
          </a:p>
        </p:txBody>
      </p:sp>
      <p:sp>
        <p:nvSpPr>
          <p:cNvPr id="4" name="Slide Number Placeholder 3"/>
          <p:cNvSpPr>
            <a:spLocks noGrp="1"/>
          </p:cNvSpPr>
          <p:nvPr>
            <p:ph type="sldNum" sz="quarter" idx="5"/>
          </p:nvPr>
        </p:nvSpPr>
        <p:spPr/>
        <p:txBody>
          <a:bodyPr/>
          <a:lstStyle/>
          <a:p>
            <a:fld id="{5C28D31D-F05B-0249-91D3-68913D216E1B}" type="slidenum">
              <a:rPr lang="en-US" smtClean="0"/>
              <a:t>14</a:t>
            </a:fld>
            <a:endParaRPr lang="en-US"/>
          </a:p>
        </p:txBody>
      </p:sp>
    </p:spTree>
    <p:extLst>
      <p:ext uri="{BB962C8B-B14F-4D97-AF65-F5344CB8AC3E}">
        <p14:creationId xmlns:p14="http://schemas.microsoft.com/office/powerpoint/2010/main" val="938298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04E48-2EA7-0F49-9476-48E8D34BC64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E9926C0-4E8E-D449-817D-1D220D2261F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89D1148-6B59-B043-BB94-C9915D3DC7BF}"/>
              </a:ext>
            </a:extLst>
          </p:cNvPr>
          <p:cNvSpPr>
            <a:spLocks noGrp="1"/>
          </p:cNvSpPr>
          <p:nvPr>
            <p:ph type="dt" sz="half" idx="10"/>
          </p:nvPr>
        </p:nvSpPr>
        <p:spPr/>
        <p:txBody>
          <a:bodyPr/>
          <a:lstStyle/>
          <a:p>
            <a:fld id="{A4774918-FD12-0D4E-B91F-C31D48B644A5}" type="datetimeFigureOut">
              <a:rPr lang="en-US" smtClean="0"/>
              <a:t>3/18/21</a:t>
            </a:fld>
            <a:endParaRPr lang="en-US"/>
          </a:p>
        </p:txBody>
      </p:sp>
      <p:sp>
        <p:nvSpPr>
          <p:cNvPr id="5" name="Footer Placeholder 4">
            <a:extLst>
              <a:ext uri="{FF2B5EF4-FFF2-40B4-BE49-F238E27FC236}">
                <a16:creationId xmlns:a16="http://schemas.microsoft.com/office/drawing/2014/main" id="{59425485-802B-E548-83FF-078226371B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DB532E-4A8C-8F4E-AA06-87F7D51FF287}"/>
              </a:ext>
            </a:extLst>
          </p:cNvPr>
          <p:cNvSpPr>
            <a:spLocks noGrp="1"/>
          </p:cNvSpPr>
          <p:nvPr>
            <p:ph type="sldNum" sz="quarter" idx="12"/>
          </p:nvPr>
        </p:nvSpPr>
        <p:spPr/>
        <p:txBody>
          <a:bodyPr/>
          <a:lstStyle/>
          <a:p>
            <a:fld id="{17299164-A518-084E-A3AE-6777928389C6}" type="slidenum">
              <a:rPr lang="en-US" smtClean="0"/>
              <a:t>‹#›</a:t>
            </a:fld>
            <a:endParaRPr lang="en-US"/>
          </a:p>
        </p:txBody>
      </p:sp>
    </p:spTree>
    <p:extLst>
      <p:ext uri="{BB962C8B-B14F-4D97-AF65-F5344CB8AC3E}">
        <p14:creationId xmlns:p14="http://schemas.microsoft.com/office/powerpoint/2010/main" val="999961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D15F6-592B-5E48-AF5E-856651B4378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28F4E62-F5DE-C24A-98CA-E623D495D1A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335210-6A03-9345-B201-04B4E76C6ACB}"/>
              </a:ext>
            </a:extLst>
          </p:cNvPr>
          <p:cNvSpPr>
            <a:spLocks noGrp="1"/>
          </p:cNvSpPr>
          <p:nvPr>
            <p:ph type="dt" sz="half" idx="10"/>
          </p:nvPr>
        </p:nvSpPr>
        <p:spPr/>
        <p:txBody>
          <a:bodyPr/>
          <a:lstStyle/>
          <a:p>
            <a:fld id="{A4774918-FD12-0D4E-B91F-C31D48B644A5}" type="datetimeFigureOut">
              <a:rPr lang="en-US" smtClean="0"/>
              <a:t>3/18/21</a:t>
            </a:fld>
            <a:endParaRPr lang="en-US"/>
          </a:p>
        </p:txBody>
      </p:sp>
      <p:sp>
        <p:nvSpPr>
          <p:cNvPr id="5" name="Footer Placeholder 4">
            <a:extLst>
              <a:ext uri="{FF2B5EF4-FFF2-40B4-BE49-F238E27FC236}">
                <a16:creationId xmlns:a16="http://schemas.microsoft.com/office/drawing/2014/main" id="{EC477DD3-3697-C945-8BF3-0A2F9E34CF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5E132B-FA78-CC44-AA08-C9DABDBA91D3}"/>
              </a:ext>
            </a:extLst>
          </p:cNvPr>
          <p:cNvSpPr>
            <a:spLocks noGrp="1"/>
          </p:cNvSpPr>
          <p:nvPr>
            <p:ph type="sldNum" sz="quarter" idx="12"/>
          </p:nvPr>
        </p:nvSpPr>
        <p:spPr/>
        <p:txBody>
          <a:bodyPr/>
          <a:lstStyle/>
          <a:p>
            <a:fld id="{17299164-A518-084E-A3AE-6777928389C6}" type="slidenum">
              <a:rPr lang="en-US" smtClean="0"/>
              <a:t>‹#›</a:t>
            </a:fld>
            <a:endParaRPr lang="en-US"/>
          </a:p>
        </p:txBody>
      </p:sp>
    </p:spTree>
    <p:extLst>
      <p:ext uri="{BB962C8B-B14F-4D97-AF65-F5344CB8AC3E}">
        <p14:creationId xmlns:p14="http://schemas.microsoft.com/office/powerpoint/2010/main" val="2966006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D17AE-E6EC-D24D-BFAA-47FC68A121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7D01A76-18DC-314E-9CFE-222438E52A4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C473A1B-6B3B-3141-997F-525B0BD5D4F8}"/>
              </a:ext>
            </a:extLst>
          </p:cNvPr>
          <p:cNvSpPr>
            <a:spLocks noGrp="1"/>
          </p:cNvSpPr>
          <p:nvPr>
            <p:ph type="dt" sz="half" idx="10"/>
          </p:nvPr>
        </p:nvSpPr>
        <p:spPr/>
        <p:txBody>
          <a:bodyPr/>
          <a:lstStyle/>
          <a:p>
            <a:fld id="{A4774918-FD12-0D4E-B91F-C31D48B644A5}" type="datetimeFigureOut">
              <a:rPr lang="en-US" smtClean="0"/>
              <a:t>3/18/21</a:t>
            </a:fld>
            <a:endParaRPr lang="en-US"/>
          </a:p>
        </p:txBody>
      </p:sp>
      <p:sp>
        <p:nvSpPr>
          <p:cNvPr id="5" name="Footer Placeholder 4">
            <a:extLst>
              <a:ext uri="{FF2B5EF4-FFF2-40B4-BE49-F238E27FC236}">
                <a16:creationId xmlns:a16="http://schemas.microsoft.com/office/drawing/2014/main" id="{E02A3837-754B-384E-9771-78F1BA30F6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57A243-991B-4540-B219-681E00537C8E}"/>
              </a:ext>
            </a:extLst>
          </p:cNvPr>
          <p:cNvSpPr>
            <a:spLocks noGrp="1"/>
          </p:cNvSpPr>
          <p:nvPr>
            <p:ph type="sldNum" sz="quarter" idx="12"/>
          </p:nvPr>
        </p:nvSpPr>
        <p:spPr/>
        <p:txBody>
          <a:bodyPr/>
          <a:lstStyle/>
          <a:p>
            <a:fld id="{17299164-A518-084E-A3AE-6777928389C6}" type="slidenum">
              <a:rPr lang="en-US" smtClean="0"/>
              <a:t>‹#›</a:t>
            </a:fld>
            <a:endParaRPr lang="en-US"/>
          </a:p>
        </p:txBody>
      </p:sp>
    </p:spTree>
    <p:extLst>
      <p:ext uri="{BB962C8B-B14F-4D97-AF65-F5344CB8AC3E}">
        <p14:creationId xmlns:p14="http://schemas.microsoft.com/office/powerpoint/2010/main" val="28488141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72AA1-5526-C142-89BD-1384CF0857A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A1B604-48FA-5846-86CB-11DC237B093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31998AF-9C69-D74A-BBAA-7959CDAE0B1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3908392-1B79-354B-9CAF-D882BA32B616}"/>
              </a:ext>
            </a:extLst>
          </p:cNvPr>
          <p:cNvSpPr>
            <a:spLocks noGrp="1"/>
          </p:cNvSpPr>
          <p:nvPr>
            <p:ph type="dt" sz="half" idx="10"/>
          </p:nvPr>
        </p:nvSpPr>
        <p:spPr/>
        <p:txBody>
          <a:bodyPr/>
          <a:lstStyle/>
          <a:p>
            <a:fld id="{A4774918-FD12-0D4E-B91F-C31D48B644A5}" type="datetimeFigureOut">
              <a:rPr lang="en-US" smtClean="0"/>
              <a:t>3/18/21</a:t>
            </a:fld>
            <a:endParaRPr lang="en-US"/>
          </a:p>
        </p:txBody>
      </p:sp>
      <p:sp>
        <p:nvSpPr>
          <p:cNvPr id="6" name="Footer Placeholder 5">
            <a:extLst>
              <a:ext uri="{FF2B5EF4-FFF2-40B4-BE49-F238E27FC236}">
                <a16:creationId xmlns:a16="http://schemas.microsoft.com/office/drawing/2014/main" id="{4C654A0A-E003-2F41-9B11-106ADFCAF0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C4BCE0-6B3D-0544-B7C2-D5F6AE753FCA}"/>
              </a:ext>
            </a:extLst>
          </p:cNvPr>
          <p:cNvSpPr>
            <a:spLocks noGrp="1"/>
          </p:cNvSpPr>
          <p:nvPr>
            <p:ph type="sldNum" sz="quarter" idx="12"/>
          </p:nvPr>
        </p:nvSpPr>
        <p:spPr/>
        <p:txBody>
          <a:bodyPr/>
          <a:lstStyle/>
          <a:p>
            <a:fld id="{17299164-A518-084E-A3AE-6777928389C6}" type="slidenum">
              <a:rPr lang="en-US" smtClean="0"/>
              <a:t>‹#›</a:t>
            </a:fld>
            <a:endParaRPr lang="en-US"/>
          </a:p>
        </p:txBody>
      </p:sp>
    </p:spTree>
    <p:extLst>
      <p:ext uri="{BB962C8B-B14F-4D97-AF65-F5344CB8AC3E}">
        <p14:creationId xmlns:p14="http://schemas.microsoft.com/office/powerpoint/2010/main" val="6431422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2E2A0-C6C1-6A40-A0F5-CA6A202036E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B8D4699-DDD6-0E4C-99BB-C8AA44A0A34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5B5E054-7482-A345-853C-B2514312385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CE32EA8-1072-674F-99D2-51FB2E62BD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9358B00-C9AB-BD4A-94A7-444E76F9CEA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8DD1B21-88B4-7E43-A978-3CD10D492F0A}"/>
              </a:ext>
            </a:extLst>
          </p:cNvPr>
          <p:cNvSpPr>
            <a:spLocks noGrp="1"/>
          </p:cNvSpPr>
          <p:nvPr>
            <p:ph type="dt" sz="half" idx="10"/>
          </p:nvPr>
        </p:nvSpPr>
        <p:spPr/>
        <p:txBody>
          <a:bodyPr/>
          <a:lstStyle/>
          <a:p>
            <a:fld id="{A4774918-FD12-0D4E-B91F-C31D48B644A5}" type="datetimeFigureOut">
              <a:rPr lang="en-US" smtClean="0"/>
              <a:t>3/18/21</a:t>
            </a:fld>
            <a:endParaRPr lang="en-US"/>
          </a:p>
        </p:txBody>
      </p:sp>
      <p:sp>
        <p:nvSpPr>
          <p:cNvPr id="8" name="Footer Placeholder 7">
            <a:extLst>
              <a:ext uri="{FF2B5EF4-FFF2-40B4-BE49-F238E27FC236}">
                <a16:creationId xmlns:a16="http://schemas.microsoft.com/office/drawing/2014/main" id="{ACD7B203-18FA-474F-BC33-CF239BB37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D402417-C44C-EF48-AA49-98F946210860}"/>
              </a:ext>
            </a:extLst>
          </p:cNvPr>
          <p:cNvSpPr>
            <a:spLocks noGrp="1"/>
          </p:cNvSpPr>
          <p:nvPr>
            <p:ph type="sldNum" sz="quarter" idx="12"/>
          </p:nvPr>
        </p:nvSpPr>
        <p:spPr/>
        <p:txBody>
          <a:bodyPr/>
          <a:lstStyle/>
          <a:p>
            <a:fld id="{17299164-A518-084E-A3AE-6777928389C6}" type="slidenum">
              <a:rPr lang="en-US" smtClean="0"/>
              <a:t>‹#›</a:t>
            </a:fld>
            <a:endParaRPr lang="en-US"/>
          </a:p>
        </p:txBody>
      </p:sp>
    </p:spTree>
    <p:extLst>
      <p:ext uri="{BB962C8B-B14F-4D97-AF65-F5344CB8AC3E}">
        <p14:creationId xmlns:p14="http://schemas.microsoft.com/office/powerpoint/2010/main" val="1120311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984DD-0578-054B-BB99-AC75A6FEF01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DFA63C9-C3DD-CC49-8C6A-A64195E04281}"/>
              </a:ext>
            </a:extLst>
          </p:cNvPr>
          <p:cNvSpPr>
            <a:spLocks noGrp="1"/>
          </p:cNvSpPr>
          <p:nvPr>
            <p:ph type="dt" sz="half" idx="10"/>
          </p:nvPr>
        </p:nvSpPr>
        <p:spPr/>
        <p:txBody>
          <a:bodyPr/>
          <a:lstStyle/>
          <a:p>
            <a:fld id="{A4774918-FD12-0D4E-B91F-C31D48B644A5}" type="datetimeFigureOut">
              <a:rPr lang="en-US" smtClean="0"/>
              <a:t>3/18/21</a:t>
            </a:fld>
            <a:endParaRPr lang="en-US"/>
          </a:p>
        </p:txBody>
      </p:sp>
      <p:sp>
        <p:nvSpPr>
          <p:cNvPr id="4" name="Footer Placeholder 3">
            <a:extLst>
              <a:ext uri="{FF2B5EF4-FFF2-40B4-BE49-F238E27FC236}">
                <a16:creationId xmlns:a16="http://schemas.microsoft.com/office/drawing/2014/main" id="{10793721-B87E-F542-8E2B-58AAAE41377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DFB6340-0F21-E34D-863C-74DE07C7B9E1}"/>
              </a:ext>
            </a:extLst>
          </p:cNvPr>
          <p:cNvSpPr>
            <a:spLocks noGrp="1"/>
          </p:cNvSpPr>
          <p:nvPr>
            <p:ph type="sldNum" sz="quarter" idx="12"/>
          </p:nvPr>
        </p:nvSpPr>
        <p:spPr/>
        <p:txBody>
          <a:bodyPr/>
          <a:lstStyle/>
          <a:p>
            <a:fld id="{17299164-A518-084E-A3AE-6777928389C6}" type="slidenum">
              <a:rPr lang="en-US" smtClean="0"/>
              <a:t>‹#›</a:t>
            </a:fld>
            <a:endParaRPr lang="en-US"/>
          </a:p>
        </p:txBody>
      </p:sp>
    </p:spTree>
    <p:extLst>
      <p:ext uri="{BB962C8B-B14F-4D97-AF65-F5344CB8AC3E}">
        <p14:creationId xmlns:p14="http://schemas.microsoft.com/office/powerpoint/2010/main" val="3718247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3F6BFE-5D8E-7D49-AAFF-A97DF310712F}"/>
              </a:ext>
            </a:extLst>
          </p:cNvPr>
          <p:cNvSpPr>
            <a:spLocks noGrp="1"/>
          </p:cNvSpPr>
          <p:nvPr>
            <p:ph type="dt" sz="half" idx="10"/>
          </p:nvPr>
        </p:nvSpPr>
        <p:spPr/>
        <p:txBody>
          <a:bodyPr/>
          <a:lstStyle/>
          <a:p>
            <a:fld id="{A4774918-FD12-0D4E-B91F-C31D48B644A5}" type="datetimeFigureOut">
              <a:rPr lang="en-US" smtClean="0"/>
              <a:t>3/18/21</a:t>
            </a:fld>
            <a:endParaRPr lang="en-US"/>
          </a:p>
        </p:txBody>
      </p:sp>
      <p:sp>
        <p:nvSpPr>
          <p:cNvPr id="3" name="Footer Placeholder 2">
            <a:extLst>
              <a:ext uri="{FF2B5EF4-FFF2-40B4-BE49-F238E27FC236}">
                <a16:creationId xmlns:a16="http://schemas.microsoft.com/office/drawing/2014/main" id="{E97730BA-E8DC-2C46-B66C-2024F85C64F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ADE84E6-C643-E04E-ABB1-A2C3D6BB637D}"/>
              </a:ext>
            </a:extLst>
          </p:cNvPr>
          <p:cNvSpPr>
            <a:spLocks noGrp="1"/>
          </p:cNvSpPr>
          <p:nvPr>
            <p:ph type="sldNum" sz="quarter" idx="12"/>
          </p:nvPr>
        </p:nvSpPr>
        <p:spPr/>
        <p:txBody>
          <a:bodyPr/>
          <a:lstStyle/>
          <a:p>
            <a:fld id="{17299164-A518-084E-A3AE-6777928389C6}" type="slidenum">
              <a:rPr lang="en-US" smtClean="0"/>
              <a:t>‹#›</a:t>
            </a:fld>
            <a:endParaRPr lang="en-US"/>
          </a:p>
        </p:txBody>
      </p:sp>
    </p:spTree>
    <p:extLst>
      <p:ext uri="{BB962C8B-B14F-4D97-AF65-F5344CB8AC3E}">
        <p14:creationId xmlns:p14="http://schemas.microsoft.com/office/powerpoint/2010/main" val="2386530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409DE-73E4-7F44-9923-C03DA6B724F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D76E086-8CEC-914F-9AD6-99EB43B5C7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ED1676C-4C0C-AD4F-BE4D-BE9A04F04D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4BFA882-00FE-0C46-BE2A-53244B866B09}"/>
              </a:ext>
            </a:extLst>
          </p:cNvPr>
          <p:cNvSpPr>
            <a:spLocks noGrp="1"/>
          </p:cNvSpPr>
          <p:nvPr>
            <p:ph type="dt" sz="half" idx="10"/>
          </p:nvPr>
        </p:nvSpPr>
        <p:spPr/>
        <p:txBody>
          <a:bodyPr/>
          <a:lstStyle/>
          <a:p>
            <a:fld id="{A4774918-FD12-0D4E-B91F-C31D48B644A5}" type="datetimeFigureOut">
              <a:rPr lang="en-US" smtClean="0"/>
              <a:t>3/18/21</a:t>
            </a:fld>
            <a:endParaRPr lang="en-US"/>
          </a:p>
        </p:txBody>
      </p:sp>
      <p:sp>
        <p:nvSpPr>
          <p:cNvPr id="6" name="Footer Placeholder 5">
            <a:extLst>
              <a:ext uri="{FF2B5EF4-FFF2-40B4-BE49-F238E27FC236}">
                <a16:creationId xmlns:a16="http://schemas.microsoft.com/office/drawing/2014/main" id="{102AF97D-7E0D-0C49-9038-DA037A1D97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21DE93-DC34-8A47-816D-DC90DC026D85}"/>
              </a:ext>
            </a:extLst>
          </p:cNvPr>
          <p:cNvSpPr>
            <a:spLocks noGrp="1"/>
          </p:cNvSpPr>
          <p:nvPr>
            <p:ph type="sldNum" sz="quarter" idx="12"/>
          </p:nvPr>
        </p:nvSpPr>
        <p:spPr/>
        <p:txBody>
          <a:bodyPr/>
          <a:lstStyle/>
          <a:p>
            <a:fld id="{17299164-A518-084E-A3AE-6777928389C6}" type="slidenum">
              <a:rPr lang="en-US" smtClean="0"/>
              <a:t>‹#›</a:t>
            </a:fld>
            <a:endParaRPr lang="en-US"/>
          </a:p>
        </p:txBody>
      </p:sp>
    </p:spTree>
    <p:extLst>
      <p:ext uri="{BB962C8B-B14F-4D97-AF65-F5344CB8AC3E}">
        <p14:creationId xmlns:p14="http://schemas.microsoft.com/office/powerpoint/2010/main" val="2669200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DB386-CF79-DC43-979E-BDC4B368C41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CA52391-23A8-4F43-B297-B522C40F64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68AF978-D123-3E47-94AF-0E91429865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0FE2AF-8FE0-0346-A4E5-A74009690786}"/>
              </a:ext>
            </a:extLst>
          </p:cNvPr>
          <p:cNvSpPr>
            <a:spLocks noGrp="1"/>
          </p:cNvSpPr>
          <p:nvPr>
            <p:ph type="dt" sz="half" idx="10"/>
          </p:nvPr>
        </p:nvSpPr>
        <p:spPr/>
        <p:txBody>
          <a:bodyPr/>
          <a:lstStyle/>
          <a:p>
            <a:fld id="{A4774918-FD12-0D4E-B91F-C31D48B644A5}" type="datetimeFigureOut">
              <a:rPr lang="en-US" smtClean="0"/>
              <a:t>3/18/21</a:t>
            </a:fld>
            <a:endParaRPr lang="en-US"/>
          </a:p>
        </p:txBody>
      </p:sp>
      <p:sp>
        <p:nvSpPr>
          <p:cNvPr id="6" name="Footer Placeholder 5">
            <a:extLst>
              <a:ext uri="{FF2B5EF4-FFF2-40B4-BE49-F238E27FC236}">
                <a16:creationId xmlns:a16="http://schemas.microsoft.com/office/drawing/2014/main" id="{4C24A2ED-7E8E-B74B-B0A8-F437D0C33E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E9CC0A-1CCD-A542-B615-D549138CB725}"/>
              </a:ext>
            </a:extLst>
          </p:cNvPr>
          <p:cNvSpPr>
            <a:spLocks noGrp="1"/>
          </p:cNvSpPr>
          <p:nvPr>
            <p:ph type="sldNum" sz="quarter" idx="12"/>
          </p:nvPr>
        </p:nvSpPr>
        <p:spPr/>
        <p:txBody>
          <a:bodyPr/>
          <a:lstStyle/>
          <a:p>
            <a:fld id="{17299164-A518-084E-A3AE-6777928389C6}" type="slidenum">
              <a:rPr lang="en-US" smtClean="0"/>
              <a:t>‹#›</a:t>
            </a:fld>
            <a:endParaRPr lang="en-US"/>
          </a:p>
        </p:txBody>
      </p:sp>
    </p:spTree>
    <p:extLst>
      <p:ext uri="{BB962C8B-B14F-4D97-AF65-F5344CB8AC3E}">
        <p14:creationId xmlns:p14="http://schemas.microsoft.com/office/powerpoint/2010/main" val="1683158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1E423-F509-6542-8AFA-1E8F37123D3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D7C25B6-9D98-F14A-8AD7-937E0713E34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CD997A1-2956-864B-8A7E-0A373DEC996E}"/>
              </a:ext>
            </a:extLst>
          </p:cNvPr>
          <p:cNvSpPr>
            <a:spLocks noGrp="1"/>
          </p:cNvSpPr>
          <p:nvPr>
            <p:ph type="dt" sz="half" idx="10"/>
          </p:nvPr>
        </p:nvSpPr>
        <p:spPr/>
        <p:txBody>
          <a:bodyPr/>
          <a:lstStyle/>
          <a:p>
            <a:fld id="{A4774918-FD12-0D4E-B91F-C31D48B644A5}" type="datetimeFigureOut">
              <a:rPr lang="en-US" smtClean="0"/>
              <a:t>3/18/21</a:t>
            </a:fld>
            <a:endParaRPr lang="en-US"/>
          </a:p>
        </p:txBody>
      </p:sp>
      <p:sp>
        <p:nvSpPr>
          <p:cNvPr id="5" name="Footer Placeholder 4">
            <a:extLst>
              <a:ext uri="{FF2B5EF4-FFF2-40B4-BE49-F238E27FC236}">
                <a16:creationId xmlns:a16="http://schemas.microsoft.com/office/drawing/2014/main" id="{D348F4AA-6ABF-3643-BB6C-22B948BC42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62B27F-786B-0343-BE7C-E5FED17654B8}"/>
              </a:ext>
            </a:extLst>
          </p:cNvPr>
          <p:cNvSpPr>
            <a:spLocks noGrp="1"/>
          </p:cNvSpPr>
          <p:nvPr>
            <p:ph type="sldNum" sz="quarter" idx="12"/>
          </p:nvPr>
        </p:nvSpPr>
        <p:spPr/>
        <p:txBody>
          <a:bodyPr/>
          <a:lstStyle/>
          <a:p>
            <a:fld id="{17299164-A518-084E-A3AE-6777928389C6}" type="slidenum">
              <a:rPr lang="en-US" smtClean="0"/>
              <a:t>‹#›</a:t>
            </a:fld>
            <a:endParaRPr lang="en-US"/>
          </a:p>
        </p:txBody>
      </p:sp>
    </p:spTree>
    <p:extLst>
      <p:ext uri="{BB962C8B-B14F-4D97-AF65-F5344CB8AC3E}">
        <p14:creationId xmlns:p14="http://schemas.microsoft.com/office/powerpoint/2010/main" val="2099566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ACB71D-963C-6747-86FC-5EF5A927D66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4C06D98-FFC5-0C45-ABF8-35DE03FACEE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30900A-B426-3342-A95E-143D3B695AAF}"/>
              </a:ext>
            </a:extLst>
          </p:cNvPr>
          <p:cNvSpPr>
            <a:spLocks noGrp="1"/>
          </p:cNvSpPr>
          <p:nvPr>
            <p:ph type="dt" sz="half" idx="10"/>
          </p:nvPr>
        </p:nvSpPr>
        <p:spPr/>
        <p:txBody>
          <a:bodyPr/>
          <a:lstStyle/>
          <a:p>
            <a:fld id="{A4774918-FD12-0D4E-B91F-C31D48B644A5}" type="datetimeFigureOut">
              <a:rPr lang="en-US" smtClean="0"/>
              <a:t>3/18/21</a:t>
            </a:fld>
            <a:endParaRPr lang="en-US"/>
          </a:p>
        </p:txBody>
      </p:sp>
      <p:sp>
        <p:nvSpPr>
          <p:cNvPr id="5" name="Footer Placeholder 4">
            <a:extLst>
              <a:ext uri="{FF2B5EF4-FFF2-40B4-BE49-F238E27FC236}">
                <a16:creationId xmlns:a16="http://schemas.microsoft.com/office/drawing/2014/main" id="{8DFDE196-BE36-F745-8345-08279DC131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C0C2B4-B158-9346-A8C0-DFF17C48B6AA}"/>
              </a:ext>
            </a:extLst>
          </p:cNvPr>
          <p:cNvSpPr>
            <a:spLocks noGrp="1"/>
          </p:cNvSpPr>
          <p:nvPr>
            <p:ph type="sldNum" sz="quarter" idx="12"/>
          </p:nvPr>
        </p:nvSpPr>
        <p:spPr/>
        <p:txBody>
          <a:bodyPr/>
          <a:lstStyle/>
          <a:p>
            <a:fld id="{17299164-A518-084E-A3AE-6777928389C6}" type="slidenum">
              <a:rPr lang="en-US" smtClean="0"/>
              <a:t>‹#›</a:t>
            </a:fld>
            <a:endParaRPr lang="en-US"/>
          </a:p>
        </p:txBody>
      </p:sp>
    </p:spTree>
    <p:extLst>
      <p:ext uri="{BB962C8B-B14F-4D97-AF65-F5344CB8AC3E}">
        <p14:creationId xmlns:p14="http://schemas.microsoft.com/office/powerpoint/2010/main" val="2596800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7964B9-CF04-C64E-A214-907C3B22B7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F02017-D73C-C745-857B-97ECAD4BF5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902C87-9F8A-2649-8320-D159DC1AEC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774918-FD12-0D4E-B91F-C31D48B644A5}" type="datetimeFigureOut">
              <a:rPr lang="en-US" smtClean="0"/>
              <a:t>3/18/21</a:t>
            </a:fld>
            <a:endParaRPr lang="en-US"/>
          </a:p>
        </p:txBody>
      </p:sp>
      <p:sp>
        <p:nvSpPr>
          <p:cNvPr id="5" name="Footer Placeholder 4">
            <a:extLst>
              <a:ext uri="{FF2B5EF4-FFF2-40B4-BE49-F238E27FC236}">
                <a16:creationId xmlns:a16="http://schemas.microsoft.com/office/drawing/2014/main" id="{5262DB2B-9A22-0A48-8DAE-4F8E59E648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997BBEA-37DC-AA4F-ACB2-51EB956F89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299164-A518-084E-A3AE-6777928389C6}" type="slidenum">
              <a:rPr lang="en-US" smtClean="0"/>
              <a:t>‹#›</a:t>
            </a:fld>
            <a:endParaRPr lang="en-US"/>
          </a:p>
        </p:txBody>
      </p:sp>
    </p:spTree>
    <p:extLst>
      <p:ext uri="{BB962C8B-B14F-4D97-AF65-F5344CB8AC3E}">
        <p14:creationId xmlns:p14="http://schemas.microsoft.com/office/powerpoint/2010/main" val="7921575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3.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xml"/><Relationship Id="rId7" Type="http://schemas.openxmlformats.org/officeDocument/2006/relationships/image" Target="../media/image10.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4.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12.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slideLayout" Target="../slideLayouts/slideLayout2.xml"/><Relationship Id="rId7" Type="http://schemas.openxmlformats.org/officeDocument/2006/relationships/hyperlink" Target="https://www.linkedin.com/in/miguelchagas/" TargetMode="Externa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www.linkedin.com/in/malachi-davis-barzey-08781886/" TargetMode="External"/><Relationship Id="rId11" Type="http://schemas.openxmlformats.org/officeDocument/2006/relationships/image" Target="../media/image2.png"/><Relationship Id="rId5" Type="http://schemas.openxmlformats.org/officeDocument/2006/relationships/hyperlink" Target="https://www.linkedin.com/in/faronmckenzie/" TargetMode="External"/><Relationship Id="rId10" Type="http://schemas.openxmlformats.org/officeDocument/2006/relationships/image" Target="../media/image15.jpeg"/><Relationship Id="rId4" Type="http://schemas.openxmlformats.org/officeDocument/2006/relationships/notesSlide" Target="../notesSlides/notesSlide6.xml"/><Relationship Id="rId9" Type="http://schemas.openxmlformats.org/officeDocument/2006/relationships/image" Target="../media/image14.jpeg"/></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www.linkedin.com/in/chessie-king-6b5433107/" TargetMode="Externa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www.facebook.com/mattjohnsonofficial" TargetMode="External"/><Relationship Id="rId5" Type="http://schemas.openxmlformats.org/officeDocument/2006/relationships/hyperlink" Target="https://www.facebook.com/davidfycurator" TargetMode="Externa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hyperlink" Target="https://www.linkedin.com/in/michael-john-sandford/" TargetMode="External"/><Relationship Id="rId3" Type="http://schemas.openxmlformats.org/officeDocument/2006/relationships/slideLayout" Target="../slideLayouts/slideLayout2.xml"/><Relationship Id="rId7" Type="http://schemas.openxmlformats.org/officeDocument/2006/relationships/hyperlink" Target="https://www.linkedin.com/in/david-renshaw-4a367261/" TargetMode="Externa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8.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22.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25.JP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4.JPG"/><Relationship Id="rId5" Type="http://schemas.openxmlformats.org/officeDocument/2006/relationships/image" Target="../media/image23.JP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26.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27.JP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28.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8F58EDD9-0685-44E6-9B72-108BB10E1A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93A9F8-9942-B44D-BE2F-A57061F7F217}"/>
              </a:ext>
            </a:extLst>
          </p:cNvPr>
          <p:cNvSpPr>
            <a:spLocks noGrp="1"/>
          </p:cNvSpPr>
          <p:nvPr>
            <p:ph type="ctrTitle"/>
          </p:nvPr>
        </p:nvSpPr>
        <p:spPr>
          <a:xfrm>
            <a:off x="1894114" y="360261"/>
            <a:ext cx="5301594" cy="3068739"/>
          </a:xfrm>
          <a:noFill/>
        </p:spPr>
        <p:txBody>
          <a:bodyPr>
            <a:normAutofit/>
          </a:bodyPr>
          <a:lstStyle/>
          <a:p>
            <a:pPr algn="r"/>
            <a:r>
              <a:rPr lang="en-US" dirty="0"/>
              <a:t>'Moves and Entanglements’</a:t>
            </a:r>
          </a:p>
        </p:txBody>
      </p:sp>
      <p:sp>
        <p:nvSpPr>
          <p:cNvPr id="3" name="Subtitle 2">
            <a:extLst>
              <a:ext uri="{FF2B5EF4-FFF2-40B4-BE49-F238E27FC236}">
                <a16:creationId xmlns:a16="http://schemas.microsoft.com/office/drawing/2014/main" id="{E0A24F6A-C7C0-6D46-93F1-59CC332F690F}"/>
              </a:ext>
            </a:extLst>
          </p:cNvPr>
          <p:cNvSpPr>
            <a:spLocks noGrp="1"/>
          </p:cNvSpPr>
          <p:nvPr>
            <p:ph type="subTitle" idx="1"/>
          </p:nvPr>
        </p:nvSpPr>
        <p:spPr>
          <a:xfrm>
            <a:off x="633446" y="4627755"/>
            <a:ext cx="6562262" cy="1590165"/>
          </a:xfrm>
          <a:noFill/>
        </p:spPr>
        <p:txBody>
          <a:bodyPr>
            <a:normAutofit/>
          </a:bodyPr>
          <a:lstStyle/>
          <a:p>
            <a:pPr algn="r"/>
            <a:r>
              <a:rPr lang="en-US" sz="2000" dirty="0"/>
              <a:t>Assessment Component 2 – Presentation</a:t>
            </a:r>
          </a:p>
          <a:p>
            <a:pPr algn="r"/>
            <a:r>
              <a:rPr lang="en-US" sz="2000" dirty="0"/>
              <a:t>Sharon </a:t>
            </a:r>
            <a:r>
              <a:rPr lang="en-US" sz="2000" dirty="0" err="1"/>
              <a:t>Manganaro</a:t>
            </a:r>
            <a:endParaRPr lang="en-US" sz="2000" dirty="0"/>
          </a:p>
          <a:p>
            <a:pPr algn="r"/>
            <a:r>
              <a:rPr lang="en-US" sz="2000" dirty="0"/>
              <a:t>Student Number – 1917685</a:t>
            </a:r>
          </a:p>
          <a:p>
            <a:pPr algn="r"/>
            <a:r>
              <a:rPr lang="en-US" sz="2000" dirty="0"/>
              <a:t>Lecturer Name – Tim Ferrone</a:t>
            </a:r>
          </a:p>
        </p:txBody>
      </p:sp>
      <p:pic>
        <p:nvPicPr>
          <p:cNvPr id="4" name="Picture 3" descr="A picture containing text, outdoor, person, sign&#10;&#10;Description automatically generated">
            <a:extLst>
              <a:ext uri="{FF2B5EF4-FFF2-40B4-BE49-F238E27FC236}">
                <a16:creationId xmlns:a16="http://schemas.microsoft.com/office/drawing/2014/main" id="{46DD709A-C70A-F243-A633-AA57C0B91FE3}"/>
              </a:ext>
            </a:extLst>
          </p:cNvPr>
          <p:cNvPicPr/>
          <p:nvPr/>
        </p:nvPicPr>
        <p:blipFill rotWithShape="1">
          <a:blip r:embed="rId5" cstate="print">
            <a:extLst>
              <a:ext uri="{28A0092B-C50C-407E-A947-70E740481C1C}">
                <a14:useLocalDpi xmlns:a14="http://schemas.microsoft.com/office/drawing/2010/main" val="0"/>
              </a:ext>
            </a:extLst>
          </a:blip>
          <a:srcRect l="7785" r="6100"/>
          <a:stretch/>
        </p:blipFill>
        <p:spPr>
          <a:xfrm>
            <a:off x="7552944" y="10"/>
            <a:ext cx="4636008" cy="6857990"/>
          </a:xfrm>
          <a:prstGeom prst="rect">
            <a:avLst/>
          </a:prstGeom>
        </p:spPr>
      </p:pic>
      <p:pic>
        <p:nvPicPr>
          <p:cNvPr id="6" name="Audio 5">
            <a:hlinkClick r:id="" action="ppaction://media"/>
            <a:extLst>
              <a:ext uri="{FF2B5EF4-FFF2-40B4-BE49-F238E27FC236}">
                <a16:creationId xmlns:a16="http://schemas.microsoft.com/office/drawing/2014/main" id="{F9406CD1-82FC-1F44-83E4-4FA7C1C3EBF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5849377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7826">
        <p159:morph option="byObject"/>
      </p:transition>
    </mc:Choice>
    <mc:Fallback>
      <p:transition spd="slow" advTm="782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3E244-CE42-5C45-A053-329A78EC214B}"/>
              </a:ext>
            </a:extLst>
          </p:cNvPr>
          <p:cNvSpPr>
            <a:spLocks noGrp="1"/>
          </p:cNvSpPr>
          <p:nvPr>
            <p:ph type="title"/>
          </p:nvPr>
        </p:nvSpPr>
        <p:spPr>
          <a:xfrm>
            <a:off x="4965430" y="629268"/>
            <a:ext cx="6586491" cy="1286160"/>
          </a:xfrm>
        </p:spPr>
        <p:txBody>
          <a:bodyPr anchor="b">
            <a:normAutofit/>
          </a:bodyPr>
          <a:lstStyle/>
          <a:p>
            <a:r>
              <a:rPr lang="en-US" dirty="0"/>
              <a:t>Introduction</a:t>
            </a:r>
          </a:p>
        </p:txBody>
      </p:sp>
      <p:sp>
        <p:nvSpPr>
          <p:cNvPr id="3" name="Content Placeholder 2">
            <a:extLst>
              <a:ext uri="{FF2B5EF4-FFF2-40B4-BE49-F238E27FC236}">
                <a16:creationId xmlns:a16="http://schemas.microsoft.com/office/drawing/2014/main" id="{5B0D2C4F-4B83-5C40-BCEA-18829E5EA9E2}"/>
              </a:ext>
            </a:extLst>
          </p:cNvPr>
          <p:cNvSpPr>
            <a:spLocks noGrp="1"/>
          </p:cNvSpPr>
          <p:nvPr>
            <p:ph idx="1"/>
          </p:nvPr>
        </p:nvSpPr>
        <p:spPr>
          <a:xfrm>
            <a:off x="4965431" y="2438400"/>
            <a:ext cx="6586489" cy="3785419"/>
          </a:xfrm>
        </p:spPr>
        <p:txBody>
          <a:bodyPr>
            <a:normAutofit/>
          </a:bodyPr>
          <a:lstStyle/>
          <a:p>
            <a:r>
              <a:rPr lang="en-US" sz="2000"/>
              <a:t>Marketing plan for new album release</a:t>
            </a:r>
          </a:p>
          <a:p>
            <a:r>
              <a:rPr lang="en-US" sz="2000"/>
              <a:t>New artist means the campaign will be treated as a fresh start and rebrand</a:t>
            </a:r>
          </a:p>
          <a:p>
            <a:r>
              <a:rPr lang="en-US" sz="2000"/>
              <a:t>Marketing strategies and principles</a:t>
            </a:r>
          </a:p>
          <a:p>
            <a:r>
              <a:rPr lang="en-US" sz="2000"/>
              <a:t>The campaign will uncover various opportunities – meet goals as an artist and financially</a:t>
            </a:r>
          </a:p>
          <a:p>
            <a:r>
              <a:rPr lang="en-US" sz="2000"/>
              <a:t>Have a defined target audience</a:t>
            </a:r>
          </a:p>
          <a:p>
            <a:r>
              <a:rPr lang="en-US" sz="2000"/>
              <a:t>New tastemakers – help with marketing and promoting</a:t>
            </a:r>
          </a:p>
          <a:p>
            <a:r>
              <a:rPr lang="en-US" sz="2000"/>
              <a:t>Timeline</a:t>
            </a:r>
          </a:p>
          <a:p>
            <a:r>
              <a:rPr lang="en-US" sz="2000"/>
              <a:t>Budget</a:t>
            </a:r>
          </a:p>
          <a:p>
            <a:endParaRPr lang="en-US" sz="2000"/>
          </a:p>
        </p:txBody>
      </p:sp>
      <p:pic>
        <p:nvPicPr>
          <p:cNvPr id="5" name="Picture 4" descr="A picture containing person, person&#10;&#10;Description automatically generated">
            <a:extLst>
              <a:ext uri="{FF2B5EF4-FFF2-40B4-BE49-F238E27FC236}">
                <a16:creationId xmlns:a16="http://schemas.microsoft.com/office/drawing/2014/main" id="{E088CC5D-B9CF-B240-929C-C784E6E4FD83}"/>
              </a:ext>
            </a:extLst>
          </p:cNvPr>
          <p:cNvPicPr>
            <a:picLocks noChangeAspect="1"/>
          </p:cNvPicPr>
          <p:nvPr/>
        </p:nvPicPr>
        <p:blipFill rotWithShape="1">
          <a:blip r:embed="rId5"/>
          <a:srcRect l="3600" r="17343"/>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57C5E"/>
            </a:solidFill>
          </a:ln>
        </p:spPr>
        <p:style>
          <a:lnRef idx="1">
            <a:schemeClr val="accent1"/>
          </a:lnRef>
          <a:fillRef idx="0">
            <a:schemeClr val="accent1"/>
          </a:fillRef>
          <a:effectRef idx="0">
            <a:schemeClr val="accent1"/>
          </a:effectRef>
          <a:fontRef idx="minor">
            <a:schemeClr val="tx1"/>
          </a:fontRef>
        </p:style>
      </p:cxnSp>
      <p:pic>
        <p:nvPicPr>
          <p:cNvPr id="7" name="Audio 6">
            <a:hlinkClick r:id="" action="ppaction://media"/>
            <a:extLst>
              <a:ext uri="{FF2B5EF4-FFF2-40B4-BE49-F238E27FC236}">
                <a16:creationId xmlns:a16="http://schemas.microsoft.com/office/drawing/2014/main" id="{60BAEBDE-CF75-2843-B9B4-53E613D7FAA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755715095"/>
      </p:ext>
    </p:extLst>
  </p:cSld>
  <p:clrMapOvr>
    <a:masterClrMapping/>
  </p:clrMapOvr>
  <p:transition spd="slow" advTm="34207">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683D2B28-B71D-934E-80BD-75FD9955FC19}"/>
              </a:ext>
            </a:extLst>
          </p:cNvPr>
          <p:cNvSpPr>
            <a:spLocks noGrp="1"/>
          </p:cNvSpPr>
          <p:nvPr>
            <p:ph type="title"/>
          </p:nvPr>
        </p:nvSpPr>
        <p:spPr>
          <a:xfrm>
            <a:off x="1295400" y="669925"/>
            <a:ext cx="4151304" cy="1325563"/>
          </a:xfrm>
        </p:spPr>
        <p:txBody>
          <a:bodyPr anchor="b">
            <a:normAutofit/>
          </a:bodyPr>
          <a:lstStyle/>
          <a:p>
            <a:r>
              <a:rPr lang="en-US">
                <a:solidFill>
                  <a:schemeClr val="bg1"/>
                </a:solidFill>
              </a:rPr>
              <a:t>Marketing Plan</a:t>
            </a:r>
          </a:p>
        </p:txBody>
      </p:sp>
      <p:cxnSp>
        <p:nvCxnSpPr>
          <p:cNvPr id="137" name="Straight Connector 136">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 y="2026340"/>
            <a:ext cx="5446702"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63ABB4-3197-C149-915E-94800CE7A48B}"/>
              </a:ext>
            </a:extLst>
          </p:cNvPr>
          <p:cNvSpPr>
            <a:spLocks noGrp="1"/>
          </p:cNvSpPr>
          <p:nvPr>
            <p:ph idx="1"/>
          </p:nvPr>
        </p:nvSpPr>
        <p:spPr>
          <a:xfrm>
            <a:off x="1295400" y="2288833"/>
            <a:ext cx="4151304" cy="3711571"/>
          </a:xfrm>
        </p:spPr>
        <p:txBody>
          <a:bodyPr>
            <a:normAutofit/>
          </a:bodyPr>
          <a:lstStyle/>
          <a:p>
            <a:r>
              <a:rPr lang="en-US" sz="2000">
                <a:solidFill>
                  <a:schemeClr val="bg1"/>
                </a:solidFill>
              </a:rPr>
              <a:t>Branding - 8s’</a:t>
            </a:r>
          </a:p>
          <a:p>
            <a:pPr>
              <a:buFont typeface="Wingdings" pitchFamily="2" charset="2"/>
              <a:buChar char="Ø"/>
            </a:pPr>
            <a:r>
              <a:rPr lang="en-US" sz="2000">
                <a:solidFill>
                  <a:schemeClr val="bg1"/>
                </a:solidFill>
              </a:rPr>
              <a:t> Singing</a:t>
            </a:r>
          </a:p>
          <a:p>
            <a:pPr>
              <a:buFont typeface="Wingdings" pitchFamily="2" charset="2"/>
              <a:buChar char="Ø"/>
            </a:pPr>
            <a:r>
              <a:rPr lang="en-US" sz="2000">
                <a:solidFill>
                  <a:schemeClr val="bg1"/>
                </a:solidFill>
              </a:rPr>
              <a:t>Songs</a:t>
            </a:r>
          </a:p>
          <a:p>
            <a:pPr>
              <a:buFont typeface="Wingdings" pitchFamily="2" charset="2"/>
              <a:buChar char="Ø"/>
            </a:pPr>
            <a:r>
              <a:rPr lang="en-US" sz="2000">
                <a:solidFill>
                  <a:schemeClr val="bg1"/>
                </a:solidFill>
              </a:rPr>
              <a:t>Style</a:t>
            </a:r>
          </a:p>
          <a:p>
            <a:pPr>
              <a:buFont typeface="Wingdings" pitchFamily="2" charset="2"/>
              <a:buChar char="Ø"/>
            </a:pPr>
            <a:r>
              <a:rPr lang="en-US" sz="2000">
                <a:solidFill>
                  <a:schemeClr val="bg1"/>
                </a:solidFill>
              </a:rPr>
              <a:t>Star Quality</a:t>
            </a:r>
          </a:p>
          <a:p>
            <a:pPr>
              <a:buFont typeface="Wingdings" pitchFamily="2" charset="2"/>
              <a:buChar char="Ø"/>
            </a:pPr>
            <a:r>
              <a:rPr lang="en-US" sz="2000">
                <a:solidFill>
                  <a:schemeClr val="bg1"/>
                </a:solidFill>
              </a:rPr>
              <a:t>Story</a:t>
            </a:r>
          </a:p>
          <a:p>
            <a:pPr>
              <a:buFont typeface="Wingdings" pitchFamily="2" charset="2"/>
              <a:buChar char="Ø"/>
            </a:pPr>
            <a:r>
              <a:rPr lang="en-US" sz="2000">
                <a:solidFill>
                  <a:schemeClr val="bg1"/>
                </a:solidFill>
              </a:rPr>
              <a:t>Statistics</a:t>
            </a:r>
          </a:p>
          <a:p>
            <a:pPr>
              <a:buFont typeface="Wingdings" pitchFamily="2" charset="2"/>
              <a:buChar char="Ø"/>
            </a:pPr>
            <a:r>
              <a:rPr lang="en-US" sz="2000">
                <a:solidFill>
                  <a:schemeClr val="bg1"/>
                </a:solidFill>
              </a:rPr>
              <a:t>Squad</a:t>
            </a:r>
          </a:p>
          <a:p>
            <a:pPr>
              <a:buFont typeface="Wingdings" pitchFamily="2" charset="2"/>
              <a:buChar char="Ø"/>
            </a:pPr>
            <a:r>
              <a:rPr lang="en-US" sz="2000">
                <a:solidFill>
                  <a:schemeClr val="bg1"/>
                </a:solidFill>
              </a:rPr>
              <a:t>Spend</a:t>
            </a:r>
          </a:p>
        </p:txBody>
      </p:sp>
      <p:pic>
        <p:nvPicPr>
          <p:cNvPr id="7" name="Picture 6" descr="A collage of a person&#10;&#10;Description automatically generated with low confidence">
            <a:extLst>
              <a:ext uri="{FF2B5EF4-FFF2-40B4-BE49-F238E27FC236}">
                <a16:creationId xmlns:a16="http://schemas.microsoft.com/office/drawing/2014/main" id="{D9EC5538-F279-8948-9373-95FAFA23C582}"/>
              </a:ext>
            </a:extLst>
          </p:cNvPr>
          <p:cNvPicPr>
            <a:picLocks noChangeAspect="1"/>
          </p:cNvPicPr>
          <p:nvPr/>
        </p:nvPicPr>
        <p:blipFill rotWithShape="1">
          <a:blip r:embed="rId5"/>
          <a:srcRect t="6175" r="-3" b="-3"/>
          <a:stretch/>
        </p:blipFill>
        <p:spPr>
          <a:xfrm>
            <a:off x="8817649" y="1289958"/>
            <a:ext cx="3374351" cy="1915424"/>
          </a:xfrm>
          <a:prstGeom prst="rect">
            <a:avLst/>
          </a:prstGeom>
        </p:spPr>
      </p:pic>
      <p:pic>
        <p:nvPicPr>
          <p:cNvPr id="11" name="Picture 10" descr="A collage of a person&#10;&#10;Description automatically generated with medium confidence">
            <a:extLst>
              <a:ext uri="{FF2B5EF4-FFF2-40B4-BE49-F238E27FC236}">
                <a16:creationId xmlns:a16="http://schemas.microsoft.com/office/drawing/2014/main" id="{C2D1A8B4-18BC-1947-9454-71D41A22EDAE}"/>
              </a:ext>
            </a:extLst>
          </p:cNvPr>
          <p:cNvPicPr>
            <a:picLocks noChangeAspect="1"/>
          </p:cNvPicPr>
          <p:nvPr/>
        </p:nvPicPr>
        <p:blipFill>
          <a:blip r:embed="rId6"/>
          <a:stretch>
            <a:fillRect/>
          </a:stretch>
        </p:blipFill>
        <p:spPr>
          <a:xfrm>
            <a:off x="4479217" y="3290067"/>
            <a:ext cx="4302236" cy="2495297"/>
          </a:xfrm>
          <a:prstGeom prst="rect">
            <a:avLst/>
          </a:prstGeom>
        </p:spPr>
      </p:pic>
      <p:pic>
        <p:nvPicPr>
          <p:cNvPr id="9" name="Picture 8" descr="A collage of a person&#10;&#10;Description automatically generated with medium confidence">
            <a:extLst>
              <a:ext uri="{FF2B5EF4-FFF2-40B4-BE49-F238E27FC236}">
                <a16:creationId xmlns:a16="http://schemas.microsoft.com/office/drawing/2014/main" id="{EC45DEF9-8D60-384D-BDDE-8F6FE4355EA6}"/>
              </a:ext>
            </a:extLst>
          </p:cNvPr>
          <p:cNvPicPr>
            <a:picLocks noChangeAspect="1"/>
          </p:cNvPicPr>
          <p:nvPr/>
        </p:nvPicPr>
        <p:blipFill rotWithShape="1">
          <a:blip r:embed="rId7"/>
          <a:srcRect l="1543" r="1" b="1"/>
          <a:stretch/>
        </p:blipFill>
        <p:spPr>
          <a:xfrm>
            <a:off x="8817649" y="3269331"/>
            <a:ext cx="3374351" cy="1957124"/>
          </a:xfrm>
          <a:prstGeom prst="rect">
            <a:avLst/>
          </a:prstGeom>
        </p:spPr>
      </p:pic>
      <p:cxnSp>
        <p:nvCxnSpPr>
          <p:cNvPr id="139" name="Straight Connector 138">
            <a:extLst>
              <a:ext uri="{FF2B5EF4-FFF2-40B4-BE49-F238E27FC236}">
                <a16:creationId xmlns:a16="http://schemas.microsoft.com/office/drawing/2014/main" id="{B7188D9B-1674-419B-A379-D1632A7EC3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2905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297EA478-0694-434D-B85C-CA949AB380F1}"/>
              </a:ext>
            </a:extLst>
          </p:cNvPr>
          <p:cNvPicPr>
            <a:picLocks noChangeAspect="1"/>
          </p:cNvPicPr>
          <p:nvPr/>
        </p:nvPicPr>
        <p:blipFill>
          <a:blip r:embed="rId8"/>
          <a:stretch>
            <a:fillRect/>
          </a:stretch>
        </p:blipFill>
        <p:spPr>
          <a:xfrm>
            <a:off x="6059605" y="225477"/>
            <a:ext cx="2721848" cy="3011406"/>
          </a:xfrm>
          <a:prstGeom prst="rect">
            <a:avLst/>
          </a:prstGeom>
        </p:spPr>
      </p:pic>
      <p:pic>
        <p:nvPicPr>
          <p:cNvPr id="10" name="Audio 9">
            <a:hlinkClick r:id="" action="ppaction://media"/>
            <a:extLst>
              <a:ext uri="{FF2B5EF4-FFF2-40B4-BE49-F238E27FC236}">
                <a16:creationId xmlns:a16="http://schemas.microsoft.com/office/drawing/2014/main" id="{FD32DBCF-7CB1-F246-9491-C86C5C2D39D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92817725"/>
      </p:ext>
    </p:extLst>
  </p:cSld>
  <p:clrMapOvr>
    <a:masterClrMapping/>
  </p:clrMapOvr>
  <p:transition spd="slow" advTm="117626">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F8048-D841-364B-AEA9-081BEC6C5724}"/>
              </a:ext>
            </a:extLst>
          </p:cNvPr>
          <p:cNvSpPr>
            <a:spLocks noGrp="1"/>
          </p:cNvSpPr>
          <p:nvPr>
            <p:ph type="title"/>
          </p:nvPr>
        </p:nvSpPr>
        <p:spPr>
          <a:xfrm>
            <a:off x="598541" y="82513"/>
            <a:ext cx="3387106" cy="1645501"/>
          </a:xfrm>
        </p:spPr>
        <p:txBody>
          <a:bodyPr vert="horz" lIns="91440" tIns="45720" rIns="91440" bIns="45720" rtlCol="0" anchor="ctr">
            <a:normAutofit/>
          </a:bodyPr>
          <a:lstStyle/>
          <a:p>
            <a:r>
              <a:rPr lang="en-US" dirty="0"/>
              <a:t>Target Market</a:t>
            </a:r>
          </a:p>
        </p:txBody>
      </p:sp>
      <p:sp>
        <p:nvSpPr>
          <p:cNvPr id="5" name="TextBox 4">
            <a:extLst>
              <a:ext uri="{FF2B5EF4-FFF2-40B4-BE49-F238E27FC236}">
                <a16:creationId xmlns:a16="http://schemas.microsoft.com/office/drawing/2014/main" id="{1D2C1D78-8DA9-D345-BB64-11A4CC931618}"/>
              </a:ext>
            </a:extLst>
          </p:cNvPr>
          <p:cNvSpPr txBox="1"/>
          <p:nvPr/>
        </p:nvSpPr>
        <p:spPr>
          <a:xfrm>
            <a:off x="140073" y="1226924"/>
            <a:ext cx="4316628" cy="5548563"/>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1400" u="sng" dirty="0" err="1"/>
              <a:t>Jorja</a:t>
            </a:r>
            <a:r>
              <a:rPr lang="en-US" sz="1400" u="sng" dirty="0"/>
              <a:t> Smith </a:t>
            </a:r>
          </a:p>
          <a:p>
            <a:pPr marL="342900" indent="-228600">
              <a:lnSpc>
                <a:spcPct val="90000"/>
              </a:lnSpc>
              <a:spcAft>
                <a:spcPts val="600"/>
              </a:spcAft>
              <a:buFont typeface="Arial" panose="020B0604020202020204" pitchFamily="34" charset="0"/>
              <a:buChar char="•"/>
            </a:pPr>
            <a:r>
              <a:rPr lang="en-US" sz="1400" dirty="0"/>
              <a:t>UK R&amp;B soul artist</a:t>
            </a:r>
          </a:p>
          <a:p>
            <a:pPr marL="342900" indent="-228600">
              <a:lnSpc>
                <a:spcPct val="90000"/>
              </a:lnSpc>
              <a:spcAft>
                <a:spcPts val="600"/>
              </a:spcAft>
              <a:buFont typeface="Arial" panose="020B0604020202020204" pitchFamily="34" charset="0"/>
              <a:buChar char="•"/>
            </a:pPr>
            <a:r>
              <a:rPr lang="en-US" sz="1400" dirty="0"/>
              <a:t>Female </a:t>
            </a:r>
          </a:p>
          <a:p>
            <a:pPr marL="342900" indent="-228600">
              <a:lnSpc>
                <a:spcPct val="90000"/>
              </a:lnSpc>
              <a:spcAft>
                <a:spcPts val="600"/>
              </a:spcAft>
              <a:buFont typeface="Arial" panose="020B0604020202020204" pitchFamily="34" charset="0"/>
              <a:buChar char="•"/>
            </a:pPr>
            <a:r>
              <a:rPr lang="en-US" sz="1400" dirty="0"/>
              <a:t>15-25-year-olds</a:t>
            </a:r>
          </a:p>
          <a:p>
            <a:pPr marL="342900" indent="-228600">
              <a:lnSpc>
                <a:spcPct val="90000"/>
              </a:lnSpc>
              <a:spcAft>
                <a:spcPts val="600"/>
              </a:spcAft>
              <a:buFont typeface="Arial" panose="020B0604020202020204" pitchFamily="34" charset="0"/>
              <a:buChar char="•"/>
            </a:pPr>
            <a:r>
              <a:rPr lang="en-US" sz="1400" dirty="0"/>
              <a:t>Birmingham based, London charts</a:t>
            </a:r>
          </a:p>
          <a:p>
            <a:pPr marL="342900" indent="-228600">
              <a:lnSpc>
                <a:spcPct val="90000"/>
              </a:lnSpc>
              <a:spcAft>
                <a:spcPts val="600"/>
              </a:spcAft>
              <a:buFont typeface="Arial" panose="020B0604020202020204" pitchFamily="34" charset="0"/>
              <a:buChar char="•"/>
            </a:pPr>
            <a:r>
              <a:rPr lang="en-US" sz="1400" dirty="0"/>
              <a:t>Hobbies &amp; Interests in photography, modelling, nature and sunny locations</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u="sng" dirty="0"/>
              <a:t>Daniel Caesar</a:t>
            </a:r>
          </a:p>
          <a:p>
            <a:pPr marL="342900" indent="-228600">
              <a:lnSpc>
                <a:spcPct val="90000"/>
              </a:lnSpc>
              <a:spcAft>
                <a:spcPts val="600"/>
              </a:spcAft>
              <a:buFont typeface="Arial" panose="020B0604020202020204" pitchFamily="34" charset="0"/>
              <a:buChar char="•"/>
            </a:pPr>
            <a:r>
              <a:rPr lang="en-US" sz="1400" dirty="0"/>
              <a:t>Canadian R&amp;B soul artist</a:t>
            </a:r>
          </a:p>
          <a:p>
            <a:pPr marL="342900" indent="-228600">
              <a:lnSpc>
                <a:spcPct val="90000"/>
              </a:lnSpc>
              <a:spcAft>
                <a:spcPts val="600"/>
              </a:spcAft>
              <a:buFont typeface="Arial" panose="020B0604020202020204" pitchFamily="34" charset="0"/>
              <a:buChar char="•"/>
            </a:pPr>
            <a:r>
              <a:rPr lang="en-US" sz="1400" dirty="0"/>
              <a:t>50/50 Male and Female</a:t>
            </a:r>
          </a:p>
          <a:p>
            <a:pPr marL="342900" indent="-228600">
              <a:lnSpc>
                <a:spcPct val="90000"/>
              </a:lnSpc>
              <a:spcAft>
                <a:spcPts val="600"/>
              </a:spcAft>
              <a:buFont typeface="Arial" panose="020B0604020202020204" pitchFamily="34" charset="0"/>
              <a:buChar char="•"/>
            </a:pPr>
            <a:r>
              <a:rPr lang="en-US" sz="1400" dirty="0"/>
              <a:t>18+ year-olds</a:t>
            </a:r>
          </a:p>
          <a:p>
            <a:pPr marL="342900" indent="-228600">
              <a:lnSpc>
                <a:spcPct val="90000"/>
              </a:lnSpc>
              <a:spcAft>
                <a:spcPts val="600"/>
              </a:spcAft>
              <a:buFont typeface="Arial" panose="020B0604020202020204" pitchFamily="34" charset="0"/>
              <a:buChar char="•"/>
            </a:pPr>
            <a:r>
              <a:rPr lang="en-US" sz="1400" dirty="0"/>
              <a:t>Same hobbies and Interests</a:t>
            </a:r>
          </a:p>
          <a:p>
            <a:pPr marL="342900"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u="sng" dirty="0"/>
              <a:t>Mahalia</a:t>
            </a:r>
          </a:p>
          <a:p>
            <a:pPr marL="342900" indent="-228600">
              <a:lnSpc>
                <a:spcPct val="90000"/>
              </a:lnSpc>
              <a:spcAft>
                <a:spcPts val="600"/>
              </a:spcAft>
              <a:buFont typeface="Arial" panose="020B0604020202020204" pitchFamily="34" charset="0"/>
              <a:buChar char="•"/>
            </a:pPr>
            <a:r>
              <a:rPr lang="en-US" sz="1400" dirty="0"/>
              <a:t>UK contemporary soul artist</a:t>
            </a:r>
          </a:p>
          <a:p>
            <a:pPr marL="342900" indent="-228600">
              <a:lnSpc>
                <a:spcPct val="90000"/>
              </a:lnSpc>
              <a:spcAft>
                <a:spcPts val="600"/>
              </a:spcAft>
              <a:buFont typeface="Arial" panose="020B0604020202020204" pitchFamily="34" charset="0"/>
              <a:buChar char="•"/>
            </a:pPr>
            <a:r>
              <a:rPr lang="en-US" sz="1400" dirty="0"/>
              <a:t>Female</a:t>
            </a:r>
          </a:p>
          <a:p>
            <a:pPr marL="342900" indent="-228600">
              <a:lnSpc>
                <a:spcPct val="90000"/>
              </a:lnSpc>
              <a:spcAft>
                <a:spcPts val="600"/>
              </a:spcAft>
              <a:buFont typeface="Arial" panose="020B0604020202020204" pitchFamily="34" charset="0"/>
              <a:buChar char="•"/>
            </a:pPr>
            <a:r>
              <a:rPr lang="en-US" sz="1400" dirty="0"/>
              <a:t>18-30-year-olds</a:t>
            </a:r>
          </a:p>
          <a:p>
            <a:pPr marL="342900" indent="-228600">
              <a:lnSpc>
                <a:spcPct val="90000"/>
              </a:lnSpc>
              <a:spcAft>
                <a:spcPts val="600"/>
              </a:spcAft>
              <a:buFont typeface="Arial" panose="020B0604020202020204" pitchFamily="34" charset="0"/>
              <a:buChar char="•"/>
            </a:pPr>
            <a:r>
              <a:rPr lang="en-US" sz="1400" dirty="0"/>
              <a:t>Relatable lyrics</a:t>
            </a:r>
          </a:p>
          <a:p>
            <a:pPr marL="342900" indent="-228600">
              <a:lnSpc>
                <a:spcPct val="90000"/>
              </a:lnSpc>
              <a:spcAft>
                <a:spcPts val="600"/>
              </a:spcAft>
              <a:buFont typeface="Arial" panose="020B0604020202020204" pitchFamily="34" charset="0"/>
              <a:buChar char="•"/>
            </a:pPr>
            <a:r>
              <a:rPr lang="en-US" sz="1400" dirty="0"/>
              <a:t>Same Hobbies and Interests</a:t>
            </a:r>
          </a:p>
          <a:p>
            <a:pPr marL="114300" indent="-228600">
              <a:lnSpc>
                <a:spcPct val="90000"/>
              </a:lnSpc>
              <a:spcAft>
                <a:spcPts val="600"/>
              </a:spcAft>
              <a:buFont typeface="Arial" panose="020B0604020202020204" pitchFamily="34" charset="0"/>
              <a:buChar char="•"/>
            </a:pPr>
            <a:r>
              <a:rPr lang="en-US" sz="1400" dirty="0"/>
              <a:t>All artists have fan bases in London</a:t>
            </a:r>
          </a:p>
          <a:p>
            <a:pPr marL="342900" indent="-228600">
              <a:lnSpc>
                <a:spcPct val="90000"/>
              </a:lnSpc>
              <a:spcAft>
                <a:spcPts val="600"/>
              </a:spcAft>
              <a:buFont typeface="Arial" panose="020B0604020202020204" pitchFamily="34" charset="0"/>
              <a:buChar char="•"/>
            </a:pPr>
            <a:endParaRPr lang="en-US" sz="900" dirty="0"/>
          </a:p>
        </p:txBody>
      </p:sp>
      <p:sp>
        <p:nvSpPr>
          <p:cNvPr id="21" name="Rectangle 20">
            <a:extLst>
              <a:ext uri="{FF2B5EF4-FFF2-40B4-BE49-F238E27FC236}">
                <a16:creationId xmlns:a16="http://schemas.microsoft.com/office/drawing/2014/main" id="{EBB6D9F6-3E47-45AD-8461-718A3C87E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8409" y="0"/>
            <a:ext cx="7653591" cy="6858000"/>
          </a:xfrm>
          <a:prstGeom prst="rect">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A3B16A00-A549-4B07-B8C2-4B3A966D9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0141" y="321732"/>
            <a:ext cx="4111054" cy="3674848"/>
          </a:xfrm>
          <a:prstGeom prst="rect">
            <a:avLst/>
          </a:prstGeom>
          <a:solidFill>
            <a:srgbClr val="FFFFFF"/>
          </a:solidFill>
          <a:ln w="15875"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silhouette of a person&#10;&#10;Description automatically generated with medium confidence">
            <a:extLst>
              <a:ext uri="{FF2B5EF4-FFF2-40B4-BE49-F238E27FC236}">
                <a16:creationId xmlns:a16="http://schemas.microsoft.com/office/drawing/2014/main" id="{6063CE7E-DE29-CF42-86CC-2B736BBC68BD}"/>
              </a:ext>
            </a:extLst>
          </p:cNvPr>
          <p:cNvPicPr>
            <a:picLocks noChangeAspect="1"/>
          </p:cNvPicPr>
          <p:nvPr/>
        </p:nvPicPr>
        <p:blipFill rotWithShape="1">
          <a:blip r:embed="rId5"/>
          <a:srcRect t="38086" r="2" b="11758"/>
          <a:stretch/>
        </p:blipFill>
        <p:spPr>
          <a:xfrm>
            <a:off x="5009463" y="1226924"/>
            <a:ext cx="3775899" cy="1855999"/>
          </a:xfrm>
          <a:prstGeom prst="rect">
            <a:avLst/>
          </a:prstGeom>
        </p:spPr>
      </p:pic>
      <p:sp>
        <p:nvSpPr>
          <p:cNvPr id="25" name="Rectangle 24">
            <a:extLst>
              <a:ext uri="{FF2B5EF4-FFF2-40B4-BE49-F238E27FC236}">
                <a16:creationId xmlns:a16="http://schemas.microsoft.com/office/drawing/2014/main" id="{33B86BAE-87B4-4192-ABB2-627FFC965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8156" y="321732"/>
            <a:ext cx="2766017" cy="3026832"/>
          </a:xfrm>
          <a:prstGeom prst="rect">
            <a:avLst/>
          </a:prstGeom>
          <a:solidFill>
            <a:srgbClr val="FFFFFF"/>
          </a:solidFill>
          <a:ln w="15875"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descr="A person walking on a beach&#10;&#10;Description automatically generated with medium confidence">
            <a:extLst>
              <a:ext uri="{FF2B5EF4-FFF2-40B4-BE49-F238E27FC236}">
                <a16:creationId xmlns:a16="http://schemas.microsoft.com/office/drawing/2014/main" id="{07694743-7A10-B64A-A599-FBBBD7A7740A}"/>
              </a:ext>
            </a:extLst>
          </p:cNvPr>
          <p:cNvPicPr>
            <a:picLocks noChangeAspect="1"/>
          </p:cNvPicPr>
          <p:nvPr/>
        </p:nvPicPr>
        <p:blipFill rotWithShape="1">
          <a:blip r:embed="rId6"/>
          <a:srcRect l="16336" r="8264" b="3"/>
          <a:stretch/>
        </p:blipFill>
        <p:spPr>
          <a:xfrm>
            <a:off x="9666370" y="474133"/>
            <a:ext cx="1665041" cy="2717800"/>
          </a:xfrm>
          <a:prstGeom prst="rect">
            <a:avLst/>
          </a:prstGeom>
        </p:spPr>
      </p:pic>
      <p:sp>
        <p:nvSpPr>
          <p:cNvPr id="27" name="Rectangle 26">
            <a:extLst>
              <a:ext uri="{FF2B5EF4-FFF2-40B4-BE49-F238E27FC236}">
                <a16:creationId xmlns:a16="http://schemas.microsoft.com/office/drawing/2014/main" id="{22BB4F03-4463-45CC-89A7-8E03412ED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0141" y="4155753"/>
            <a:ext cx="4111054" cy="2380509"/>
          </a:xfrm>
          <a:prstGeom prst="rect">
            <a:avLst/>
          </a:prstGeom>
          <a:solidFill>
            <a:srgbClr val="FFFFFF"/>
          </a:solidFill>
          <a:ln w="15875"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descr="Graphical user interface, application&#10;&#10;Description automatically generated">
            <a:extLst>
              <a:ext uri="{FF2B5EF4-FFF2-40B4-BE49-F238E27FC236}">
                <a16:creationId xmlns:a16="http://schemas.microsoft.com/office/drawing/2014/main" id="{D68C5DC7-7B51-D046-B035-E3AC8912AA47}"/>
              </a:ext>
            </a:extLst>
          </p:cNvPr>
          <p:cNvPicPr/>
          <p:nvPr/>
        </p:nvPicPr>
        <p:blipFill>
          <a:blip r:embed="rId7" cstate="print">
            <a:extLst>
              <a:ext uri="{28A0092B-C50C-407E-A947-70E740481C1C}">
                <a14:useLocalDpi xmlns:a14="http://schemas.microsoft.com/office/drawing/2010/main" val="0"/>
              </a:ext>
            </a:extLst>
          </a:blip>
          <a:stretch>
            <a:fillRect/>
          </a:stretch>
        </p:blipFill>
        <p:spPr>
          <a:xfrm>
            <a:off x="5069487" y="4318312"/>
            <a:ext cx="3655850" cy="2065554"/>
          </a:xfrm>
          <a:prstGeom prst="rect">
            <a:avLst/>
          </a:prstGeom>
        </p:spPr>
      </p:pic>
      <p:sp>
        <p:nvSpPr>
          <p:cNvPr id="29" name="Rectangle 28">
            <a:extLst>
              <a:ext uri="{FF2B5EF4-FFF2-40B4-BE49-F238E27FC236}">
                <a16:creationId xmlns:a16="http://schemas.microsoft.com/office/drawing/2014/main" id="{80E1AEAE-1F52-4C29-925C-27738417E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8156" y="3509431"/>
            <a:ext cx="2766017" cy="3026832"/>
          </a:xfrm>
          <a:prstGeom prst="rect">
            <a:avLst/>
          </a:prstGeom>
          <a:solidFill>
            <a:srgbClr val="FFFFFF"/>
          </a:solidFill>
          <a:ln w="15875"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picture containing text, person, close&#10;&#10;Description automatically generated">
            <a:extLst>
              <a:ext uri="{FF2B5EF4-FFF2-40B4-BE49-F238E27FC236}">
                <a16:creationId xmlns:a16="http://schemas.microsoft.com/office/drawing/2014/main" id="{3770F71B-53AA-1048-BD23-1BD0EC9F5E8A}"/>
              </a:ext>
            </a:extLst>
          </p:cNvPr>
          <p:cNvPicPr>
            <a:picLocks noChangeAspect="1"/>
          </p:cNvPicPr>
          <p:nvPr/>
        </p:nvPicPr>
        <p:blipFill rotWithShape="1">
          <a:blip r:embed="rId8"/>
          <a:srcRect r="15813" b="3"/>
          <a:stretch/>
        </p:blipFill>
        <p:spPr>
          <a:xfrm>
            <a:off x="9370897" y="3670295"/>
            <a:ext cx="2255986" cy="2713571"/>
          </a:xfrm>
          <a:prstGeom prst="rect">
            <a:avLst/>
          </a:prstGeom>
        </p:spPr>
      </p:pic>
      <p:pic>
        <p:nvPicPr>
          <p:cNvPr id="12" name="Audio 11">
            <a:hlinkClick r:id="" action="ppaction://media"/>
            <a:extLst>
              <a:ext uri="{FF2B5EF4-FFF2-40B4-BE49-F238E27FC236}">
                <a16:creationId xmlns:a16="http://schemas.microsoft.com/office/drawing/2014/main" id="{775813AF-5F29-1942-B587-CD94684C7C5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994313"/>
      </p:ext>
    </p:extLst>
  </p:cSld>
  <p:clrMapOvr>
    <a:overrideClrMapping bg1="dk1" tx1="lt1" bg2="dk2" tx2="lt2" accent1="accent1" accent2="accent2" accent3="accent3" accent4="accent4" accent5="accent5" accent6="accent6" hlink="hlink" folHlink="folHlink"/>
  </p:clrMapOvr>
  <p:transition spd="slow" advTm="38084">
    <p:wheel spokes="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8D5565B6-D80A-3C44-AC63-09A52E5FC6CD}"/>
              </a:ext>
            </a:extLst>
          </p:cNvPr>
          <p:cNvSpPr>
            <a:spLocks noGrp="1"/>
          </p:cNvSpPr>
          <p:nvPr>
            <p:ph type="title"/>
          </p:nvPr>
        </p:nvSpPr>
        <p:spPr>
          <a:xfrm>
            <a:off x="838200" y="448721"/>
            <a:ext cx="4707671" cy="1225650"/>
          </a:xfrm>
        </p:spPr>
        <p:txBody>
          <a:bodyPr anchor="b">
            <a:normAutofit/>
          </a:bodyPr>
          <a:lstStyle/>
          <a:p>
            <a:r>
              <a:rPr lang="en-US" sz="3800">
                <a:solidFill>
                  <a:schemeClr val="bg1"/>
                </a:solidFill>
              </a:rPr>
              <a:t>Market Strategy</a:t>
            </a:r>
          </a:p>
        </p:txBody>
      </p:sp>
      <p:cxnSp>
        <p:nvCxnSpPr>
          <p:cNvPr id="12" name="Straight Connector 1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63A52B-2DF1-FB49-BFF0-BFE3928735C5}"/>
              </a:ext>
            </a:extLst>
          </p:cNvPr>
          <p:cNvSpPr>
            <a:spLocks noGrp="1"/>
          </p:cNvSpPr>
          <p:nvPr>
            <p:ph idx="1"/>
          </p:nvPr>
        </p:nvSpPr>
        <p:spPr>
          <a:xfrm>
            <a:off x="897769" y="1909192"/>
            <a:ext cx="4586513" cy="3647710"/>
          </a:xfrm>
        </p:spPr>
        <p:txBody>
          <a:bodyPr>
            <a:normAutofit/>
          </a:bodyPr>
          <a:lstStyle/>
          <a:p>
            <a:pPr marL="0" indent="0">
              <a:buNone/>
            </a:pPr>
            <a:r>
              <a:rPr lang="en-US" sz="1300" u="sng">
                <a:solidFill>
                  <a:schemeClr val="bg1"/>
                </a:solidFill>
              </a:rPr>
              <a:t>Tastemakers</a:t>
            </a:r>
          </a:p>
          <a:p>
            <a:pPr>
              <a:buFont typeface="Wingdings" pitchFamily="2" charset="2"/>
              <a:buChar char="v"/>
            </a:pPr>
            <a:r>
              <a:rPr lang="en-US" sz="1300">
                <a:solidFill>
                  <a:schemeClr val="bg1"/>
                </a:solidFill>
              </a:rPr>
              <a:t>Audience size/ following</a:t>
            </a:r>
          </a:p>
          <a:p>
            <a:pPr>
              <a:buFont typeface="Wingdings" pitchFamily="2" charset="2"/>
              <a:buChar char="v"/>
            </a:pPr>
            <a:r>
              <a:rPr lang="en-US" sz="1300">
                <a:solidFill>
                  <a:schemeClr val="bg1"/>
                </a:solidFill>
              </a:rPr>
              <a:t>Timing of their likely uptake</a:t>
            </a:r>
          </a:p>
          <a:p>
            <a:pPr>
              <a:buFont typeface="Wingdings" pitchFamily="2" charset="2"/>
              <a:buChar char="v"/>
            </a:pPr>
            <a:r>
              <a:rPr lang="en-US" sz="1300">
                <a:solidFill>
                  <a:schemeClr val="bg1"/>
                </a:solidFill>
              </a:rPr>
              <a:t>Industry Status</a:t>
            </a:r>
          </a:p>
          <a:p>
            <a:pPr marL="0" indent="0">
              <a:buNone/>
            </a:pPr>
            <a:endParaRPr lang="en-US" sz="1300">
              <a:solidFill>
                <a:schemeClr val="bg1"/>
              </a:solidFill>
            </a:endParaRPr>
          </a:p>
          <a:p>
            <a:r>
              <a:rPr lang="en-US" sz="1300">
                <a:solidFill>
                  <a:schemeClr val="bg1"/>
                </a:solidFill>
              </a:rPr>
              <a:t>Reach out to Social Media Influencers</a:t>
            </a:r>
          </a:p>
          <a:p>
            <a:r>
              <a:rPr lang="en-US" sz="1300">
                <a:solidFill>
                  <a:schemeClr val="bg1"/>
                </a:solidFill>
              </a:rPr>
              <a:t>Blogs and fans</a:t>
            </a:r>
          </a:p>
          <a:p>
            <a:r>
              <a:rPr lang="en-US" sz="1300">
                <a:solidFill>
                  <a:schemeClr val="bg1"/>
                </a:solidFill>
              </a:rPr>
              <a:t>Curators for playlists</a:t>
            </a:r>
          </a:p>
          <a:p>
            <a:r>
              <a:rPr lang="en-US" sz="1300">
                <a:solidFill>
                  <a:schemeClr val="bg1"/>
                </a:solidFill>
              </a:rPr>
              <a:t>Live Performances</a:t>
            </a:r>
          </a:p>
          <a:p>
            <a:r>
              <a:rPr lang="en-US" sz="1300">
                <a:solidFill>
                  <a:schemeClr val="bg1"/>
                </a:solidFill>
              </a:rPr>
              <a:t>Press</a:t>
            </a:r>
          </a:p>
          <a:p>
            <a:r>
              <a:rPr lang="en-US" sz="1300">
                <a:solidFill>
                  <a:schemeClr val="bg1"/>
                </a:solidFill>
              </a:rPr>
              <a:t>Radio</a:t>
            </a:r>
          </a:p>
          <a:p>
            <a:r>
              <a:rPr lang="en-US" sz="1300">
                <a:solidFill>
                  <a:schemeClr val="bg1"/>
                </a:solidFill>
              </a:rPr>
              <a:t>TV</a:t>
            </a:r>
          </a:p>
          <a:p>
            <a:pPr>
              <a:buFont typeface="Wingdings" pitchFamily="2" charset="2"/>
              <a:buChar char="v"/>
            </a:pPr>
            <a:endParaRPr lang="en-US" sz="1300" u="sng">
              <a:solidFill>
                <a:schemeClr val="bg1"/>
              </a:solidFill>
            </a:endParaRPr>
          </a:p>
        </p:txBody>
      </p:sp>
      <p:cxnSp>
        <p:nvCxnSpPr>
          <p:cNvPr id="14" name="Straight Connector 1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orange, person&#10;&#10;Description automatically generated">
            <a:extLst>
              <a:ext uri="{FF2B5EF4-FFF2-40B4-BE49-F238E27FC236}">
                <a16:creationId xmlns:a16="http://schemas.microsoft.com/office/drawing/2014/main" id="{F459A6F3-A0B0-0243-9F58-D208E46427B6}"/>
              </a:ext>
            </a:extLst>
          </p:cNvPr>
          <p:cNvPicPr>
            <a:picLocks noChangeAspect="1"/>
          </p:cNvPicPr>
          <p:nvPr/>
        </p:nvPicPr>
        <p:blipFill rotWithShape="1">
          <a:blip r:embed="rId5"/>
          <a:srcRect b="19215"/>
          <a:stretch/>
        </p:blipFill>
        <p:spPr>
          <a:xfrm>
            <a:off x="6525453" y="10"/>
            <a:ext cx="5666547" cy="6857990"/>
          </a:xfrm>
          <a:prstGeom prst="rect">
            <a:avLst/>
          </a:prstGeom>
        </p:spPr>
      </p:pic>
      <p:pic>
        <p:nvPicPr>
          <p:cNvPr id="8" name="Audio 7">
            <a:hlinkClick r:id="" action="ppaction://media"/>
            <a:extLst>
              <a:ext uri="{FF2B5EF4-FFF2-40B4-BE49-F238E27FC236}">
                <a16:creationId xmlns:a16="http://schemas.microsoft.com/office/drawing/2014/main" id="{DB86078B-9230-FD4E-91DB-7B5075D7343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6223958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42670">
        <p159:morph option="byObject"/>
      </p:transition>
    </mc:Choice>
    <mc:Fallback>
      <p:transition spd="slow" advTm="4267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2149F-89A4-9F4C-AFC0-976D688B95C1}"/>
              </a:ext>
            </a:extLst>
          </p:cNvPr>
          <p:cNvSpPr>
            <a:spLocks noGrp="1"/>
          </p:cNvSpPr>
          <p:nvPr>
            <p:ph type="title"/>
          </p:nvPr>
        </p:nvSpPr>
        <p:spPr>
          <a:xfrm>
            <a:off x="838199" y="106691"/>
            <a:ext cx="4595071" cy="1645501"/>
          </a:xfrm>
        </p:spPr>
        <p:txBody>
          <a:bodyPr>
            <a:normAutofit/>
          </a:bodyPr>
          <a:lstStyle/>
          <a:p>
            <a:r>
              <a:rPr lang="en-US" dirty="0"/>
              <a:t>Radio</a:t>
            </a:r>
          </a:p>
        </p:txBody>
      </p:sp>
      <p:sp>
        <p:nvSpPr>
          <p:cNvPr id="3" name="Content Placeholder 2">
            <a:extLst>
              <a:ext uri="{FF2B5EF4-FFF2-40B4-BE49-F238E27FC236}">
                <a16:creationId xmlns:a16="http://schemas.microsoft.com/office/drawing/2014/main" id="{9EAFA787-4F32-6742-9540-04DDB65235E1}"/>
              </a:ext>
            </a:extLst>
          </p:cNvPr>
          <p:cNvSpPr>
            <a:spLocks noGrp="1"/>
          </p:cNvSpPr>
          <p:nvPr>
            <p:ph idx="1"/>
          </p:nvPr>
        </p:nvSpPr>
        <p:spPr>
          <a:xfrm>
            <a:off x="489858" y="1632857"/>
            <a:ext cx="4943414" cy="4544105"/>
          </a:xfrm>
        </p:spPr>
        <p:txBody>
          <a:bodyPr>
            <a:normAutofit fontScale="92500" lnSpcReduction="10000"/>
          </a:bodyPr>
          <a:lstStyle/>
          <a:p>
            <a:r>
              <a:rPr lang="en-US" sz="2200" dirty="0"/>
              <a:t>Local Stations</a:t>
            </a:r>
          </a:p>
          <a:p>
            <a:r>
              <a:rPr lang="en-US" sz="2200" dirty="0"/>
              <a:t>7am-9am, or 5pm-7pm, is the ideal time</a:t>
            </a:r>
          </a:p>
          <a:p>
            <a:r>
              <a:rPr lang="en-US" sz="2200" dirty="0"/>
              <a:t>BBC Radio 1 Extra – Head of Music, </a:t>
            </a:r>
            <a:r>
              <a:rPr lang="en-US" sz="2200" dirty="0" err="1"/>
              <a:t>Faron</a:t>
            </a:r>
            <a:r>
              <a:rPr lang="en-US" sz="2200" dirty="0"/>
              <a:t> McKenzie</a:t>
            </a:r>
          </a:p>
          <a:p>
            <a:r>
              <a:rPr lang="en-US" sz="2200" dirty="0" err="1"/>
              <a:t>Reprezent</a:t>
            </a:r>
            <a:r>
              <a:rPr lang="en-US" sz="2200" dirty="0"/>
              <a:t> Radio station – Radio Presenter for R&amp;B/ hip-hop Thursdays, Malachi Davis-</a:t>
            </a:r>
            <a:r>
              <a:rPr lang="en-US" sz="2200" dirty="0" err="1"/>
              <a:t>Barzey</a:t>
            </a:r>
            <a:r>
              <a:rPr lang="en-US" sz="2200" dirty="0"/>
              <a:t>, aka </a:t>
            </a:r>
            <a:r>
              <a:rPr lang="en-US" sz="2200" dirty="0" err="1"/>
              <a:t>Mally</a:t>
            </a:r>
            <a:endParaRPr lang="en-US" sz="2200" dirty="0"/>
          </a:p>
          <a:p>
            <a:r>
              <a:rPr lang="en-US" sz="2200" dirty="0"/>
              <a:t>94FM Radio Station in Leiria – Radio Director Miguel Chagas</a:t>
            </a:r>
          </a:p>
          <a:p>
            <a:r>
              <a:rPr lang="en-US" sz="2200" dirty="0"/>
              <a:t>LinkedIn</a:t>
            </a:r>
          </a:p>
          <a:p>
            <a:pPr marL="0" indent="0">
              <a:buNone/>
            </a:pPr>
            <a:r>
              <a:rPr lang="en-US" sz="2200" dirty="0">
                <a:hlinkClick r:id="rId5"/>
              </a:rPr>
              <a:t>https://www.linkedin.com/in/faronmckenzie/</a:t>
            </a:r>
            <a:endParaRPr lang="en-US" sz="2200" dirty="0"/>
          </a:p>
          <a:p>
            <a:pPr marL="0" indent="0">
              <a:buNone/>
            </a:pPr>
            <a:r>
              <a:rPr lang="en-US" sz="2200" dirty="0">
                <a:hlinkClick r:id="rId6"/>
              </a:rPr>
              <a:t>https://www.linkedin.com/in/malachi-davis-barzey-08781886/</a:t>
            </a:r>
            <a:endParaRPr lang="en-US" sz="2200" dirty="0"/>
          </a:p>
          <a:p>
            <a:pPr marL="0" indent="0">
              <a:buNone/>
            </a:pPr>
            <a:r>
              <a:rPr lang="en-GB" sz="2200" u="sng" dirty="0">
                <a:hlinkClick r:id="rId7"/>
              </a:rPr>
              <a:t>https://www.linkedin.com/in/miguelchagas/</a:t>
            </a:r>
            <a:r>
              <a:rPr lang="en-GB" sz="2200" dirty="0"/>
              <a:t> </a:t>
            </a:r>
          </a:p>
          <a:p>
            <a:pPr marL="0" indent="0">
              <a:buNone/>
            </a:pPr>
            <a:endParaRPr lang="en-US" sz="1400" dirty="0"/>
          </a:p>
        </p:txBody>
      </p:sp>
      <p:sp>
        <p:nvSpPr>
          <p:cNvPr id="75" name="Rectangle 74">
            <a:extLst>
              <a:ext uri="{FF2B5EF4-FFF2-40B4-BE49-F238E27FC236}">
                <a16:creationId xmlns:a16="http://schemas.microsoft.com/office/drawing/2014/main" id="{003713C1-2FB2-413B-BF91-3AE41726F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991" y="3474720"/>
            <a:ext cx="6100914"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Rectangle 76">
            <a:extLst>
              <a:ext uri="{FF2B5EF4-FFF2-40B4-BE49-F238E27FC236}">
                <a16:creationId xmlns:a16="http://schemas.microsoft.com/office/drawing/2014/main" id="{90795B4D-5022-4A7F-A01D-8D880B7CD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9584" y="0"/>
            <a:ext cx="6192415" cy="6858000"/>
          </a:xfrm>
          <a:prstGeom prst="rect">
            <a:avLst/>
          </a:prstGeom>
          <a:solidFill>
            <a:schemeClr val="tx1">
              <a:lumMod val="85000"/>
              <a:lumOff val="1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Rectangle 78">
            <a:extLst>
              <a:ext uri="{FF2B5EF4-FFF2-40B4-BE49-F238E27FC236}">
                <a16:creationId xmlns:a16="http://schemas.microsoft.com/office/drawing/2014/main" id="{AFD19018-DE7C-4796-ADF2-AD2EB0FC0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4" name="Picture 6" descr="Miguel Chagas">
            <a:extLst>
              <a:ext uri="{FF2B5EF4-FFF2-40B4-BE49-F238E27FC236}">
                <a16:creationId xmlns:a16="http://schemas.microsoft.com/office/drawing/2014/main" id="{39F8E6F9-6E0D-834B-834C-0A850B0A22A1}"/>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6420908" y="509482"/>
            <a:ext cx="2364317" cy="2364317"/>
          </a:xfrm>
          <a:prstGeom prst="rect">
            <a:avLst/>
          </a:prstGeom>
          <a:noFill/>
          <a:extLst>
            <a:ext uri="{909E8E84-426E-40DD-AFC4-6F175D3DCCD1}">
              <a14:hiddenFill xmlns:a14="http://schemas.microsoft.com/office/drawing/2010/main">
                <a:solidFill>
                  <a:srgbClr val="FFFFFF"/>
                </a:solidFill>
              </a14:hiddenFill>
            </a:ext>
          </a:extLst>
        </p:spPr>
      </p:pic>
      <p:sp>
        <p:nvSpPr>
          <p:cNvPr id="81" name="Rectangle 80">
            <a:extLst>
              <a:ext uri="{FF2B5EF4-FFF2-40B4-BE49-F238E27FC236}">
                <a16:creationId xmlns:a16="http://schemas.microsoft.com/office/drawing/2014/main" id="{B1A0A2C2-4F85-44AF-8708-8DCA4B550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9624"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Malachi Davis-Barzey">
            <a:extLst>
              <a:ext uri="{FF2B5EF4-FFF2-40B4-BE49-F238E27FC236}">
                <a16:creationId xmlns:a16="http://schemas.microsoft.com/office/drawing/2014/main" id="{6F581598-F167-2C46-9E13-60E3C0849454}"/>
              </a:ext>
            </a:extLst>
          </p:cNvPr>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9502775" y="509482"/>
            <a:ext cx="2364317" cy="236431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aron McKenzie">
            <a:extLst>
              <a:ext uri="{FF2B5EF4-FFF2-40B4-BE49-F238E27FC236}">
                <a16:creationId xmlns:a16="http://schemas.microsoft.com/office/drawing/2014/main" id="{E7781733-50AF-0647-BD92-C3D17BB7F40F}"/>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44082"/>
          <a:stretch/>
        </p:blipFill>
        <p:spPr bwMode="auto">
          <a:xfrm>
            <a:off x="6420908" y="3858953"/>
            <a:ext cx="5446184" cy="2434896"/>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050CDEF1-6715-D143-A1A8-349BAE2CFDA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177657008"/>
      </p:ext>
    </p:extLst>
  </p:cSld>
  <p:clrMapOvr>
    <a:overrideClrMapping bg1="dk1" tx1="lt1" bg2="dk2" tx2="lt2" accent1="accent1" accent2="accent2" accent3="accent3" accent4="accent4" accent5="accent5" accent6="accent6" hlink="hlink" folHlink="folHlink"/>
  </p:clrMapOvr>
  <p:transition spd="med" advTm="52792">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B44C91-0825-1845-883D-D9DF01140C0B}"/>
              </a:ext>
            </a:extLst>
          </p:cNvPr>
          <p:cNvSpPr>
            <a:spLocks noGrp="1"/>
          </p:cNvSpPr>
          <p:nvPr>
            <p:ph type="title"/>
          </p:nvPr>
        </p:nvSpPr>
        <p:spPr>
          <a:xfrm>
            <a:off x="804671" y="640263"/>
            <a:ext cx="3284331" cy="5254510"/>
          </a:xfrm>
        </p:spPr>
        <p:txBody>
          <a:bodyPr>
            <a:normAutofit/>
          </a:bodyPr>
          <a:lstStyle/>
          <a:p>
            <a:r>
              <a:rPr lang="en-US" dirty="0"/>
              <a:t>Streaming and Social Media Influencers</a:t>
            </a:r>
          </a:p>
        </p:txBody>
      </p:sp>
      <p:sp>
        <p:nvSpPr>
          <p:cNvPr id="3" name="Content Placeholder 2">
            <a:extLst>
              <a:ext uri="{FF2B5EF4-FFF2-40B4-BE49-F238E27FC236}">
                <a16:creationId xmlns:a16="http://schemas.microsoft.com/office/drawing/2014/main" id="{790AC77B-DFFA-6942-B227-9681C961FA74}"/>
              </a:ext>
            </a:extLst>
          </p:cNvPr>
          <p:cNvSpPr>
            <a:spLocks noGrp="1"/>
          </p:cNvSpPr>
          <p:nvPr>
            <p:ph idx="1"/>
          </p:nvPr>
        </p:nvSpPr>
        <p:spPr>
          <a:xfrm>
            <a:off x="5129562" y="179686"/>
            <a:ext cx="6257767" cy="6175664"/>
          </a:xfrm>
        </p:spPr>
        <p:txBody>
          <a:bodyPr anchor="ctr">
            <a:normAutofit fontScale="77500" lnSpcReduction="20000"/>
          </a:bodyPr>
          <a:lstStyle/>
          <a:p>
            <a:r>
              <a:rPr lang="en-GB" sz="2200" dirty="0">
                <a:solidFill>
                  <a:schemeClr val="bg1"/>
                </a:solidFill>
              </a:rPr>
              <a:t>‘Streaming accounted for more than 80% of overall music consumption in the UK last year’ (</a:t>
            </a:r>
            <a:r>
              <a:rPr lang="en-GB" sz="2200" dirty="0" err="1">
                <a:solidFill>
                  <a:schemeClr val="bg1"/>
                </a:solidFill>
              </a:rPr>
              <a:t>Topham</a:t>
            </a:r>
            <a:r>
              <a:rPr lang="en-GB" sz="2200" dirty="0">
                <a:solidFill>
                  <a:schemeClr val="bg1"/>
                </a:solidFill>
              </a:rPr>
              <a:t>, 2021). </a:t>
            </a:r>
            <a:endParaRPr lang="en-US" sz="2200" dirty="0">
              <a:solidFill>
                <a:schemeClr val="bg1"/>
              </a:solidFill>
            </a:endParaRPr>
          </a:p>
          <a:p>
            <a:r>
              <a:rPr lang="en-US" sz="2200" dirty="0">
                <a:solidFill>
                  <a:schemeClr val="bg1"/>
                </a:solidFill>
              </a:rPr>
              <a:t>Spotify Curators</a:t>
            </a:r>
          </a:p>
          <a:p>
            <a:pPr>
              <a:buFont typeface="Wingdings" pitchFamily="2" charset="2"/>
              <a:buChar char="Ø"/>
            </a:pPr>
            <a:r>
              <a:rPr lang="en-US" sz="2200" dirty="0">
                <a:solidFill>
                  <a:schemeClr val="bg1"/>
                </a:solidFill>
              </a:rPr>
              <a:t>David FY, aka </a:t>
            </a:r>
            <a:r>
              <a:rPr lang="en-US" sz="2200" dirty="0" err="1">
                <a:solidFill>
                  <a:schemeClr val="bg1"/>
                </a:solidFill>
              </a:rPr>
              <a:t>Dmusic</a:t>
            </a:r>
            <a:r>
              <a:rPr lang="en-US" sz="2200" dirty="0">
                <a:solidFill>
                  <a:schemeClr val="bg1"/>
                </a:solidFill>
              </a:rPr>
              <a:t> - ‘Hits 2021’ playlist has </a:t>
            </a:r>
            <a:r>
              <a:rPr lang="en-GB" sz="2200" dirty="0">
                <a:solidFill>
                  <a:schemeClr val="bg1"/>
                </a:solidFill>
              </a:rPr>
              <a:t>473,659 followers</a:t>
            </a:r>
          </a:p>
          <a:p>
            <a:pPr>
              <a:buFont typeface="Wingdings" pitchFamily="2" charset="2"/>
              <a:buChar char="Ø"/>
            </a:pPr>
            <a:r>
              <a:rPr lang="en-GB" sz="2200" dirty="0">
                <a:solidFill>
                  <a:schemeClr val="bg1"/>
                </a:solidFill>
                <a:hlinkClick r:id="rId5"/>
              </a:rPr>
              <a:t>https://www.facebook.com/davidfycurator</a:t>
            </a:r>
            <a:endParaRPr lang="en-GB" sz="2200" dirty="0">
              <a:solidFill>
                <a:schemeClr val="bg1"/>
              </a:solidFill>
            </a:endParaRPr>
          </a:p>
          <a:p>
            <a:pPr>
              <a:buFont typeface="Wingdings" pitchFamily="2" charset="2"/>
              <a:buChar char="Ø"/>
            </a:pPr>
            <a:r>
              <a:rPr lang="en-GB" sz="2200" dirty="0">
                <a:solidFill>
                  <a:schemeClr val="bg1"/>
                </a:solidFill>
              </a:rPr>
              <a:t>Matt Johnson, singer-songwriter – ‘New Music 2021’ playlist has 5,511 followers. ‘Break up Songs’ playlist has 2,904 followers</a:t>
            </a:r>
          </a:p>
          <a:p>
            <a:pPr>
              <a:buFont typeface="Wingdings" pitchFamily="2" charset="2"/>
              <a:buChar char="Ø"/>
            </a:pPr>
            <a:r>
              <a:rPr lang="en-GB" sz="2200" u="sng" dirty="0">
                <a:solidFill>
                  <a:schemeClr val="bg1"/>
                </a:solidFill>
                <a:hlinkClick r:id="rId6"/>
              </a:rPr>
              <a:t>https://www.facebook.com/mattjohnsonofficial</a:t>
            </a:r>
            <a:r>
              <a:rPr lang="en-GB" sz="2200" dirty="0">
                <a:solidFill>
                  <a:schemeClr val="bg1"/>
                </a:solidFill>
                <a:effectLst/>
              </a:rPr>
              <a:t> </a:t>
            </a:r>
          </a:p>
          <a:p>
            <a:r>
              <a:rPr lang="en-GB" sz="2200" dirty="0">
                <a:solidFill>
                  <a:schemeClr val="bg1"/>
                </a:solidFill>
              </a:rPr>
              <a:t>Social Media Influencer</a:t>
            </a:r>
          </a:p>
          <a:p>
            <a:r>
              <a:rPr lang="en-GB" sz="2400" dirty="0">
                <a:solidFill>
                  <a:schemeClr val="bg1"/>
                </a:solidFill>
              </a:rPr>
              <a:t>The bigger the influencer the more expensive their posts will be. Now that social media influencers need to clarify when doing an advertisement about products and paid sponsorships, I think the way to go past this would be to target female fitness influencers. </a:t>
            </a:r>
          </a:p>
          <a:p>
            <a:r>
              <a:rPr lang="en-GB" sz="2400" dirty="0">
                <a:solidFill>
                  <a:schemeClr val="bg1"/>
                </a:solidFill>
              </a:rPr>
              <a:t>when they put their videos together and use music, they can use Beatriz Fernandes’s music underneath their workout. Even if it is for the ‘cool down’ part of the exercise.</a:t>
            </a:r>
            <a:endParaRPr lang="en-GB" sz="2200" dirty="0">
              <a:solidFill>
                <a:schemeClr val="bg1"/>
              </a:solidFill>
            </a:endParaRPr>
          </a:p>
          <a:p>
            <a:pPr>
              <a:buFont typeface="Wingdings" pitchFamily="2" charset="2"/>
              <a:buChar char="Ø"/>
            </a:pPr>
            <a:r>
              <a:rPr lang="en-GB" sz="2200" dirty="0">
                <a:solidFill>
                  <a:schemeClr val="bg1"/>
                </a:solidFill>
              </a:rPr>
              <a:t>Female fitness influencers</a:t>
            </a:r>
          </a:p>
          <a:p>
            <a:pPr>
              <a:buFont typeface="Wingdings" pitchFamily="2" charset="2"/>
              <a:buChar char="Ø"/>
            </a:pPr>
            <a:r>
              <a:rPr lang="en-GB" sz="2200" dirty="0" err="1">
                <a:solidFill>
                  <a:schemeClr val="bg1"/>
                </a:solidFill>
              </a:rPr>
              <a:t>Chessie</a:t>
            </a:r>
            <a:r>
              <a:rPr lang="en-GB" sz="2200" dirty="0">
                <a:solidFill>
                  <a:schemeClr val="bg1"/>
                </a:solidFill>
              </a:rPr>
              <a:t> King – 730K followers</a:t>
            </a:r>
          </a:p>
          <a:p>
            <a:pPr>
              <a:buFont typeface="Wingdings" pitchFamily="2" charset="2"/>
              <a:buChar char="Ø"/>
            </a:pPr>
            <a:r>
              <a:rPr lang="en-GB" sz="2200" u="sng" dirty="0">
                <a:solidFill>
                  <a:schemeClr val="bg1"/>
                </a:solidFill>
                <a:hlinkClick r:id="rId7"/>
              </a:rPr>
              <a:t>https://www.linkedin.com/in/chessie-king-6b5433107/</a:t>
            </a:r>
            <a:r>
              <a:rPr lang="en-GB" sz="2200" dirty="0">
                <a:solidFill>
                  <a:schemeClr val="bg1"/>
                </a:solidFill>
              </a:rPr>
              <a:t> </a:t>
            </a:r>
          </a:p>
          <a:p>
            <a:pPr marL="0" indent="0">
              <a:buNone/>
            </a:pPr>
            <a:endParaRPr lang="en-US" sz="2200" dirty="0">
              <a:solidFill>
                <a:schemeClr val="bg1"/>
              </a:solidFill>
            </a:endParaRPr>
          </a:p>
        </p:txBody>
      </p:sp>
      <p:pic>
        <p:nvPicPr>
          <p:cNvPr id="4" name="Audio 3">
            <a:hlinkClick r:id="" action="ppaction://media"/>
            <a:extLst>
              <a:ext uri="{FF2B5EF4-FFF2-40B4-BE49-F238E27FC236}">
                <a16:creationId xmlns:a16="http://schemas.microsoft.com/office/drawing/2014/main" id="{10E716E5-737E-1041-A26C-E9DE969B662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29702592"/>
      </p:ext>
    </p:extLst>
  </p:cSld>
  <p:clrMapOvr>
    <a:overrideClrMapping bg1="dk1" tx1="lt1" bg2="dk2" tx2="lt2" accent1="accent1" accent2="accent2" accent3="accent3" accent4="accent4" accent5="accent5" accent6="accent6" hlink="hlink" folHlink="folHlink"/>
  </p:clrMapOvr>
  <p:transition spd="slow" advTm="43008">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498EA-CBBA-5C4B-A10A-24B9D44F783C}"/>
              </a:ext>
            </a:extLst>
          </p:cNvPr>
          <p:cNvSpPr>
            <a:spLocks noGrp="1"/>
          </p:cNvSpPr>
          <p:nvPr>
            <p:ph type="title"/>
          </p:nvPr>
        </p:nvSpPr>
        <p:spPr>
          <a:xfrm>
            <a:off x="5116878" y="629266"/>
            <a:ext cx="6422849" cy="1676603"/>
          </a:xfrm>
        </p:spPr>
        <p:txBody>
          <a:bodyPr>
            <a:normAutofit/>
          </a:bodyPr>
          <a:lstStyle/>
          <a:p>
            <a:r>
              <a:rPr lang="en-US" dirty="0"/>
              <a:t>Articles and Blogs</a:t>
            </a:r>
          </a:p>
        </p:txBody>
      </p:sp>
      <p:sp>
        <p:nvSpPr>
          <p:cNvPr id="11" name="Rectangle 10">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text, application&#10;&#10;Description automatically generated">
            <a:extLst>
              <a:ext uri="{FF2B5EF4-FFF2-40B4-BE49-F238E27FC236}">
                <a16:creationId xmlns:a16="http://schemas.microsoft.com/office/drawing/2014/main" id="{17B65767-9F45-EC47-84A2-254CE49F9CD2}"/>
              </a:ext>
            </a:extLst>
          </p:cNvPr>
          <p:cNvPicPr>
            <a:picLocks noChangeAspect="1"/>
          </p:cNvPicPr>
          <p:nvPr/>
        </p:nvPicPr>
        <p:blipFill>
          <a:blip r:embed="rId5"/>
          <a:stretch>
            <a:fillRect/>
          </a:stretch>
        </p:blipFill>
        <p:spPr>
          <a:xfrm>
            <a:off x="804672" y="960172"/>
            <a:ext cx="3026664" cy="2156497"/>
          </a:xfrm>
          <a:prstGeom prst="rect">
            <a:avLst/>
          </a:prstGeom>
        </p:spPr>
      </p:pic>
      <p:pic>
        <p:nvPicPr>
          <p:cNvPr id="6" name="Picture 5" descr="Graphical user interface, text, application, email&#10;&#10;Description automatically generated">
            <a:extLst>
              <a:ext uri="{FF2B5EF4-FFF2-40B4-BE49-F238E27FC236}">
                <a16:creationId xmlns:a16="http://schemas.microsoft.com/office/drawing/2014/main" id="{56A01BD5-07B0-2742-BEF9-491A853BD2F3}"/>
              </a:ext>
            </a:extLst>
          </p:cNvPr>
          <p:cNvPicPr>
            <a:picLocks noChangeAspect="1"/>
          </p:cNvPicPr>
          <p:nvPr/>
        </p:nvPicPr>
        <p:blipFill>
          <a:blip r:embed="rId6"/>
          <a:stretch>
            <a:fillRect/>
          </a:stretch>
        </p:blipFill>
        <p:spPr>
          <a:xfrm>
            <a:off x="804672" y="3810379"/>
            <a:ext cx="3026663" cy="1740330"/>
          </a:xfrm>
          <a:prstGeom prst="rect">
            <a:avLst/>
          </a:prstGeom>
          <a:effectLst/>
        </p:spPr>
      </p:pic>
      <p:sp>
        <p:nvSpPr>
          <p:cNvPr id="3" name="Content Placeholder 2">
            <a:extLst>
              <a:ext uri="{FF2B5EF4-FFF2-40B4-BE49-F238E27FC236}">
                <a16:creationId xmlns:a16="http://schemas.microsoft.com/office/drawing/2014/main" id="{9E515FD9-E9F3-714C-B905-4B39A25E3F67}"/>
              </a:ext>
            </a:extLst>
          </p:cNvPr>
          <p:cNvSpPr>
            <a:spLocks noGrp="1"/>
          </p:cNvSpPr>
          <p:nvPr>
            <p:ph idx="1"/>
          </p:nvPr>
        </p:nvSpPr>
        <p:spPr>
          <a:xfrm>
            <a:off x="5116880" y="2438400"/>
            <a:ext cx="6422848" cy="3785419"/>
          </a:xfrm>
        </p:spPr>
        <p:txBody>
          <a:bodyPr>
            <a:normAutofit/>
          </a:bodyPr>
          <a:lstStyle/>
          <a:p>
            <a:r>
              <a:rPr lang="en-US" sz="2000"/>
              <a:t>Fader – UK &amp; New York based magazine. </a:t>
            </a:r>
          </a:p>
          <a:p>
            <a:r>
              <a:rPr lang="en-US" sz="2000"/>
              <a:t>David Renshaw – Freelance editor and writer</a:t>
            </a:r>
          </a:p>
          <a:p>
            <a:r>
              <a:rPr lang="en-GB" sz="2000" u="sng">
                <a:hlinkClick r:id="rId7"/>
              </a:rPr>
              <a:t>https://www.linkedin.com/in/david-renshaw-4a367261/</a:t>
            </a:r>
            <a:r>
              <a:rPr lang="en-GB" sz="2000"/>
              <a:t> </a:t>
            </a:r>
            <a:endParaRPr lang="en-US" sz="2000"/>
          </a:p>
          <a:p>
            <a:r>
              <a:rPr lang="en-GB" sz="2000"/>
              <a:t>Jornal de Leiria wrote a piece on Beatriz in 2019 </a:t>
            </a:r>
          </a:p>
          <a:p>
            <a:r>
              <a:rPr lang="en-GB" sz="2000"/>
              <a:t>Regiao de Leiria wrote a piece on Beatriz in 2019</a:t>
            </a:r>
          </a:p>
          <a:p>
            <a:endParaRPr lang="en-GB" sz="2000"/>
          </a:p>
          <a:p>
            <a:r>
              <a:rPr lang="en-GB" sz="2000"/>
              <a:t>Blog/ Magazine – Pink Wafer</a:t>
            </a:r>
          </a:p>
          <a:p>
            <a:r>
              <a:rPr lang="en-GB" sz="2000"/>
              <a:t>Michael Sandfor – Editor-in-Chief</a:t>
            </a:r>
          </a:p>
          <a:p>
            <a:r>
              <a:rPr lang="en-GB" sz="2000" u="sng">
                <a:hlinkClick r:id="rId8"/>
              </a:rPr>
              <a:t>https://www.linkedin.com/in/michael-john-sandford/</a:t>
            </a:r>
            <a:r>
              <a:rPr lang="en-GB" sz="2000"/>
              <a:t> </a:t>
            </a:r>
            <a:endParaRPr lang="en-US" sz="2000"/>
          </a:p>
        </p:txBody>
      </p:sp>
      <p:pic>
        <p:nvPicPr>
          <p:cNvPr id="4" name="Audio 3">
            <a:hlinkClick r:id="" action="ppaction://media"/>
            <a:extLst>
              <a:ext uri="{FF2B5EF4-FFF2-40B4-BE49-F238E27FC236}">
                <a16:creationId xmlns:a16="http://schemas.microsoft.com/office/drawing/2014/main" id="{562AFBD3-DA4C-7345-A62B-8A8EA5CA012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8615077"/>
      </p:ext>
    </p:extLst>
  </p:cSld>
  <p:clrMapOvr>
    <a:masterClrMapping/>
  </p:clrMapOvr>
  <p:transition spd="slow" advTm="4260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E2DC7-E5AB-404E-996E-AAD4EB5855FF}"/>
              </a:ext>
            </a:extLst>
          </p:cNvPr>
          <p:cNvSpPr>
            <a:spLocks noGrp="1"/>
          </p:cNvSpPr>
          <p:nvPr>
            <p:ph type="title"/>
          </p:nvPr>
        </p:nvSpPr>
        <p:spPr>
          <a:xfrm>
            <a:off x="648928" y="338328"/>
            <a:ext cx="3685032" cy="1608328"/>
          </a:xfrm>
        </p:spPr>
        <p:txBody>
          <a:bodyPr>
            <a:normAutofit/>
          </a:bodyPr>
          <a:lstStyle/>
          <a:p>
            <a:r>
              <a:rPr lang="en-US" sz="3600"/>
              <a:t>Advertisement</a:t>
            </a:r>
          </a:p>
        </p:txBody>
      </p:sp>
      <p:sp>
        <p:nvSpPr>
          <p:cNvPr id="3" name="Content Placeholder 2">
            <a:extLst>
              <a:ext uri="{FF2B5EF4-FFF2-40B4-BE49-F238E27FC236}">
                <a16:creationId xmlns:a16="http://schemas.microsoft.com/office/drawing/2014/main" id="{5AACB375-19A6-1C47-9D1E-D55222F61B4D}"/>
              </a:ext>
            </a:extLst>
          </p:cNvPr>
          <p:cNvSpPr>
            <a:spLocks noGrp="1"/>
          </p:cNvSpPr>
          <p:nvPr>
            <p:ph idx="1"/>
          </p:nvPr>
        </p:nvSpPr>
        <p:spPr>
          <a:xfrm>
            <a:off x="4864100" y="338328"/>
            <a:ext cx="6675627" cy="1605083"/>
          </a:xfrm>
        </p:spPr>
        <p:txBody>
          <a:bodyPr anchor="ctr">
            <a:normAutofit/>
          </a:bodyPr>
          <a:lstStyle/>
          <a:p>
            <a:r>
              <a:rPr lang="en-US" sz="1400" dirty="0"/>
              <a:t>YouTube pre-roll - </a:t>
            </a:r>
            <a:r>
              <a:rPr lang="en-GB" sz="1400" dirty="0"/>
              <a:t>costs an average of $2,000 to reach 100,000 viewers. </a:t>
            </a:r>
            <a:endParaRPr lang="en-US" sz="1400" dirty="0"/>
          </a:p>
          <a:p>
            <a:r>
              <a:rPr lang="en-US" sz="1400" dirty="0"/>
              <a:t>Facebook and Instagram promotional posts - £30 for 2 weeks</a:t>
            </a:r>
          </a:p>
          <a:p>
            <a:r>
              <a:rPr lang="en-GB" sz="1400" dirty="0"/>
              <a:t>Both apps should have different content as each appeal to different demographics</a:t>
            </a:r>
            <a:r>
              <a:rPr lang="en-GB" sz="1400" dirty="0">
                <a:effectLst/>
              </a:rPr>
              <a:t> </a:t>
            </a:r>
          </a:p>
          <a:p>
            <a:r>
              <a:rPr lang="en-GB" sz="1400" dirty="0"/>
              <a:t>Family and friends – More text heavy. </a:t>
            </a:r>
          </a:p>
          <a:p>
            <a:r>
              <a:rPr lang="en-GB" sz="1400" dirty="0"/>
              <a:t>Visually orientated – Younger demographic</a:t>
            </a:r>
            <a:endParaRPr lang="en-US" sz="1400" dirty="0"/>
          </a:p>
        </p:txBody>
      </p:sp>
      <p:sp>
        <p:nvSpPr>
          <p:cNvPr id="28" name="Rectangle 22">
            <a:extLst>
              <a:ext uri="{FF2B5EF4-FFF2-40B4-BE49-F238E27FC236}">
                <a16:creationId xmlns:a16="http://schemas.microsoft.com/office/drawing/2014/main" id="{5AAE9118-0436-4488-AC4A-C14DF6A7B6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2211010"/>
            <a:ext cx="12192002" cy="464699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ounded Rectangle 26">
            <a:extLst>
              <a:ext uri="{FF2B5EF4-FFF2-40B4-BE49-F238E27FC236}">
                <a16:creationId xmlns:a16="http://schemas.microsoft.com/office/drawing/2014/main" id="{1B10F861-B8F1-49C7-BD58-EAB20CEE7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64"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application&#10;&#10;Description automatically generated">
            <a:extLst>
              <a:ext uri="{FF2B5EF4-FFF2-40B4-BE49-F238E27FC236}">
                <a16:creationId xmlns:a16="http://schemas.microsoft.com/office/drawing/2014/main" id="{1B791D4C-8C1A-4A41-906E-5FD51EE62480}"/>
              </a:ext>
            </a:extLst>
          </p:cNvPr>
          <p:cNvPicPr>
            <a:picLocks noChangeAspect="1"/>
          </p:cNvPicPr>
          <p:nvPr/>
        </p:nvPicPr>
        <p:blipFill>
          <a:blip r:embed="rId5"/>
          <a:stretch>
            <a:fillRect/>
          </a:stretch>
        </p:blipFill>
        <p:spPr>
          <a:xfrm>
            <a:off x="856490" y="2423160"/>
            <a:ext cx="4517603" cy="3930315"/>
          </a:xfrm>
          <a:prstGeom prst="rect">
            <a:avLst/>
          </a:prstGeom>
        </p:spPr>
      </p:pic>
      <p:sp>
        <p:nvSpPr>
          <p:cNvPr id="27" name="Rounded Rectangle 16">
            <a:extLst>
              <a:ext uri="{FF2B5EF4-FFF2-40B4-BE49-F238E27FC236}">
                <a16:creationId xmlns:a16="http://schemas.microsoft.com/office/drawing/2014/main" id="{61F6E425-22AB-4DA2-8FAC-58ADB58E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4749"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Graphical user interface, application&#10;&#10;Description automatically generated">
            <a:extLst>
              <a:ext uri="{FF2B5EF4-FFF2-40B4-BE49-F238E27FC236}">
                <a16:creationId xmlns:a16="http://schemas.microsoft.com/office/drawing/2014/main" id="{6C8C99B5-01F4-CA48-B50D-6CF2AA514EDF}"/>
              </a:ext>
            </a:extLst>
          </p:cNvPr>
          <p:cNvPicPr>
            <a:picLocks noChangeAspect="1"/>
          </p:cNvPicPr>
          <p:nvPr/>
        </p:nvPicPr>
        <p:blipFill>
          <a:blip r:embed="rId6"/>
          <a:stretch>
            <a:fillRect/>
          </a:stretch>
        </p:blipFill>
        <p:spPr>
          <a:xfrm>
            <a:off x="6850055" y="2423160"/>
            <a:ext cx="4543716" cy="3930315"/>
          </a:xfrm>
          <a:prstGeom prst="rect">
            <a:avLst/>
          </a:prstGeom>
        </p:spPr>
      </p:pic>
      <p:pic>
        <p:nvPicPr>
          <p:cNvPr id="6" name="Audio 5">
            <a:hlinkClick r:id="" action="ppaction://media"/>
            <a:extLst>
              <a:ext uri="{FF2B5EF4-FFF2-40B4-BE49-F238E27FC236}">
                <a16:creationId xmlns:a16="http://schemas.microsoft.com/office/drawing/2014/main" id="{EE148378-96FC-FD4F-B2ED-6125EAF54BD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97069602"/>
      </p:ext>
    </p:extLst>
  </p:cSld>
  <p:clrMapOvr>
    <a:masterClrMapping/>
  </p:clrMapOvr>
  <p:transition spd="slow" advTm="24514">
    <p:cover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3473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63FD7E-3698-A240-B9F0-CE4247E10596}"/>
              </a:ext>
            </a:extLst>
          </p:cNvPr>
          <p:cNvSpPr>
            <a:spLocks noGrp="1"/>
          </p:cNvSpPr>
          <p:nvPr>
            <p:ph type="title"/>
          </p:nvPr>
        </p:nvSpPr>
        <p:spPr>
          <a:xfrm>
            <a:off x="524256" y="491260"/>
            <a:ext cx="6594189" cy="1625210"/>
          </a:xfrm>
        </p:spPr>
        <p:txBody>
          <a:bodyPr>
            <a:normAutofit/>
          </a:bodyPr>
          <a:lstStyle/>
          <a:p>
            <a:r>
              <a:rPr lang="en-US">
                <a:solidFill>
                  <a:srgbClr val="FFFFFF"/>
                </a:solidFill>
              </a:rPr>
              <a:t>TV Advertisement</a:t>
            </a:r>
          </a:p>
        </p:txBody>
      </p:sp>
      <p:pic>
        <p:nvPicPr>
          <p:cNvPr id="4" name="Picture 3" descr="A person holding a microphone&#10;&#10;Description automatically generated with medium confidence">
            <a:extLst>
              <a:ext uri="{FF2B5EF4-FFF2-40B4-BE49-F238E27FC236}">
                <a16:creationId xmlns:a16="http://schemas.microsoft.com/office/drawing/2014/main" id="{1DF19533-9FB8-2F4B-B0EC-696FC13CB670}"/>
              </a:ext>
            </a:extLst>
          </p:cNvPr>
          <p:cNvPicPr>
            <a:picLocks noChangeAspect="1"/>
          </p:cNvPicPr>
          <p:nvPr/>
        </p:nvPicPr>
        <p:blipFill rotWithShape="1">
          <a:blip r:embed="rId5"/>
          <a:srcRect l="25835" r="27337" b="3"/>
          <a:stretch/>
        </p:blipFill>
        <p:spPr>
          <a:xfrm>
            <a:off x="327546" y="2454903"/>
            <a:ext cx="3442801" cy="4080254"/>
          </a:xfrm>
          <a:prstGeom prst="rect">
            <a:avLst/>
          </a:prstGeom>
        </p:spPr>
      </p:pic>
      <p:pic>
        <p:nvPicPr>
          <p:cNvPr id="5" name="Picture 4" descr="Chart, treemap chart&#10;&#10;Description automatically generated">
            <a:extLst>
              <a:ext uri="{FF2B5EF4-FFF2-40B4-BE49-F238E27FC236}">
                <a16:creationId xmlns:a16="http://schemas.microsoft.com/office/drawing/2014/main" id="{CC6A5770-DA35-D846-AA05-60BFB2E89228}"/>
              </a:ext>
            </a:extLst>
          </p:cNvPr>
          <p:cNvPicPr>
            <a:picLocks noChangeAspect="1"/>
          </p:cNvPicPr>
          <p:nvPr/>
        </p:nvPicPr>
        <p:blipFill rotWithShape="1">
          <a:blip r:embed="rId6"/>
          <a:srcRect l="12178" r="5764" b="-1"/>
          <a:stretch/>
        </p:blipFill>
        <p:spPr>
          <a:xfrm>
            <a:off x="3942260" y="2454901"/>
            <a:ext cx="3442803" cy="4080255"/>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B85060C-6D93-F541-BB3D-D33E5F25B451}"/>
              </a:ext>
            </a:extLst>
          </p:cNvPr>
          <p:cNvSpPr>
            <a:spLocks noGrp="1"/>
          </p:cNvSpPr>
          <p:nvPr>
            <p:ph idx="1"/>
          </p:nvPr>
        </p:nvSpPr>
        <p:spPr>
          <a:xfrm>
            <a:off x="7957973" y="763523"/>
            <a:ext cx="3511296" cy="5330952"/>
          </a:xfrm>
        </p:spPr>
        <p:txBody>
          <a:bodyPr anchor="ctr">
            <a:normAutofit/>
          </a:bodyPr>
          <a:lstStyle/>
          <a:p>
            <a:r>
              <a:rPr lang="en-US" sz="2000">
                <a:solidFill>
                  <a:srgbClr val="FFFFFF"/>
                </a:solidFill>
              </a:rPr>
              <a:t>In 2014, Sam Smith did a live performance in an ad break – first in UK.</a:t>
            </a:r>
          </a:p>
          <a:p>
            <a:r>
              <a:rPr lang="en-US" sz="2000">
                <a:solidFill>
                  <a:srgbClr val="FFFFFF"/>
                </a:solidFill>
              </a:rPr>
              <a:t>Radio Advertisement – breakfast and evening time slots</a:t>
            </a:r>
          </a:p>
          <a:p>
            <a:r>
              <a:rPr lang="en-US" sz="2000">
                <a:solidFill>
                  <a:srgbClr val="FFFFFF"/>
                </a:solidFill>
              </a:rPr>
              <a:t>Digital Billboards in London</a:t>
            </a:r>
          </a:p>
          <a:p>
            <a:r>
              <a:rPr lang="en-US" sz="2000">
                <a:solidFill>
                  <a:srgbClr val="FFFFFF"/>
                </a:solidFill>
              </a:rPr>
              <a:t>#Don’tDisguise</a:t>
            </a:r>
          </a:p>
          <a:p>
            <a:r>
              <a:rPr lang="en-US" sz="2000">
                <a:solidFill>
                  <a:srgbClr val="FFFFFF"/>
                </a:solidFill>
              </a:rPr>
              <a:t>Less is more</a:t>
            </a:r>
          </a:p>
          <a:p>
            <a:r>
              <a:rPr lang="en-US" sz="2000">
                <a:solidFill>
                  <a:srgbClr val="FFFFFF"/>
                </a:solidFill>
              </a:rPr>
              <a:t>In 2015, Ed Sheeran’s marketing technique worked to build anticipation for his release in 2017</a:t>
            </a:r>
          </a:p>
          <a:p>
            <a:r>
              <a:rPr lang="en-US" sz="2000">
                <a:solidFill>
                  <a:srgbClr val="FFFFFF"/>
                </a:solidFill>
              </a:rPr>
              <a:t>Have Beatriz’s live performance closer to release</a:t>
            </a:r>
          </a:p>
        </p:txBody>
      </p:sp>
      <p:pic>
        <p:nvPicPr>
          <p:cNvPr id="7" name="Audio 6">
            <a:hlinkClick r:id="" action="ppaction://media"/>
            <a:extLst>
              <a:ext uri="{FF2B5EF4-FFF2-40B4-BE49-F238E27FC236}">
                <a16:creationId xmlns:a16="http://schemas.microsoft.com/office/drawing/2014/main" id="{4FE8774D-E506-E442-9F15-91EFCA40CD4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380590"/>
      </p:ext>
    </p:extLst>
  </p:cSld>
  <p:clrMapOvr>
    <a:masterClrMapping/>
  </p:clrMapOvr>
  <p:transition spd="slow" advTm="70043">
    <p:push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Where is the world's best billboard site? - BBC News">
            <a:extLst>
              <a:ext uri="{FF2B5EF4-FFF2-40B4-BE49-F238E27FC236}">
                <a16:creationId xmlns:a16="http://schemas.microsoft.com/office/drawing/2014/main" id="{A5A32F2D-2820-E644-8BCD-3D0AF09720D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013" r="8011" b="9091"/>
          <a:stretch/>
        </p:blipFill>
        <p:spPr bwMode="auto">
          <a:xfrm>
            <a:off x="3522468" y="1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ACD9EB-AE64-A74C-8D74-21933FDA49FC}"/>
              </a:ext>
            </a:extLst>
          </p:cNvPr>
          <p:cNvSpPr>
            <a:spLocks noGrp="1"/>
          </p:cNvSpPr>
          <p:nvPr>
            <p:ph type="title"/>
          </p:nvPr>
        </p:nvSpPr>
        <p:spPr>
          <a:xfrm>
            <a:off x="371093" y="1117727"/>
            <a:ext cx="3438144" cy="1124712"/>
          </a:xfrm>
        </p:spPr>
        <p:txBody>
          <a:bodyPr anchor="b">
            <a:normAutofit/>
          </a:bodyPr>
          <a:lstStyle/>
          <a:p>
            <a:r>
              <a:rPr lang="en-US" sz="2800" dirty="0"/>
              <a:t>Timeline</a:t>
            </a:r>
          </a:p>
        </p:txBody>
      </p:sp>
      <p:sp>
        <p:nvSpPr>
          <p:cNvPr id="75" name="Rectangle 7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59FF89A-7D00-2B4E-8FC2-30349C7E11A3}"/>
              </a:ext>
            </a:extLst>
          </p:cNvPr>
          <p:cNvSpPr>
            <a:spLocks noGrp="1"/>
          </p:cNvSpPr>
          <p:nvPr>
            <p:ph idx="1"/>
          </p:nvPr>
        </p:nvSpPr>
        <p:spPr>
          <a:xfrm>
            <a:off x="0" y="2527601"/>
            <a:ext cx="5076396" cy="4352343"/>
          </a:xfrm>
        </p:spPr>
        <p:txBody>
          <a:bodyPr anchor="t">
            <a:normAutofit fontScale="92500" lnSpcReduction="20000"/>
          </a:bodyPr>
          <a:lstStyle/>
          <a:p>
            <a:pPr lvl="0"/>
            <a:r>
              <a:rPr lang="en-GB" sz="1600" dirty="0"/>
              <a:t>10 week timeline</a:t>
            </a:r>
          </a:p>
          <a:p>
            <a:pPr lvl="0"/>
            <a:r>
              <a:rPr lang="en-GB" sz="1600" dirty="0"/>
              <a:t>Build anticipation</a:t>
            </a:r>
          </a:p>
          <a:p>
            <a:pPr lvl="0"/>
            <a:r>
              <a:rPr lang="en-GB" sz="1600" dirty="0"/>
              <a:t>Find hooks on which to hang campaign</a:t>
            </a:r>
          </a:p>
          <a:p>
            <a:pPr lvl="0"/>
            <a:r>
              <a:rPr lang="en-GB" sz="1600" dirty="0"/>
              <a:t>Aim to draw media &amp; consumer attention to peak at certain moments</a:t>
            </a:r>
          </a:p>
          <a:p>
            <a:pPr lvl="0"/>
            <a:r>
              <a:rPr lang="en-GB" sz="1600" dirty="0"/>
              <a:t>Principle of ‘tipping point’ – building to the big bang to generate more reactions</a:t>
            </a:r>
          </a:p>
          <a:p>
            <a:pPr lvl="0"/>
            <a:r>
              <a:rPr lang="en-GB" sz="1600" dirty="0"/>
              <a:t>Make sure each element coordinates with each other</a:t>
            </a:r>
          </a:p>
          <a:p>
            <a:pPr lvl="0"/>
            <a:r>
              <a:rPr lang="en-GB" sz="1600" dirty="0"/>
              <a:t>Digital and offline promotion - live performances, product, retail and ads</a:t>
            </a:r>
          </a:p>
          <a:p>
            <a:pPr lvl="0"/>
            <a:r>
              <a:rPr lang="en-GB" sz="1600" dirty="0"/>
              <a:t>Push tracks to DSPs – </a:t>
            </a:r>
            <a:r>
              <a:rPr lang="en-GB" sz="1600" dirty="0" err="1"/>
              <a:t>spotify</a:t>
            </a:r>
            <a:r>
              <a:rPr lang="en-GB" sz="1600" dirty="0"/>
              <a:t>, apple and amazon music</a:t>
            </a:r>
          </a:p>
          <a:p>
            <a:pPr lvl="0"/>
            <a:r>
              <a:rPr lang="en-GB" sz="1600" dirty="0"/>
              <a:t>Touring – Interviews with radios, magazines and articles along the way</a:t>
            </a:r>
          </a:p>
          <a:p>
            <a:pPr lvl="0"/>
            <a:r>
              <a:rPr lang="en-GB" sz="1600" dirty="0"/>
              <a:t>Merchandise and CDs will be available to buy on her newly created website and also at the venues when touring</a:t>
            </a:r>
          </a:p>
          <a:p>
            <a:pPr lvl="0"/>
            <a:r>
              <a:rPr lang="en-GB" sz="1600" dirty="0"/>
              <a:t>Release more content 4 weeks after release– acoustic version of album and behind the scenes video of the whole campaign</a:t>
            </a:r>
          </a:p>
        </p:txBody>
      </p:sp>
      <p:pic>
        <p:nvPicPr>
          <p:cNvPr id="4" name="Audio 3">
            <a:hlinkClick r:id="" action="ppaction://media"/>
            <a:extLst>
              <a:ext uri="{FF2B5EF4-FFF2-40B4-BE49-F238E27FC236}">
                <a16:creationId xmlns:a16="http://schemas.microsoft.com/office/drawing/2014/main" id="{29A1C9D0-98BC-B846-A223-A17AB9CC9FD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0229026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advTm="36377">
        <p:fade/>
      </p:transition>
    </mc:Choice>
    <mc:Fallback>
      <p:transition spd="med" advTm="363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DCE643-79E9-8E4F-BAFE-5CB99F473E5A}"/>
              </a:ext>
            </a:extLst>
          </p:cNvPr>
          <p:cNvSpPr>
            <a:spLocks noGrp="1"/>
          </p:cNvSpPr>
          <p:nvPr>
            <p:ph type="title"/>
          </p:nvPr>
        </p:nvSpPr>
        <p:spPr>
          <a:xfrm>
            <a:off x="960286" y="4484106"/>
            <a:ext cx="3685032" cy="1558586"/>
          </a:xfrm>
        </p:spPr>
        <p:txBody>
          <a:bodyPr anchor="t">
            <a:normAutofit/>
          </a:bodyPr>
          <a:lstStyle/>
          <a:p>
            <a:r>
              <a:rPr lang="en-US" sz="3400"/>
              <a:t>Assets</a:t>
            </a:r>
          </a:p>
        </p:txBody>
      </p:sp>
      <p:pic>
        <p:nvPicPr>
          <p:cNvPr id="9" name="Picture 8" descr="A picture containing person&#10;&#10;Description automatically generated">
            <a:extLst>
              <a:ext uri="{FF2B5EF4-FFF2-40B4-BE49-F238E27FC236}">
                <a16:creationId xmlns:a16="http://schemas.microsoft.com/office/drawing/2014/main" id="{8CCF2323-00F6-FE49-AA91-1F3F72014309}"/>
              </a:ext>
            </a:extLst>
          </p:cNvPr>
          <p:cNvPicPr>
            <a:picLocks noChangeAspect="1"/>
          </p:cNvPicPr>
          <p:nvPr/>
        </p:nvPicPr>
        <p:blipFill rotWithShape="1">
          <a:blip r:embed="rId5"/>
          <a:srcRect t="12446" r="-3" b="442"/>
          <a:stretch/>
        </p:blipFill>
        <p:spPr>
          <a:xfrm>
            <a:off x="1" y="10"/>
            <a:ext cx="4003040" cy="4226709"/>
          </a:xfrm>
          <a:prstGeom prst="rect">
            <a:avLst/>
          </a:prstGeom>
        </p:spPr>
      </p:pic>
      <p:pic>
        <p:nvPicPr>
          <p:cNvPr id="7" name="Picture 6" descr="A picture containing text, outdoor, person, sign&#10;&#10;Description automatically generated">
            <a:extLst>
              <a:ext uri="{FF2B5EF4-FFF2-40B4-BE49-F238E27FC236}">
                <a16:creationId xmlns:a16="http://schemas.microsoft.com/office/drawing/2014/main" id="{383992BC-A744-DE41-9FB3-7E669FD9EF9D}"/>
              </a:ext>
            </a:extLst>
          </p:cNvPr>
          <p:cNvPicPr>
            <a:picLocks noChangeAspect="1"/>
          </p:cNvPicPr>
          <p:nvPr/>
        </p:nvPicPr>
        <p:blipFill rotWithShape="1">
          <a:blip r:embed="rId6"/>
          <a:srcRect l="101" t="10910" r="-53" b="3727"/>
          <a:stretch/>
        </p:blipFill>
        <p:spPr>
          <a:xfrm>
            <a:off x="4093464" y="0"/>
            <a:ext cx="4003041" cy="4355157"/>
          </a:xfrm>
          <a:prstGeom prst="rect">
            <a:avLst/>
          </a:prstGeom>
        </p:spPr>
      </p:pic>
      <p:pic>
        <p:nvPicPr>
          <p:cNvPr id="5" name="Picture 4" descr="A person with his eyes closed&#10;&#10;Description automatically generated with medium confidence">
            <a:extLst>
              <a:ext uri="{FF2B5EF4-FFF2-40B4-BE49-F238E27FC236}">
                <a16:creationId xmlns:a16="http://schemas.microsoft.com/office/drawing/2014/main" id="{EE9296A2-EDAB-3441-A172-6D47AAF296D3}"/>
              </a:ext>
            </a:extLst>
          </p:cNvPr>
          <p:cNvPicPr>
            <a:picLocks noChangeAspect="1"/>
          </p:cNvPicPr>
          <p:nvPr/>
        </p:nvPicPr>
        <p:blipFill rotWithShape="1">
          <a:blip r:embed="rId7"/>
          <a:srcRect r="3503" b="-3"/>
          <a:stretch/>
        </p:blipFill>
        <p:spPr>
          <a:xfrm>
            <a:off x="8186928" y="10"/>
            <a:ext cx="4005072" cy="4224518"/>
          </a:xfrm>
          <a:prstGeom prst="rect">
            <a:avLst/>
          </a:prstGeom>
        </p:spPr>
      </p:pic>
      <p:sp>
        <p:nvSpPr>
          <p:cNvPr id="3" name="Content Placeholder 2">
            <a:extLst>
              <a:ext uri="{FF2B5EF4-FFF2-40B4-BE49-F238E27FC236}">
                <a16:creationId xmlns:a16="http://schemas.microsoft.com/office/drawing/2014/main" id="{B15C41F1-5FF4-394E-84B2-9468C745A8AB}"/>
              </a:ext>
            </a:extLst>
          </p:cNvPr>
          <p:cNvSpPr>
            <a:spLocks noGrp="1"/>
          </p:cNvSpPr>
          <p:nvPr>
            <p:ph idx="1"/>
          </p:nvPr>
        </p:nvSpPr>
        <p:spPr>
          <a:xfrm>
            <a:off x="3869871" y="4535424"/>
            <a:ext cx="6179468" cy="2159290"/>
          </a:xfrm>
        </p:spPr>
        <p:txBody>
          <a:bodyPr>
            <a:normAutofit/>
          </a:bodyPr>
          <a:lstStyle/>
          <a:p>
            <a:r>
              <a:rPr lang="en-US" sz="2000" dirty="0"/>
              <a:t>Artwork for singles and album </a:t>
            </a:r>
          </a:p>
          <a:p>
            <a:r>
              <a:rPr lang="en-US" sz="2000" dirty="0"/>
              <a:t>Target demographic will find visually pleasing</a:t>
            </a:r>
          </a:p>
          <a:p>
            <a:r>
              <a:rPr lang="en-US" sz="2000" dirty="0"/>
              <a:t>Relatable</a:t>
            </a:r>
          </a:p>
          <a:p>
            <a:r>
              <a:rPr lang="en-US" sz="2000" dirty="0"/>
              <a:t>EPK – professional and ready to be given to labels, radio presenters and writers. Links to social media and streaming profiles</a:t>
            </a:r>
          </a:p>
          <a:p>
            <a:pPr marL="0" indent="0">
              <a:buNone/>
            </a:pPr>
            <a:endParaRPr lang="en-US" sz="1400" dirty="0"/>
          </a:p>
          <a:p>
            <a:endParaRPr lang="en-US" sz="1400" dirty="0"/>
          </a:p>
        </p:txBody>
      </p:sp>
      <p:grpSp>
        <p:nvGrpSpPr>
          <p:cNvPr id="16" name="Group 15">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7"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8"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pic>
        <p:nvPicPr>
          <p:cNvPr id="4" name="Audio 3">
            <a:hlinkClick r:id="" action="ppaction://media"/>
            <a:extLst>
              <a:ext uri="{FF2B5EF4-FFF2-40B4-BE49-F238E27FC236}">
                <a16:creationId xmlns:a16="http://schemas.microsoft.com/office/drawing/2014/main" id="{0F793A8F-54C0-2C49-B174-8429FA37CF0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54277237"/>
      </p:ext>
    </p:extLst>
  </p:cSld>
  <p:clrMapOvr>
    <a:masterClrMapping/>
  </p:clrMapOvr>
  <mc:AlternateContent xmlns:mc="http://schemas.openxmlformats.org/markup-compatibility/2006">
    <mc:Choice xmlns:p14="http://schemas.microsoft.com/office/powerpoint/2010/main" Requires="p14">
      <p:transition spd="slow" p14:dur="1500" advTm="33960">
        <p:split orient="vert"/>
      </p:transition>
    </mc:Choice>
    <mc:Fallback>
      <p:transition spd="slow" advTm="3396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BD2D6C-FE30-0E4B-B296-3B6E5ED09FEF}"/>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Budget</a:t>
            </a:r>
          </a:p>
        </p:txBody>
      </p:sp>
      <p:pic>
        <p:nvPicPr>
          <p:cNvPr id="7" name="Picture 6" descr="Graphical user interface, application, table&#10;&#10;Description automatically generated">
            <a:extLst>
              <a:ext uri="{FF2B5EF4-FFF2-40B4-BE49-F238E27FC236}">
                <a16:creationId xmlns:a16="http://schemas.microsoft.com/office/drawing/2014/main" id="{02D0DBF8-7759-DE48-ACD2-9A439137A7DE}"/>
              </a:ext>
            </a:extLst>
          </p:cNvPr>
          <p:cNvPicPr>
            <a:picLocks noChangeAspect="1"/>
          </p:cNvPicPr>
          <p:nvPr/>
        </p:nvPicPr>
        <p:blipFill>
          <a:blip r:embed="rId5"/>
          <a:stretch>
            <a:fillRect/>
          </a:stretch>
        </p:blipFill>
        <p:spPr>
          <a:xfrm>
            <a:off x="3657600" y="641738"/>
            <a:ext cx="8534400" cy="5312662"/>
          </a:xfrm>
          <a:prstGeom prst="rect">
            <a:avLst/>
          </a:prstGeom>
        </p:spPr>
      </p:pic>
      <p:pic>
        <p:nvPicPr>
          <p:cNvPr id="3" name="Audio 2">
            <a:hlinkClick r:id="" action="ppaction://media"/>
            <a:extLst>
              <a:ext uri="{FF2B5EF4-FFF2-40B4-BE49-F238E27FC236}">
                <a16:creationId xmlns:a16="http://schemas.microsoft.com/office/drawing/2014/main" id="{369D9BAA-BD81-1342-9010-7BDF5CA4731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48104195"/>
      </p:ext>
    </p:extLst>
  </p:cSld>
  <p:clrMapOvr>
    <a:masterClrMapping/>
  </p:clrMapOvr>
  <p:transition spd="slow" advTm="23128">
    <p:cover dir="l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par>
                                <p:cTn id="7" presetID="10" presetClass="entr" presetSubtype="0" fill="hold" grpId="0" nodeType="withEffect">
                                  <p:stCondLst>
                                    <p:cond delay="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C4DE4-836D-F547-8F61-AB3E27FA1095}"/>
              </a:ext>
            </a:extLst>
          </p:cNvPr>
          <p:cNvSpPr>
            <a:spLocks noGrp="1"/>
          </p:cNvSpPr>
          <p:nvPr>
            <p:ph type="title"/>
          </p:nvPr>
        </p:nvSpPr>
        <p:spPr>
          <a:xfrm>
            <a:off x="5069940" y="365124"/>
            <a:ext cx="6172200" cy="1828800"/>
          </a:xfrm>
        </p:spPr>
        <p:txBody>
          <a:bodyPr>
            <a:normAutofit/>
          </a:bodyPr>
          <a:lstStyle/>
          <a:p>
            <a:r>
              <a:rPr lang="en-US" dirty="0"/>
              <a:t>Summary</a:t>
            </a:r>
          </a:p>
        </p:txBody>
      </p:sp>
      <p:pic>
        <p:nvPicPr>
          <p:cNvPr id="5" name="Picture 4" descr="A person with long hair&#10;&#10;Description automatically generated with medium confidence">
            <a:extLst>
              <a:ext uri="{FF2B5EF4-FFF2-40B4-BE49-F238E27FC236}">
                <a16:creationId xmlns:a16="http://schemas.microsoft.com/office/drawing/2014/main" id="{8AD660E6-A077-7A4C-B1FB-3CDC108137D4}"/>
              </a:ext>
            </a:extLst>
          </p:cNvPr>
          <p:cNvPicPr>
            <a:picLocks noChangeAspect="1"/>
          </p:cNvPicPr>
          <p:nvPr/>
        </p:nvPicPr>
        <p:blipFill rotWithShape="1">
          <a:blip r:embed="rId5"/>
          <a:srcRect r="-1" b="1335"/>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F859299E-5757-9345-844F-D811248F4F6F}"/>
              </a:ext>
            </a:extLst>
          </p:cNvPr>
          <p:cNvSpPr>
            <a:spLocks noGrp="1"/>
          </p:cNvSpPr>
          <p:nvPr>
            <p:ph idx="1"/>
          </p:nvPr>
        </p:nvSpPr>
        <p:spPr>
          <a:xfrm>
            <a:off x="5069940" y="2322576"/>
            <a:ext cx="6172200" cy="3858768"/>
          </a:xfrm>
        </p:spPr>
        <p:txBody>
          <a:bodyPr>
            <a:normAutofit/>
          </a:bodyPr>
          <a:lstStyle/>
          <a:p>
            <a:r>
              <a:rPr lang="en-US" sz="2400" dirty="0"/>
              <a:t>Help </a:t>
            </a:r>
            <a:r>
              <a:rPr lang="en-GB" sz="2400" dirty="0"/>
              <a:t>build Beatriz Fernandes’ brand and help her music stand out </a:t>
            </a:r>
          </a:p>
          <a:p>
            <a:r>
              <a:rPr lang="en-GB" sz="2400" dirty="0"/>
              <a:t>A new look and style will have consumers relate to her and her music</a:t>
            </a:r>
          </a:p>
          <a:p>
            <a:r>
              <a:rPr lang="en-GB" sz="2400" dirty="0"/>
              <a:t>A new marketing strategy that no one has done before will help bring attention to her music</a:t>
            </a:r>
          </a:p>
          <a:p>
            <a:r>
              <a:rPr lang="en-GB" sz="2400" dirty="0"/>
              <a:t>As long as she gets a reaction, and everyone is talking about Beatriz Fernandes then the job is done</a:t>
            </a:r>
            <a:endParaRPr lang="en-US" sz="2400" dirty="0"/>
          </a:p>
        </p:txBody>
      </p:sp>
      <p:pic>
        <p:nvPicPr>
          <p:cNvPr id="4" name="Audio 3">
            <a:hlinkClick r:id="" action="ppaction://media"/>
            <a:extLst>
              <a:ext uri="{FF2B5EF4-FFF2-40B4-BE49-F238E27FC236}">
                <a16:creationId xmlns:a16="http://schemas.microsoft.com/office/drawing/2014/main" id="{7FC09E61-5ABA-BC4D-8D48-D5FA52BA8B4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359957280"/>
      </p:ext>
    </p:extLst>
  </p:cSld>
  <p:clrMapOvr>
    <a:overrideClrMapping bg1="dk1" tx1="lt1" bg2="dk2" tx2="lt2" accent1="accent1" accent2="accent2" accent3="accent3" accent4="accent4" accent5="accent5" accent6="accent6" hlink="hlink" folHlink="folHlink"/>
  </p:clrMapOvr>
  <p:transition spd="slow" advTm="28748">
    <p:cover dir="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507CBAFC-5AE7-4D0E-91BE-45208BF55C1C}"/>
              </a:ext>
            </a:extLst>
          </p:cNvPr>
          <p:cNvPicPr>
            <a:picLocks noChangeAspect="1"/>
          </p:cNvPicPr>
          <p:nvPr/>
        </p:nvPicPr>
        <p:blipFill rotWithShape="1">
          <a:blip r:embed="rId4"/>
          <a:srcRect l="22895" r="2" b="2"/>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029C4B-1C33-FD49-BE35-C5572348B9E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t>Any Questions?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Audio 2">
            <a:hlinkClick r:id="" action="ppaction://media"/>
            <a:extLst>
              <a:ext uri="{FF2B5EF4-FFF2-40B4-BE49-F238E27FC236}">
                <a16:creationId xmlns:a16="http://schemas.microsoft.com/office/drawing/2014/main" id="{36641993-458B-A149-A163-6AEFB6C961C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551559728"/>
      </p:ext>
    </p:extLst>
  </p:cSld>
  <p:clrMapOvr>
    <a:masterClrMapping/>
  </p:clrMapOvr>
  <p:transition spd="med" advTm="4208">
    <p:pull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BD573-9AFD-694A-BB50-A95580365C84}"/>
              </a:ext>
            </a:extLst>
          </p:cNvPr>
          <p:cNvSpPr>
            <a:spLocks noGrp="1"/>
          </p:cNvSpPr>
          <p:nvPr>
            <p:ph type="title"/>
          </p:nvPr>
        </p:nvSpPr>
        <p:spPr>
          <a:xfrm>
            <a:off x="838200" y="365125"/>
            <a:ext cx="5761383" cy="867327"/>
          </a:xfrm>
        </p:spPr>
        <p:txBody>
          <a:bodyPr/>
          <a:lstStyle/>
          <a:p>
            <a:r>
              <a:rPr lang="en-US" dirty="0"/>
              <a:t>Bibliography</a:t>
            </a:r>
          </a:p>
        </p:txBody>
      </p:sp>
      <p:sp>
        <p:nvSpPr>
          <p:cNvPr id="3" name="Content Placeholder 2">
            <a:extLst>
              <a:ext uri="{FF2B5EF4-FFF2-40B4-BE49-F238E27FC236}">
                <a16:creationId xmlns:a16="http://schemas.microsoft.com/office/drawing/2014/main" id="{C6479F61-D362-5244-ACAD-EEBE3D3D989B}"/>
              </a:ext>
            </a:extLst>
          </p:cNvPr>
          <p:cNvSpPr>
            <a:spLocks noGrp="1"/>
          </p:cNvSpPr>
          <p:nvPr>
            <p:ph idx="1"/>
          </p:nvPr>
        </p:nvSpPr>
        <p:spPr>
          <a:xfrm>
            <a:off x="198783" y="1073426"/>
            <a:ext cx="11708295" cy="5625548"/>
          </a:xfrm>
        </p:spPr>
        <p:txBody>
          <a:bodyPr>
            <a:normAutofit fontScale="25000" lnSpcReduction="20000"/>
          </a:bodyPr>
          <a:lstStyle/>
          <a:p>
            <a:r>
              <a:rPr lang="en-GB" sz="4000" dirty="0"/>
              <a:t>BBC News. 2014. </a:t>
            </a:r>
            <a:r>
              <a:rPr lang="en-GB" sz="4000" i="1" dirty="0"/>
              <a:t>Sam Smith to perform in first UK live music TV advert</a:t>
            </a:r>
            <a:r>
              <a:rPr lang="en-GB" sz="4000" dirty="0"/>
              <a:t>. [online] Available at: &lt;https://</a:t>
            </a:r>
            <a:r>
              <a:rPr lang="en-GB" sz="4000" dirty="0" err="1"/>
              <a:t>www.bbc.co.uk</a:t>
            </a:r>
            <a:r>
              <a:rPr lang="en-GB" sz="4000" dirty="0"/>
              <a:t>/news/newsbeat-27579451&gt; [Accessed 5 March 2021]. </a:t>
            </a:r>
          </a:p>
          <a:p>
            <a:r>
              <a:rPr lang="en-GB" sz="4000" dirty="0" err="1"/>
              <a:t>Centrallondon.info</a:t>
            </a:r>
            <a:r>
              <a:rPr lang="en-GB" sz="4000" dirty="0"/>
              <a:t>. 2021. </a:t>
            </a:r>
            <a:r>
              <a:rPr lang="en-GB" sz="4000" i="1" dirty="0"/>
              <a:t>Central London Advertising</a:t>
            </a:r>
            <a:r>
              <a:rPr lang="en-GB" sz="4000" dirty="0"/>
              <a:t>. [online] Available at: &lt;http://</a:t>
            </a:r>
            <a:r>
              <a:rPr lang="en-GB" sz="4000" dirty="0" err="1"/>
              <a:t>www.centrallondon.info</a:t>
            </a:r>
            <a:r>
              <a:rPr lang="en-GB" sz="4000" dirty="0"/>
              <a:t>/central-</a:t>
            </a:r>
            <a:r>
              <a:rPr lang="en-GB" sz="4000" dirty="0" err="1"/>
              <a:t>london</a:t>
            </a:r>
            <a:r>
              <a:rPr lang="en-GB" sz="4000" dirty="0"/>
              <a:t>-</a:t>
            </a:r>
            <a:r>
              <a:rPr lang="en-GB" sz="4000" dirty="0" err="1"/>
              <a:t>advertising.html</a:t>
            </a:r>
            <a:r>
              <a:rPr lang="en-GB" sz="4000" dirty="0"/>
              <a:t>&gt; [Accessed 6 March 2021]. </a:t>
            </a:r>
          </a:p>
          <a:p>
            <a:r>
              <a:rPr lang="en-GB" sz="4000" dirty="0"/>
              <a:t>Chen, J., 2020. </a:t>
            </a:r>
            <a:r>
              <a:rPr lang="en-GB" sz="4000" i="1" dirty="0"/>
              <a:t>Instagram ads vs Facebook ads: Which is better for your business?</a:t>
            </a:r>
            <a:r>
              <a:rPr lang="en-GB" sz="4000" dirty="0"/>
              <a:t>. [online] Sprout Social. Available at: &lt;https://</a:t>
            </a:r>
            <a:r>
              <a:rPr lang="en-GB" sz="4000" dirty="0" err="1"/>
              <a:t>sproutsocial.com</a:t>
            </a:r>
            <a:r>
              <a:rPr lang="en-GB" sz="4000" dirty="0"/>
              <a:t>/insights/</a:t>
            </a:r>
            <a:r>
              <a:rPr lang="en-GB" sz="4000" dirty="0" err="1"/>
              <a:t>instagram</a:t>
            </a:r>
            <a:r>
              <a:rPr lang="en-GB" sz="4000" dirty="0"/>
              <a:t>-ads-vs-</a:t>
            </a:r>
            <a:r>
              <a:rPr lang="en-GB" sz="4000" dirty="0" err="1"/>
              <a:t>facebook</a:t>
            </a:r>
            <a:r>
              <a:rPr lang="en-GB" sz="4000" dirty="0"/>
              <a:t>-ads/&gt; [Accessed 4 March 2021]. </a:t>
            </a:r>
          </a:p>
          <a:p>
            <a:r>
              <a:rPr lang="en-GB" sz="4000" dirty="0"/>
              <a:t>Cool, D., 2018. </a:t>
            </a:r>
            <a:r>
              <a:rPr lang="en-GB" sz="4000" i="1" dirty="0"/>
              <a:t>How to Create a Music Marketing Budget in 4 Simple Steps - MTT - Music Think Tank</a:t>
            </a:r>
            <a:r>
              <a:rPr lang="en-GB" sz="4000" dirty="0"/>
              <a:t>. [online] </a:t>
            </a:r>
            <a:r>
              <a:rPr lang="en-GB" sz="4000" dirty="0" err="1"/>
              <a:t>Musicthinktank.com</a:t>
            </a:r>
            <a:r>
              <a:rPr lang="en-GB" sz="4000" dirty="0"/>
              <a:t>. Available at: &lt;http://</a:t>
            </a:r>
            <a:r>
              <a:rPr lang="en-GB" sz="4000" dirty="0" err="1"/>
              <a:t>www.musicthinktank.com</a:t>
            </a:r>
            <a:r>
              <a:rPr lang="en-GB" sz="4000" dirty="0"/>
              <a:t>/blog/how-to-create-a-music-marketing-budget-in-4-simple-steps.html&gt; [Accessed 6 March 2021].</a:t>
            </a:r>
          </a:p>
          <a:p>
            <a:r>
              <a:rPr lang="en-GB" sz="4000" dirty="0"/>
              <a:t>eBay. 2021. </a:t>
            </a:r>
            <a:r>
              <a:rPr lang="en-GB" sz="4000" i="1" dirty="0"/>
              <a:t>Alicia Keys Album Music CDs for sale | eBay</a:t>
            </a:r>
            <a:r>
              <a:rPr lang="en-GB" sz="4000" dirty="0"/>
              <a:t>. [online] Available at: &lt;https://</a:t>
            </a:r>
            <a:r>
              <a:rPr lang="en-GB" sz="4000" dirty="0" err="1"/>
              <a:t>www.ebay.co.uk</a:t>
            </a:r>
            <a:r>
              <a:rPr lang="en-GB" sz="4000" dirty="0"/>
              <a:t>/b/Alicia-Keys-Album-Music-CDs/176984/bn_101801538&gt; [Accessed 1 March 2021]. </a:t>
            </a:r>
          </a:p>
          <a:p>
            <a:r>
              <a:rPr lang="en-GB" sz="4000" dirty="0"/>
              <a:t>Emily, K., 2019. </a:t>
            </a:r>
            <a:r>
              <a:rPr lang="en-GB" sz="4000" i="1" dirty="0" err="1"/>
              <a:t>Jorja</a:t>
            </a:r>
            <a:r>
              <a:rPr lang="en-GB" sz="4000" i="1" dirty="0"/>
              <a:t> Smith Music Campaign</a:t>
            </a:r>
            <a:r>
              <a:rPr lang="en-GB" sz="4000" dirty="0"/>
              <a:t>. Presentation.</a:t>
            </a:r>
          </a:p>
          <a:p>
            <a:r>
              <a:rPr lang="en-GB" sz="4000" dirty="0"/>
              <a:t>Fernandez, C., 2020. </a:t>
            </a:r>
            <a:r>
              <a:rPr lang="en-GB" sz="4000" i="1" dirty="0"/>
              <a:t>13 of Billie </a:t>
            </a:r>
            <a:r>
              <a:rPr lang="en-GB" sz="4000" i="1" dirty="0" err="1"/>
              <a:t>Eilish's</a:t>
            </a:r>
            <a:r>
              <a:rPr lang="en-GB" sz="4000" i="1" dirty="0"/>
              <a:t> best fashion moments</a:t>
            </a:r>
            <a:r>
              <a:rPr lang="en-GB" sz="4000" dirty="0"/>
              <a:t>. [online] Insider. Available at: &lt;https://</a:t>
            </a:r>
            <a:r>
              <a:rPr lang="en-GB" sz="4000" dirty="0" err="1"/>
              <a:t>www.insider.com</a:t>
            </a:r>
            <a:r>
              <a:rPr lang="en-GB" sz="4000" dirty="0"/>
              <a:t>/billie-eilish-style-best-outfits-2020-2&gt; [Accessed 26 February 2021]</a:t>
            </a:r>
          </a:p>
          <a:p>
            <a:r>
              <a:rPr lang="en-GB" sz="4000" dirty="0" err="1"/>
              <a:t>Hypebot</a:t>
            </a:r>
            <a:r>
              <a:rPr lang="en-GB" sz="4000" dirty="0"/>
              <a:t>. 2021. </a:t>
            </a:r>
            <a:r>
              <a:rPr lang="en-GB" sz="4000" i="1" dirty="0"/>
              <a:t>How Much Does It Cost To Tour In 2018? - </a:t>
            </a:r>
            <a:r>
              <a:rPr lang="en-GB" sz="4000" i="1" dirty="0" err="1"/>
              <a:t>Hypebot</a:t>
            </a:r>
            <a:r>
              <a:rPr lang="en-GB" sz="4000" dirty="0"/>
              <a:t>. [online] Available at: &lt;https://</a:t>
            </a:r>
            <a:r>
              <a:rPr lang="en-GB" sz="4000" dirty="0" err="1"/>
              <a:t>www.hypebot.com</a:t>
            </a:r>
            <a:r>
              <a:rPr lang="en-GB" sz="4000" dirty="0"/>
              <a:t>/</a:t>
            </a:r>
            <a:r>
              <a:rPr lang="en-GB" sz="4000" dirty="0" err="1"/>
              <a:t>hypebot</a:t>
            </a:r>
            <a:r>
              <a:rPr lang="en-GB" sz="4000" dirty="0"/>
              <a:t>/2018/09/how-much-does-it-cost-to-tour-in-2018.html&gt; [Accessed 6 March 2021].</a:t>
            </a:r>
          </a:p>
          <a:p>
            <a:r>
              <a:rPr lang="en-GB" sz="4000" dirty="0"/>
              <a:t>Influencer Marketing Hub. 2020. </a:t>
            </a:r>
            <a:r>
              <a:rPr lang="en-GB" sz="4000" i="1" dirty="0"/>
              <a:t>How Much do YouTube Ads Cost? [Updated 2020]</a:t>
            </a:r>
            <a:r>
              <a:rPr lang="en-GB" sz="4000" dirty="0"/>
              <a:t>. [online] Available at: &lt;https://</a:t>
            </a:r>
            <a:r>
              <a:rPr lang="en-GB" sz="4000" dirty="0" err="1"/>
              <a:t>influencermarketinghub.com</a:t>
            </a:r>
            <a:r>
              <a:rPr lang="en-GB" sz="4000" dirty="0"/>
              <a:t>/how-much-do-</a:t>
            </a:r>
            <a:r>
              <a:rPr lang="en-GB" sz="4000" dirty="0" err="1"/>
              <a:t>youtube</a:t>
            </a:r>
            <a:r>
              <a:rPr lang="en-GB" sz="4000" dirty="0"/>
              <a:t>-ads-cost/&gt; [Accessed 4 March 2021].</a:t>
            </a:r>
          </a:p>
          <a:p>
            <a:r>
              <a:rPr lang="en-GB" sz="4000" dirty="0" err="1"/>
              <a:t>Lafrank</a:t>
            </a:r>
            <a:r>
              <a:rPr lang="en-GB" sz="4000" dirty="0"/>
              <a:t>, G., 2020. </a:t>
            </a:r>
            <a:r>
              <a:rPr lang="en-GB" sz="4000" i="1" dirty="0"/>
              <a:t>The Stunning Transformation Of </a:t>
            </a:r>
            <a:r>
              <a:rPr lang="en-GB" sz="4000" i="1" dirty="0" err="1"/>
              <a:t>Dua</a:t>
            </a:r>
            <a:r>
              <a:rPr lang="en-GB" sz="4000" i="1" dirty="0"/>
              <a:t> Lipa</a:t>
            </a:r>
            <a:r>
              <a:rPr lang="en-GB" sz="4000" dirty="0"/>
              <a:t>. [online] </a:t>
            </a:r>
            <a:r>
              <a:rPr lang="en-GB" sz="4000" dirty="0" err="1"/>
              <a:t>TheList.com</a:t>
            </a:r>
            <a:r>
              <a:rPr lang="en-GB" sz="4000" dirty="0"/>
              <a:t>. Available at: &lt;https://</a:t>
            </a:r>
            <a:r>
              <a:rPr lang="en-GB" sz="4000" dirty="0" err="1"/>
              <a:t>www.thelist.com</a:t>
            </a:r>
            <a:r>
              <a:rPr lang="en-GB" sz="4000" dirty="0"/>
              <a:t>/232917/the-stunning-transformation-of-</a:t>
            </a:r>
            <a:r>
              <a:rPr lang="en-GB" sz="4000" dirty="0" err="1"/>
              <a:t>dua</a:t>
            </a:r>
            <a:r>
              <a:rPr lang="en-GB" sz="4000" dirty="0"/>
              <a:t>-lipa/&gt; [Accessed 26 February 2021].</a:t>
            </a:r>
          </a:p>
          <a:p>
            <a:r>
              <a:rPr lang="en-GB" sz="4000" dirty="0"/>
              <a:t>Monteiro, D., 2018. </a:t>
            </a:r>
            <a:r>
              <a:rPr lang="en-GB" sz="4000" i="1" dirty="0"/>
              <a:t>Daniel Caesar Delivers His Freudian Power</a:t>
            </a:r>
            <a:r>
              <a:rPr lang="en-GB" sz="4000" dirty="0"/>
              <a:t>. [online] A Nation of Billions. Available at: &lt;https://</a:t>
            </a:r>
            <a:r>
              <a:rPr lang="en-GB" sz="4000" dirty="0" err="1"/>
              <a:t>nationofbillions.com</a:t>
            </a:r>
            <a:r>
              <a:rPr lang="en-GB" sz="4000" dirty="0"/>
              <a:t>/</a:t>
            </a:r>
            <a:r>
              <a:rPr lang="en-GB" sz="4000" dirty="0" err="1"/>
              <a:t>daniel</a:t>
            </a:r>
            <a:r>
              <a:rPr lang="en-GB" sz="4000" dirty="0"/>
              <a:t>-</a:t>
            </a:r>
            <a:r>
              <a:rPr lang="en-GB" sz="4000" dirty="0" err="1"/>
              <a:t>caesar</a:t>
            </a:r>
            <a:r>
              <a:rPr lang="en-GB" sz="4000" dirty="0"/>
              <a:t>-gives-</a:t>
            </a:r>
            <a:r>
              <a:rPr lang="en-GB" sz="4000" dirty="0" err="1"/>
              <a:t>london</a:t>
            </a:r>
            <a:r>
              <a:rPr lang="en-GB" sz="4000" dirty="0"/>
              <a:t>-his-</a:t>
            </a:r>
            <a:r>
              <a:rPr lang="en-GB" sz="4000" dirty="0" err="1"/>
              <a:t>freudian</a:t>
            </a:r>
            <a:r>
              <a:rPr lang="en-GB" sz="4000" dirty="0"/>
              <a:t>-power&gt; [Accessed 26 February 2021].</a:t>
            </a:r>
          </a:p>
          <a:p>
            <a:r>
              <a:rPr lang="en-GB" sz="4000" dirty="0"/>
              <a:t>Music-</a:t>
            </a:r>
            <a:r>
              <a:rPr lang="en-GB" sz="4000" dirty="0" err="1"/>
              <a:t>map.com</a:t>
            </a:r>
            <a:r>
              <a:rPr lang="en-GB" sz="4000" dirty="0"/>
              <a:t>. 2021. </a:t>
            </a:r>
            <a:r>
              <a:rPr lang="en-GB" sz="4000" i="1" dirty="0"/>
              <a:t>Music like Daniel Caesar - Similar Bands and Artists</a:t>
            </a:r>
            <a:r>
              <a:rPr lang="en-GB" sz="4000" dirty="0"/>
              <a:t>. [online] Available at: &lt;https://</a:t>
            </a:r>
            <a:r>
              <a:rPr lang="en-GB" sz="4000" dirty="0" err="1"/>
              <a:t>www.music-map.com</a:t>
            </a:r>
            <a:r>
              <a:rPr lang="en-GB" sz="4000" dirty="0"/>
              <a:t>/</a:t>
            </a:r>
            <a:r>
              <a:rPr lang="en-GB" sz="4000" dirty="0" err="1"/>
              <a:t>daniel+caesar</a:t>
            </a:r>
            <a:r>
              <a:rPr lang="en-GB" sz="4000" dirty="0"/>
              <a:t>&gt; [Accessed 27 February 2021].</a:t>
            </a:r>
          </a:p>
          <a:p>
            <a:r>
              <a:rPr lang="en-GB" sz="4000" dirty="0"/>
              <a:t>Music-</a:t>
            </a:r>
            <a:r>
              <a:rPr lang="en-GB" sz="4000" dirty="0" err="1"/>
              <a:t>map.com</a:t>
            </a:r>
            <a:r>
              <a:rPr lang="en-GB" sz="4000" dirty="0"/>
              <a:t>. 2021. </a:t>
            </a:r>
            <a:r>
              <a:rPr lang="en-GB" sz="4000" i="1" dirty="0"/>
              <a:t>Music like </a:t>
            </a:r>
            <a:r>
              <a:rPr lang="en-GB" sz="4000" i="1" dirty="0" err="1"/>
              <a:t>Jorja</a:t>
            </a:r>
            <a:r>
              <a:rPr lang="en-GB" sz="4000" i="1" dirty="0"/>
              <a:t> Smith - Similar Bands and Artists</a:t>
            </a:r>
            <a:r>
              <a:rPr lang="en-GB" sz="4000" dirty="0"/>
              <a:t>. [online] Available at: &lt;https://</a:t>
            </a:r>
            <a:r>
              <a:rPr lang="en-GB" sz="4000" dirty="0" err="1"/>
              <a:t>www.music-map.com</a:t>
            </a:r>
            <a:r>
              <a:rPr lang="en-GB" sz="4000" dirty="0"/>
              <a:t>/</a:t>
            </a:r>
            <a:r>
              <a:rPr lang="en-GB" sz="4000" dirty="0" err="1"/>
              <a:t>jorja+smith</a:t>
            </a:r>
            <a:r>
              <a:rPr lang="en-GB" sz="4000" dirty="0"/>
              <a:t>&gt; [Accessed 27 February 2021].</a:t>
            </a:r>
          </a:p>
          <a:p>
            <a:r>
              <a:rPr lang="en-GB" sz="4000" dirty="0" err="1"/>
              <a:t>Officialcharts.com</a:t>
            </a:r>
            <a:r>
              <a:rPr lang="en-GB" sz="4000" dirty="0"/>
              <a:t>. 2021. </a:t>
            </a:r>
            <a:r>
              <a:rPr lang="en-GB" sz="4000" i="1" dirty="0" err="1"/>
              <a:t>Jorja</a:t>
            </a:r>
            <a:r>
              <a:rPr lang="en-GB" sz="4000" i="1" dirty="0"/>
              <a:t> Smith | full Official Chart History | Official Charts Company</a:t>
            </a:r>
            <a:r>
              <a:rPr lang="en-GB" sz="4000" dirty="0"/>
              <a:t>. [online] Available at: &lt;https://</a:t>
            </a:r>
            <a:r>
              <a:rPr lang="en-GB" sz="4000" dirty="0" err="1"/>
              <a:t>www.officialcharts.com</a:t>
            </a:r>
            <a:r>
              <a:rPr lang="en-GB" sz="4000" dirty="0"/>
              <a:t>/artist/49263/</a:t>
            </a:r>
            <a:r>
              <a:rPr lang="en-GB" sz="4000" dirty="0" err="1"/>
              <a:t>jorja</a:t>
            </a:r>
            <a:r>
              <a:rPr lang="en-GB" sz="4000" dirty="0"/>
              <a:t>-smith/&gt; [Accessed 26 February 2021]</a:t>
            </a:r>
          </a:p>
          <a:p>
            <a:r>
              <a:rPr lang="en-GB" sz="4000" dirty="0"/>
              <a:t>Sandbox- Music Marketing for the Digital Era. 2018. </a:t>
            </a:r>
            <a:r>
              <a:rPr lang="en-GB" sz="4000" i="1" dirty="0"/>
              <a:t>Sandbox - Music Marketing for the Digital Era</a:t>
            </a:r>
            <a:r>
              <a:rPr lang="en-GB" sz="4000" dirty="0"/>
              <a:t>. [</a:t>
            </a:r>
            <a:r>
              <a:rPr lang="en-GB" sz="4000" dirty="0" err="1"/>
              <a:t>ebook</a:t>
            </a:r>
            <a:r>
              <a:rPr lang="en-GB" sz="4000" dirty="0"/>
              <a:t>] Music ally, p.35. Available at: &lt;https://</a:t>
            </a:r>
            <a:r>
              <a:rPr lang="en-GB" sz="4000" dirty="0" err="1"/>
              <a:t>musically.com</a:t>
            </a:r>
            <a:r>
              <a:rPr lang="en-GB" sz="4000" dirty="0"/>
              <a:t>/</a:t>
            </a:r>
            <a:r>
              <a:rPr lang="en-GB" sz="4000" dirty="0" err="1"/>
              <a:t>wp</a:t>
            </a:r>
            <a:r>
              <a:rPr lang="en-GB" sz="4000" dirty="0"/>
              <a:t>-content/uploads/2018/12/Sandbox218-EOY-47927645739.pdf&gt; [Accessed 26 February 2021].</a:t>
            </a:r>
          </a:p>
          <a:p>
            <a:r>
              <a:rPr lang="en-GB" sz="4000" dirty="0"/>
              <a:t>Savage, M., 2019. </a:t>
            </a:r>
            <a:r>
              <a:rPr lang="en-GB" sz="4000" i="1" dirty="0"/>
              <a:t>Mahalia: The singer drunk-dialling her way to fame</a:t>
            </a:r>
            <a:r>
              <a:rPr lang="en-GB" sz="4000" dirty="0"/>
              <a:t>. [online] BBC News. Available at: &lt;https://</a:t>
            </a:r>
            <a:r>
              <a:rPr lang="en-GB" sz="4000" dirty="0" err="1"/>
              <a:t>www.bbc.co.uk</a:t>
            </a:r>
            <a:r>
              <a:rPr lang="en-GB" sz="4000" dirty="0"/>
              <a:t>/news/entertainment-arts-47854958&gt; [Accessed 2 March 2021].</a:t>
            </a:r>
          </a:p>
          <a:p>
            <a:r>
              <a:rPr lang="en-GB" sz="4000" dirty="0"/>
              <a:t>Smyth, D., 2017. </a:t>
            </a:r>
            <a:r>
              <a:rPr lang="en-GB" sz="4000" i="1" dirty="0" err="1"/>
              <a:t>Jorja</a:t>
            </a:r>
            <a:r>
              <a:rPr lang="en-GB" sz="4000" i="1" dirty="0"/>
              <a:t> Smith: I want to be worldwide, international, in everyone’s ears</a:t>
            </a:r>
            <a:r>
              <a:rPr lang="en-GB" sz="4000" dirty="0"/>
              <a:t>. [online] </a:t>
            </a:r>
            <a:r>
              <a:rPr lang="en-GB" sz="4000" dirty="0" err="1"/>
              <a:t>Standard.co.uk</a:t>
            </a:r>
            <a:r>
              <a:rPr lang="en-GB" sz="4000" dirty="0"/>
              <a:t>. Available at: &lt;https://</a:t>
            </a:r>
            <a:r>
              <a:rPr lang="en-GB" sz="4000" dirty="0" err="1"/>
              <a:t>www.standard.co.uk</a:t>
            </a:r>
            <a:r>
              <a:rPr lang="en-GB" sz="4000" dirty="0"/>
              <a:t>/culture/music/jorja-smith-interview-i-want-to-be-worldwide-international-in-everyone-s-ears-a3588131.html&gt; [Accessed 26 February 2021].</a:t>
            </a:r>
          </a:p>
          <a:p>
            <a:r>
              <a:rPr lang="en-GB" sz="4000" dirty="0"/>
              <a:t>Statista. 2021. </a:t>
            </a:r>
            <a:r>
              <a:rPr lang="en-GB" sz="4000" i="1" dirty="0" err="1"/>
              <a:t>Favorite</a:t>
            </a:r>
            <a:r>
              <a:rPr lang="en-GB" sz="4000" i="1" dirty="0"/>
              <a:t> music genres among consumers by age group in the U.S. 2018 | Statista</a:t>
            </a:r>
            <a:r>
              <a:rPr lang="en-GB" sz="4000" dirty="0"/>
              <a:t>. [online] Available at: &lt;https://</a:t>
            </a:r>
            <a:r>
              <a:rPr lang="en-GB" sz="4000" dirty="0" err="1"/>
              <a:t>www.statista.com</a:t>
            </a:r>
            <a:r>
              <a:rPr lang="en-GB" sz="4000" dirty="0"/>
              <a:t>/statistics/253915/</a:t>
            </a:r>
            <a:r>
              <a:rPr lang="en-GB" sz="4000" dirty="0" err="1"/>
              <a:t>favorite</a:t>
            </a:r>
            <a:r>
              <a:rPr lang="en-GB" sz="4000" dirty="0"/>
              <a:t>-music-genres-in-the-us/&gt; [Accessed 27 February 2021].</a:t>
            </a:r>
          </a:p>
          <a:p>
            <a:r>
              <a:rPr lang="en-GB" sz="4000" dirty="0" err="1"/>
              <a:t>Topham</a:t>
            </a:r>
            <a:r>
              <a:rPr lang="en-GB" sz="4000" dirty="0"/>
              <a:t>, G., 2021. </a:t>
            </a:r>
            <a:r>
              <a:rPr lang="en-GB" sz="4000" i="1" dirty="0"/>
              <a:t>UK music streaming hits a high note amid the lows of </a:t>
            </a:r>
            <a:r>
              <a:rPr lang="en-GB" sz="4000" i="1" dirty="0" err="1"/>
              <a:t>Covid</a:t>
            </a:r>
            <a:r>
              <a:rPr lang="en-GB" sz="4000" dirty="0"/>
              <a:t>. [online] the Guardian. Available at: &lt;https://</a:t>
            </a:r>
            <a:r>
              <a:rPr lang="en-GB" sz="4000" dirty="0" err="1"/>
              <a:t>www.theguardian.com</a:t>
            </a:r>
            <a:r>
              <a:rPr lang="en-GB" sz="4000" dirty="0"/>
              <a:t>/business/2021/</a:t>
            </a:r>
            <a:r>
              <a:rPr lang="en-GB" sz="4000" dirty="0" err="1"/>
              <a:t>jan</a:t>
            </a:r>
            <a:r>
              <a:rPr lang="en-GB" sz="4000" dirty="0"/>
              <a:t>/04/</a:t>
            </a:r>
            <a:r>
              <a:rPr lang="en-GB" sz="4000" dirty="0" err="1"/>
              <a:t>uk</a:t>
            </a:r>
            <a:r>
              <a:rPr lang="en-GB" sz="4000" dirty="0"/>
              <a:t>-music-streaming-hits-a-high-note-amid-the-lows-of-</a:t>
            </a:r>
            <a:r>
              <a:rPr lang="en-GB" sz="4000" dirty="0" err="1"/>
              <a:t>covid</a:t>
            </a:r>
            <a:r>
              <a:rPr lang="en-GB" sz="4000" dirty="0"/>
              <a:t>&gt; [Accessed 4 March 2021].</a:t>
            </a:r>
          </a:p>
          <a:p>
            <a:r>
              <a:rPr lang="en-GB" sz="4000" dirty="0" err="1"/>
              <a:t>Trendjackers</a:t>
            </a:r>
            <a:r>
              <a:rPr lang="en-GB" sz="4000" dirty="0"/>
              <a:t>. 2017. </a:t>
            </a:r>
            <a:r>
              <a:rPr lang="en-GB" sz="4000" i="1" dirty="0"/>
              <a:t>5 Outstanding Examples of Modern Music Marketing</a:t>
            </a:r>
            <a:r>
              <a:rPr lang="en-GB" sz="4000" dirty="0"/>
              <a:t>. [online] Available at: &lt;https://</a:t>
            </a:r>
            <a:r>
              <a:rPr lang="en-GB" sz="4000" dirty="0" err="1"/>
              <a:t>trendjackers.com</a:t>
            </a:r>
            <a:r>
              <a:rPr lang="en-GB" sz="4000" dirty="0"/>
              <a:t>/outstanding-examples-modern-music-marketing/&gt; [Accessed 5 March 2021].</a:t>
            </a:r>
          </a:p>
          <a:p>
            <a:endParaRPr lang="en-US" dirty="0"/>
          </a:p>
        </p:txBody>
      </p:sp>
      <p:pic>
        <p:nvPicPr>
          <p:cNvPr id="4" name="Audio 3">
            <a:hlinkClick r:id="" action="ppaction://media"/>
            <a:extLst>
              <a:ext uri="{FF2B5EF4-FFF2-40B4-BE49-F238E27FC236}">
                <a16:creationId xmlns:a16="http://schemas.microsoft.com/office/drawing/2014/main" id="{F503B595-B1F0-994C-8CE1-1D43143A13C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53905168"/>
      </p:ext>
    </p:extLst>
  </p:cSld>
  <p:clrMapOvr>
    <a:masterClrMapping/>
  </p:clrMapOvr>
  <mc:AlternateContent xmlns:mc="http://schemas.openxmlformats.org/markup-compatibility/2006">
    <mc:Choice xmlns:p14="http://schemas.microsoft.com/office/powerpoint/2010/main" Requires="p14">
      <p:transition spd="slow" p14:dur="2000" advTm="1561"/>
    </mc:Choice>
    <mc:Fallback>
      <p:transition spd="slow" advTm="1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552</TotalTime>
  <Words>3987</Words>
  <Application>Microsoft Macintosh PowerPoint</Application>
  <PresentationFormat>Widescreen</PresentationFormat>
  <Paragraphs>227</Paragraphs>
  <Slides>16</Slides>
  <Notes>14</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Wingdings</vt:lpstr>
      <vt:lpstr>Office Theme</vt:lpstr>
      <vt:lpstr>'Moves and Entanglements’</vt:lpstr>
      <vt:lpstr>Introduction</vt:lpstr>
      <vt:lpstr>Marketing Plan</vt:lpstr>
      <vt:lpstr>Target Market</vt:lpstr>
      <vt:lpstr>Market Strategy</vt:lpstr>
      <vt:lpstr>Radio</vt:lpstr>
      <vt:lpstr>Streaming and Social Media Influencers</vt:lpstr>
      <vt:lpstr>Articles and Blogs</vt:lpstr>
      <vt:lpstr>Advertisement</vt:lpstr>
      <vt:lpstr>TV Advertisement</vt:lpstr>
      <vt:lpstr>Timeline</vt:lpstr>
      <vt:lpstr>Assets</vt:lpstr>
      <vt:lpstr>Budget</vt:lpstr>
      <vt:lpstr>Summary</vt:lpstr>
      <vt:lpstr>Any Questions?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'Moves and Entanglements’</dc:title>
  <dc:creator>Manganaro S (FCI)</dc:creator>
  <cp:lastModifiedBy>Manganaro S (FCI)</cp:lastModifiedBy>
  <cp:revision>23</cp:revision>
  <dcterms:created xsi:type="dcterms:W3CDTF">2021-03-17T13:09:20Z</dcterms:created>
  <dcterms:modified xsi:type="dcterms:W3CDTF">2021-03-18T16:27:14Z</dcterms:modified>
</cp:coreProperties>
</file>