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12" r:id="rId2"/>
    <p:sldId id="313" r:id="rId3"/>
    <p:sldId id="284" r:id="rId4"/>
    <p:sldId id="285" r:id="rId5"/>
    <p:sldId id="286" r:id="rId6"/>
    <p:sldId id="287" r:id="rId7"/>
    <p:sldId id="290" r:id="rId8"/>
    <p:sldId id="288" r:id="rId9"/>
    <p:sldId id="289" r:id="rId10"/>
    <p:sldId id="291" r:id="rId11"/>
    <p:sldId id="292" r:id="rId12"/>
    <p:sldId id="296" r:id="rId13"/>
    <p:sldId id="297" r:id="rId14"/>
    <p:sldId id="293" r:id="rId15"/>
    <p:sldId id="294" r:id="rId16"/>
    <p:sldId id="295" r:id="rId17"/>
    <p:sldId id="329" r:id="rId18"/>
    <p:sldId id="332" r:id="rId19"/>
    <p:sldId id="331" r:id="rId20"/>
    <p:sldId id="299" r:id="rId21"/>
    <p:sldId id="327" r:id="rId22"/>
    <p:sldId id="328" r:id="rId23"/>
    <p:sldId id="314" r:id="rId24"/>
    <p:sldId id="315" r:id="rId25"/>
    <p:sldId id="316" r:id="rId26"/>
    <p:sldId id="300" r:id="rId27"/>
    <p:sldId id="320" r:id="rId28"/>
    <p:sldId id="302" r:id="rId29"/>
    <p:sldId id="301" r:id="rId30"/>
    <p:sldId id="303" r:id="rId31"/>
    <p:sldId id="322" r:id="rId32"/>
    <p:sldId id="319" r:id="rId33"/>
    <p:sldId id="323" r:id="rId34"/>
    <p:sldId id="324" r:id="rId35"/>
    <p:sldId id="325" r:id="rId36"/>
    <p:sldId id="330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71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7709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102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293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231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4411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3550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458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9597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636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472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9672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4831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9779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0956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28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2/18/2020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jjmY340PLXAhVBBsAKHay5BhwQjRwIBw&amp;url=http://www.archiexpo.com/prod/riko-hise/product-60433-1022691.html&amp;psig=AOvVaw09zj9TqCfMT01mNONDq1Lp&amp;ust=1512554791756629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www.google.co.uk/url?sa=i&amp;rct=j&amp;q=&amp;esrc=s&amp;source=images&amp;cd=&amp;cad=rja&amp;uact=8&amp;ved=0ahUKEwimnLSa1PLXAhWqI8AKHT_iBA8QjRwIBw&amp;url=https://commons.wikimedia.org/wiki/File:Pultowa_trecha.png&amp;psig=AOvVaw1I9QR4tKGkP1fw20ZI09mT&amp;ust=1512555935628008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pkZ7E0_LXAhXjAsAKHbLLDxMQjRwIBw&amp;url=http://www.buildsrilanka.com/Advice/Design/Residential/Construction/06%20Roofs.htm&amp;psig=AOvVaw2XjHW9HQ24DhlSMANw2j2c&amp;ust=1512555444940094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www.google.co.uk/url?sa=i&amp;rct=j&amp;q=&amp;esrc=s&amp;source=images&amp;cd=&amp;cad=rja&amp;uact=8&amp;ved=0ahUKEwjLtuaN1PLXAhVjGsAKHXIvBhEQjRwIBw&amp;url=http://oszczedzanie.info.pl/blog/proste-formy-w-architekturze-budowa-domu-i-duza-oszczednosc-pieniedzy/&amp;psig=AOvVaw1I9QR4tKGkP1fw20ZI09mT&amp;ust=1512555935628008" TargetMode="External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UgPbt0fLXAhVCIsAKHY5bDBQQjRwIBw&amp;url=http://clients.junction-18.com/beep/roofing/&amp;psig=AOvVaw3oj20ZELeRE_xrkTz5DebB&amp;ust=151255531742951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btLeb2PLXAhUqJsAKHfo4CxMQjRwIBw&amp;url=http://www.trobadaalpirineu.com/work-placement-report&amp;psig=AOvVaw3sUHUk6yTGHlXhBRgKq5MA&amp;ust=1512556966024587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orOG1fLXAhUKLMAKHcVxBBkQjRwIBw&amp;url=https://fet.uwe.ac.uk/conweb/house_ages/elements/section5.htm&amp;psig=AOvVaw3fC53PnSPpcAXYFKd1C7A4&amp;ust=151255613699829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jG96HA2fLXAhVJDcAKHaukA1sQjRwIBw&amp;url=https://da.wiktionary.org/wiki/valmtag&amp;psig=AOvVaw0j3svF3Zi6bm7O5GkWJiys&amp;ust=1512557383641653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hyperlink" Target="https://www.google.co.uk/url?sa=i&amp;rct=j&amp;q=&amp;esrc=s&amp;source=images&amp;cd=&amp;cad=rja&amp;uact=8&amp;ved=0ahUKEwi5kdjq2vLXAhVMGsAKHXU0AhkQjRwIBw&amp;url=https://www.carpentry-pro-framer.com/hip-roof-framing.html&amp;psig=AOvVaw3_2ldeLt_aK9ef0-fyffTI&amp;ust=1512557729751593" TargetMode="Externa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Fh8bQ2fLXAhVOF8AKHTjpDxYQjRwIBw&amp;url=https://dsb.wikipedia.org/wiki/Stanowe_k%C5%A1ywo&amp;psig=AOvVaw1SLSSjrn8lB2uZOzkPI5q9&amp;ust=1512557418345134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hyperlink" Target="https://www.google.co.uk/url?sa=i&amp;rct=j&amp;q=&amp;esrc=s&amp;source=images&amp;cd=&amp;cad=rja&amp;uact=8&amp;ved=0ahUKEwjOg4aN2_LXAhVsL8AKHWuUDhkQjRwIBw&amp;url=https://www.carpentry-pro-framer.com/pyramid-roof-framing.html&amp;psig=AOvVaw0tH8M6POeZGEMhP4koQqRH&amp;ust=1512557787531689" TargetMode="Externa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K18HQ2_LXAhWBJcAKHenPDxQQjRwIBw&amp;url=http://www.geograph.org.uk/article/Roof-Types&amp;psig=AOvVaw1CLBKK5cIZCApiP96hX-fE&amp;ust=1512557910331675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https://www.google.co.uk/url?sa=i&amp;rct=j&amp;q=&amp;esrc=s&amp;source=images&amp;cd=&amp;cad=rja&amp;uact=8&amp;ved=0ahUKEwiyiq6Z3PLXAhUpIsAKHQgmDRMQjRwIBw&amp;url=https://www.ehbp.com/faqs-building-process/building-specification/roof-options/&amp;psig=AOvVaw1CLBKK5cIZCApiP96hX-fE&amp;ust=1512557910331675" TargetMode="Externa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Y1qTE3PLXAhXlKcAKHQXpDyEQjRwIBw&amp;url=https://commons.wikimedia.org/wiki/File:Kr%C3%BCppelwalmdach.png&amp;psig=AOvVaw3_bQ1SQqiHJ1-3if0kofRf&amp;ust=1512558178660706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hyperlink" Target="https://www.google.co.uk/url?sa=i&amp;rct=j&amp;q=&amp;esrc=s&amp;source=images&amp;cd=&amp;cad=rja&amp;uact=8&amp;ved=0ahUKEwiWx-D23PLXAhUiJcAKHc8vBxgQjRwIBw&amp;url=http://houseplans-24.com/product/pe-1-family-home-houseplan-half-hip-roof-3/&amp;psig=AOvVaw3_bQ1SQqiHJ1-3if0kofRf&amp;ust=1512558178660706" TargetMode="Externa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ljo2B2vLXAhUsI8AKHUvsDxUQjRwIBw&amp;url=http://www.wikiwand.com/en/List_of_roof_shapes&amp;psig=AOvVaw1SLSSjrn8lB2uZOzkPI5q9&amp;ust=1512557418345134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s://www.google.co.uk/url?sa=i&amp;rct=j&amp;q=&amp;esrc=s&amp;source=images&amp;cd=&amp;cad=rja&amp;uact=8&amp;ved=0ahUKEwj2uf3m3fLXAhXFIMAKHU3SABYQjRwIBw&amp;url=https://www.roofcostestimator.com/top-15-roof-types-and-their-pros-cons/&amp;psig=AOvVaw1SSEeC9Ej9lEK0oLAsSgiM&amp;ust=1512558394242339" TargetMode="Externa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j3jOid2vLXAhXBDcAKHbC-BxoQjRwIBw&amp;url=http://www.ashireporter.org/HomeInspection/Articles/Architectural-Styles-Part-1-of-2/2515?print=true&amp;psig=AOvVaw1SLSSjrn8lB2uZOzkPI5q9&amp;ust=1512557418345134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https://www.google.co.uk/url?sa=i&amp;rct=j&amp;q=&amp;esrc=s&amp;source=images&amp;cd=&amp;cad=rja&amp;uact=8&amp;ved=0ahUKEwj3xsXY3_LXAhWHIMAKHQzhChoQjRwIBw&amp;url=http://www.carryduffdesigns.co.uk/contents/en-us/roof-types.html&amp;psig=AOvVaw2RIdoG9yuGDUGyEBY9wZqW&amp;ust=1512558962295001" TargetMode="Externa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cj9bE2vLXAhXEC8AKHeW0CBMQjRwIBw&amp;url=http://www.ashireporter.org/HomeInspection/Articles/Architectural-Styles-Part-1-of-2/2515?print=true&amp;psig=AOvVaw1SLSSjrn8lB2uZOzkPI5q9&amp;ust=1512557418345134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hyperlink" Target="https://www.google.co.uk/url?sa=i&amp;rct=j&amp;q=&amp;esrc=s&amp;source=images&amp;cd=&amp;cad=rja&amp;uact=8&amp;ved=0ahUKEwivtOa04PLXAhUmCMAKHR29AhYQjRwIBw&amp;url=https://inhabitat.com/net-zero-aggie-sol-offers-affordable-sustainable-housing-to-low-income-groups/aggie-sol-by-uc-davis-for-solar-decathlon-2015-4/&amp;psig=AOvVaw2h5zbjLJEn-qk8k2Qs4-yO&amp;ust=1512559185548240" TargetMode="Externa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0ppi8loTYAhUDLsAKHaoHDKQQjRwIBw&amp;url=https://en.wikipedia.org/wiki/Timber_roof_truss&amp;psig=AOvVaw3LK1amWdGqER-f1bEN8hLB&amp;ust=1513157464567362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k67yWmITYAhWCIcAKHSO8ACEQjRwIBw&amp;url=https://www.tes.com/lessons/_a6pie5xlqJIrA/roof-trusses&amp;psig=AOvVaw3LK1amWdGqER-f1bEN8hLB&amp;ust=1513157464567362" TargetMode="External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hyperlink" Target="https://www.google.co.uk/url?sa=i&amp;rct=j&amp;q=&amp;esrc=s&amp;source=images&amp;cd=&amp;cad=rja&amp;uact=8&amp;ved=0ahUKEwjBlaK-tITYAhUpDsAKHXXTAKQQjRwIBw&amp;url=https://www.localarchitectsdirect.co.uk/seven-deadly-sins-trussed-rafter-construction-0&amp;psig=AOvVaw0o21FEfoEkJ6-_UhNd7HK9&amp;ust=1513165913761798" TargetMode="External"/><Relationship Id="rId7" Type="http://schemas.openxmlformats.org/officeDocument/2006/relationships/hyperlink" Target="https://www.google.co.uk/url?sa=i&amp;rct=j&amp;q=&amp;esrc=s&amp;source=images&amp;cd=&amp;cad=rja&amp;uact=8&amp;ved=0ahUKEwiH0ZSHuYTYAhVEDMAKHWEzDk0QjRwIBw&amp;url=http://mzhardware.en.made-in-china.com/product/ZvCxYJPKOTpn/China-Electro-Galvanized-Roof-Trusses-Gang-Nail-Plate-for-Wood.html&amp;psig=AOvVaw27RAEHCPtoO8QLB0v34tk-&amp;ust=1513167135670777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hyperlink" Target="https://www.google.co.uk/url?sa=i&amp;rct=j&amp;q=&amp;esrc=s&amp;source=images&amp;cd=&amp;cad=rja&amp;uact=8&amp;ved=0ahUKEwio5I2PtYTYAhUGC8AKHSIxA_AQjRwIBw&amp;url=http://www.gte-uk.com/trussed-rafters.php&amp;psig=AOvVaw2mt439LxPF4u4mb3vybSFD&amp;ust=1513166090737794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37.png"/><Relationship Id="rId9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s_cPBmoTYAhULJsAKHVGHC1sQjRwIBw&amp;url=http://www.vermonttimberworks.com/our-work/timber-trusses/&amp;psig=AOvVaw3yxQn6_ov3xCXcAkFdKBK5&amp;ust=1513158462506620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40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j8vb3Xm4TYAhVlCMAKHU7BCTwQjRwIBw&amp;url=http://greatbarns.org.uk/barn_intro/barn_intro07.html&amp;psig=AOvVaw3yxQn6_ov3xCXcAkFdKBK5&amp;ust=1513158462506620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hyperlink" Target="https://www.google.co.uk/url?sa=i&amp;rct=j&amp;q=&amp;esrc=s&amp;source=images&amp;cd=&amp;cad=rja&amp;uact=8&amp;ved=0ahUKEwiT2aLxnITYAhWkJMAKHUQrCbwQjRwIBw&amp;url=http://greatbarns.org.uk/barn_intro/barn_intro07.html&amp;psig=AOvVaw0Zw1RdgL45YS7gqm7XmQpO&amp;ust=1513159467459288" TargetMode="External"/><Relationship Id="rId4" Type="http://schemas.openxmlformats.org/officeDocument/2006/relationships/image" Target="../media/image41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google.co.uk/url?sa=i&amp;rct=j&amp;q=&amp;esrc=s&amp;source=images&amp;cd=&amp;cad=rja&amp;uact=8&amp;ved=0ahUKEwiEgc-jnYTYAhWrAsAKHRwHDcUQjRwIBw&amp;url=http://oakframecarpentry.co.uk/trusses.php&amp;psig=AOvVaw3QfXkiEkNcxEMMjby2cRzR&amp;ust=1513159690755980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hyperlink" Target="https://www.google.co.uk/url?sa=i&amp;rct=j&amp;q=&amp;esrc=s&amp;source=images&amp;cd=&amp;cad=rja&amp;uact=8&amp;ved=0ahUKEwjCgv7knYTYAhUoJMAKHSa8CtMQjRwIBw&amp;url=https://en.wikipedia.org/wiki/King_post&amp;psig=AOvVaw3QfXkiEkNcxEMMjby2cRzR&amp;ust=1513159690755980" TargetMode="External"/><Relationship Id="rId4" Type="http://schemas.openxmlformats.org/officeDocument/2006/relationships/image" Target="../media/image4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guYTEtYTYAhWKI8AKHQdlCpQQjRwIBw&amp;url=http://www.delumber.com/prod03.htm&amp;psig=AOvVaw2mt439LxPF4u4mb3vybSFD&amp;ust=1513166090737794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45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m9JaPlYTYAhXMCcAKHW6_ANEQjRwIBw&amp;url=http://www.oakbydesign.co.uk/technical/oak-trusses-and-roofs-technical/&amp;psig=AOvVaw3LK1amWdGqER-f1bEN8hLB&amp;ust=1513157464567362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4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10"/>
          <p:cNvSpPr/>
          <p:nvPr/>
        </p:nvSpPr>
        <p:spPr>
          <a:xfrm>
            <a:off x="1331640" y="3136013"/>
            <a:ext cx="612068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PITCHED ROOFS</a:t>
            </a:r>
            <a:endParaRPr lang="en-US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32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Resultado de imagen de natural shel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56" y="836712"/>
            <a:ext cx="88106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46701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 flipH="1">
            <a:off x="683998" y="1700808"/>
            <a:ext cx="6500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Span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Materials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Moisture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</a:t>
            </a:r>
            <a:r>
              <a:rPr lang="en-GB" sz="2800" dirty="0"/>
              <a:t>I</a:t>
            </a:r>
            <a:r>
              <a:rPr lang="en-GB" sz="2800" dirty="0" smtClean="0"/>
              <a:t>nsulation</a:t>
            </a:r>
            <a:endParaRPr lang="en-GB" sz="2800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1625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Monopitch</a:t>
            </a:r>
            <a:r>
              <a:rPr lang="en-GB" sz="2400" dirty="0"/>
              <a:t> </a:t>
            </a:r>
          </a:p>
        </p:txBody>
      </p:sp>
      <p:pic>
        <p:nvPicPr>
          <p:cNvPr id="2052" name="Picture 4" descr="Image result for monopitch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8784" t="5725" r="16469"/>
          <a:stretch>
            <a:fillRect/>
          </a:stretch>
        </p:blipFill>
        <p:spPr bwMode="auto">
          <a:xfrm>
            <a:off x="4000496" y="2071678"/>
            <a:ext cx="4214842" cy="3529011"/>
          </a:xfrm>
          <a:prstGeom prst="rect">
            <a:avLst/>
          </a:prstGeom>
          <a:noFill/>
        </p:spPr>
      </p:pic>
      <p:pic>
        <p:nvPicPr>
          <p:cNvPr id="2054" name="Picture 6" descr="Image result for roof shap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1928802"/>
            <a:ext cx="3190884" cy="3190884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3039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Duopitch</a:t>
            </a:r>
            <a:r>
              <a:rPr lang="en-GB" sz="2400" dirty="0"/>
              <a:t> = couple roof</a:t>
            </a:r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3802" name="Picture 10" descr="Image result for couple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2643182"/>
            <a:ext cx="3950888" cy="2714644"/>
          </a:xfrm>
          <a:prstGeom prst="rect">
            <a:avLst/>
          </a:prstGeom>
          <a:noFill/>
        </p:spPr>
      </p:pic>
      <p:pic>
        <p:nvPicPr>
          <p:cNvPr id="33804" name="Picture 12" descr="Image result for roof shap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48" y="2000240"/>
            <a:ext cx="3190884" cy="3190884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2976" y="6000768"/>
            <a:ext cx="4617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Couple roof – maximum span 3.5m </a:t>
            </a:r>
          </a:p>
        </p:txBody>
      </p:sp>
      <p:pic>
        <p:nvPicPr>
          <p:cNvPr id="33794" name="Picture 2" descr="Image result for duopitch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-835" b="10774"/>
          <a:stretch>
            <a:fillRect/>
          </a:stretch>
        </p:blipFill>
        <p:spPr bwMode="auto">
          <a:xfrm>
            <a:off x="1000100" y="1857364"/>
            <a:ext cx="8143900" cy="378621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14348" y="2500306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Collar roofs – Maximum Spans up to 4.5m</a:t>
            </a:r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98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87824" y="1772816"/>
            <a:ext cx="5357850" cy="446041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95536" y="5959758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Close Couple roof – maximum span 5.5m </a:t>
            </a:r>
          </a:p>
        </p:txBody>
      </p:sp>
      <p:pic>
        <p:nvPicPr>
          <p:cNvPr id="37890" name="Picture 2" descr="Image result for close couple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-2542" r="52857" b="18643"/>
          <a:stretch>
            <a:fillRect/>
          </a:stretch>
        </p:blipFill>
        <p:spPr bwMode="auto">
          <a:xfrm>
            <a:off x="2339752" y="1339027"/>
            <a:ext cx="5619789" cy="421484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18325" y="5877272"/>
            <a:ext cx="43492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Purlin</a:t>
            </a:r>
            <a:r>
              <a:rPr lang="en-GB" sz="2400" dirty="0"/>
              <a:t> roof – Spans up to 8m</a:t>
            </a:r>
          </a:p>
        </p:txBody>
      </p:sp>
      <p:pic>
        <p:nvPicPr>
          <p:cNvPr id="2" name="Picture 2" descr="Resultado de imagen de PURLIN ROO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19" r="2801"/>
          <a:stretch/>
        </p:blipFill>
        <p:spPr bwMode="auto">
          <a:xfrm>
            <a:off x="3995937" y="1556792"/>
            <a:ext cx="5121234" cy="434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qph.fs.quoracdn.net/main-qimg-89d375c4b9843d94b5c63f72e88ec04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9" b="11252"/>
          <a:stretch/>
        </p:blipFill>
        <p:spPr bwMode="auto">
          <a:xfrm>
            <a:off x="43025" y="2780928"/>
            <a:ext cx="3823031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4" name="Picture 2" descr="Image result for roof shap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1714488"/>
            <a:ext cx="3743325" cy="3743325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Hipped roof</a:t>
            </a:r>
          </a:p>
        </p:txBody>
      </p:sp>
      <p:pic>
        <p:nvPicPr>
          <p:cNvPr id="44038" name="Picture 6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496" y="2643182"/>
            <a:ext cx="4762500" cy="2914650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6" name="Picture 4" descr="Image result for roof shap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2143116"/>
            <a:ext cx="3262322" cy="3262322"/>
          </a:xfrm>
          <a:prstGeom prst="rect">
            <a:avLst/>
          </a:prstGeom>
          <a:noFill/>
        </p:spPr>
      </p:pic>
      <p:pic>
        <p:nvPicPr>
          <p:cNvPr id="46084" name="Picture 4" descr="Image result for pyramid roof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47" y="2428868"/>
            <a:ext cx="4850351" cy="306230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Pyramid roof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2" name="Picture 4" descr="Image result for gablet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2714620"/>
            <a:ext cx="2928958" cy="292895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Gablet</a:t>
            </a:r>
            <a:r>
              <a:rPr lang="en-GB" sz="2400" dirty="0"/>
              <a:t> roof</a:t>
            </a:r>
          </a:p>
        </p:txBody>
      </p:sp>
      <p:pic>
        <p:nvPicPr>
          <p:cNvPr id="54274" name="Picture 2" descr="Image result for gablet roof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1" y="2357430"/>
            <a:ext cx="4381511" cy="3286133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Half hip roof</a:t>
            </a:r>
          </a:p>
        </p:txBody>
      </p:sp>
      <p:pic>
        <p:nvPicPr>
          <p:cNvPr id="5632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1785926"/>
            <a:ext cx="3762388" cy="3762388"/>
          </a:xfrm>
          <a:prstGeom prst="rect">
            <a:avLst/>
          </a:prstGeom>
          <a:noFill/>
        </p:spPr>
      </p:pic>
      <p:pic>
        <p:nvPicPr>
          <p:cNvPr id="56324" name="Picture 4" descr="Image result for half hip roof roof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9622" b="17938"/>
          <a:stretch>
            <a:fillRect/>
          </a:stretch>
        </p:blipFill>
        <p:spPr bwMode="auto">
          <a:xfrm>
            <a:off x="357158" y="1785926"/>
            <a:ext cx="4786346" cy="3071834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6082" name="Picture 2" descr="Image result for roof shap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42942" y="3143248"/>
            <a:ext cx="4029570" cy="297181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Gambrel roof</a:t>
            </a:r>
          </a:p>
        </p:txBody>
      </p:sp>
      <p:pic>
        <p:nvPicPr>
          <p:cNvPr id="48134" name="Picture 6" descr="Image result for roof shap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1" y="2445153"/>
            <a:ext cx="4214842" cy="2369718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8130" name="Picture 2" descr="Image result for roof shap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65683" t="49619" r="712" b="12213"/>
          <a:stretch>
            <a:fillRect/>
          </a:stretch>
        </p:blipFill>
        <p:spPr bwMode="auto">
          <a:xfrm>
            <a:off x="4500562" y="3071810"/>
            <a:ext cx="3500462" cy="318223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Mansard roof</a:t>
            </a:r>
          </a:p>
        </p:txBody>
      </p:sp>
      <p:pic>
        <p:nvPicPr>
          <p:cNvPr id="52226" name="Picture 2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500306"/>
            <a:ext cx="3784946" cy="2876561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017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68738" t="5450" r="3635" b="54583"/>
          <a:stretch>
            <a:fillRect/>
          </a:stretch>
        </p:blipFill>
        <p:spPr bwMode="auto">
          <a:xfrm>
            <a:off x="5715008" y="1714488"/>
            <a:ext cx="3071834" cy="355686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357290" y="600076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Butterfly roof</a:t>
            </a:r>
          </a:p>
        </p:txBody>
      </p:sp>
      <p:pic>
        <p:nvPicPr>
          <p:cNvPr id="50180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9" y="2571744"/>
            <a:ext cx="5063656" cy="302894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PITCHED ROOFS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WALL PLATES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wall plate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174" y="980728"/>
            <a:ext cx="414961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27584" y="2469569"/>
            <a:ext cx="35283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 smtClean="0"/>
              <a:t>Provide the bearing and fixing medium for various roof members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 smtClean="0"/>
              <a:t>Distribution of loads evenly over the wall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 smtClean="0"/>
              <a:t>Bedded in cement mortar on top of load-bearing walls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72595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WALL PLATES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8" name="Picture 4" descr="Resultado de imagen de wall plate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87661"/>
            <a:ext cx="5013794" cy="549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1871385"/>
            <a:ext cx="3641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Heavy/light restrain straps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Heavy for lateral restrain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Light for vertical loads</a:t>
            </a:r>
            <a:endParaRPr lang="en-GB" sz="2400" dirty="0"/>
          </a:p>
        </p:txBody>
      </p:sp>
      <p:pic>
        <p:nvPicPr>
          <p:cNvPr id="4" name="Picture 2" descr="https://medias.pim.simpson.fr/files/default/c/c-h-prodill-ills-prod-h-strap-bent-eu-en-cy-default_zoom/hl-bend-jpg-jpg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768344"/>
            <a:ext cx="148839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medias.pim.simpson.fr/files/default/c/c-h-prodill-ills-prod-h-strap-bent-twice-eu-en-cy-default_zoom/hl-double-bend-jpg-jpg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46" y="3933056"/>
            <a:ext cx="1396959" cy="243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753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52400" y="692696"/>
            <a:ext cx="413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WALL PLATES</a:t>
            </a:r>
            <a:endParaRPr lang="en-GB" sz="36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 descr="Resultado de imagen de wall plate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70228"/>
            <a:ext cx="6048672" cy="378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827584" y="508518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Simpson clip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88267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32657" y="1385167"/>
            <a:ext cx="78175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Heavy timber roof </a:t>
            </a:r>
            <a:r>
              <a:rPr lang="en-GB" sz="2400" dirty="0" smtClean="0"/>
              <a:t>trusses</a:t>
            </a:r>
          </a:p>
          <a:p>
            <a:r>
              <a:rPr lang="en-GB" sz="2400" dirty="0" smtClean="0"/>
              <a:t>Can cover 10-15m span</a:t>
            </a:r>
            <a:endParaRPr lang="en-GB" sz="2400" dirty="0"/>
          </a:p>
          <a:p>
            <a:r>
              <a:rPr lang="en-GB" sz="2400" dirty="0" smtClean="0"/>
              <a:t>Support </a:t>
            </a:r>
            <a:r>
              <a:rPr lang="en-GB" sz="2400" dirty="0"/>
              <a:t>between 1 and 3 </a:t>
            </a:r>
            <a:r>
              <a:rPr lang="en-GB" sz="2400" dirty="0" smtClean="0"/>
              <a:t>purlins (depending </a:t>
            </a:r>
            <a:r>
              <a:rPr lang="en-GB" sz="2400" dirty="0"/>
              <a:t>on the rafter </a:t>
            </a:r>
            <a:r>
              <a:rPr lang="en-GB" sz="2400" dirty="0" smtClean="0"/>
              <a:t>length) </a:t>
            </a:r>
            <a:r>
              <a:rPr lang="en-GB" sz="2400" dirty="0"/>
              <a:t>and a ridge beam.</a:t>
            </a:r>
          </a:p>
          <a:p>
            <a:r>
              <a:rPr lang="en-GB" sz="2400" dirty="0"/>
              <a:t>In turn these support the common rafters</a:t>
            </a:r>
          </a:p>
          <a:p>
            <a:endParaRPr lang="en-GB" sz="2400" dirty="0"/>
          </a:p>
        </p:txBody>
      </p:sp>
      <p:grpSp>
        <p:nvGrpSpPr>
          <p:cNvPr id="3" name="Group 2"/>
          <p:cNvGrpSpPr/>
          <p:nvPr/>
        </p:nvGrpSpPr>
        <p:grpSpPr>
          <a:xfrm>
            <a:off x="2267744" y="3739631"/>
            <a:ext cx="4632401" cy="2886082"/>
            <a:chOff x="2267744" y="3739631"/>
            <a:chExt cx="4632401" cy="2886082"/>
          </a:xfrm>
        </p:grpSpPr>
        <p:pic>
          <p:nvPicPr>
            <p:cNvPr id="48130" name="Picture 2" descr="Image result for King post roof trusses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267744" y="3739631"/>
              <a:ext cx="4372852" cy="2886082"/>
            </a:xfrm>
            <a:prstGeom prst="rect">
              <a:avLst/>
            </a:prstGeom>
            <a:noFill/>
          </p:spPr>
        </p:pic>
        <p:sp>
          <p:nvSpPr>
            <p:cNvPr id="2" name="TextBox 1"/>
            <p:cNvSpPr txBox="1"/>
            <p:nvPr/>
          </p:nvSpPr>
          <p:spPr>
            <a:xfrm>
              <a:off x="2555776" y="3789040"/>
              <a:ext cx="72008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Ridge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018576" y="4115084"/>
              <a:ext cx="881569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Purlins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018575" y="5589240"/>
              <a:ext cx="881569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Rafters</a:t>
              </a:r>
              <a:endParaRPr lang="en-GB" dirty="0"/>
            </a:p>
          </p:txBody>
        </p:sp>
      </p:grp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27584" y="2060848"/>
            <a:ext cx="73448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Advantages</a:t>
            </a:r>
          </a:p>
          <a:p>
            <a:pPr>
              <a:buFont typeface="Wingdings" pitchFamily="2" charset="2"/>
              <a:buChar char="Ø"/>
            </a:pPr>
            <a:endParaRPr lang="en-GB" sz="2400" dirty="0"/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Large spans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Less need for intermediate load-bearing internal walls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Faster construction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Constructed in factory conditions – quality control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Economic use of material – minimal waste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Reduced skills required</a:t>
            </a:r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712344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57224" y="1714488"/>
            <a:ext cx="750099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Disadvantages</a:t>
            </a:r>
          </a:p>
          <a:p>
            <a:pPr>
              <a:buFont typeface="Wingdings" pitchFamily="2" charset="2"/>
              <a:buChar char="Ø"/>
            </a:pPr>
            <a:endParaRPr lang="en-GB" sz="2400" dirty="0"/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Design based upon span, loading of covering, wind loading and snow/rain loads – cannot be adapted if changes are made to any of the above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Little or no loft storage space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Internal partitions cannot be built until the roof has been loaded by the covering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Trusses must be plumb and spaced evenly and fixed correctly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Binders and braces are vital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Delivery, handling and storage  can affect their performance</a:t>
            </a:r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057585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94" name="Picture 2" descr="Resultado de imagen de how does a timber king post truss wor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8145487" cy="451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18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57430" y="1490174"/>
            <a:ext cx="5252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does a king post truss work?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458" name="Picture 2" descr="Resultado de imagen de king post truss efforts compress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4782666" cy="335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09142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57430" y="1490174"/>
            <a:ext cx="5252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does a king post truss work?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1506" name="Picture 2" descr="Resultado de imagen de king post truss efforts compression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818"/>
          <a:stretch/>
        </p:blipFill>
        <p:spPr bwMode="auto">
          <a:xfrm>
            <a:off x="1475656" y="2132856"/>
            <a:ext cx="5950193" cy="453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746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0178" name="Picture 2" descr="Image result for King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" y="1484784"/>
            <a:ext cx="4507371" cy="2880320"/>
          </a:xfrm>
          <a:prstGeom prst="rect">
            <a:avLst/>
          </a:prstGeom>
          <a:noFill/>
        </p:spPr>
      </p:pic>
      <p:pic>
        <p:nvPicPr>
          <p:cNvPr id="18434" name="Picture 2" descr="Resultado de imagen de king post truss joint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655"/>
          <a:stretch/>
        </p:blipFill>
        <p:spPr bwMode="auto">
          <a:xfrm>
            <a:off x="5436096" y="665312"/>
            <a:ext cx="3430674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682" name="Picture 2" descr="Image result for trussed raft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4334" t="15152" r="8991" b="19191"/>
          <a:stretch>
            <a:fillRect/>
          </a:stretch>
        </p:blipFill>
        <p:spPr bwMode="auto">
          <a:xfrm>
            <a:off x="3714744" y="1714488"/>
            <a:ext cx="5143536" cy="3343298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571472" y="2285992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Factory assembled</a:t>
            </a:r>
          </a:p>
          <a:p>
            <a:r>
              <a:rPr lang="en-GB" sz="2000" dirty="0"/>
              <a:t>Gang-nail plates </a:t>
            </a:r>
          </a:p>
        </p:txBody>
      </p:sp>
      <p:pic>
        <p:nvPicPr>
          <p:cNvPr id="71684" name="Picture 4" descr="Image result for trussed rafters fan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643446"/>
            <a:ext cx="4286250" cy="1866901"/>
          </a:xfrm>
          <a:prstGeom prst="rect">
            <a:avLst/>
          </a:prstGeom>
          <a:noFill/>
        </p:spPr>
      </p:pic>
      <p:pic>
        <p:nvPicPr>
          <p:cNvPr id="71688" name="Picture 8" descr="Image result for gang nail plates for trusse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4071942"/>
            <a:ext cx="2857500" cy="214312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91376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67544" y="5949280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King Post Truss</a:t>
            </a:r>
          </a:p>
          <a:p>
            <a:r>
              <a:rPr lang="en-GB" sz="2400" dirty="0"/>
              <a:t>Bolted steel plates rather than traditional timber-frame joints</a:t>
            </a:r>
          </a:p>
        </p:txBody>
      </p:sp>
      <p:pic>
        <p:nvPicPr>
          <p:cNvPr id="50180" name="Picture 4" descr="Image result for Queen post roof trusses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/>
          <a:srcRect l="8491" t="15423" b="31297"/>
          <a:stretch/>
        </p:blipFill>
        <p:spPr bwMode="auto">
          <a:xfrm>
            <a:off x="179512" y="1850870"/>
            <a:ext cx="8775653" cy="378871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000100" y="5728145"/>
            <a:ext cx="2779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Queen Post Truss</a:t>
            </a:r>
          </a:p>
        </p:txBody>
      </p:sp>
      <p:pic>
        <p:nvPicPr>
          <p:cNvPr id="52226" name="Picture 2" descr="Image result for Queen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b="47943"/>
          <a:stretch>
            <a:fillRect/>
          </a:stretch>
        </p:blipFill>
        <p:spPr bwMode="auto">
          <a:xfrm>
            <a:off x="527718" y="1958268"/>
            <a:ext cx="3900266" cy="3265339"/>
          </a:xfrm>
          <a:prstGeom prst="rect">
            <a:avLst/>
          </a:prstGeom>
          <a:noFill/>
        </p:spPr>
      </p:pic>
      <p:pic>
        <p:nvPicPr>
          <p:cNvPr id="52228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72025" y="1643050"/>
            <a:ext cx="4371975" cy="3743325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11560" y="5957525"/>
            <a:ext cx="2848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Crown Post Truss</a:t>
            </a:r>
          </a:p>
        </p:txBody>
      </p:sp>
      <p:pic>
        <p:nvPicPr>
          <p:cNvPr id="56322" name="Picture 2" descr="Image result for crown post roof truss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5303" y="1566228"/>
            <a:ext cx="5262045" cy="3946534"/>
          </a:xfrm>
          <a:prstGeom prst="rect">
            <a:avLst/>
          </a:prstGeom>
          <a:noFill/>
        </p:spPr>
      </p:pic>
      <p:pic>
        <p:nvPicPr>
          <p:cNvPr id="56324" name="Picture 4" descr="Image result for crown post roof truss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27966" r="847" b="31297"/>
          <a:stretch>
            <a:fillRect/>
          </a:stretch>
        </p:blipFill>
        <p:spPr bwMode="auto">
          <a:xfrm>
            <a:off x="638378" y="1566228"/>
            <a:ext cx="3069526" cy="3946534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4754" name="Picture 2" descr="Image result for trussed rafters fa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2357430"/>
            <a:ext cx="5643602" cy="3719057"/>
          </a:xfrm>
          <a:prstGeom prst="rect">
            <a:avLst/>
          </a:prstGeom>
          <a:noFill/>
        </p:spPr>
      </p:pic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42910" y="69269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TRUSSES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4018455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48157" y="1772816"/>
            <a:ext cx="6045019" cy="3990659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11560" y="3573016"/>
            <a:ext cx="27758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what type of roof the image shows.</a:t>
            </a:r>
          </a:p>
          <a:p>
            <a:r>
              <a:rPr lang="en-GB" dirty="0"/>
              <a:t>List and name the elements numbered 1 - 10</a:t>
            </a:r>
          </a:p>
        </p:txBody>
      </p:sp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TextBox 13"/>
          <p:cNvSpPr txBox="1"/>
          <p:nvPr/>
        </p:nvSpPr>
        <p:spPr>
          <a:xfrm>
            <a:off x="611560" y="1547439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EXERCISE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42502606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57430" y="1490174"/>
            <a:ext cx="7226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Considering this picture, design your own truss replacing as many elements as possible by cables.</a:t>
            </a:r>
            <a:endParaRPr lang="en-GB" sz="2400" dirty="0"/>
          </a:p>
          <a:p>
            <a:endParaRPr lang="en-GB" sz="2400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458" name="Picture 2" descr="Resultado de imagen de king post truss efforts compress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4782666" cy="335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EXERCISE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733583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57430" y="1490174"/>
            <a:ext cx="7226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Design two different solutions for the joints A, B and C, one traditional and one with plates.</a:t>
            </a:r>
            <a:endParaRPr lang="en-GB" sz="2400" dirty="0"/>
          </a:p>
          <a:p>
            <a:endParaRPr lang="en-GB" sz="2400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458" name="Picture 2" descr="Resultado de imagen de king post truss efforts compress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4782666" cy="335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EXERCISE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3288113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TERMINOLOGY</a:t>
            </a:r>
            <a:endParaRPr lang="en-GB" sz="3600" b="1" dirty="0"/>
          </a:p>
        </p:txBody>
      </p:sp>
      <p:pic>
        <p:nvPicPr>
          <p:cNvPr id="26626" name="Picture 2" descr="Resultado de imagen de pitched roo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9" y="1484784"/>
            <a:ext cx="884461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7362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PITCHED 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11560" y="721976"/>
            <a:ext cx="364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TERMINOLOGY</a:t>
            </a:r>
            <a:endParaRPr lang="en-GB" sz="3600" b="1" dirty="0"/>
          </a:p>
        </p:txBody>
      </p:sp>
      <p:pic>
        <p:nvPicPr>
          <p:cNvPr id="35844" name="Picture 4" descr="Resultado de imagen de pitched roof TERMINOLOG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788"/>
            <a:ext cx="7900439" cy="469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618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</TotalTime>
  <Words>511</Words>
  <Application>Microsoft Office PowerPoint</Application>
  <PresentationFormat>On-screen Show (4:3)</PresentationFormat>
  <Paragraphs>172</Paragraphs>
  <Slides>36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Juan Ferriz-Papi</cp:lastModifiedBy>
  <cp:revision>51</cp:revision>
  <dcterms:created xsi:type="dcterms:W3CDTF">2017-10-09T19:23:18Z</dcterms:created>
  <dcterms:modified xsi:type="dcterms:W3CDTF">2020-02-18T10:20:24Z</dcterms:modified>
</cp:coreProperties>
</file>