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7"/>
  </p:notesMasterIdLst>
  <p:sldIdLst>
    <p:sldId id="719" r:id="rId7"/>
    <p:sldId id="301" r:id="rId8"/>
    <p:sldId id="302" r:id="rId9"/>
    <p:sldId id="331" r:id="rId10"/>
    <p:sldId id="722" r:id="rId11"/>
    <p:sldId id="370" r:id="rId12"/>
    <p:sldId id="723" r:id="rId13"/>
    <p:sldId id="371" r:id="rId14"/>
    <p:sldId id="724" r:id="rId15"/>
    <p:sldId id="372" r:id="rId16"/>
    <p:sldId id="725" r:id="rId17"/>
    <p:sldId id="373" r:id="rId18"/>
    <p:sldId id="726" r:id="rId19"/>
    <p:sldId id="374" r:id="rId20"/>
    <p:sldId id="727" r:id="rId21"/>
    <p:sldId id="375" r:id="rId22"/>
    <p:sldId id="728" r:id="rId23"/>
    <p:sldId id="729" r:id="rId24"/>
    <p:sldId id="376" r:id="rId25"/>
    <p:sldId id="721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77253"/>
  </p:normalViewPr>
  <p:slideViewPr>
    <p:cSldViewPr snapToGrid="0">
      <p:cViewPr varScale="1">
        <p:scale>
          <a:sx n="92" d="100"/>
          <a:sy n="92" d="100"/>
        </p:scale>
        <p:origin x="48" y="22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62F576E4-802B-4888-A5F3-2C14995E4077}"/>
    <pc:docChg chg="modSld">
      <pc:chgData name="Stalin Jacob Wilson Packia Dhas" userId="050d7d71-3621-4503-95e8-1c9a9d962492" providerId="ADAL" clId="{62F576E4-802B-4888-A5F3-2C14995E4077}" dt="2025-03-10T10:37:57.485" v="1" actId="20577"/>
      <pc:docMkLst>
        <pc:docMk/>
      </pc:docMkLst>
      <pc:sldChg chg="modSp mod">
        <pc:chgData name="Stalin Jacob Wilson Packia Dhas" userId="050d7d71-3621-4503-95e8-1c9a9d962492" providerId="ADAL" clId="{62F576E4-802B-4888-A5F3-2C14995E4077}" dt="2025-03-10T10:37:57.485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62F576E4-802B-4888-A5F3-2C14995E4077}" dt="2025-03-10T10:37:57.485" v="1" actId="20577"/>
          <ac:spMkLst>
            <pc:docMk/>
            <pc:sldMk cId="3119007398" sldId="719"/>
            <ac:spMk id="2" creationId="{5AF40EAB-6954-8B5E-C784-2A455332F66A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10-26T15:22:05.69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8824 12540 22 0,'-13'-29'381'16,"1"0"56"-16,-8-1 40 0,7 1 24 16,7 3-142-16,-9 4-128 0,10 3-64 0,5 0-40 15,5 6-25-15,3-1-8 0,-1-2-4 16,12 6-11-16,7-2-8 0,0 5-12 16,7 3-13-16,-1 0-17 0,1 2-11 0,5 4-4 15,-5 2-7-15,-1 0-7 0,1 3-13 16,-13 5-17-16,-1-2-24 0,1 1-18 0,-14 0-15 15,2 3-6-15,-8-1 5 0,-8 0 15 16,2 2 18-16,-7-1 15 0,-8 2 12 16,3-2 9-16,-8 0 4 0,7 1 4 0,-13 0 3 15,4 1 2-15,2-3 3 0,0-1 3 16,1-1 1-16,6-1 0 0,4 1 0 0,3-3 2 16,5 3 0-16,1-3-4 0,6-2 1 15,6 2 1-15,7-1 2 0,1 1 1 0,6-5 3 16,-1 4 2-16,13-4 0 0,-6 5-2 15,8-1-1-15,-2-3 0 0,0 4-2 0,-1-2-4 16,3 3-17-16,-2 1-34 0,-5-3-49 16,-1-3-69-16,-7 4-81 0,-1-1-86 0,-2 1-70 15,-11-6-11-15,3 2 26 0,-8-4 53 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594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124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310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2516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16897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3606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89547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83149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7ADEC-2B17-4C92-BF53-17D4C1969749}" type="datetime1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- 6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27" b="1" dirty="0"/>
              <a:t>Introduction</a:t>
            </a:r>
          </a:p>
          <a:p>
            <a:pPr marL="446088" indent="-357188"/>
            <a:r>
              <a:rPr lang="en-IN" sz="3627" b="1" dirty="0"/>
              <a:t>Logic Gates 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 dirty="0"/>
              <a:t>Exclusive OR Gate </a:t>
            </a:r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the logic gates.</a:t>
            </a:r>
          </a:p>
          <a:p>
            <a:r>
              <a:rPr lang="en-IN" sz="3200" dirty="0"/>
              <a:t>Describe the functions of each logic gates.</a:t>
            </a:r>
          </a:p>
          <a:p>
            <a:r>
              <a:rPr lang="en-IN" sz="3200" dirty="0"/>
              <a:t>Design the truth table.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Introduction</a:t>
            </a:r>
            <a:endParaRPr lang="en-US" dirty="0"/>
          </a:p>
          <a:p>
            <a:r>
              <a:rPr lang="en-US" dirty="0"/>
              <a:t>Logic gates perform logical operation. </a:t>
            </a:r>
          </a:p>
          <a:p>
            <a:r>
              <a:rPr lang="en-US" dirty="0"/>
              <a:t>Each gate has one or more input and only one output. AND, OR, and NOT are </a:t>
            </a:r>
            <a:r>
              <a:rPr lang="en-US" b="1" dirty="0"/>
              <a:t>basic gates</a:t>
            </a:r>
            <a:r>
              <a:rPr lang="en-US" dirty="0"/>
              <a:t>. </a:t>
            </a:r>
          </a:p>
          <a:p>
            <a:r>
              <a:rPr lang="en-US" dirty="0"/>
              <a:t>NAND and NOR gates are known as </a:t>
            </a:r>
            <a:r>
              <a:rPr lang="en-US" b="1" dirty="0"/>
              <a:t>universal gates,</a:t>
            </a:r>
            <a:r>
              <a:rPr lang="en-US" dirty="0"/>
              <a:t> from which basic gates can be derived. 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649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2572" y="244187"/>
            <a:ext cx="5663937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288" y="1474516"/>
            <a:ext cx="10401353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The Different types of Gates are:</a:t>
            </a:r>
          </a:p>
          <a:p>
            <a:pPr marL="898525" lvl="1" indent="-358775"/>
            <a:r>
              <a:rPr lang="en-IN" b="1" dirty="0"/>
              <a:t>AND Gate</a:t>
            </a:r>
          </a:p>
          <a:p>
            <a:pPr marL="898525" lvl="1" indent="-358775"/>
            <a:r>
              <a:rPr lang="en-IN" b="1" dirty="0"/>
              <a:t>OR Gate</a:t>
            </a:r>
          </a:p>
          <a:p>
            <a:pPr marL="898525" lvl="1" indent="-358775"/>
            <a:r>
              <a:rPr lang="en-IN" b="1" dirty="0"/>
              <a:t>NOT Gate</a:t>
            </a:r>
          </a:p>
          <a:p>
            <a:pPr marL="898525" lvl="1" indent="-358775"/>
            <a:r>
              <a:rPr lang="en-IN" b="1" dirty="0"/>
              <a:t>NAND Gate</a:t>
            </a:r>
          </a:p>
          <a:p>
            <a:pPr marL="898525" lvl="1" indent="-358775"/>
            <a:r>
              <a:rPr lang="en-IN" b="1" dirty="0"/>
              <a:t>NOR Gate</a:t>
            </a:r>
          </a:p>
          <a:p>
            <a:pPr marL="898525" lvl="1" indent="-358775"/>
            <a:r>
              <a:rPr lang="en-IN" b="1"/>
              <a:t>Exclusive OR Gate </a:t>
            </a:r>
            <a:endParaRPr lang="en-IN" b="1" dirty="0"/>
          </a:p>
          <a:p>
            <a:pPr marL="898525" lvl="1" indent="-358775"/>
            <a:r>
              <a:rPr lang="en-IN" b="1" dirty="0"/>
              <a:t>Exclusive NOR Gate </a:t>
            </a:r>
          </a:p>
          <a:p>
            <a:pPr>
              <a:buNone/>
            </a:pPr>
            <a:r>
              <a:rPr lang="en-US" b="1" dirty="0"/>
              <a:t> 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43CFBAB-3D26-E971-9C83-E85196A303ED}"/>
                  </a:ext>
                </a:extLst>
              </p14:cNvPr>
              <p14:cNvContentPartPr/>
              <p14:nvPr/>
            </p14:nvContentPartPr>
            <p14:xfrm>
              <a:off x="3146400" y="4411800"/>
              <a:ext cx="192960" cy="15804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43CFBAB-3D26-E971-9C83-E85196A303E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137040" y="4402440"/>
                <a:ext cx="211680" cy="176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36289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4392533"/>
          </a:xfrm>
        </p:spPr>
        <p:txBody>
          <a:bodyPr>
            <a:normAutofit/>
          </a:bodyPr>
          <a:lstStyle/>
          <a:p>
            <a:r>
              <a:rPr lang="en-US" dirty="0"/>
              <a:t>The AND gate performs a </a:t>
            </a:r>
            <a:r>
              <a:rPr lang="en-US" b="1" dirty="0"/>
              <a:t>logical multiplication </a:t>
            </a:r>
            <a:r>
              <a:rPr lang="en-US" dirty="0"/>
              <a:t>commonly known as </a:t>
            </a:r>
            <a:r>
              <a:rPr lang="en-US" b="1" dirty="0"/>
              <a:t>AND function</a:t>
            </a:r>
            <a:r>
              <a:rPr lang="en-US" dirty="0"/>
              <a:t>. </a:t>
            </a:r>
          </a:p>
          <a:p>
            <a:r>
              <a:rPr lang="en-US" dirty="0"/>
              <a:t>The output is </a:t>
            </a:r>
            <a:r>
              <a:rPr lang="en-US" b="1" dirty="0"/>
              <a:t>high (1) </a:t>
            </a:r>
            <a:r>
              <a:rPr lang="en-US" dirty="0"/>
              <a:t>when both the inputs are </a:t>
            </a:r>
            <a:r>
              <a:rPr lang="en-US" b="1" dirty="0"/>
              <a:t>high (1).</a:t>
            </a:r>
          </a:p>
          <a:p>
            <a:r>
              <a:rPr lang="en-US" dirty="0"/>
              <a:t>The output is </a:t>
            </a:r>
            <a:r>
              <a:rPr lang="en-US" b="1" dirty="0"/>
              <a:t>low (0) </a:t>
            </a:r>
            <a:r>
              <a:rPr lang="en-US" dirty="0"/>
              <a:t>when any one of the inputs is </a:t>
            </a:r>
            <a:r>
              <a:rPr lang="en-US" b="1" dirty="0"/>
              <a:t>low (0).</a:t>
            </a:r>
          </a:p>
          <a:p>
            <a:r>
              <a:rPr lang="en-US" dirty="0"/>
              <a:t>If the</a:t>
            </a:r>
            <a:r>
              <a:rPr lang="en-US" b="1" dirty="0"/>
              <a:t> inputs are A and B </a:t>
            </a:r>
            <a:r>
              <a:rPr lang="en-US" dirty="0"/>
              <a:t>and the </a:t>
            </a:r>
            <a:r>
              <a:rPr lang="en-US" b="1" dirty="0"/>
              <a:t>output is Y</a:t>
            </a:r>
          </a:p>
          <a:p>
            <a:r>
              <a:rPr lang="en-US" b="1" dirty="0"/>
              <a:t>AND</a:t>
            </a:r>
            <a:r>
              <a:rPr lang="en-US" dirty="0"/>
              <a:t> operation can be </a:t>
            </a:r>
            <a:r>
              <a:rPr lang="en-US" b="1" dirty="0"/>
              <a:t>represented as Y=A.B</a:t>
            </a:r>
            <a:r>
              <a:rPr lang="en-US" b="1" i="1" dirty="0"/>
              <a:t>			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534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9622" y="26223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1831" y="1517314"/>
            <a:ext cx="1033465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2572" y="2903062"/>
            <a:ext cx="2487537" cy="1475398"/>
          </a:xfrm>
          <a:prstGeom prst="rect">
            <a:avLst/>
          </a:prstGeom>
        </p:spPr>
      </p:pic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8913266"/>
              </p:ext>
            </p:extLst>
          </p:nvPr>
        </p:nvGraphicFramePr>
        <p:xfrm>
          <a:off x="6320947" y="2551863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Y=A.B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919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10665954" cy="4344761"/>
          </a:xfrm>
        </p:spPr>
        <p:txBody>
          <a:bodyPr>
            <a:normAutofit/>
          </a:bodyPr>
          <a:lstStyle/>
          <a:p>
            <a:r>
              <a:rPr lang="en-GB" sz="3200" dirty="0"/>
              <a:t>The </a:t>
            </a:r>
            <a:r>
              <a:rPr lang="en-GB" sz="3200" b="1" dirty="0"/>
              <a:t>OR gate </a:t>
            </a:r>
            <a:r>
              <a:rPr lang="en-GB" sz="3200" dirty="0"/>
              <a:t>performs a </a:t>
            </a:r>
            <a:r>
              <a:rPr lang="en-GB" sz="3200" b="1" dirty="0"/>
              <a:t>logical addition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high (1) </a:t>
            </a:r>
            <a:r>
              <a:rPr lang="en-GB" sz="3200" dirty="0"/>
              <a:t>when any one of the </a:t>
            </a:r>
            <a:r>
              <a:rPr lang="en-GB" sz="3200" b="1" dirty="0"/>
              <a:t>inputs is high (1)</a:t>
            </a:r>
            <a:r>
              <a:rPr lang="en-GB" sz="3200" dirty="0"/>
              <a:t>. </a:t>
            </a:r>
          </a:p>
          <a:p>
            <a:r>
              <a:rPr lang="en-GB" sz="3200" dirty="0"/>
              <a:t>The </a:t>
            </a:r>
            <a:r>
              <a:rPr lang="en-GB" sz="3200" b="1" dirty="0"/>
              <a:t>output is low (0) </a:t>
            </a:r>
            <a:r>
              <a:rPr lang="en-GB" sz="3200" dirty="0"/>
              <a:t>when </a:t>
            </a:r>
            <a:r>
              <a:rPr lang="en-GB" sz="3200" b="1" dirty="0"/>
              <a:t>both the inputs are low (0)</a:t>
            </a:r>
            <a:r>
              <a:rPr lang="en-GB" sz="3200" dirty="0"/>
              <a:t>.</a:t>
            </a:r>
          </a:p>
          <a:p>
            <a:r>
              <a:rPr lang="en-US" sz="3200" dirty="0"/>
              <a:t>If the</a:t>
            </a:r>
            <a:r>
              <a:rPr lang="en-US" sz="3200" b="1" dirty="0"/>
              <a:t> inputs are A and B </a:t>
            </a:r>
            <a:r>
              <a:rPr lang="en-US" sz="3200" dirty="0"/>
              <a:t>and the </a:t>
            </a:r>
            <a:r>
              <a:rPr lang="en-US" sz="3200" b="1" dirty="0"/>
              <a:t>output is Y</a:t>
            </a:r>
          </a:p>
          <a:p>
            <a:r>
              <a:rPr lang="en-US" sz="3200" b="1" dirty="0"/>
              <a:t>OR</a:t>
            </a:r>
            <a:r>
              <a:rPr lang="en-US" sz="3200" dirty="0"/>
              <a:t> operation can be </a:t>
            </a:r>
            <a:r>
              <a:rPr lang="en-US" sz="3200" b="1" dirty="0"/>
              <a:t>represented as Y=A+B</a:t>
            </a: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140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6124" y="112393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6918" y="1546675"/>
            <a:ext cx="9819061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549327"/>
              </p:ext>
            </p:extLst>
          </p:nvPr>
        </p:nvGraphicFramePr>
        <p:xfrm>
          <a:off x="6106187" y="2961986"/>
          <a:ext cx="3698196" cy="2177796"/>
        </p:xfrm>
        <a:graphic>
          <a:graphicData uri="http://schemas.openxmlformats.org/drawingml/2006/table">
            <a:tbl>
              <a:tblPr/>
              <a:tblGrid>
                <a:gridCol w="1232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327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9023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Input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Output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A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Y=A+B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0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902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Calibri"/>
                          <a:ea typeface="Calibri"/>
                          <a:cs typeface="Calibri"/>
                        </a:rPr>
                        <a:t>1</a:t>
                      </a:r>
                      <a:endParaRPr lang="en-US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094" y="3016458"/>
            <a:ext cx="3205166" cy="156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96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</p:spPr>
            <p:txBody>
              <a:bodyPr>
                <a:normAutofit/>
              </a:bodyPr>
              <a:lstStyle/>
              <a:p>
                <a:r>
                  <a:rPr lang="en-US" sz="3200" dirty="0"/>
                  <a:t>The NOT gate is called an </a:t>
                </a:r>
                <a:r>
                  <a:rPr lang="en-US" sz="3200" b="1" dirty="0"/>
                  <a:t>inverter.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high (1)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low (0) </a:t>
                </a:r>
                <a:r>
                  <a:rPr lang="en-US" sz="3200" dirty="0"/>
                  <a:t>and </a:t>
                </a:r>
              </a:p>
              <a:p>
                <a:r>
                  <a:rPr lang="en-US" sz="3200" dirty="0"/>
                  <a:t>the </a:t>
                </a:r>
                <a:r>
                  <a:rPr lang="en-US" sz="3200" b="1" dirty="0"/>
                  <a:t>output is low (0) </a:t>
                </a:r>
                <a:r>
                  <a:rPr lang="en-US" sz="3200" dirty="0"/>
                  <a:t>when the </a:t>
                </a:r>
                <a:r>
                  <a:rPr lang="en-US" sz="3200" b="1" dirty="0"/>
                  <a:t>input is high (1)</a:t>
                </a:r>
                <a:r>
                  <a:rPr lang="en-US" sz="3200" dirty="0"/>
                  <a:t>.</a:t>
                </a:r>
              </a:p>
              <a:p>
                <a:r>
                  <a:rPr lang="en-US" sz="3200" dirty="0"/>
                  <a:t>If the</a:t>
                </a:r>
                <a:r>
                  <a:rPr lang="en-US" sz="3200" b="1" dirty="0"/>
                  <a:t> inputs A </a:t>
                </a:r>
                <a:r>
                  <a:rPr lang="en-US" sz="3200" dirty="0"/>
                  <a:t>and the </a:t>
                </a:r>
                <a:r>
                  <a:rPr lang="en-US" sz="3200" b="1" dirty="0"/>
                  <a:t>output is Y</a:t>
                </a:r>
              </a:p>
              <a:p>
                <a:r>
                  <a:rPr lang="en-US" sz="3200" b="1" dirty="0"/>
                  <a:t>NOT</a:t>
                </a:r>
                <a:r>
                  <a:rPr lang="en-US" sz="3200" dirty="0"/>
                  <a:t> operation can be </a:t>
                </a:r>
                <a:r>
                  <a:rPr lang="en-US" sz="3200" b="1" dirty="0"/>
                  <a:t>represented as </a:t>
                </a:r>
                <a14:m>
                  <m:oMath xmlns:m="http://schemas.openxmlformats.org/officeDocument/2006/math"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sz="3200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sz="3200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3200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</m:oMath>
                </a14:m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49766" y="1632446"/>
                <a:ext cx="10244672" cy="4271264"/>
              </a:xfrm>
              <a:blipFill>
                <a:blip r:embed="rId3"/>
                <a:stretch>
                  <a:fillRect l="-1368" t="-3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4617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1576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NOT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9766" y="1632446"/>
            <a:ext cx="10244672" cy="3593107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buNone/>
            </a:pPr>
            <a:r>
              <a:rPr lang="en-US" b="1" i="1" dirty="0"/>
              <a:t>Logic symbol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1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2525" y="3198347"/>
            <a:ext cx="3800403" cy="1344882"/>
          </a:xfrm>
          <a:prstGeom prst="rect">
            <a:avLst/>
          </a:prstGeom>
        </p:spPr>
      </p:pic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599452"/>
              </p:ext>
            </p:extLst>
          </p:nvPr>
        </p:nvGraphicFramePr>
        <p:xfrm>
          <a:off x="6846182" y="3198347"/>
          <a:ext cx="2655002" cy="1621276"/>
        </p:xfrm>
        <a:graphic>
          <a:graphicData uri="http://schemas.openxmlformats.org/drawingml/2006/table">
            <a:tbl>
              <a:tblPr/>
              <a:tblGrid>
                <a:gridCol w="132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282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Y= </a:t>
                      </a:r>
                      <a:r>
                        <a:rPr lang="el-GR" sz="2200" dirty="0">
                          <a:latin typeface="+mn-lt"/>
                          <a:ea typeface="Calibri"/>
                          <a:cs typeface="Times New Roman"/>
                        </a:rPr>
                        <a:t>Ᾱ</a:t>
                      </a:r>
                      <a:endParaRPr lang="en-US" sz="22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2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1441" name="Picture 1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49766" y="0"/>
            <a:ext cx="77736" cy="1727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704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NAND gate is a contraction of </a:t>
                </a:r>
                <a:r>
                  <a:rPr lang="en-US" b="1" dirty="0"/>
                  <a:t>AND-NOT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</a:t>
                </a:r>
                <a:r>
                  <a:rPr lang="en-US" b="1" dirty="0"/>
                  <a:t>both inputs are low (0) </a:t>
                </a:r>
                <a:r>
                  <a:rPr lang="en-US" dirty="0"/>
                  <a:t>and </a:t>
                </a:r>
                <a:r>
                  <a:rPr lang="en-US" b="1" dirty="0"/>
                  <a:t>any one of the input is low (0) 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</a:t>
                </a:r>
                <a:r>
                  <a:rPr lang="en-US" b="1" dirty="0"/>
                  <a:t>both inputs are high 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NAND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r>
                  <a:rPr lang="en-US" b="1" i="1" dirty="0"/>
                  <a:t>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73961" y="1466287"/>
                <a:ext cx="9242502" cy="4198083"/>
              </a:xfrm>
              <a:blipFill>
                <a:blip r:embed="rId3"/>
                <a:stretch>
                  <a:fillRect l="-1187" t="-2471" r="-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4528C8-DEBB-FBAE-DD31-ECC3D20C1B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7269" y="4785254"/>
            <a:ext cx="5505450" cy="143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09059" y="17296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NAND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3961" y="1466287"/>
            <a:ext cx="9242502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9" name="Picture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465" y="2787173"/>
            <a:ext cx="3040322" cy="1621277"/>
          </a:xfrm>
          <a:prstGeom prst="rect">
            <a:avLst/>
          </a:prstGeom>
        </p:spPr>
      </p:pic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612682"/>
              </p:ext>
            </p:extLst>
          </p:nvPr>
        </p:nvGraphicFramePr>
        <p:xfrm>
          <a:off x="8401701" y="2430711"/>
          <a:ext cx="3593107" cy="2112545"/>
        </p:xfrm>
        <a:graphic>
          <a:graphicData uri="http://schemas.openxmlformats.org/drawingml/2006/table">
            <a:tbl>
              <a:tblPr/>
              <a:tblGrid>
                <a:gridCol w="11972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972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85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08140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Input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latin typeface="+mn-lt"/>
                          <a:ea typeface="Calibri"/>
                          <a:cs typeface="Times New Roman"/>
                        </a:rPr>
                        <a:t>Output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55319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A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             ⸏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latin typeface="+mn-lt"/>
                          <a:ea typeface="Calibri"/>
                          <a:cs typeface="Times New Roman"/>
                        </a:rPr>
                        <a:t>Y=A.B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14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4666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latin typeface="+mn-lt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2188" marR="62188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395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</p:spPr>
            <p:txBody>
              <a:bodyPr>
                <a:normAutofit/>
              </a:bodyPr>
              <a:lstStyle/>
              <a:p>
                <a:r>
                  <a:rPr lang="en-US" dirty="0"/>
                  <a:t>The </a:t>
                </a:r>
                <a:r>
                  <a:rPr lang="en-US" b="1" dirty="0"/>
                  <a:t>NOR gate </a:t>
                </a:r>
                <a:r>
                  <a:rPr lang="en-US" dirty="0"/>
                  <a:t>is a contraction of </a:t>
                </a:r>
                <a:r>
                  <a:rPr lang="en-US" b="1" dirty="0"/>
                  <a:t>OR-NOT gates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high(1) </a:t>
                </a:r>
                <a:r>
                  <a:rPr lang="en-US" dirty="0"/>
                  <a:t>when both </a:t>
                </a:r>
                <a:r>
                  <a:rPr lang="en-US" b="1" dirty="0"/>
                  <a:t>inputs are low(0)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low(0) </a:t>
                </a:r>
                <a:r>
                  <a:rPr lang="en-US" dirty="0"/>
                  <a:t>when one or </a:t>
                </a:r>
                <a:r>
                  <a:rPr lang="en-US" b="1" dirty="0"/>
                  <a:t>both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i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15186" y="1644258"/>
                <a:ext cx="10561627" cy="4253315"/>
              </a:xfrm>
              <a:blipFill>
                <a:blip r:embed="rId3"/>
                <a:stretch>
                  <a:fillRect l="-1039" t="-24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6E6917-501B-E268-E6EC-1ED216472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2407" y="4478348"/>
            <a:ext cx="5572125" cy="1419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26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169" y="231011"/>
            <a:ext cx="5190509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7799" y="1079662"/>
            <a:ext cx="10561627" cy="359310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i="1" dirty="0"/>
          </a:p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10" name="Table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4919101"/>
                  </p:ext>
                </p:extLst>
              </p:nvPr>
            </p:nvGraphicFramePr>
            <p:xfrm>
              <a:off x="7051998" y="2560224"/>
              <a:ext cx="4035103" cy="2112545"/>
            </p:xfrm>
            <a:graphic>
              <a:graphicData uri="http://schemas.openxmlformats.org/drawingml/2006/table">
                <a:tbl>
                  <a:tblPr/>
                  <a:tblGrid>
                    <a:gridCol w="134456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1267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56383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08140">
                    <a:tc gridSpan="2"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Input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>
                              <a:latin typeface="+mn-lt"/>
                              <a:ea typeface="Calibri"/>
                              <a:cs typeface="Times New Roman"/>
                            </a:rPr>
                            <a:t>Output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55319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A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B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     </a:t>
                          </a:r>
                          <a14:m>
                            <m:oMath xmlns:m="http://schemas.openxmlformats.org/officeDocument/2006/math">
                              <m:r>
                                <a:rPr lang="en-GB" sz="1600" b="1" i="1" smtClean="0">
                                  <a:latin typeface="Cambria Math" panose="02040503050406030204" pitchFamily="18" charset="0"/>
                                  <a:ea typeface="Calibri"/>
                                  <a:cs typeface="Times New Roman"/>
                                </a:rPr>
                                <m:t>𝒀</m:t>
                              </m:r>
                              <m:r>
                                <a:rPr lang="en-GB" sz="1600" b="1" i="1" smtClean="0">
                                  <a:latin typeface="Cambria Math" panose="02040503050406030204" pitchFamily="18" charset="0"/>
                                  <a:ea typeface="Calibri"/>
                                  <a:cs typeface="Times New Roman"/>
                                </a:rPr>
                                <m:t>=</m:t>
                              </m:r>
                              <m:acc>
                                <m:accPr>
                                  <m:chr m:val="̅"/>
                                  <m:ctrlP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</m:ctrlPr>
                                </m:accPr>
                                <m:e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𝑨</m:t>
                                  </m:r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+</m:t>
                                  </m:r>
                                  <m:r>
                                    <a:rPr lang="en-GB" sz="1600" b="1" i="1" smtClean="0">
                                      <a:latin typeface="Cambria Math" panose="02040503050406030204" pitchFamily="18" charset="0"/>
                                      <a:cs typeface="Times New Roman"/>
                                    </a:rPr>
                                    <m:t>𝑩</m:t>
                                  </m:r>
                                </m:e>
                              </m:acc>
                            </m:oMath>
                          </a14:m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 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666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10" name="Table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4919101"/>
                  </p:ext>
                </p:extLst>
              </p:nvPr>
            </p:nvGraphicFramePr>
            <p:xfrm>
              <a:off x="7051998" y="2560224"/>
              <a:ext cx="4035103" cy="2112545"/>
            </p:xfrm>
            <a:graphic>
              <a:graphicData uri="http://schemas.openxmlformats.org/drawingml/2006/table">
                <a:tbl>
                  <a:tblPr/>
                  <a:tblGrid>
                    <a:gridCol w="1344560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126710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563833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</a:tblGrid>
                  <a:tr h="308140">
                    <a:tc gridSpan="2"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Input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>
                              <a:latin typeface="+mn-lt"/>
                              <a:ea typeface="Calibri"/>
                              <a:cs typeface="Times New Roman"/>
                            </a:rPr>
                            <a:t>Output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555319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A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b="1" dirty="0">
                              <a:latin typeface="+mn-lt"/>
                              <a:ea typeface="Calibri"/>
                              <a:cs typeface="Times New Roman"/>
                            </a:rPr>
                            <a:t>B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3"/>
                          <a:stretch>
                            <a:fillRect l="-158366" t="-58242" r="-778" b="-24395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08140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24666"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>
                              <a:latin typeface="+mn-lt"/>
                              <a:ea typeface="Calibri"/>
                              <a:cs typeface="Times New Roman"/>
                            </a:rPr>
                            <a:t>1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algn="ctr">
                            <a:lnSpc>
                              <a:spcPct val="115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</a:pPr>
                          <a:r>
                            <a:rPr lang="en-US" sz="1600" dirty="0">
                              <a:latin typeface="+mn-lt"/>
                              <a:ea typeface="Calibri"/>
                              <a:cs typeface="Times New Roman"/>
                            </a:rPr>
                            <a:t>0</a:t>
                          </a:r>
                        </a:p>
                      </a:txBody>
                      <a:tcPr marL="62188" marR="62188" marT="0" marB="0" anchor="ctr">
                        <a:lnL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</a:tbl>
              </a:graphicData>
            </a:graphic>
          </p:graphicFrame>
        </mc:Fallback>
      </mc:AlternateContent>
      <p:pic>
        <p:nvPicPr>
          <p:cNvPr id="11" name="Picture 1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798" y="2876215"/>
            <a:ext cx="2211144" cy="1413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382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27364" y="1632446"/>
                <a:ext cx="10705704" cy="4044198"/>
              </a:xfrm>
            </p:spPr>
            <p:txBody>
              <a:bodyPr>
                <a:normAutofit/>
              </a:bodyPr>
              <a:lstStyle/>
              <a:p>
                <a:r>
                  <a:rPr lang="en-US" b="1" dirty="0"/>
                  <a:t>Exclusive 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both the </a:t>
                </a:r>
                <a:r>
                  <a:rPr lang="en-US" b="1" dirty="0"/>
                  <a:t>inputs are low(0) </a:t>
                </a:r>
                <a:r>
                  <a:rPr lang="en-US" dirty="0"/>
                  <a:t>and </a:t>
                </a:r>
                <a:r>
                  <a:rPr lang="en-US" b="1" dirty="0"/>
                  <a:t>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</a:t>
                </a:r>
              </a:p>
              <a:p>
                <a:r>
                  <a:rPr lang="en-US" b="1" dirty="0"/>
                  <a:t>X-OR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⨁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𝑩</m:t>
                    </m:r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7364" y="1632446"/>
                <a:ext cx="10705704" cy="4044198"/>
              </a:xfrm>
              <a:blipFill>
                <a:blip r:embed="rId3"/>
                <a:stretch>
                  <a:fillRect l="-1024" t="-256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42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7521" y="24867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8450" y="1632446"/>
            <a:ext cx="8723221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Truth table</a:t>
            </a:r>
          </a:p>
          <a:p>
            <a:pPr>
              <a:buNone/>
            </a:pPr>
            <a:r>
              <a:rPr lang="en-US" i="1" dirty="0"/>
              <a:t>	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2" name="Picture 11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3767" y="3122435"/>
            <a:ext cx="2833028" cy="1336272"/>
          </a:xfrm>
          <a:prstGeom prst="rect">
            <a:avLst/>
          </a:prstGeom>
        </p:spPr>
      </p:pic>
      <p:pic>
        <p:nvPicPr>
          <p:cNvPr id="14" name="Picture 13" descr="X-OR 1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9172" y="2714062"/>
            <a:ext cx="4341646" cy="2329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80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71500" y="1622939"/>
                <a:ext cx="10737807" cy="4403509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US" b="1" dirty="0"/>
                  <a:t>Exclusive NOR </a:t>
                </a:r>
                <a:r>
                  <a:rPr lang="en-US" dirty="0"/>
                  <a:t>Gate in short called as </a:t>
                </a:r>
                <a:r>
                  <a:rPr lang="en-US" b="1" dirty="0"/>
                  <a:t>X-NOR Gate</a:t>
                </a:r>
                <a:r>
                  <a:rPr lang="en-US" dirty="0"/>
                  <a:t>.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low (0) </a:t>
                </a:r>
                <a:r>
                  <a:rPr lang="en-US" dirty="0"/>
                  <a:t>when any one of the </a:t>
                </a:r>
                <a:r>
                  <a:rPr lang="en-US" b="1" dirty="0"/>
                  <a:t>inputs is high (1). </a:t>
                </a:r>
              </a:p>
              <a:p>
                <a:r>
                  <a:rPr lang="en-US" dirty="0"/>
                  <a:t>The </a:t>
                </a:r>
                <a:r>
                  <a:rPr lang="en-US" b="1" dirty="0"/>
                  <a:t>output is high (1) </a:t>
                </a:r>
                <a:r>
                  <a:rPr lang="en-US" dirty="0"/>
                  <a:t>when </a:t>
                </a:r>
                <a:r>
                  <a:rPr lang="en-US" b="1" dirty="0"/>
                  <a:t>both the inputs are low(0) and both the inputs are high(1).</a:t>
                </a:r>
              </a:p>
              <a:p>
                <a:r>
                  <a:rPr lang="en-US" dirty="0"/>
                  <a:t>If the</a:t>
                </a:r>
                <a:r>
                  <a:rPr lang="en-US" b="1" dirty="0"/>
                  <a:t> inputs are A and B </a:t>
                </a:r>
                <a:r>
                  <a:rPr lang="en-US" dirty="0"/>
                  <a:t>and the </a:t>
                </a:r>
                <a:r>
                  <a:rPr lang="en-US" b="1" dirty="0"/>
                  <a:t>output is Y.</a:t>
                </a:r>
              </a:p>
              <a:p>
                <a:r>
                  <a:rPr lang="en-US" b="1" dirty="0"/>
                  <a:t>X-NOR</a:t>
                </a:r>
                <a:r>
                  <a:rPr lang="en-US" dirty="0"/>
                  <a:t> operation can be </a:t>
                </a:r>
                <a:r>
                  <a:rPr lang="en-US" b="1" dirty="0"/>
                  <a:t>represented as </a:t>
                </a:r>
                <a14:m>
                  <m:oMath xmlns:m="http://schemas.openxmlformats.org/officeDocument/2006/math">
                    <m:r>
                      <a:rPr lang="en-GB" b="1" i="0" smtClean="0">
                        <a:latin typeface="Cambria Math" panose="02040503050406030204" pitchFamily="18" charset="0"/>
                      </a:rPr>
                      <m:t>𝐘</m:t>
                    </m:r>
                    <m:r>
                      <a:rPr lang="en-GB" b="1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𝑨𝑩</m:t>
                    </m:r>
                    <m:r>
                      <a:rPr lang="en-GB" b="1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</m:acc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  <m:r>
                      <a:rPr lang="en-GB" b="1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US" b="1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𝑨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⨁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𝑩</m:t>
                        </m:r>
                      </m:e>
                    </m:acc>
                  </m:oMath>
                </a14:m>
                <a:endParaRPr lang="en-US" b="1" dirty="0"/>
              </a:p>
              <a:p>
                <a:pPr>
                  <a:buNone/>
                </a:pPr>
                <a:r>
                  <a:rPr lang="en-US" i="1" dirty="0"/>
                  <a:t>					</a:t>
                </a:r>
                <a:endParaRPr lang="en-US" b="1" dirty="0"/>
              </a:p>
              <a:p>
                <a:endParaRPr lang="en-US" b="1" dirty="0"/>
              </a:p>
              <a:p>
                <a:pPr>
                  <a:buNone/>
                </a:pPr>
                <a:r>
                  <a:rPr lang="en-US" b="1" i="1" dirty="0"/>
                  <a:t>							</a:t>
                </a:r>
                <a:r>
                  <a:rPr lang="en-US" i="1" dirty="0"/>
                  <a:t>					</a:t>
                </a:r>
                <a:endParaRPr lang="en-US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71500" y="1622939"/>
                <a:ext cx="10737807" cy="4403509"/>
              </a:xfrm>
              <a:blipFill>
                <a:blip r:embed="rId3"/>
                <a:stretch>
                  <a:fillRect l="-1022" t="-3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69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74047" y="172746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Logic Gates – X-NOR Gate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2879" y="1264452"/>
            <a:ext cx="10426615" cy="35931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i="1" dirty="0"/>
              <a:t>Logic symbol						Truth table</a:t>
            </a:r>
            <a:r>
              <a:rPr lang="en-US" i="1" dirty="0"/>
              <a:t>				</a:t>
            </a:r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" name="Picture 9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79" y="3735525"/>
            <a:ext cx="2877378" cy="1282763"/>
          </a:xfrm>
          <a:prstGeom prst="rect">
            <a:avLst/>
          </a:prstGeom>
        </p:spPr>
      </p:pic>
      <p:pic>
        <p:nvPicPr>
          <p:cNvPr id="11" name="Picture 10" descr="X-OR 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197" y="2638477"/>
            <a:ext cx="5316980" cy="219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01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Computer Systems Fundamentals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1063</Words>
  <Application>Microsoft Office PowerPoint</Application>
  <PresentationFormat>Widescreen</PresentationFormat>
  <Paragraphs>255</Paragraphs>
  <Slides>20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Logic Gates</vt:lpstr>
      <vt:lpstr>Logic Gates</vt:lpstr>
      <vt:lpstr>Logic Gates – AND Gate</vt:lpstr>
      <vt:lpstr>Logic Gates – AND Gate</vt:lpstr>
      <vt:lpstr>Logic Gates – OR Gate</vt:lpstr>
      <vt:lpstr>Logic Gates – OR Gate</vt:lpstr>
      <vt:lpstr>Logic Gates – NOT Gate</vt:lpstr>
      <vt:lpstr>Logic Gates – NOT Gate</vt:lpstr>
      <vt:lpstr>Logic Gates – NAND Gate</vt:lpstr>
      <vt:lpstr>Logic Gates – NAND Gate</vt:lpstr>
      <vt:lpstr>Logic Gates – NOR Gate</vt:lpstr>
      <vt:lpstr>Logic Gates – NOR Gate</vt:lpstr>
      <vt:lpstr>Logic Gates – X-OR GATE</vt:lpstr>
      <vt:lpstr>Logic Gates – X-OR GATE</vt:lpstr>
      <vt:lpstr>Logic Gates – X-NOR Gate</vt:lpstr>
      <vt:lpstr>Logic Gates – X-NOR Gate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133</cp:revision>
  <dcterms:created xsi:type="dcterms:W3CDTF">2021-03-09T15:35:42Z</dcterms:created>
  <dcterms:modified xsi:type="dcterms:W3CDTF">2025-03-10T10:38:00Z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