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259" r:id="rId6"/>
    <p:sldId id="260" r:id="rId7"/>
    <p:sldId id="261" r:id="rId8"/>
    <p:sldId id="262" r:id="rId9"/>
    <p:sldId id="264" r:id="rId10"/>
    <p:sldId id="265" r:id="rId11"/>
    <p:sldId id="278" r:id="rId12"/>
    <p:sldId id="266" r:id="rId13"/>
    <p:sldId id="267" r:id="rId14"/>
    <p:sldId id="279" r:id="rId15"/>
    <p:sldId id="268" r:id="rId16"/>
    <p:sldId id="269" r:id="rId17"/>
    <p:sldId id="270" r:id="rId18"/>
    <p:sldId id="271" r:id="rId19"/>
    <p:sldId id="272" r:id="rId20"/>
    <p:sldId id="273" r:id="rId21"/>
    <p:sldId id="274" r:id="rId22"/>
    <p:sldId id="275" r:id="rId23"/>
    <p:sldId id="276" r:id="rId24"/>
    <p:sldId id="277"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8" d="100"/>
          <a:sy n="58" d="100"/>
        </p:scale>
        <p:origin x="144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394B5-B766-49B3-B28D-8C9742D89BC2}" type="datetimeFigureOut">
              <a:rPr lang="en-GB" smtClean="0"/>
              <a:t>01/02/2021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7DB7A-1335-4F65-ACD9-92464B093211}" type="slidenum">
              <a:rPr lang="en-GB" smtClean="0"/>
              <a:t>‹#›</a:t>
            </a:fld>
            <a:endParaRPr lang="en-GB"/>
          </a:p>
        </p:txBody>
      </p:sp>
    </p:spTree>
    <p:extLst>
      <p:ext uri="{BB962C8B-B14F-4D97-AF65-F5344CB8AC3E}">
        <p14:creationId xmlns:p14="http://schemas.microsoft.com/office/powerpoint/2010/main" val="669805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878DE59D-2E44-4603-AE17-382986B6F3DA}" type="datetime1">
              <a:rPr lang="en-GB" smtClean="0"/>
              <a:t>01/02/2021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B2EB00D-229F-4376-8338-3E6CED5758C8}" type="datetime1">
              <a:rPr lang="en-GB" smtClean="0"/>
              <a:t>01/02/2021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73232E-53EB-431C-BA8D-9E42D397A411}" type="datetime1">
              <a:rPr lang="en-GB" smtClean="0"/>
              <a:t>01/02/2021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E768677-CC22-4BC6-AF0B-F9309F1E7329}" type="datetime1">
              <a:rPr lang="en-GB" smtClean="0"/>
              <a:t>01/02/2021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A0E64C5-2035-4F5F-8384-C06F086D9E35}" type="datetime1">
              <a:rPr lang="en-GB" smtClean="0"/>
              <a:t>01/02/2021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447A50F-7BD2-4B11-B4C6-2404A8360A62}" type="datetime1">
              <a:rPr lang="en-GB" smtClean="0"/>
              <a:t>01/02/2021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71F4B3-E494-4CF5-A795-6E56E6D0FAD4}" type="datetime1">
              <a:rPr lang="en-GB" smtClean="0"/>
              <a:t>01/02/2021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3B1A07-28FA-476A-954E-B0ADFB6237AC}" type="datetime1">
              <a:rPr lang="en-GB" smtClean="0"/>
              <a:t>01/02/2021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D2D2DCA-CF05-4587-A489-9A937DC223F9}" type="datetime1">
              <a:rPr lang="en-GB" smtClean="0"/>
              <a:t>01/02/2021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5C36E2-35C6-4E5C-B8CB-C738CAE21D9E}" type="datetime1">
              <a:rPr lang="en-GB" smtClean="0"/>
              <a:t>01/02/2021</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1B2971-93AF-423D-ACE9-196307DB9A35}" type="datetime1">
              <a:rPr lang="en-GB" smtClean="0"/>
              <a:t>01/02/2021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Divider Slide (Wht Bckgrnd)">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24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userDrawn="1"/>
        </p:nvPicPr>
        <p:blipFill>
          <a:blip r:embed="rId3">
            <a:extLst>
              <a:ext uri="{28A0092B-C50C-407E-A947-70E740481C1C}">
                <a14:useLocalDpi xmlns:a14="http://schemas.microsoft.com/office/drawing/2010/main" val="0"/>
              </a:ext>
            </a:extLst>
          </a:blip>
          <a:srcRect t="14635"/>
          <a:stretch>
            <a:fillRect/>
          </a:stretch>
        </p:blipFill>
        <p:spPr bwMode="auto">
          <a:xfrm>
            <a:off x="0" y="6369050"/>
            <a:ext cx="91440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itle 1"/>
          <p:cNvSpPr>
            <a:spLocks noGrp="1"/>
          </p:cNvSpPr>
          <p:nvPr>
            <p:ph type="title"/>
          </p:nvPr>
        </p:nvSpPr>
        <p:spPr>
          <a:xfrm>
            <a:off x="503238" y="512044"/>
            <a:ext cx="5590964" cy="404768"/>
          </a:xfrm>
        </p:spPr>
        <p:txBody>
          <a:bodyPr/>
          <a:lstStyle>
            <a:lvl1pPr>
              <a:defRPr>
                <a:solidFill>
                  <a:srgbClr val="032977"/>
                </a:solidFill>
              </a:defRPr>
            </a:lvl1pPr>
          </a:lstStyle>
          <a:p>
            <a:r>
              <a:rPr lang="en-US"/>
              <a:t>Click to edit Master title style</a:t>
            </a:r>
            <a:endParaRPr lang="en-GB" dirty="0"/>
          </a:p>
        </p:txBody>
      </p:sp>
      <p:sp>
        <p:nvSpPr>
          <p:cNvPr id="18" name="Text Placeholder 8"/>
          <p:cNvSpPr>
            <a:spLocks noGrp="1"/>
          </p:cNvSpPr>
          <p:nvPr>
            <p:ph type="body" sz="quarter" idx="19"/>
          </p:nvPr>
        </p:nvSpPr>
        <p:spPr>
          <a:xfrm>
            <a:off x="503549" y="945480"/>
            <a:ext cx="5220580"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a:t>Click to edit Master text styles</a:t>
            </a:r>
          </a:p>
        </p:txBody>
      </p:sp>
      <p:sp>
        <p:nvSpPr>
          <p:cNvPr id="22" name="Picture Placeholder 15"/>
          <p:cNvSpPr>
            <a:spLocks noGrp="1"/>
          </p:cNvSpPr>
          <p:nvPr>
            <p:ph type="pic" sz="quarter" idx="17"/>
          </p:nvPr>
        </p:nvSpPr>
        <p:spPr>
          <a:xfrm>
            <a:off x="503548" y="6345368"/>
            <a:ext cx="1080000" cy="396000"/>
          </a:xfrm>
        </p:spPr>
        <p:txBody>
          <a:bodyPr>
            <a:noAutofit/>
          </a:bodyPr>
          <a:lstStyle>
            <a:lvl1pPr marL="0" indent="0">
              <a:buNone/>
              <a:defRPr sz="1600"/>
            </a:lvl1pPr>
          </a:lstStyle>
          <a:p>
            <a:pPr lvl="0"/>
            <a:r>
              <a:rPr lang="en-US" noProof="0"/>
              <a:t>Click icon to add picture</a:t>
            </a:r>
            <a:endParaRPr lang="en-GB" noProof="0" dirty="0"/>
          </a:p>
        </p:txBody>
      </p:sp>
      <p:sp>
        <p:nvSpPr>
          <p:cNvPr id="23" name="Picture Placeholder 15"/>
          <p:cNvSpPr>
            <a:spLocks noGrp="1"/>
          </p:cNvSpPr>
          <p:nvPr>
            <p:ph type="pic" sz="quarter" idx="18"/>
          </p:nvPr>
        </p:nvSpPr>
        <p:spPr>
          <a:xfrm>
            <a:off x="1871820" y="6345368"/>
            <a:ext cx="1080000" cy="396000"/>
          </a:xfrm>
        </p:spPr>
        <p:txBody>
          <a:bodyPr>
            <a:noAutofit/>
          </a:bodyPr>
          <a:lstStyle>
            <a:lvl1pPr marL="0" indent="0">
              <a:buNone/>
              <a:defRPr sz="1600"/>
            </a:lvl1pPr>
          </a:lstStyle>
          <a:p>
            <a:pPr lvl="0"/>
            <a:r>
              <a:rPr lang="en-US" noProof="0"/>
              <a:t>Click icon to add picture</a:t>
            </a:r>
            <a:endParaRPr lang="en-GB" noProof="0" dirty="0"/>
          </a:p>
        </p:txBody>
      </p:sp>
      <p:sp>
        <p:nvSpPr>
          <p:cNvPr id="24" name="Picture Placeholder 8"/>
          <p:cNvSpPr>
            <a:spLocks noGrp="1"/>
          </p:cNvSpPr>
          <p:nvPr>
            <p:ph type="pic" sz="quarter" idx="20"/>
          </p:nvPr>
        </p:nvSpPr>
        <p:spPr>
          <a:xfrm>
            <a:off x="3734890"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pPr lvl="0"/>
            <a:r>
              <a:rPr lang="en-US" noProof="0"/>
              <a:t>Click icon to add picture</a:t>
            </a:r>
            <a:endParaRPr lang="en-GB" noProof="0" dirty="0"/>
          </a:p>
        </p:txBody>
      </p:sp>
      <p:sp>
        <p:nvSpPr>
          <p:cNvPr id="9" name="Slide Number Placeholder 13"/>
          <p:cNvSpPr>
            <a:spLocks noGrp="1"/>
          </p:cNvSpPr>
          <p:nvPr>
            <p:ph type="sldNum" sz="quarter" idx="21"/>
          </p:nvPr>
        </p:nvSpPr>
        <p:spPr>
          <a:xfrm>
            <a:off x="3954463" y="6308725"/>
            <a:ext cx="1233487" cy="365125"/>
          </a:xfrm>
        </p:spPr>
        <p:txBody>
          <a:bodyPr lIns="0" tIns="0" rIns="0" bIns="0" anchor="t"/>
          <a:lstStyle>
            <a:lvl1pPr algn="ctr">
              <a:defRPr smtClean="0"/>
            </a:lvl1pPr>
          </a:lstStyle>
          <a:p>
            <a:fld id="{0A493A1A-2A2E-46A1-9798-21310B705FCD}" type="slidenum">
              <a:rPr lang="en-GB" altLang="en-US"/>
              <a:pPr/>
              <a:t>‹#›</a:t>
            </a:fld>
            <a:endParaRPr lang="en-GB" altLang="en-US"/>
          </a:p>
        </p:txBody>
      </p:sp>
    </p:spTree>
    <p:extLst>
      <p:ext uri="{BB962C8B-B14F-4D97-AF65-F5344CB8AC3E}">
        <p14:creationId xmlns:p14="http://schemas.microsoft.com/office/powerpoint/2010/main" val="3625398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205ACE8-FF7C-436E-9DC6-7071990DE181}" type="datetime1">
              <a:rPr lang="en-GB" smtClean="0"/>
              <a:t>01/02/2021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cilt.org/" TargetMode="External"/><Relationship Id="rId2" Type="http://schemas.openxmlformats.org/officeDocument/2006/relationships/hyperlink" Target="http://www.ecsdev.org/" TargetMode="External"/><Relationship Id="rId1" Type="http://schemas.openxmlformats.org/officeDocument/2006/relationships/slideLayout" Target="../slideLayouts/slideLayout4.xml"/><Relationship Id="rId5" Type="http://schemas.openxmlformats.org/officeDocument/2006/relationships/hyperlink" Target="http://www.ism.ws/" TargetMode="External"/><Relationship Id="rId4" Type="http://schemas.openxmlformats.org/officeDocument/2006/relationships/hyperlink" Target="http://www.supplymanagement.com/"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annotation_id=annotation_3610468391&amp;feature=iv&amp;src_vid=edyZ6l0i1pA&amp;v=4-QU7WiVxh8"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bookshelf.vitalsource.com/#/books/9781118794043/cfi/0"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aims.education/study-online/supply-chain-managemen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eu.wiley.com/WileyCDA/WileyTitle/productCd-1119117828.html"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641227B-33BB-44C3-A572-C5B15841361F}"/>
              </a:ext>
            </a:extLst>
          </p:cNvPr>
          <p:cNvSpPr/>
          <p:nvPr/>
        </p:nvSpPr>
        <p:spPr>
          <a:xfrm>
            <a:off x="2339752" y="874455"/>
            <a:ext cx="5869846" cy="2554545"/>
          </a:xfrm>
          <a:prstGeom prst="rect">
            <a:avLst/>
          </a:prstGeom>
        </p:spPr>
        <p:txBody>
          <a:bodyPr wrap="square">
            <a:spAutoFit/>
          </a:bodyPr>
          <a:lstStyle/>
          <a:p>
            <a:r>
              <a:rPr lang="en-US" sz="4000" b="1" dirty="0">
                <a:solidFill>
                  <a:srgbClr val="FFFF00"/>
                </a:solidFill>
                <a:latin typeface="Arial" panose="020B0604020202020204" pitchFamily="34" charset="0"/>
                <a:cs typeface="Arial" panose="020B0604020202020204" pitchFamily="34" charset="0"/>
              </a:rPr>
              <a:t>Service Logistics</a:t>
            </a:r>
          </a:p>
          <a:p>
            <a:endParaRPr lang="en-US" sz="4000" b="1" dirty="0">
              <a:solidFill>
                <a:srgbClr val="FFFF00"/>
              </a:solidFill>
              <a:latin typeface="Arial" panose="020B0604020202020204" pitchFamily="34" charset="0"/>
              <a:cs typeface="Arial" panose="020B0604020202020204" pitchFamily="34" charset="0"/>
            </a:endParaRPr>
          </a:p>
          <a:p>
            <a:r>
              <a:rPr lang="en-US" sz="4000" b="1" dirty="0">
                <a:solidFill>
                  <a:srgbClr val="FFFF00"/>
                </a:solidFill>
                <a:latin typeface="Arial" panose="020B0604020202020204" pitchFamily="34" charset="0"/>
                <a:cs typeface="Arial" panose="020B0604020202020204" pitchFamily="34" charset="0"/>
              </a:rPr>
              <a:t>Dr Jacob Gwa</a:t>
            </a:r>
          </a:p>
          <a:p>
            <a:r>
              <a:rPr lang="en-US" sz="4000" b="1" dirty="0">
                <a:solidFill>
                  <a:srgbClr val="FFFF00"/>
                </a:solidFill>
                <a:latin typeface="Arial" panose="020B0604020202020204" pitchFamily="34" charset="0"/>
                <a:cs typeface="Arial" panose="020B0604020202020204" pitchFamily="34" charset="0"/>
              </a:rPr>
              <a:t>Lecturer in Logistics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40"/>
            <a:ext cx="8229600" cy="994122"/>
          </a:xfrm>
        </p:spPr>
        <p:txBody>
          <a:bodyPr>
            <a:normAutofit/>
          </a:bodyPr>
          <a:lstStyle/>
          <a:p>
            <a:pPr eaLnBrk="1" hangingPunct="1">
              <a:defRPr/>
            </a:pPr>
            <a:r>
              <a:rPr lang="en-US" altLang="en-US" sz="4000" b="1" dirty="0">
                <a:solidFill>
                  <a:schemeClr val="tx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Course Learning Objectives</a:t>
            </a:r>
          </a:p>
        </p:txBody>
      </p:sp>
      <p:sp>
        <p:nvSpPr>
          <p:cNvPr id="16387" name="Content Placeholder 2"/>
          <p:cNvSpPr>
            <a:spLocks noGrp="1"/>
          </p:cNvSpPr>
          <p:nvPr>
            <p:ph idx="1"/>
          </p:nvPr>
        </p:nvSpPr>
        <p:spPr>
          <a:xfrm>
            <a:off x="143477" y="836712"/>
            <a:ext cx="8857046" cy="4824536"/>
          </a:xfrm>
        </p:spPr>
        <p:txBody>
          <a:bodyPr>
            <a:normAutofit fontScale="47500" lnSpcReduction="20000"/>
          </a:bodyPr>
          <a:lstStyle/>
          <a:p>
            <a:r>
              <a:rPr lang="en-GB" sz="5100" b="1" dirty="0">
                <a:latin typeface="Arial" panose="020B0604020202020204" pitchFamily="34" charset="0"/>
                <a:cs typeface="Arial" panose="020B0604020202020204" pitchFamily="34" charset="0"/>
              </a:rPr>
              <a:t>Understand and describe a global supply chain dealing with the critical issues  that would typically involve, logistics, customer service, inventory management, transportation, materials handling, management of logistical information, inbound logistics and purchasing, and performance improvement.</a:t>
            </a:r>
          </a:p>
          <a:p>
            <a:pPr marL="0" indent="0">
              <a:buNone/>
            </a:pPr>
            <a:endParaRPr lang="en-GB" sz="5100" b="1" dirty="0">
              <a:solidFill>
                <a:srgbClr val="0070C0"/>
              </a:solidFill>
              <a:latin typeface="Arial" panose="020B0604020202020204" pitchFamily="34" charset="0"/>
              <a:cs typeface="Arial" panose="020B0604020202020204" pitchFamily="34" charset="0"/>
            </a:endParaRPr>
          </a:p>
          <a:p>
            <a:pPr lvl="0"/>
            <a:r>
              <a:rPr lang="en-GB" sz="5100" b="1" dirty="0">
                <a:latin typeface="Arial" panose="020B0604020202020204" pitchFamily="34" charset="0"/>
                <a:cs typeface="Arial" panose="020B0604020202020204" pitchFamily="34" charset="0"/>
              </a:rPr>
              <a:t>Critically examine the implications of spatial, economic, social and environmental (SESE) issues as these affect global logistics. </a:t>
            </a:r>
          </a:p>
          <a:p>
            <a:pPr marL="0" indent="0">
              <a:buNone/>
            </a:pPr>
            <a:r>
              <a:rPr lang="en-GB" sz="5100" b="1" dirty="0">
                <a:latin typeface="Arial" panose="020B0604020202020204" pitchFamily="34" charset="0"/>
                <a:cs typeface="Arial" panose="020B0604020202020204" pitchFamily="34" charset="0"/>
              </a:rPr>
              <a:t> </a:t>
            </a:r>
          </a:p>
          <a:p>
            <a:pPr lvl="0"/>
            <a:r>
              <a:rPr lang="en-GB" sz="5100" b="1" dirty="0">
                <a:latin typeface="Arial" panose="020B0604020202020204" pitchFamily="34" charset="0"/>
                <a:cs typeface="Arial" panose="020B0604020202020204" pitchFamily="34" charset="0"/>
              </a:rPr>
              <a:t>Produce an informed evaluative assessment of the main logistical issues and problems currently faced by logistics service providers, manufacturers and retailers in developing international markets. </a:t>
            </a:r>
          </a:p>
        </p:txBody>
      </p:sp>
    </p:spTree>
    <p:extLst>
      <p:ext uri="{BB962C8B-B14F-4D97-AF65-F5344CB8AC3E}">
        <p14:creationId xmlns:p14="http://schemas.microsoft.com/office/powerpoint/2010/main" val="1795896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normAutofit/>
          </a:bodyPr>
          <a:lstStyle/>
          <a:p>
            <a:r>
              <a:rPr lang="en-GB" sz="3600" b="1" dirty="0">
                <a:solidFill>
                  <a:schemeClr val="tx2"/>
                </a:solidFill>
                <a:effectLst>
                  <a:outerShdw blurRad="38100" dist="38100" dir="2700000" algn="tl">
                    <a:srgbClr val="000000">
                      <a:alpha val="43137"/>
                    </a:srgbClr>
                  </a:outerShdw>
                </a:effectLst>
              </a:rPr>
              <a:t>Indicative Content</a:t>
            </a:r>
          </a:p>
        </p:txBody>
      </p:sp>
      <p:sp>
        <p:nvSpPr>
          <p:cNvPr id="3" name="Content Placeholder 2"/>
          <p:cNvSpPr>
            <a:spLocks noGrp="1"/>
          </p:cNvSpPr>
          <p:nvPr>
            <p:ph idx="1"/>
          </p:nvPr>
        </p:nvSpPr>
        <p:spPr>
          <a:xfrm>
            <a:off x="323528" y="692696"/>
            <a:ext cx="8496944" cy="5040560"/>
          </a:xfrm>
        </p:spPr>
        <p:txBody>
          <a:bodyPr>
            <a:normAutofit fontScale="62500" lnSpcReduction="20000"/>
          </a:bodyPr>
          <a:lstStyle/>
          <a:p>
            <a:pPr lvl="0"/>
            <a:r>
              <a:rPr lang="en-GB" sz="3800" b="1" dirty="0">
                <a:latin typeface="Arial" panose="020B0604020202020204" pitchFamily="34" charset="0"/>
                <a:cs typeface="Arial" panose="020B0604020202020204" pitchFamily="34" charset="0"/>
              </a:rPr>
              <a:t>The development of logistics infrastructures and practices.  The internationalisation of retailers, manufacturers and distributors.  The performance and control of international logistics functions and resilience.  Multi-modal transport developments and the use of road, rail, inland water, sea and air transport.   Transport: implications of deregulation </a:t>
            </a:r>
          </a:p>
          <a:p>
            <a:pPr lvl="0"/>
            <a:r>
              <a:rPr lang="en-GB" sz="3800" b="1" dirty="0">
                <a:latin typeface="Arial" panose="020B0604020202020204" pitchFamily="34" charset="0"/>
                <a:cs typeface="Arial" panose="020B0604020202020204" pitchFamily="34" charset="0"/>
              </a:rPr>
              <a:t>International:  Evaluation of different methods of entry into foreign markets. The importance of bilateral and multilateral agreements. Issues and progress relating to technical standardisation, financial harmonisation, and environmental considerations.</a:t>
            </a:r>
          </a:p>
          <a:p>
            <a:r>
              <a:rPr lang="en-GB" sz="3800" b="1" dirty="0">
                <a:latin typeface="Arial" panose="020B0604020202020204" pitchFamily="34" charset="0"/>
                <a:cs typeface="Arial" panose="020B0604020202020204" pitchFamily="34" charset="0"/>
              </a:rPr>
              <a:t>Contextualise and elucidate the elements that constitute a global supply chain,  and technology support solutions (i.e. RFID) for competitive advantage</a:t>
            </a:r>
          </a:p>
          <a:p>
            <a:endParaRPr lang="en-GB" dirty="0"/>
          </a:p>
        </p:txBody>
      </p:sp>
    </p:spTree>
    <p:extLst>
      <p:ext uri="{BB962C8B-B14F-4D97-AF65-F5344CB8AC3E}">
        <p14:creationId xmlns:p14="http://schemas.microsoft.com/office/powerpoint/2010/main" val="1016006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3291"/>
            <a:ext cx="8229600" cy="706090"/>
          </a:xfrm>
        </p:spPr>
        <p:txBody>
          <a:bodyPr>
            <a:normAutofit/>
          </a:bodyPr>
          <a:lstStyle/>
          <a:p>
            <a:r>
              <a:rPr lang="en-GB" sz="3600" b="1" dirty="0">
                <a:solidFill>
                  <a:schemeClr val="tx2"/>
                </a:solidFill>
                <a:latin typeface="Arial" panose="020B0604020202020204" pitchFamily="34" charset="0"/>
                <a:cs typeface="Arial" panose="020B0604020202020204" pitchFamily="34" charset="0"/>
              </a:rPr>
              <a:t>Reading</a:t>
            </a:r>
            <a:r>
              <a:rPr lang="en-GB" sz="3600" b="1" dirty="0">
                <a:solidFill>
                  <a:schemeClr val="tx2"/>
                </a:solidFill>
              </a:rPr>
              <a:t> </a:t>
            </a:r>
            <a:endParaRPr lang="en-GB" sz="3600" dirty="0">
              <a:solidFill>
                <a:schemeClr val="tx2"/>
              </a:solidFill>
            </a:endParaRPr>
          </a:p>
        </p:txBody>
      </p:sp>
      <p:sp>
        <p:nvSpPr>
          <p:cNvPr id="5" name="Content Placeholder 4"/>
          <p:cNvSpPr>
            <a:spLocks noGrp="1"/>
          </p:cNvSpPr>
          <p:nvPr>
            <p:ph sz="half" idx="1"/>
          </p:nvPr>
        </p:nvSpPr>
        <p:spPr>
          <a:xfrm>
            <a:off x="23628" y="733273"/>
            <a:ext cx="4258816" cy="4392488"/>
          </a:xfrm>
        </p:spPr>
        <p:txBody>
          <a:bodyPr>
            <a:normAutofit fontScale="40000" lnSpcReduction="20000"/>
          </a:bodyPr>
          <a:lstStyle/>
          <a:p>
            <a:pPr marL="0" indent="0">
              <a:buNone/>
            </a:pPr>
            <a:r>
              <a:rPr lang="en-GB" sz="4000" b="1" dirty="0">
                <a:latin typeface="Arial" panose="020B0604020202020204" pitchFamily="34" charset="0"/>
                <a:cs typeface="Arial" panose="020B0604020202020204" pitchFamily="34" charset="0"/>
              </a:rPr>
              <a:t>Essential:</a:t>
            </a:r>
            <a:endParaRPr lang="en-GB" sz="4000" dirty="0">
              <a:latin typeface="Arial" panose="020B0604020202020204" pitchFamily="34" charset="0"/>
              <a:cs typeface="Arial" panose="020B0604020202020204" pitchFamily="34" charset="0"/>
            </a:endParaRPr>
          </a:p>
          <a:p>
            <a:pPr marL="0" indent="0">
              <a:buNone/>
            </a:pPr>
            <a:r>
              <a:rPr lang="en-GB" sz="4000" b="1" dirty="0" err="1">
                <a:latin typeface="Arial" panose="020B0604020202020204" pitchFamily="34" charset="0"/>
                <a:cs typeface="Arial" panose="020B0604020202020204" pitchFamily="34" charset="0"/>
              </a:rPr>
              <a:t>Mangan</a:t>
            </a:r>
            <a:r>
              <a:rPr lang="en-GB" sz="4000" b="1" dirty="0">
                <a:latin typeface="Arial" panose="020B0604020202020204" pitchFamily="34" charset="0"/>
                <a:cs typeface="Arial" panose="020B0604020202020204" pitchFamily="34" charset="0"/>
              </a:rPr>
              <a:t>, J. </a:t>
            </a:r>
            <a:r>
              <a:rPr lang="en-GB" sz="4000" b="1" dirty="0" err="1">
                <a:latin typeface="Arial" panose="020B0604020202020204" pitchFamily="34" charset="0"/>
                <a:cs typeface="Arial" panose="020B0604020202020204" pitchFamily="34" charset="0"/>
              </a:rPr>
              <a:t>Lalwani</a:t>
            </a:r>
            <a:r>
              <a:rPr lang="en-GB" sz="4000" b="1" dirty="0">
                <a:latin typeface="Arial" panose="020B0604020202020204" pitchFamily="34" charset="0"/>
                <a:cs typeface="Arial" panose="020B0604020202020204" pitchFamily="34" charset="0"/>
              </a:rPr>
              <a:t>, C. &amp; Butcher, T. (2012, 2016) Global Logistics and Supply Chain Management (2nd and 3rd </a:t>
            </a:r>
            <a:r>
              <a:rPr lang="en-GB" sz="4000" b="1" dirty="0" err="1">
                <a:latin typeface="Arial" panose="020B0604020202020204" pitchFamily="34" charset="0"/>
                <a:cs typeface="Arial" panose="020B0604020202020204" pitchFamily="34" charset="0"/>
              </a:rPr>
              <a:t>Edn</a:t>
            </a:r>
            <a:r>
              <a:rPr lang="en-GB" sz="4000" b="1" dirty="0">
                <a:latin typeface="Arial" panose="020B0604020202020204" pitchFamily="34" charset="0"/>
                <a:cs typeface="Arial" panose="020B0604020202020204" pitchFamily="34" charset="0"/>
              </a:rPr>
              <a:t>). Wiley, London.</a:t>
            </a:r>
          </a:p>
          <a:p>
            <a:pPr marL="0" indent="0">
              <a:buNone/>
            </a:pPr>
            <a:r>
              <a:rPr lang="en-GB" sz="4000" b="1" dirty="0">
                <a:latin typeface="Arial" panose="020B0604020202020204" pitchFamily="34" charset="0"/>
                <a:cs typeface="Arial" panose="020B0604020202020204" pitchFamily="34" charset="0"/>
              </a:rPr>
              <a:t>Rushton A and Walker S, (2007), International Logistics and Supply Chain Outsourcing:  From Local to Global, London: </a:t>
            </a:r>
            <a:r>
              <a:rPr lang="en-GB" sz="4000" b="1" dirty="0" err="1">
                <a:latin typeface="Arial" panose="020B0604020202020204" pitchFamily="34" charset="0"/>
                <a:cs typeface="Arial" panose="020B0604020202020204" pitchFamily="34" charset="0"/>
              </a:rPr>
              <a:t>Kogan</a:t>
            </a:r>
            <a:r>
              <a:rPr lang="en-GB" sz="4000" b="1" dirty="0">
                <a:latin typeface="Arial" panose="020B0604020202020204" pitchFamily="34" charset="0"/>
                <a:cs typeface="Arial" panose="020B0604020202020204" pitchFamily="34" charset="0"/>
              </a:rPr>
              <a:t> Page</a:t>
            </a:r>
          </a:p>
          <a:p>
            <a:pPr marL="0" indent="0">
              <a:buNone/>
            </a:pPr>
            <a:endParaRPr lang="en-GB" sz="4000" b="1" dirty="0">
              <a:latin typeface="Arial" panose="020B0604020202020204" pitchFamily="34" charset="0"/>
              <a:cs typeface="Arial" panose="020B0604020202020204" pitchFamily="34" charset="0"/>
            </a:endParaRPr>
          </a:p>
          <a:p>
            <a:pPr marL="0" indent="0">
              <a:buNone/>
            </a:pPr>
            <a:r>
              <a:rPr lang="en-GB" sz="4000" b="1" dirty="0">
                <a:latin typeface="Arial" panose="020B0604020202020204" pitchFamily="34" charset="0"/>
                <a:cs typeface="Arial" panose="020B0604020202020204" pitchFamily="34" charset="0"/>
              </a:rPr>
              <a:t>Background:</a:t>
            </a:r>
          </a:p>
          <a:p>
            <a:pPr marL="0" indent="0">
              <a:buNone/>
            </a:pPr>
            <a:r>
              <a:rPr lang="en-GB" sz="4000" b="1" dirty="0">
                <a:latin typeface="Arial" panose="020B0604020202020204" pitchFamily="34" charset="0"/>
                <a:cs typeface="Arial" panose="020B0604020202020204" pitchFamily="34" charset="0"/>
              </a:rPr>
              <a:t>Russell, R.S. &amp; Taylor, B.W. (20014, 2011) Operations and Supply Chain Management, Wiley</a:t>
            </a:r>
          </a:p>
          <a:p>
            <a:pPr marL="0" indent="0">
              <a:buNone/>
            </a:pPr>
            <a:r>
              <a:rPr lang="en-GB" sz="4000" b="1" dirty="0">
                <a:latin typeface="Arial" panose="020B0604020202020204" pitchFamily="34" charset="0"/>
                <a:cs typeface="Arial" panose="020B0604020202020204" pitchFamily="34" charset="0"/>
              </a:rPr>
              <a:t>Robson, W. (2003) Strategic management and Information Systems: an integrated approach, Pitman</a:t>
            </a:r>
          </a:p>
          <a:p>
            <a:pPr marL="0" indent="0">
              <a:buNone/>
            </a:pPr>
            <a:r>
              <a:rPr lang="en-GB" sz="4000" b="1" dirty="0">
                <a:latin typeface="Arial" panose="020B0604020202020204" pitchFamily="34" charset="0"/>
                <a:cs typeface="Arial" panose="020B0604020202020204" pitchFamily="34" charset="0"/>
              </a:rPr>
              <a:t>Murphy P and Wood DF, (2013), Contemporary Logistics, Online Library</a:t>
            </a:r>
            <a:r>
              <a:rPr lang="en-GB" sz="4000" dirty="0">
                <a:latin typeface="Arial" panose="020B0604020202020204" pitchFamily="34" charset="0"/>
                <a:cs typeface="Arial" panose="020B0604020202020204" pitchFamily="34" charset="0"/>
              </a:rPr>
              <a:t>:  Pearson Education.</a:t>
            </a:r>
            <a:r>
              <a:rPr lang="en-GB" dirty="0"/>
              <a:t> </a:t>
            </a:r>
          </a:p>
          <a:p>
            <a:endParaRPr lang="en-GB" dirty="0"/>
          </a:p>
        </p:txBody>
      </p:sp>
      <p:sp>
        <p:nvSpPr>
          <p:cNvPr id="6" name="Content Placeholder 5"/>
          <p:cNvSpPr>
            <a:spLocks noGrp="1"/>
          </p:cNvSpPr>
          <p:nvPr>
            <p:ph sz="half" idx="2"/>
          </p:nvPr>
        </p:nvSpPr>
        <p:spPr>
          <a:xfrm>
            <a:off x="4572000" y="760522"/>
            <a:ext cx="4546848" cy="4900725"/>
          </a:xfrm>
        </p:spPr>
        <p:txBody>
          <a:bodyPr>
            <a:normAutofit fontScale="40000" lnSpcReduction="20000"/>
          </a:bodyPr>
          <a:lstStyle/>
          <a:p>
            <a:pPr marL="0" indent="0">
              <a:buNone/>
            </a:pPr>
            <a:r>
              <a:rPr lang="en-GB" sz="4000" b="1" dirty="0">
                <a:latin typeface="Arial Black" panose="020B0A04020102020204" pitchFamily="34" charset="0"/>
              </a:rPr>
              <a:t>Journals:</a:t>
            </a:r>
          </a:p>
          <a:p>
            <a:pPr marL="0" indent="0">
              <a:buNone/>
            </a:pPr>
            <a:r>
              <a:rPr lang="en-GB" sz="4000" b="1" dirty="0">
                <a:latin typeface="Arial Narrow" panose="020B0606020202030204" pitchFamily="34" charset="0"/>
              </a:rPr>
              <a:t>International Journal of Logistics – Research Applications</a:t>
            </a:r>
          </a:p>
          <a:p>
            <a:pPr marL="0" indent="0">
              <a:buNone/>
            </a:pPr>
            <a:r>
              <a:rPr lang="en-GB" sz="4000" b="1" dirty="0">
                <a:latin typeface="Arial Narrow" panose="020B0606020202030204" pitchFamily="34" charset="0"/>
              </a:rPr>
              <a:t>International Journal of Physical Distribution and Logistics Management</a:t>
            </a:r>
          </a:p>
          <a:p>
            <a:pPr marL="0" indent="0">
              <a:buNone/>
            </a:pPr>
            <a:r>
              <a:rPr lang="en-GB" sz="4000" b="1" dirty="0"/>
              <a:t>European Journal of Sustainable Development available free from </a:t>
            </a:r>
            <a:r>
              <a:rPr lang="en-GB" sz="4000" b="1" u="sng" dirty="0">
                <a:hlinkClick r:id="rId2"/>
              </a:rPr>
              <a:t>http://www.ecsdev.org/</a:t>
            </a:r>
            <a:r>
              <a:rPr lang="en-GB" sz="4000" b="1" dirty="0"/>
              <a:t> </a:t>
            </a:r>
          </a:p>
          <a:p>
            <a:pPr marL="0" indent="0">
              <a:buNone/>
            </a:pPr>
            <a:r>
              <a:rPr lang="en-GB" sz="4000" b="1" dirty="0"/>
              <a:t>Journal of International Logistics and Trade</a:t>
            </a:r>
          </a:p>
          <a:p>
            <a:pPr marL="0" indent="0">
              <a:buNone/>
            </a:pPr>
            <a:r>
              <a:rPr lang="en-GB" sz="4000" b="1" dirty="0">
                <a:latin typeface="Arial Narrow" panose="020B0606020202030204" pitchFamily="34" charset="0"/>
              </a:rPr>
              <a:t>Supply Chain Management: An international Journal at http://www.emeraldinsight.com/journal/scm</a:t>
            </a:r>
          </a:p>
          <a:p>
            <a:pPr marL="0" indent="0">
              <a:buNone/>
            </a:pPr>
            <a:endParaRPr lang="en-GB" sz="4000" b="1" dirty="0">
              <a:latin typeface="Arial Narrow" panose="020B0606020202030204" pitchFamily="34" charset="0"/>
            </a:endParaRPr>
          </a:p>
          <a:p>
            <a:pPr marL="0" indent="0">
              <a:buNone/>
            </a:pPr>
            <a:endParaRPr lang="en-GB" sz="4000" b="1" dirty="0">
              <a:latin typeface="Arial Narrow" panose="020B0606020202030204" pitchFamily="34" charset="0"/>
            </a:endParaRPr>
          </a:p>
          <a:p>
            <a:pPr marL="0" indent="0">
              <a:buNone/>
            </a:pPr>
            <a:r>
              <a:rPr lang="en-GB" sz="4000" b="1" dirty="0">
                <a:latin typeface="Arial Black" panose="020B0A04020102020204" pitchFamily="34" charset="0"/>
              </a:rPr>
              <a:t>Websites:</a:t>
            </a:r>
          </a:p>
          <a:p>
            <a:pPr marL="0" indent="0">
              <a:buNone/>
            </a:pPr>
            <a:r>
              <a:rPr lang="en-GB" sz="4000" b="1" dirty="0">
                <a:latin typeface="Arial Narrow" panose="020B0606020202030204" pitchFamily="34" charset="0"/>
              </a:rPr>
              <a:t>Chartered Institute of Logistics and Transport </a:t>
            </a:r>
            <a:r>
              <a:rPr lang="en-GB" sz="4000" b="1" dirty="0">
                <a:latin typeface="Arial Narrow" panose="020B0606020202030204" pitchFamily="34" charset="0"/>
                <a:hlinkClick r:id="rId3"/>
              </a:rPr>
              <a:t>http://www.cilt.org</a:t>
            </a:r>
            <a:endParaRPr lang="en-GB" sz="4000" b="1" dirty="0">
              <a:latin typeface="Arial Narrow" panose="020B0606020202030204" pitchFamily="34" charset="0"/>
            </a:endParaRPr>
          </a:p>
          <a:p>
            <a:pPr marL="0" indent="0">
              <a:buNone/>
            </a:pPr>
            <a:r>
              <a:rPr lang="en-GB" sz="4000" b="1" dirty="0">
                <a:latin typeface="Arial Narrow" panose="020B0606020202030204" pitchFamily="34" charset="0"/>
              </a:rPr>
              <a:t>Chartered Institute of Purchasing and Supply: </a:t>
            </a:r>
            <a:r>
              <a:rPr lang="en-GB" sz="4000" b="1" u="sng" dirty="0">
                <a:latin typeface="Arial Narrow" panose="020B0606020202030204" pitchFamily="34" charset="0"/>
                <a:hlinkClick r:id="rId4"/>
              </a:rPr>
              <a:t>http://www.supplymanagement.com/</a:t>
            </a:r>
            <a:r>
              <a:rPr lang="en-GB" sz="4000" b="1" dirty="0">
                <a:latin typeface="Arial Narrow" panose="020B0606020202030204" pitchFamily="34" charset="0"/>
              </a:rPr>
              <a:t> </a:t>
            </a:r>
          </a:p>
          <a:p>
            <a:pPr marL="0" indent="0">
              <a:buNone/>
            </a:pPr>
            <a:r>
              <a:rPr lang="en-GB" sz="4000" b="1" dirty="0">
                <a:latin typeface="Arial Narrow" panose="020B0606020202030204" pitchFamily="34" charset="0"/>
              </a:rPr>
              <a:t>Institute for Supply Management: </a:t>
            </a:r>
            <a:r>
              <a:rPr lang="en-GB" sz="4000" b="1" u="sng" dirty="0">
                <a:latin typeface="Arial Narrow" panose="020B0606020202030204" pitchFamily="34" charset="0"/>
                <a:hlinkClick r:id="rId5"/>
              </a:rPr>
              <a:t>http://www.ism.ws/</a:t>
            </a:r>
            <a:r>
              <a:rPr lang="en-GB" sz="4000" b="1" dirty="0">
                <a:latin typeface="Arial Narrow" panose="020B0606020202030204" pitchFamily="34" charset="0"/>
              </a:rPr>
              <a:t> </a:t>
            </a:r>
          </a:p>
          <a:p>
            <a:pPr marL="0" indent="0">
              <a:buNone/>
            </a:pPr>
            <a:r>
              <a:rPr lang="en-GB" sz="4000" b="1" dirty="0">
                <a:latin typeface="Arial Narrow" panose="020B0606020202030204" pitchFamily="34" charset="0"/>
              </a:rPr>
              <a:t>Enterprise resource planning Knowledge Storm: http://erp.knowledgestorm.com/ </a:t>
            </a:r>
          </a:p>
          <a:p>
            <a:pPr marL="0" indent="0">
              <a:buNone/>
            </a:pPr>
            <a:endParaRPr lang="en-GB" sz="3300" dirty="0">
              <a:latin typeface="Arial Narrow" panose="020B0606020202030204" pitchFamily="34" charset="0"/>
            </a:endParaRPr>
          </a:p>
          <a:p>
            <a:endParaRPr lang="en-GB" dirty="0"/>
          </a:p>
        </p:txBody>
      </p:sp>
    </p:spTree>
    <p:extLst>
      <p:ext uri="{BB962C8B-B14F-4D97-AF65-F5344CB8AC3E}">
        <p14:creationId xmlns:p14="http://schemas.microsoft.com/office/powerpoint/2010/main" val="3322618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961" y="0"/>
            <a:ext cx="8229600" cy="706090"/>
          </a:xfrm>
        </p:spPr>
        <p:txBody>
          <a:bodyPr>
            <a:normAutofit/>
          </a:bodyPr>
          <a:lstStyle/>
          <a:p>
            <a:r>
              <a:rPr lang="en-GB" sz="4000" b="1" dirty="0">
                <a:solidFill>
                  <a:schemeClr val="tx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Assessment</a:t>
            </a:r>
          </a:p>
        </p:txBody>
      </p:sp>
      <p:sp>
        <p:nvSpPr>
          <p:cNvPr id="3" name="Content Placeholder 2"/>
          <p:cNvSpPr>
            <a:spLocks noGrp="1"/>
          </p:cNvSpPr>
          <p:nvPr>
            <p:ph idx="1"/>
          </p:nvPr>
        </p:nvSpPr>
        <p:spPr>
          <a:xfrm>
            <a:off x="422880" y="1340768"/>
            <a:ext cx="8109560" cy="4392488"/>
          </a:xfrm>
        </p:spPr>
        <p:txBody>
          <a:bodyPr>
            <a:normAutofit fontScale="92500" lnSpcReduction="10000"/>
          </a:bodyPr>
          <a:lstStyle/>
          <a:p>
            <a:r>
              <a:rPr lang="en-GB" b="1" dirty="0">
                <a:latin typeface="Arial" panose="020B0604020202020204" pitchFamily="34" charset="0"/>
                <a:cs typeface="Arial" panose="020B0604020202020204" pitchFamily="34" charset="0"/>
              </a:rPr>
              <a:t>1</a:t>
            </a:r>
            <a:r>
              <a:rPr lang="en-GB" b="1" baseline="30000" dirty="0">
                <a:latin typeface="Arial" panose="020B0604020202020204" pitchFamily="34" charset="0"/>
                <a:cs typeface="Arial" panose="020B0604020202020204" pitchFamily="34" charset="0"/>
              </a:rPr>
              <a:t>st</a:t>
            </a:r>
            <a:r>
              <a:rPr lang="en-GB" b="1" dirty="0">
                <a:latin typeface="Arial" panose="020B0604020202020204" pitchFamily="34" charset="0"/>
                <a:cs typeface="Arial" panose="020B0604020202020204" pitchFamily="34" charset="0"/>
              </a:rPr>
              <a:t> Assignment: 1</a:t>
            </a:r>
            <a:r>
              <a:rPr lang="en-GB" b="1" baseline="30000" dirty="0">
                <a:latin typeface="Arial" panose="020B0604020202020204" pitchFamily="34" charset="0"/>
                <a:cs typeface="Arial" panose="020B0604020202020204" pitchFamily="34" charset="0"/>
              </a:rPr>
              <a:t>st</a:t>
            </a:r>
            <a:r>
              <a:rPr lang="en-GB" b="1" dirty="0">
                <a:latin typeface="Arial" panose="020B0604020202020204" pitchFamily="34" charset="0"/>
                <a:cs typeface="Arial" panose="020B0604020202020204" pitchFamily="34" charset="0"/>
              </a:rPr>
              <a:t> February 2021 and submission deadline on 1</a:t>
            </a:r>
            <a:r>
              <a:rPr lang="en-GB" b="1" baseline="30000" dirty="0">
                <a:latin typeface="Arial" panose="020B0604020202020204" pitchFamily="34" charset="0"/>
                <a:cs typeface="Arial" panose="020B0604020202020204" pitchFamily="34" charset="0"/>
              </a:rPr>
              <a:t>st</a:t>
            </a:r>
            <a:r>
              <a:rPr lang="en-GB" b="1" dirty="0">
                <a:latin typeface="Arial" panose="020B0604020202020204" pitchFamily="34" charset="0"/>
                <a:cs typeface="Arial" panose="020B0604020202020204" pitchFamily="34" charset="0"/>
              </a:rPr>
              <a:t> March 2021 [50%]</a:t>
            </a:r>
          </a:p>
          <a:p>
            <a:pPr marL="0" indent="0">
              <a:buNone/>
            </a:pP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2</a:t>
            </a:r>
            <a:r>
              <a:rPr lang="en-GB" b="1" baseline="30000" dirty="0">
                <a:latin typeface="Arial" panose="020B0604020202020204" pitchFamily="34" charset="0"/>
                <a:cs typeface="Arial" panose="020B0604020202020204" pitchFamily="34" charset="0"/>
              </a:rPr>
              <a:t>nd</a:t>
            </a:r>
            <a:r>
              <a:rPr lang="en-GB" b="1" dirty="0">
                <a:latin typeface="Arial" panose="020B0604020202020204" pitchFamily="34" charset="0"/>
                <a:cs typeface="Arial" panose="020B0604020202020204" pitchFamily="34" charset="0"/>
              </a:rPr>
              <a:t> Assignment:  1</a:t>
            </a:r>
            <a:r>
              <a:rPr lang="en-GB" b="1" baseline="30000" dirty="0">
                <a:latin typeface="Arial" panose="020B0604020202020204" pitchFamily="34" charset="0"/>
                <a:cs typeface="Arial" panose="020B0604020202020204" pitchFamily="34" charset="0"/>
              </a:rPr>
              <a:t>st</a:t>
            </a:r>
            <a:r>
              <a:rPr lang="en-GB" b="1" dirty="0">
                <a:latin typeface="Arial" panose="020B0604020202020204" pitchFamily="34" charset="0"/>
                <a:cs typeface="Arial" panose="020B0604020202020204" pitchFamily="34" charset="0"/>
              </a:rPr>
              <a:t> March 2021 and submission on 26</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April 2021 [50%]</a:t>
            </a:r>
          </a:p>
          <a:p>
            <a:r>
              <a:rPr lang="en-GB" b="1" dirty="0">
                <a:latin typeface="Arial" panose="020B0604020202020204" pitchFamily="34" charset="0"/>
                <a:cs typeface="Arial" panose="020B0604020202020204" pitchFamily="34" charset="0"/>
              </a:rPr>
              <a:t>Formative assessment - presentations</a:t>
            </a:r>
          </a:p>
          <a:p>
            <a:r>
              <a:rPr lang="en-GB" b="1" dirty="0">
                <a:latin typeface="Arial" panose="020B0604020202020204" pitchFamily="34" charset="0"/>
                <a:cs typeface="Arial" panose="020B0604020202020204" pitchFamily="34" charset="0"/>
              </a:rPr>
              <a:t>Details will be provided and discussed in due course</a:t>
            </a:r>
          </a:p>
        </p:txBody>
      </p:sp>
    </p:spTree>
    <p:extLst>
      <p:ext uri="{BB962C8B-B14F-4D97-AF65-F5344CB8AC3E}">
        <p14:creationId xmlns:p14="http://schemas.microsoft.com/office/powerpoint/2010/main" val="2091030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512113" y="22385"/>
            <a:ext cx="8229600" cy="719807"/>
          </a:xfrm>
        </p:spPr>
        <p:txBody>
          <a:bodyPr>
            <a:normAutofit/>
          </a:bodyPr>
          <a:lstStyle/>
          <a:p>
            <a:pPr eaLnBrk="1" hangingPunct="1"/>
            <a:r>
              <a:rPr lang="en-US" altLang="en-US" sz="4000" b="1" dirty="0">
                <a:solidFill>
                  <a:schemeClr val="tx2"/>
                </a:solidFill>
                <a:effectLst>
                  <a:outerShdw blurRad="38100" dist="38100" dir="2700000" algn="tl">
                    <a:srgbClr val="000000">
                      <a:alpha val="43137"/>
                    </a:srgbClr>
                  </a:outerShdw>
                </a:effectLst>
                <a:latin typeface="Arial" panose="020B0604020202020204" pitchFamily="34" charset="0"/>
                <a:ea typeface="ＭＳ Ｐゴシック" panose="020B0600070205080204" pitchFamily="34" charset="-128"/>
                <a:cs typeface="Arial" panose="020B0604020202020204" pitchFamily="34" charset="0"/>
              </a:rPr>
              <a:t>Lecture 1: Learning objectives</a:t>
            </a:r>
          </a:p>
        </p:txBody>
      </p:sp>
      <p:sp>
        <p:nvSpPr>
          <p:cNvPr id="15363" name="Content Placeholder 2"/>
          <p:cNvSpPr>
            <a:spLocks noGrp="1"/>
          </p:cNvSpPr>
          <p:nvPr>
            <p:ph idx="1"/>
          </p:nvPr>
        </p:nvSpPr>
        <p:spPr>
          <a:xfrm>
            <a:off x="179512" y="836712"/>
            <a:ext cx="8712968" cy="4896544"/>
          </a:xfrm>
        </p:spPr>
        <p:txBody>
          <a:bodyPr>
            <a:normAutofit/>
          </a:bodyPr>
          <a:lstStyle/>
          <a:p>
            <a:pPr eaLnBrk="1" hangingPunct="1">
              <a:lnSpc>
                <a:spcPct val="9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Comparatively explain the definitions and concepts of logistics and supply chain management.</a:t>
            </a:r>
          </a:p>
          <a:p>
            <a:pPr marL="0" indent="0" eaLnBrk="1" hangingPunct="1">
              <a:lnSpc>
                <a:spcPct val="90000"/>
              </a:lnSpc>
              <a:buNone/>
            </a:pPr>
            <a:endParaRPr lang="en-US" altLang="en-US" sz="2400" b="1" dirty="0">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9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Define both terms and outline how logistics and supply chain management differ from each other.</a:t>
            </a:r>
          </a:p>
          <a:p>
            <a:pPr marL="0" indent="0" eaLnBrk="1" hangingPunct="1">
              <a:lnSpc>
                <a:spcPct val="90000"/>
              </a:lnSpc>
              <a:buNone/>
            </a:pPr>
            <a:endParaRPr lang="en-US" altLang="en-US" sz="2400" b="1" dirty="0">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9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Highlight the importance of these areas in both manufacturing and services contexts.</a:t>
            </a:r>
          </a:p>
          <a:p>
            <a:pPr marL="0" indent="0" eaLnBrk="1" hangingPunct="1">
              <a:lnSpc>
                <a:spcPct val="90000"/>
              </a:lnSpc>
              <a:buNone/>
            </a:pPr>
            <a:endParaRPr lang="en-US" altLang="en-US" sz="2400" b="1" dirty="0">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9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Identify how best practice logistics and supply chain management can yield both cost reduction and value addition.</a:t>
            </a:r>
          </a:p>
        </p:txBody>
      </p:sp>
    </p:spTree>
    <p:extLst>
      <p:ext uri="{BB962C8B-B14F-4D97-AF65-F5344CB8AC3E}">
        <p14:creationId xmlns:p14="http://schemas.microsoft.com/office/powerpoint/2010/main" val="2595236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http://www.mauritiusrelocation.com/wp-content/uploads/2015/02/logistic-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68760"/>
            <a:ext cx="4572000" cy="37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39"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3625" r="19750"/>
          <a:stretch/>
        </p:blipFill>
        <p:spPr bwMode="auto">
          <a:xfrm>
            <a:off x="4716016" y="1268760"/>
            <a:ext cx="4427984" cy="3733775"/>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itle 3">
            <a:extLst>
              <a:ext uri="{FF2B5EF4-FFF2-40B4-BE49-F238E27FC236}">
                <a16:creationId xmlns:a16="http://schemas.microsoft.com/office/drawing/2014/main" id="{9C02439D-3570-485C-B43D-80F7CDC69B55}"/>
              </a:ext>
            </a:extLst>
          </p:cNvPr>
          <p:cNvSpPr>
            <a:spLocks noGrp="1"/>
          </p:cNvSpPr>
          <p:nvPr>
            <p:ph type="title"/>
          </p:nvPr>
        </p:nvSpPr>
        <p:spPr>
          <a:xfrm>
            <a:off x="323528" y="16772"/>
            <a:ext cx="8229600" cy="819940"/>
          </a:xfrm>
        </p:spPr>
        <p:txBody>
          <a:bodyPr/>
          <a:lstStyle/>
          <a:p>
            <a:r>
              <a:rPr lang="en-GB" b="1" dirty="0">
                <a:solidFill>
                  <a:schemeClr val="tx2"/>
                </a:solidFill>
              </a:rPr>
              <a:t>Global Connections</a:t>
            </a:r>
            <a:r>
              <a:rPr lang="en-GB" dirty="0">
                <a:solidFill>
                  <a:schemeClr val="tx2"/>
                </a:solidFill>
              </a:rPr>
              <a:t> </a:t>
            </a:r>
            <a:endParaRPr lang="en-US" dirty="0">
              <a:solidFill>
                <a:schemeClr val="tx2"/>
              </a:solidFill>
            </a:endParaRPr>
          </a:p>
        </p:txBody>
      </p:sp>
    </p:spTree>
    <p:extLst>
      <p:ext uri="{BB962C8B-B14F-4D97-AF65-F5344CB8AC3E}">
        <p14:creationId xmlns:p14="http://schemas.microsoft.com/office/powerpoint/2010/main" val="287010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0728"/>
            <a:ext cx="8579296" cy="4392488"/>
          </a:xfrm>
        </p:spPr>
        <p:txBody>
          <a:bodyPr>
            <a:normAutofit lnSpcReduction="10000"/>
          </a:bodyPr>
          <a:lstStyle/>
          <a:p>
            <a:pPr marL="0" indent="0">
              <a:lnSpc>
                <a:spcPct val="150000"/>
              </a:lnSpc>
              <a:buNone/>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2400" b="1" i="1" dirty="0">
                <a:latin typeface="Arial" panose="020B0604020202020204" pitchFamily="34" charset="0"/>
                <a:ea typeface="ＭＳ Ｐゴシック" panose="020B0600070205080204" pitchFamily="34" charset="-128"/>
                <a:cs typeface="Arial" panose="020B0604020202020204" pitchFamily="34" charset="0"/>
              </a:rPr>
              <a:t>Logistics is the process of planning, implementing, and controlling procedures for the efficient and effective transportation and storage of goods including services, and related information from the point of origin to the point of consumption for the purpose of conforming to customer requirements. This definition includes inbound, outbound, internal, and external movements</a:t>
            </a: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a:t>
            </a:r>
          </a:p>
          <a:p>
            <a:pPr lvl="4" algn="r">
              <a:lnSpc>
                <a:spcPct val="150000"/>
              </a:lnSpc>
            </a:pPr>
            <a:r>
              <a:rPr lang="en-GB" altLang="en-US" b="1" dirty="0">
                <a:latin typeface="Arial" panose="020B0604020202020204" pitchFamily="34" charset="0"/>
                <a:ea typeface="ＭＳ Ｐゴシック" panose="020B0600070205080204" pitchFamily="34" charset="-128"/>
                <a:cs typeface="Arial" panose="020B0604020202020204" pitchFamily="34" charset="0"/>
              </a:rPr>
              <a:t>Source: Mangan et. al. 2012:15</a:t>
            </a:r>
          </a:p>
        </p:txBody>
      </p:sp>
      <p:sp>
        <p:nvSpPr>
          <p:cNvPr id="16389" name="Title 1"/>
          <p:cNvSpPr>
            <a:spLocks noGrp="1"/>
          </p:cNvSpPr>
          <p:nvPr>
            <p:ph type="title"/>
          </p:nvPr>
        </p:nvSpPr>
        <p:spPr>
          <a:xfrm>
            <a:off x="697595" y="0"/>
            <a:ext cx="6335935" cy="764704"/>
          </a:xfrm>
        </p:spPr>
        <p:txBody>
          <a:bodyPr>
            <a:normAutofit/>
          </a:bodyPr>
          <a:lstStyle/>
          <a:p>
            <a:r>
              <a:rPr lang="en-US" altLang="en-US" sz="4000" b="1" dirty="0">
                <a:solidFill>
                  <a:schemeClr val="tx2"/>
                </a:solidFill>
                <a:latin typeface="Arial" panose="020B0604020202020204" pitchFamily="34" charset="0"/>
                <a:ea typeface="ＭＳ Ｐゴシック" panose="020B0600070205080204" pitchFamily="34" charset="-128"/>
                <a:cs typeface="Arial" panose="020B0604020202020204" pitchFamily="34" charset="0"/>
              </a:rPr>
              <a:t>What is </a:t>
            </a:r>
            <a:r>
              <a:rPr lang="en-US" altLang="en-US" sz="4000" b="1" dirty="0">
                <a:latin typeface="Arial" panose="020B0604020202020204" pitchFamily="34" charset="0"/>
                <a:ea typeface="ＭＳ Ｐゴシック" panose="020B0600070205080204" pitchFamily="34" charset="-128"/>
                <a:cs typeface="Arial" panose="020B0604020202020204" pitchFamily="34" charset="0"/>
                <a:hlinkClick r:id="rId2"/>
              </a:rPr>
              <a:t>logistics</a:t>
            </a:r>
            <a:r>
              <a:rPr lang="en-US" altLang="en-US" sz="4000" b="1" dirty="0">
                <a:latin typeface="Arial" panose="020B0604020202020204" pitchFamily="34" charset="0"/>
                <a:ea typeface="ＭＳ Ｐゴシック" panose="020B0600070205080204" pitchFamily="34" charset="-128"/>
                <a:cs typeface="Arial" panose="020B0604020202020204" pitchFamily="34" charset="0"/>
              </a:rPr>
              <a:t>?</a:t>
            </a:r>
            <a:endParaRPr lang="en-US" altLang="en-US" sz="4000" b="1" dirty="0">
              <a:solidFill>
                <a:schemeClr val="tx2"/>
              </a:solidFill>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3878005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79512" y="32543"/>
            <a:ext cx="8953583" cy="1143000"/>
          </a:xfrm>
        </p:spPr>
        <p:txBody>
          <a:bodyPr>
            <a:normAutofit fontScale="90000"/>
          </a:bodyPr>
          <a:lstStyle/>
          <a:p>
            <a:pPr eaLnBrk="1" hangingPunct="1"/>
            <a:r>
              <a:rPr lang="en-US" altLang="en-US" b="1" dirty="0">
                <a:solidFill>
                  <a:schemeClr val="tx2"/>
                </a:solidFill>
                <a:latin typeface="Arial" panose="020B0604020202020204" pitchFamily="34" charset="0"/>
                <a:ea typeface="ＭＳ Ｐゴシック" panose="020B0600070205080204" pitchFamily="34" charset="-128"/>
                <a:cs typeface="Arial" panose="020B0604020202020204" pitchFamily="34" charset="0"/>
              </a:rPr>
              <a:t>The evolution of logistics and supply chain management</a:t>
            </a:r>
          </a:p>
        </p:txBody>
      </p:sp>
      <p:sp>
        <p:nvSpPr>
          <p:cNvPr id="15363" name="Content Placeholder 2"/>
          <p:cNvSpPr>
            <a:spLocks noGrp="1"/>
          </p:cNvSpPr>
          <p:nvPr>
            <p:ph idx="1"/>
          </p:nvPr>
        </p:nvSpPr>
        <p:spPr>
          <a:xfrm>
            <a:off x="0" y="1340768"/>
            <a:ext cx="9144000" cy="3917032"/>
          </a:xfrm>
        </p:spPr>
        <p:txBody>
          <a:bodyPr>
            <a:normAutofit/>
          </a:bodyPr>
          <a:lstStyle/>
          <a:p>
            <a:pPr eaLnBrk="1" hangingPunct="1"/>
            <a:r>
              <a:rPr lang="en-US" altLang="en-US" b="1" dirty="0">
                <a:latin typeface="Arial" panose="020B0604020202020204" pitchFamily="34" charset="0"/>
                <a:ea typeface="ＭＳ Ｐゴシック" panose="020B0600070205080204" pitchFamily="34" charset="-128"/>
                <a:cs typeface="Arial" panose="020B0604020202020204" pitchFamily="34" charset="0"/>
              </a:rPr>
              <a:t>Six key developments in logistics and SCM:</a:t>
            </a:r>
          </a:p>
          <a:p>
            <a:pPr lvl="1" eaLnBrk="1" hangingPunct="1"/>
            <a:r>
              <a:rPr lang="en-US" altLang="en-US" b="1" dirty="0">
                <a:latin typeface="Arial" panose="020B0604020202020204" pitchFamily="34" charset="0"/>
                <a:ea typeface="ＭＳ Ｐゴシック" panose="020B0600070205080204" pitchFamily="34" charset="-128"/>
                <a:cs typeface="Arial" panose="020B0604020202020204" pitchFamily="34" charset="0"/>
              </a:rPr>
              <a:t>The effects of product prices</a:t>
            </a:r>
          </a:p>
          <a:p>
            <a:pPr lvl="1" eaLnBrk="1" hangingPunct="1"/>
            <a:r>
              <a:rPr lang="en-US" altLang="en-US" b="1" dirty="0">
                <a:latin typeface="Arial" panose="020B0604020202020204" pitchFamily="34" charset="0"/>
                <a:ea typeface="ＭＳ Ｐゴシック" panose="020B0600070205080204" pitchFamily="34" charset="-128"/>
                <a:cs typeface="Arial" panose="020B0604020202020204" pitchFamily="34" charset="0"/>
              </a:rPr>
              <a:t>Productivity improvements</a:t>
            </a:r>
          </a:p>
          <a:p>
            <a:pPr lvl="1" eaLnBrk="1" hangingPunct="1"/>
            <a:r>
              <a:rPr lang="en-US" altLang="en-US" b="1" dirty="0">
                <a:latin typeface="Arial" panose="020B0604020202020204" pitchFamily="34" charset="0"/>
                <a:ea typeface="ＭＳ Ｐゴシック" panose="020B0600070205080204" pitchFamily="34" charset="-128"/>
                <a:cs typeface="Arial" panose="020B0604020202020204" pitchFamily="34" charset="0"/>
              </a:rPr>
              <a:t>Emphasis on inventory reduction</a:t>
            </a:r>
          </a:p>
          <a:p>
            <a:pPr lvl="1" eaLnBrk="1" hangingPunct="1"/>
            <a:r>
              <a:rPr lang="en-US" altLang="en-US" b="1" dirty="0">
                <a:latin typeface="Arial" panose="020B0604020202020204" pitchFamily="34" charset="0"/>
                <a:ea typeface="ＭＳ Ｐゴシック" panose="020B0600070205080204" pitchFamily="34" charset="-128"/>
                <a:cs typeface="Arial" panose="020B0604020202020204" pitchFamily="34" charset="0"/>
              </a:rPr>
              <a:t>Changes in company structure</a:t>
            </a:r>
          </a:p>
          <a:p>
            <a:pPr lvl="1" eaLnBrk="1" hangingPunct="1"/>
            <a:r>
              <a:rPr lang="en-US" altLang="en-US" b="1" dirty="0">
                <a:latin typeface="Arial" panose="020B0604020202020204" pitchFamily="34" charset="0"/>
                <a:ea typeface="ＭＳ Ｐゴシック" panose="020B0600070205080204" pitchFamily="34" charset="-128"/>
                <a:cs typeface="Arial" panose="020B0604020202020204" pitchFamily="34" charset="0"/>
              </a:rPr>
              <a:t>Reduced transport intensity of freight</a:t>
            </a:r>
          </a:p>
          <a:p>
            <a:pPr lvl="1" eaLnBrk="1" hangingPunct="1"/>
            <a:r>
              <a:rPr lang="en-US" altLang="en-US" b="1" dirty="0">
                <a:latin typeface="Arial" panose="020B0604020202020204" pitchFamily="34" charset="0"/>
                <a:ea typeface="ＭＳ Ｐゴシック" panose="020B0600070205080204" pitchFamily="34" charset="-128"/>
                <a:cs typeface="Arial" panose="020B0604020202020204" pitchFamily="34" charset="0"/>
              </a:rPr>
              <a:t>Deregulation of transport</a:t>
            </a:r>
          </a:p>
          <a:p>
            <a:pPr lvl="1" eaLnBrk="1" hangingPunct="1"/>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0692350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Content Placeholder 2"/>
          <p:cNvSpPr>
            <a:spLocks noGrp="1"/>
          </p:cNvSpPr>
          <p:nvPr>
            <p:ph idx="1"/>
          </p:nvPr>
        </p:nvSpPr>
        <p:spPr>
          <a:xfrm>
            <a:off x="568325" y="260350"/>
            <a:ext cx="8229600" cy="4957763"/>
          </a:xfrm>
        </p:spPr>
        <p:txBody>
          <a:bodyPr/>
          <a:lstStyle/>
          <a:p>
            <a:pPr marL="0" indent="0" eaLnBrk="1" hangingPunct="1">
              <a:buFont typeface="Arial" charset="0"/>
              <a:buNone/>
              <a:defRPr/>
            </a:pPr>
            <a:r>
              <a:rPr lang="en-US" altLang="en-US" sz="4000" b="1" dirty="0">
                <a:solidFill>
                  <a:schemeClr val="tx2"/>
                </a:solidFill>
                <a:effectLst>
                  <a:outerShdw blurRad="38100" dist="38100" dir="2700000" algn="tl">
                    <a:srgbClr val="000000">
                      <a:alpha val="43137"/>
                    </a:srgbClr>
                  </a:outerShdw>
                </a:effectLst>
                <a:latin typeface="Arial" panose="020B0604020202020204" pitchFamily="34" charset="0"/>
                <a:ea typeface="ＭＳ Ｐゴシック" pitchFamily="34" charset="-128"/>
                <a:cs typeface="Arial" panose="020B0604020202020204" pitchFamily="34" charset="0"/>
              </a:rPr>
              <a:t>Logistics should involve getting</a:t>
            </a:r>
          </a:p>
          <a:p>
            <a:pPr eaLnBrk="1" hangingPunct="1">
              <a:buFont typeface="Arial" charset="0"/>
              <a:buChar char="•"/>
              <a:defRPr/>
            </a:pPr>
            <a:endParaRPr lang="en-US" altLang="en-US" sz="2400" dirty="0">
              <a:ea typeface="ＭＳ Ｐゴシック" pitchFamily="34" charset="-128"/>
            </a:endParaRPr>
          </a:p>
          <a:p>
            <a:pPr eaLnBrk="1" hangingPunct="1">
              <a:buFont typeface="Arial" charset="0"/>
              <a:buChar char="•"/>
              <a:defRPr/>
            </a:pPr>
            <a:r>
              <a:rPr lang="en-US" altLang="en-US" sz="2800" b="1" dirty="0">
                <a:latin typeface="Arial" panose="020B0604020202020204" pitchFamily="34" charset="0"/>
                <a:ea typeface="ＭＳ Ｐゴシック" pitchFamily="34" charset="-128"/>
                <a:cs typeface="Arial" panose="020B0604020202020204" pitchFamily="34" charset="0"/>
              </a:rPr>
              <a:t>the right product,</a:t>
            </a:r>
          </a:p>
          <a:p>
            <a:pPr eaLnBrk="1" hangingPunct="1">
              <a:buFont typeface="Arial" charset="0"/>
              <a:buChar char="•"/>
              <a:defRPr/>
            </a:pPr>
            <a:r>
              <a:rPr lang="en-US" altLang="en-US" sz="2800" b="1" dirty="0">
                <a:latin typeface="Arial" panose="020B0604020202020204" pitchFamily="34" charset="0"/>
                <a:ea typeface="ＭＳ Ｐゴシック" pitchFamily="34" charset="-128"/>
                <a:cs typeface="Arial" panose="020B0604020202020204" pitchFamily="34" charset="0"/>
              </a:rPr>
              <a:t>in the right way, </a:t>
            </a:r>
          </a:p>
          <a:p>
            <a:pPr eaLnBrk="1" hangingPunct="1">
              <a:buFont typeface="Arial" charset="0"/>
              <a:buChar char="•"/>
              <a:defRPr/>
            </a:pPr>
            <a:r>
              <a:rPr lang="en-US" altLang="en-US" sz="2800" b="1" dirty="0">
                <a:latin typeface="Arial" panose="020B0604020202020204" pitchFamily="34" charset="0"/>
                <a:ea typeface="ＭＳ Ｐゴシック" pitchFamily="34" charset="-128"/>
                <a:cs typeface="Arial" panose="020B0604020202020204" pitchFamily="34" charset="0"/>
              </a:rPr>
              <a:t>in the right quantity and right quality,</a:t>
            </a:r>
          </a:p>
          <a:p>
            <a:pPr eaLnBrk="1" hangingPunct="1">
              <a:buFont typeface="Arial" charset="0"/>
              <a:buChar char="•"/>
              <a:defRPr/>
            </a:pPr>
            <a:r>
              <a:rPr lang="en-US" altLang="en-US" sz="2800" b="1" dirty="0">
                <a:latin typeface="Arial" panose="020B0604020202020204" pitchFamily="34" charset="0"/>
                <a:ea typeface="ＭＳ Ｐゴシック" pitchFamily="34" charset="-128"/>
                <a:cs typeface="Arial" panose="020B0604020202020204" pitchFamily="34" charset="0"/>
              </a:rPr>
              <a:t>in the right place at the right time, </a:t>
            </a:r>
          </a:p>
          <a:p>
            <a:pPr eaLnBrk="1" hangingPunct="1">
              <a:buFont typeface="Arial" charset="0"/>
              <a:buChar char="•"/>
              <a:defRPr/>
            </a:pPr>
            <a:r>
              <a:rPr lang="en-US" altLang="en-US" sz="2800" b="1" dirty="0">
                <a:latin typeface="Arial" panose="020B0604020202020204" pitchFamily="34" charset="0"/>
                <a:ea typeface="ＭＳ Ｐゴシック" pitchFamily="34" charset="-128"/>
                <a:cs typeface="Arial" panose="020B0604020202020204" pitchFamily="34" charset="0"/>
              </a:rPr>
              <a:t>for the right customer at the right cost</a:t>
            </a:r>
          </a:p>
        </p:txBody>
      </p:sp>
    </p:spTree>
    <p:extLst>
      <p:ext uri="{BB962C8B-B14F-4D97-AF65-F5344CB8AC3E}">
        <p14:creationId xmlns:p14="http://schemas.microsoft.com/office/powerpoint/2010/main" val="10283174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1">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4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6"/>
          <p:cNvPicPr>
            <a:picLocks noChangeAspect="1" noChangeArrowheads="1"/>
          </p:cNvPicPr>
          <p:nvPr/>
        </p:nvPicPr>
        <p:blipFill>
          <a:blip r:embed="rId2">
            <a:extLst>
              <a:ext uri="{28A0092B-C50C-407E-A947-70E740481C1C}">
                <a14:useLocalDpi xmlns:a14="http://schemas.microsoft.com/office/drawing/2010/main" val="0"/>
              </a:ext>
            </a:extLst>
          </a:blip>
          <a:srcRect t="3967" r="2293"/>
          <a:stretch>
            <a:fillRect/>
          </a:stretch>
        </p:blipFill>
        <p:spPr bwMode="auto">
          <a:xfrm>
            <a:off x="827584" y="836713"/>
            <a:ext cx="7488832" cy="48245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411" name="Content Placeholder 2"/>
          <p:cNvSpPr>
            <a:spLocks noGrp="1"/>
          </p:cNvSpPr>
          <p:nvPr>
            <p:ph idx="1"/>
          </p:nvPr>
        </p:nvSpPr>
        <p:spPr>
          <a:xfrm>
            <a:off x="822399" y="0"/>
            <a:ext cx="8229600" cy="576362"/>
          </a:xfrm>
        </p:spPr>
        <p:txBody>
          <a:bodyPr>
            <a:normAutofit lnSpcReduction="10000"/>
          </a:bodyPr>
          <a:lstStyle/>
          <a:p>
            <a:pPr marL="0" indent="0" algn="ctr" eaLnBrk="1" hangingPunct="1">
              <a:buFont typeface="Arial" charset="0"/>
              <a:buNone/>
              <a:defRPr/>
            </a:pPr>
            <a:r>
              <a:rPr lang="en-US" altLang="en-US" b="1" dirty="0">
                <a:solidFill>
                  <a:schemeClr val="tx2"/>
                </a:solidFill>
                <a:effectLst>
                  <a:outerShdw blurRad="38100" dist="38100" dir="2700000" algn="tl">
                    <a:srgbClr val="000000">
                      <a:alpha val="43137"/>
                    </a:srgbClr>
                  </a:outerShdw>
                </a:effectLst>
                <a:ea typeface="ＭＳ Ｐゴシック" pitchFamily="34" charset="-128"/>
              </a:rPr>
              <a:t>Logistics Process cycle</a:t>
            </a:r>
          </a:p>
        </p:txBody>
      </p:sp>
    </p:spTree>
    <p:extLst>
      <p:ext uri="{BB962C8B-B14F-4D97-AF65-F5344CB8AC3E}">
        <p14:creationId xmlns:p14="http://schemas.microsoft.com/office/powerpoint/2010/main" val="13975541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21918" y="11266"/>
            <a:ext cx="9144000" cy="706090"/>
          </a:xfrm>
        </p:spPr>
        <p:txBody>
          <a:bodyPr>
            <a:normAutofit fontScale="90000"/>
          </a:bodyPr>
          <a:lstStyle/>
          <a:p>
            <a:pPr eaLnBrk="1" hangingPunct="1"/>
            <a:r>
              <a:rPr lang="en-US" altLang="en-US" b="1" dirty="0">
                <a:solidFill>
                  <a:schemeClr val="tx2"/>
                </a:solidFill>
                <a:latin typeface="Arial" panose="020B0604020202020204" pitchFamily="34" charset="0"/>
                <a:ea typeface="ＭＳ Ｐゴシック" panose="020B0600070205080204" pitchFamily="34" charset="-128"/>
                <a:cs typeface="Arial" panose="020B0604020202020204" pitchFamily="34" charset="0"/>
              </a:rPr>
              <a:t>What is supply chain management?</a:t>
            </a:r>
          </a:p>
        </p:txBody>
      </p:sp>
      <p:sp>
        <p:nvSpPr>
          <p:cNvPr id="3" name="Content Placeholder 2"/>
          <p:cNvSpPr>
            <a:spLocks noGrp="1"/>
          </p:cNvSpPr>
          <p:nvPr>
            <p:ph idx="1"/>
          </p:nvPr>
        </p:nvSpPr>
        <p:spPr>
          <a:xfrm>
            <a:off x="78796" y="736442"/>
            <a:ext cx="9043285" cy="4996813"/>
          </a:xfrm>
        </p:spPr>
        <p:txBody>
          <a:bodyPr>
            <a:normAutofit fontScale="92500" lnSpcReduction="20000"/>
          </a:bodyPr>
          <a:lstStyle/>
          <a:p>
            <a:pPr algn="just" eaLnBrk="1" hangingPunct="1">
              <a:buFont typeface="Arial" charset="0"/>
              <a:buChar char="•"/>
              <a:defRPr/>
            </a:pPr>
            <a:r>
              <a:rPr lang="en-US" b="1" dirty="0">
                <a:latin typeface="Arial" panose="020B0604020202020204" pitchFamily="34" charset="0"/>
                <a:cs typeface="Arial" panose="020B0604020202020204" pitchFamily="34" charset="0"/>
              </a:rPr>
              <a:t>The supply chain is the network of </a:t>
            </a:r>
            <a:r>
              <a:rPr lang="en-US" b="1" dirty="0" err="1">
                <a:latin typeface="Arial" panose="020B0604020202020204" pitchFamily="34" charset="0"/>
                <a:cs typeface="Arial" panose="020B0604020202020204" pitchFamily="34" charset="0"/>
              </a:rPr>
              <a:t>organisations</a:t>
            </a:r>
            <a:r>
              <a:rPr lang="en-US" b="1" dirty="0">
                <a:latin typeface="Arial" panose="020B0604020202020204" pitchFamily="34" charset="0"/>
                <a:cs typeface="Arial" panose="020B0604020202020204" pitchFamily="34" charset="0"/>
              </a:rPr>
              <a:t> /companies that are involved, through upstream and downstream linkages, in the different processes and activities that produce value in the form of products and services in the hands of the ultimate consumer</a:t>
            </a:r>
          </a:p>
          <a:p>
            <a:pPr marL="0" indent="0" eaLnBrk="1" hangingPunct="1">
              <a:buNone/>
              <a:defRPr/>
            </a:pPr>
            <a:endParaRPr lang="en-US" b="1" dirty="0">
              <a:latin typeface="Arial" panose="020B0604020202020204" pitchFamily="34" charset="0"/>
              <a:cs typeface="Arial" panose="020B0604020202020204" pitchFamily="34" charset="0"/>
            </a:endParaRPr>
          </a:p>
          <a:p>
            <a:pPr algn="just" eaLnBrk="1" hangingPunct="1">
              <a:buFont typeface="Arial" charset="0"/>
              <a:buChar char="•"/>
              <a:defRPr/>
            </a:pPr>
            <a:r>
              <a:rPr lang="en-US" sz="2800" b="1" dirty="0">
                <a:latin typeface="Arial" panose="020B0604020202020204" pitchFamily="34" charset="0"/>
                <a:cs typeface="Arial" panose="020B0604020202020204" pitchFamily="34" charset="0"/>
              </a:rPr>
              <a:t>Supply chain management (SCM) is the management across and within a network of upstream and downstream </a:t>
            </a:r>
            <a:r>
              <a:rPr lang="en-US" sz="2800" b="1" dirty="0" err="1">
                <a:latin typeface="Arial" panose="020B0604020202020204" pitchFamily="34" charset="0"/>
                <a:cs typeface="Arial" panose="020B0604020202020204" pitchFamily="34" charset="0"/>
              </a:rPr>
              <a:t>organisations</a:t>
            </a:r>
            <a:r>
              <a:rPr lang="en-US" sz="2800" b="1" dirty="0">
                <a:latin typeface="Arial" panose="020B0604020202020204" pitchFamily="34" charset="0"/>
                <a:cs typeface="Arial" panose="020B0604020202020204" pitchFamily="34" charset="0"/>
              </a:rPr>
              <a:t> of both relationships and flows of material, information and resources </a:t>
            </a:r>
          </a:p>
          <a:p>
            <a:pPr lvl="1" algn="just" eaLnBrk="1" hangingPunct="1">
              <a:buFont typeface="Arial" charset="0"/>
              <a:buChar char="–"/>
              <a:defRPr/>
            </a:pPr>
            <a:r>
              <a:rPr lang="en-US" b="1" dirty="0">
                <a:latin typeface="Arial" panose="020B0604020202020204" pitchFamily="34" charset="0"/>
                <a:cs typeface="Arial" panose="020B0604020202020204" pitchFamily="34" charset="0"/>
              </a:rPr>
              <a:t>The purposes of SCM are to create value, enhance efficiency, and satisfy customers</a:t>
            </a:r>
          </a:p>
        </p:txBody>
      </p:sp>
    </p:spTree>
    <p:extLst>
      <p:ext uri="{BB962C8B-B14F-4D97-AF65-F5344CB8AC3E}">
        <p14:creationId xmlns:p14="http://schemas.microsoft.com/office/powerpoint/2010/main" val="11976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9067" t="4205" r="9300" b="3067"/>
          <a:stretch>
            <a:fillRect/>
          </a:stretch>
        </p:blipFill>
        <p:spPr>
          <a:xfrm>
            <a:off x="251520" y="1196752"/>
            <a:ext cx="8712967" cy="4464496"/>
          </a:xfrm>
          <a:noFill/>
        </p:spPr>
      </p:pic>
      <p:sp>
        <p:nvSpPr>
          <p:cNvPr id="20483" name="Title 1"/>
          <p:cNvSpPr>
            <a:spLocks noGrp="1"/>
          </p:cNvSpPr>
          <p:nvPr>
            <p:ph type="title"/>
          </p:nvPr>
        </p:nvSpPr>
        <p:spPr>
          <a:xfrm>
            <a:off x="457200" y="0"/>
            <a:ext cx="8229600" cy="980728"/>
          </a:xfrm>
        </p:spPr>
        <p:txBody>
          <a:bodyPr>
            <a:normAutofit fontScale="90000"/>
          </a:bodyPr>
          <a:lstStyle/>
          <a:p>
            <a:pPr eaLnBrk="1" hangingPunct="1"/>
            <a:r>
              <a:rPr lang="en-US" altLang="en-US" b="1" dirty="0">
                <a:solidFill>
                  <a:schemeClr val="tx2"/>
                </a:solidFill>
                <a:ea typeface="ＭＳ Ｐゴシック" panose="020B0600070205080204" pitchFamily="34" charset="-128"/>
              </a:rPr>
              <a:t>The evolution of the integrated supply chain</a:t>
            </a:r>
          </a:p>
        </p:txBody>
      </p:sp>
    </p:spTree>
    <p:extLst>
      <p:ext uri="{BB962C8B-B14F-4D97-AF65-F5344CB8AC3E}">
        <p14:creationId xmlns:p14="http://schemas.microsoft.com/office/powerpoint/2010/main" val="28842068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672769" y="0"/>
            <a:ext cx="8229600" cy="980728"/>
          </a:xfrm>
        </p:spPr>
        <p:txBody>
          <a:bodyPr/>
          <a:lstStyle/>
          <a:p>
            <a:pPr eaLnBrk="1" hangingPunct="1"/>
            <a:r>
              <a:rPr lang="en-US" altLang="en-US" b="1" dirty="0">
                <a:solidFill>
                  <a:schemeClr val="tx2"/>
                </a:solidFill>
                <a:latin typeface="Arial" panose="020B0604020202020204" pitchFamily="34" charset="0"/>
                <a:ea typeface="ＭＳ Ｐゴシック" panose="020B0600070205080204" pitchFamily="34" charset="-128"/>
                <a:cs typeface="Arial" panose="020B0604020202020204" pitchFamily="34" charset="0"/>
              </a:rPr>
              <a:t>Key flows in SCM</a:t>
            </a:r>
          </a:p>
        </p:txBody>
      </p:sp>
      <p:sp>
        <p:nvSpPr>
          <p:cNvPr id="3" name="Content Placeholder 2"/>
          <p:cNvSpPr>
            <a:spLocks noGrp="1"/>
          </p:cNvSpPr>
          <p:nvPr>
            <p:ph idx="1"/>
          </p:nvPr>
        </p:nvSpPr>
        <p:spPr>
          <a:xfrm>
            <a:off x="457200" y="1124744"/>
            <a:ext cx="8229600" cy="4608512"/>
          </a:xfrm>
        </p:spPr>
        <p:txBody>
          <a:bodyPr>
            <a:normAutofit/>
          </a:bodyPr>
          <a:lstStyle/>
          <a:p>
            <a:pPr eaLnBrk="1" hangingPunct="1">
              <a:buFont typeface="Arial" charset="0"/>
              <a:buChar char="•"/>
              <a:defRPr/>
            </a:pPr>
            <a:r>
              <a:rPr lang="en-US" sz="2400" b="1" dirty="0">
                <a:latin typeface="Arial" panose="020B0604020202020204" pitchFamily="34" charset="0"/>
                <a:cs typeface="Arial" panose="020B0604020202020204" pitchFamily="34" charset="0"/>
              </a:rPr>
              <a:t>Physical flows of materials</a:t>
            </a:r>
          </a:p>
          <a:p>
            <a:pPr eaLnBrk="1" hangingPunct="1">
              <a:buFont typeface="Arial" charset="0"/>
              <a:buChar char="•"/>
              <a:defRPr/>
            </a:pPr>
            <a:r>
              <a:rPr lang="en-US" sz="2400" b="1" dirty="0">
                <a:latin typeface="Arial" panose="020B0604020202020204" pitchFamily="34" charset="0"/>
                <a:cs typeface="Arial" panose="020B0604020202020204" pitchFamily="34" charset="0"/>
              </a:rPr>
              <a:t>Flows of information that inform the supply chain</a:t>
            </a:r>
          </a:p>
          <a:p>
            <a:pPr eaLnBrk="1" hangingPunct="1">
              <a:buFont typeface="Arial" charset="0"/>
              <a:buChar char="•"/>
              <a:defRPr/>
            </a:pPr>
            <a:r>
              <a:rPr lang="en-US" sz="2400" b="1" dirty="0">
                <a:latin typeface="Arial" panose="020B0604020202020204" pitchFamily="34" charset="0"/>
                <a:cs typeface="Arial" panose="020B0604020202020204" pitchFamily="34" charset="0"/>
              </a:rPr>
              <a:t>Resources (especially finance, but also others such as people and equipment) which help the supply chain to operate effectively</a:t>
            </a:r>
          </a:p>
          <a:p>
            <a:pPr lvl="1" eaLnBrk="1" hangingPunct="1">
              <a:buFont typeface="Arial" charset="0"/>
              <a:buChar char="–"/>
              <a:defRPr/>
            </a:pPr>
            <a:r>
              <a:rPr lang="en-US" sz="2400" b="1" dirty="0">
                <a:latin typeface="Arial" panose="020B0604020202020204" pitchFamily="34" charset="0"/>
                <a:cs typeface="Arial" panose="020B0604020202020204" pitchFamily="34" charset="0"/>
              </a:rPr>
              <a:t>Furthermore, not all resources in the supply chain are tangible, for example good quality inter-company relationships are often cited as a highly important ingredient of effective supply chains</a:t>
            </a:r>
          </a:p>
        </p:txBody>
      </p:sp>
    </p:spTree>
    <p:extLst>
      <p:ext uri="{BB962C8B-B14F-4D97-AF65-F5344CB8AC3E}">
        <p14:creationId xmlns:p14="http://schemas.microsoft.com/office/powerpoint/2010/main" val="36796419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3568" y="-971"/>
            <a:ext cx="7772400" cy="765675"/>
          </a:xfrm>
        </p:spPr>
        <p:txBody>
          <a:bodyPr>
            <a:normAutofit/>
          </a:bodyPr>
          <a:lstStyle/>
          <a:p>
            <a:pPr>
              <a:defRPr/>
            </a:pPr>
            <a:r>
              <a:rPr lang="en-US" altLang="en-US" sz="3600" b="1" dirty="0">
                <a:solidFill>
                  <a:schemeClr val="tx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Inbound and Outbound Logistics</a:t>
            </a:r>
          </a:p>
        </p:txBody>
      </p:sp>
      <p:sp>
        <p:nvSpPr>
          <p:cNvPr id="22531" name="Rectangle 3"/>
          <p:cNvSpPr>
            <a:spLocks noGrp="1" noChangeArrowheads="1"/>
          </p:cNvSpPr>
          <p:nvPr>
            <p:ph type="body" idx="1"/>
          </p:nvPr>
        </p:nvSpPr>
        <p:spPr>
          <a:xfrm>
            <a:off x="0" y="764704"/>
            <a:ext cx="9144000" cy="4968552"/>
          </a:xfrm>
        </p:spPr>
        <p:txBody>
          <a:bodyPr>
            <a:normAutofit lnSpcReduction="10000"/>
          </a:bodyPr>
          <a:lstStyle/>
          <a:p>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Primary activities are basic functions needed to physically produce a product or service, deliver and marketing to buyers, and support it after the sale. Each contributes value in specific ways.</a:t>
            </a:r>
          </a:p>
          <a:p>
            <a:pPr lvl="1"/>
            <a:r>
              <a:rPr lang="en-US" altLang="en-US" sz="2400" b="1" u="sng" dirty="0">
                <a:latin typeface="Arial" panose="020B0604020202020204" pitchFamily="34" charset="0"/>
                <a:ea typeface="ＭＳ Ｐゴシック" panose="020B0600070205080204" pitchFamily="34" charset="-128"/>
                <a:cs typeface="Arial" panose="020B0604020202020204" pitchFamily="34" charset="0"/>
              </a:rPr>
              <a:t>Inbound logistics </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refers to activities/actions required before physical production of a product can begin or before service can be performed (inputs such as materials handling, warehousing, inventory control, vehicle scheduling and returns to suppliers).</a:t>
            </a:r>
          </a:p>
          <a:p>
            <a:pPr lvl="1"/>
            <a:r>
              <a:rPr lang="en-US" altLang="en-US" sz="2400" b="1" u="sng" dirty="0">
                <a:latin typeface="Arial" panose="020B0604020202020204" pitchFamily="34" charset="0"/>
                <a:ea typeface="ＭＳ Ｐゴシック" panose="020B0600070205080204" pitchFamily="34" charset="-128"/>
                <a:cs typeface="Arial" panose="020B0604020202020204" pitchFamily="34" charset="0"/>
              </a:rPr>
              <a:t>Outbound logistics </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refers to all activities from the point of a finished product to its delivery to the market or customer or those activities that follow the completion of a service (such as distribution, delivery vehicle operations, order processing, and scheduling).</a:t>
            </a:r>
          </a:p>
        </p:txBody>
      </p:sp>
    </p:spTree>
    <p:extLst>
      <p:ext uri="{BB962C8B-B14F-4D97-AF65-F5344CB8AC3E}">
        <p14:creationId xmlns:p14="http://schemas.microsoft.com/office/powerpoint/2010/main" val="3606731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457200" y="0"/>
            <a:ext cx="8229600" cy="692150"/>
          </a:xfrm>
        </p:spPr>
        <p:txBody>
          <a:bodyPr>
            <a:normAutofit fontScale="90000"/>
          </a:bodyPr>
          <a:lstStyle/>
          <a:p>
            <a:r>
              <a:rPr lang="en-US" altLang="en-US" b="1" dirty="0">
                <a:solidFill>
                  <a:schemeClr val="tx2"/>
                </a:solidFill>
                <a:latin typeface="Arial" panose="020B0604020202020204" pitchFamily="34" charset="0"/>
                <a:ea typeface="ＭＳ Ｐゴシック" panose="020B0600070205080204" pitchFamily="34" charset="-128"/>
                <a:cs typeface="Arial" panose="020B0604020202020204" pitchFamily="34" charset="0"/>
              </a:rPr>
              <a:t>Distinguishing logistics and SCM</a:t>
            </a:r>
          </a:p>
        </p:txBody>
      </p:sp>
      <p:pic>
        <p:nvPicPr>
          <p:cNvPr id="23556"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6590" t="3503" r="7330" b="5157"/>
          <a:stretch>
            <a:fillRect/>
          </a:stretch>
        </p:blipFill>
        <p:spPr>
          <a:xfrm>
            <a:off x="463550" y="692150"/>
            <a:ext cx="8223250" cy="4897437"/>
          </a:xfrm>
          <a:noFill/>
        </p:spPr>
      </p:pic>
    </p:spTree>
    <p:extLst>
      <p:ext uri="{BB962C8B-B14F-4D97-AF65-F5344CB8AC3E}">
        <p14:creationId xmlns:p14="http://schemas.microsoft.com/office/powerpoint/2010/main" val="1701721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0" y="48393"/>
            <a:ext cx="9036496" cy="904330"/>
          </a:xfrm>
        </p:spPr>
        <p:txBody>
          <a:bodyPr>
            <a:noAutofit/>
          </a:bodyPr>
          <a:lstStyle/>
          <a:p>
            <a:r>
              <a:rPr lang="en-US" altLang="en-US" sz="3200" b="1" dirty="0">
                <a:solidFill>
                  <a:schemeClr val="tx2"/>
                </a:solidFill>
                <a:effectLst>
                  <a:outerShdw blurRad="38100" dist="38100" dir="2700000" algn="tl">
                    <a:srgbClr val="000000">
                      <a:alpha val="43137"/>
                    </a:srgbClr>
                  </a:outerShdw>
                </a:effectLst>
                <a:latin typeface="Arial" panose="020B0604020202020204" pitchFamily="34" charset="0"/>
                <a:ea typeface="ＭＳ Ｐゴシック" panose="020B0600070205080204" pitchFamily="34" charset="-128"/>
                <a:cs typeface="Arial" panose="020B0604020202020204" pitchFamily="34" charset="0"/>
              </a:rPr>
              <a:t>Applications to manufacturing and services</a:t>
            </a:r>
          </a:p>
        </p:txBody>
      </p:sp>
      <p:sp>
        <p:nvSpPr>
          <p:cNvPr id="24579" name="Content Placeholder 2"/>
          <p:cNvSpPr>
            <a:spLocks noGrp="1"/>
          </p:cNvSpPr>
          <p:nvPr>
            <p:ph idx="1"/>
          </p:nvPr>
        </p:nvSpPr>
        <p:spPr>
          <a:xfrm>
            <a:off x="107504" y="952723"/>
            <a:ext cx="8928992" cy="4708525"/>
          </a:xfrm>
        </p:spPr>
        <p:txBody>
          <a:bodyPr>
            <a:normAutofit lnSpcReduction="10000"/>
          </a:bodyPr>
          <a:lstStyle/>
          <a:p>
            <a:pPr>
              <a:lnSpc>
                <a:spcPct val="8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Logistics and SCM can be used to generate both cost savings and service enhancements</a:t>
            </a:r>
          </a:p>
          <a:p>
            <a:pPr lvl="1">
              <a:lnSpc>
                <a:spcPct val="8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e.g. after sales service and delivery add-ons</a:t>
            </a:r>
          </a:p>
          <a:p>
            <a:pPr>
              <a:lnSpc>
                <a:spcPct val="8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Robust logistics strategies enable the entire supply chain to compete</a:t>
            </a:r>
          </a:p>
          <a:p>
            <a:pPr lvl="1">
              <a:lnSpc>
                <a:spcPct val="8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e.g. Ikea</a:t>
            </a:r>
          </a:p>
          <a:p>
            <a:pPr lvl="2">
              <a:lnSpc>
                <a:spcPct val="8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‘flat packed’ products, simplified &amp; </a:t>
            </a:r>
            <a:r>
              <a:rPr lang="en-US" altLang="en-US" b="1" dirty="0" err="1">
                <a:latin typeface="Arial" panose="020B0604020202020204" pitchFamily="34" charset="0"/>
                <a:ea typeface="ＭＳ Ｐゴシック" panose="020B0600070205080204" pitchFamily="34" charset="-128"/>
                <a:cs typeface="Arial" panose="020B0604020202020204" pitchFamily="34" charset="0"/>
              </a:rPr>
              <a:t>standardised</a:t>
            </a:r>
            <a:r>
              <a:rPr lang="en-US" altLang="en-US" b="1" dirty="0">
                <a:latin typeface="Arial" panose="020B0604020202020204" pitchFamily="34" charset="0"/>
                <a:ea typeface="ＭＳ Ｐゴシック" panose="020B0600070205080204" pitchFamily="34" charset="-128"/>
                <a:cs typeface="Arial" panose="020B0604020202020204" pitchFamily="34" charset="0"/>
              </a:rPr>
              <a:t> processes</a:t>
            </a:r>
          </a:p>
          <a:p>
            <a:pPr lvl="1">
              <a:lnSpc>
                <a:spcPct val="8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e.g. patients’ triage</a:t>
            </a:r>
          </a:p>
          <a:p>
            <a:pPr lvl="2">
              <a:lnSpc>
                <a:spcPct val="8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rapid assessment of patient needs, matching patients with the right care stream as early as possible</a:t>
            </a:r>
          </a:p>
        </p:txBody>
      </p:sp>
    </p:spTree>
    <p:extLst>
      <p:ext uri="{BB962C8B-B14F-4D97-AF65-F5344CB8AC3E}">
        <p14:creationId xmlns:p14="http://schemas.microsoft.com/office/powerpoint/2010/main" val="19245038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395288" y="260350"/>
            <a:ext cx="8229600" cy="576263"/>
          </a:xfrm>
        </p:spPr>
        <p:txBody>
          <a:bodyPr>
            <a:normAutofit fontScale="90000"/>
          </a:bodyPr>
          <a:lstStyle/>
          <a:p>
            <a:br>
              <a:rPr lang="en-GB" altLang="en-US" sz="3600" dirty="0">
                <a:ea typeface="ＭＳ Ｐゴシック" panose="020B0600070205080204" pitchFamily="34" charset="-128"/>
              </a:rPr>
            </a:br>
            <a:r>
              <a:rPr lang="en-GB" altLang="en-US" sz="3600" b="1" dirty="0">
                <a:solidFill>
                  <a:schemeClr val="tx2"/>
                </a:solidFill>
                <a:latin typeface="Arial" panose="020B0604020202020204" pitchFamily="34" charset="0"/>
                <a:ea typeface="ＭＳ Ｐゴシック" panose="020B0600070205080204" pitchFamily="34" charset="-128"/>
                <a:cs typeface="Arial" panose="020B0604020202020204" pitchFamily="34" charset="0"/>
              </a:rPr>
              <a:t>References</a:t>
            </a:r>
            <a:br>
              <a:rPr lang="en-GB" altLang="en-US" sz="3600" b="1" dirty="0">
                <a:ea typeface="ＭＳ Ｐゴシック" panose="020B0600070205080204" pitchFamily="34" charset="-128"/>
              </a:rPr>
            </a:br>
            <a:endParaRPr lang="en-GB" altLang="en-US" sz="3600" b="1" dirty="0">
              <a:ea typeface="ＭＳ Ｐゴシック" panose="020B0600070205080204" pitchFamily="34" charset="-128"/>
            </a:endParaRPr>
          </a:p>
        </p:txBody>
      </p:sp>
      <p:sp>
        <p:nvSpPr>
          <p:cNvPr id="3" name="Content Placeholder 2"/>
          <p:cNvSpPr>
            <a:spLocks noGrp="1"/>
          </p:cNvSpPr>
          <p:nvPr>
            <p:ph idx="1"/>
          </p:nvPr>
        </p:nvSpPr>
        <p:spPr>
          <a:xfrm>
            <a:off x="179388" y="1125538"/>
            <a:ext cx="8785225" cy="2879725"/>
          </a:xfrm>
        </p:spPr>
        <p:txBody>
          <a:bodyPr>
            <a:normAutofit lnSpcReduction="10000"/>
          </a:bodyPr>
          <a:lstStyle/>
          <a:p>
            <a:pPr marL="514350" indent="-514350">
              <a:buFont typeface="+mj-lt"/>
              <a:buAutoNum type="arabicPeriod"/>
              <a:defRPr/>
            </a:pPr>
            <a:r>
              <a:rPr lang="en-GB" sz="2800" dirty="0" err="1">
                <a:latin typeface="Arial" panose="020B0604020202020204" pitchFamily="34" charset="0"/>
                <a:cs typeface="Arial" panose="020B0604020202020204" pitchFamily="34" charset="0"/>
              </a:rPr>
              <a:t>Mangan</a:t>
            </a:r>
            <a:r>
              <a:rPr lang="en-GB" sz="2800" dirty="0">
                <a:latin typeface="Arial" panose="020B0604020202020204" pitchFamily="34" charset="0"/>
                <a:cs typeface="Arial" panose="020B0604020202020204" pitchFamily="34" charset="0"/>
              </a:rPr>
              <a:t>, J. , </a:t>
            </a:r>
            <a:r>
              <a:rPr lang="en-GB" sz="2800" dirty="0" err="1">
                <a:latin typeface="Arial" panose="020B0604020202020204" pitchFamily="34" charset="0"/>
                <a:cs typeface="Arial" panose="020B0604020202020204" pitchFamily="34" charset="0"/>
              </a:rPr>
              <a:t>Lalwani</a:t>
            </a:r>
            <a:r>
              <a:rPr lang="en-GB" sz="2800" dirty="0">
                <a:latin typeface="Arial" panose="020B0604020202020204" pitchFamily="34" charset="0"/>
                <a:cs typeface="Arial" panose="020B0604020202020204" pitchFamily="34" charset="0"/>
              </a:rPr>
              <a:t>, C. &amp; Butcher, T. (2012, 2016) </a:t>
            </a:r>
            <a:r>
              <a:rPr lang="en-GB" sz="2800" i="1" dirty="0">
                <a:latin typeface="Arial" panose="020B0604020202020204" pitchFamily="34" charset="0"/>
                <a:cs typeface="Arial" panose="020B0604020202020204" pitchFamily="34" charset="0"/>
              </a:rPr>
              <a:t>Global Logistics and Supply Chain Management, </a:t>
            </a:r>
            <a:r>
              <a:rPr lang="en-GB" sz="2800" dirty="0">
                <a:latin typeface="Arial" panose="020B0604020202020204" pitchFamily="34" charset="0"/>
                <a:cs typeface="Arial" panose="020B0604020202020204" pitchFamily="34" charset="0"/>
              </a:rPr>
              <a:t>Wiley, London. </a:t>
            </a:r>
          </a:p>
          <a:p>
            <a:pPr marL="514350" indent="-514350">
              <a:buFont typeface="+mj-lt"/>
              <a:buAutoNum type="arabicPeriod"/>
              <a:defRPr/>
            </a:pPr>
            <a:r>
              <a:rPr lang="en-GB" sz="2800" dirty="0">
                <a:latin typeface="Arial" panose="020B0604020202020204" pitchFamily="34" charset="0"/>
                <a:cs typeface="Arial" panose="020B0604020202020204" pitchFamily="34" charset="0"/>
              </a:rPr>
              <a:t>Rushton, A., </a:t>
            </a:r>
            <a:r>
              <a:rPr lang="en-GB" sz="2800" dirty="0" err="1">
                <a:latin typeface="Arial" panose="020B0604020202020204" pitchFamily="34" charset="0"/>
                <a:cs typeface="Arial" panose="020B0604020202020204" pitchFamily="34" charset="0"/>
              </a:rPr>
              <a:t>Croucher</a:t>
            </a:r>
            <a:r>
              <a:rPr lang="en-GB" sz="2800" dirty="0">
                <a:latin typeface="Arial" panose="020B0604020202020204" pitchFamily="34" charset="0"/>
                <a:cs typeface="Arial" panose="020B0604020202020204" pitchFamily="34" charset="0"/>
              </a:rPr>
              <a:t>, P. &amp; Baker, P. (2014) </a:t>
            </a:r>
            <a:r>
              <a:rPr lang="en-GB" sz="2800" i="1" dirty="0">
                <a:latin typeface="Arial" panose="020B0604020202020204" pitchFamily="34" charset="0"/>
                <a:cs typeface="Arial" panose="020B0604020202020204" pitchFamily="34" charset="0"/>
              </a:rPr>
              <a:t>The Handbook of Logistics and Distribution Management. </a:t>
            </a:r>
            <a:r>
              <a:rPr lang="en-GB" sz="2800" dirty="0">
                <a:latin typeface="Arial" panose="020B0604020202020204" pitchFamily="34" charset="0"/>
                <a:cs typeface="Arial" panose="020B0604020202020204" pitchFamily="34" charset="0"/>
              </a:rPr>
              <a:t>5th </a:t>
            </a:r>
            <a:r>
              <a:rPr lang="en-GB" sz="2800" dirty="0" err="1">
                <a:latin typeface="Arial" panose="020B0604020202020204" pitchFamily="34" charset="0"/>
                <a:cs typeface="Arial" panose="020B0604020202020204" pitchFamily="34" charset="0"/>
              </a:rPr>
              <a:t>edn</a:t>
            </a:r>
            <a:r>
              <a:rPr lang="en-GB" sz="2800" i="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London</a:t>
            </a:r>
            <a:r>
              <a:rPr lang="en-GB" sz="2800" i="1"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Kogan</a:t>
            </a:r>
            <a:r>
              <a:rPr lang="en-GB" sz="2800" dirty="0">
                <a:latin typeface="Arial" panose="020B0604020202020204" pitchFamily="34" charset="0"/>
                <a:cs typeface="Arial" panose="020B0604020202020204" pitchFamily="34" charset="0"/>
              </a:rPr>
              <a:t> Page (CILT) </a:t>
            </a:r>
          </a:p>
          <a:p>
            <a:pPr marL="0" indent="0">
              <a:buFont typeface="Arial" charset="0"/>
              <a:buNone/>
              <a:defRPr/>
            </a:pPr>
            <a:endParaRPr lang="en-GB" dirty="0"/>
          </a:p>
        </p:txBody>
      </p:sp>
    </p:spTree>
    <p:extLst>
      <p:ext uri="{BB962C8B-B14F-4D97-AF65-F5344CB8AC3E}">
        <p14:creationId xmlns:p14="http://schemas.microsoft.com/office/powerpoint/2010/main" val="24036874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2"/>
          <p:cNvSpPr>
            <a:spLocks noGrp="1"/>
          </p:cNvSpPr>
          <p:nvPr>
            <p:ph idx="1"/>
          </p:nvPr>
        </p:nvSpPr>
        <p:spPr>
          <a:xfrm>
            <a:off x="539750" y="1557338"/>
            <a:ext cx="7993063" cy="4319587"/>
          </a:xfrm>
        </p:spPr>
        <p:txBody>
          <a:bodyPr>
            <a:normAutofit/>
          </a:bodyPr>
          <a:lstStyle/>
          <a:p>
            <a:pPr marL="0" indent="0">
              <a:buFont typeface="Arial" panose="020B0604020202020204" pitchFamily="34" charset="0"/>
              <a:buNone/>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Essential reading Chapter 1 from the core textbook</a:t>
            </a:r>
          </a:p>
          <a:p>
            <a:pPr marL="0" indent="0">
              <a:buFont typeface="Arial" panose="020B0604020202020204" pitchFamily="34" charset="0"/>
              <a:buNone/>
            </a:pPr>
            <a:r>
              <a:rPr lang="en-GB" altLang="en-US" sz="2000" b="1" dirty="0" err="1">
                <a:latin typeface="Arial" panose="020B0604020202020204" pitchFamily="34" charset="0"/>
                <a:ea typeface="ＭＳ Ｐゴシック" panose="020B0600070205080204" pitchFamily="34" charset="-128"/>
                <a:cs typeface="Arial" panose="020B0604020202020204" pitchFamily="34" charset="0"/>
              </a:rPr>
              <a:t>Mangan</a:t>
            </a:r>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 J.,  </a:t>
            </a:r>
            <a:r>
              <a:rPr lang="en-GB" altLang="en-US" sz="2000" b="1" dirty="0" err="1">
                <a:latin typeface="Arial" panose="020B0604020202020204" pitchFamily="34" charset="0"/>
                <a:ea typeface="ＭＳ Ｐゴシック" panose="020B0600070205080204" pitchFamily="34" charset="-128"/>
                <a:cs typeface="Arial" panose="020B0604020202020204" pitchFamily="34" charset="0"/>
              </a:rPr>
              <a:t>Lalwani</a:t>
            </a:r>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 C. &amp; Butcher, T. (2011, 2012) </a:t>
            </a:r>
            <a:r>
              <a:rPr lang="en-GB" altLang="en-US" sz="2000" b="1" i="1" dirty="0">
                <a:latin typeface="Arial" panose="020B0604020202020204" pitchFamily="34" charset="0"/>
                <a:ea typeface="ＭＳ Ｐゴシック" panose="020B0600070205080204" pitchFamily="34" charset="-128"/>
                <a:cs typeface="Arial" panose="020B0604020202020204" pitchFamily="34" charset="0"/>
              </a:rPr>
              <a:t>Global Logistics and Supply Chain Management, </a:t>
            </a:r>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Wiley, London, at</a:t>
            </a:r>
          </a:p>
          <a:p>
            <a:pPr marL="0" indent="0">
              <a:buFont typeface="Arial" panose="020B0604020202020204" pitchFamily="34" charset="0"/>
              <a:buNone/>
            </a:pPr>
            <a:r>
              <a:rPr lang="en-GB" altLang="en-US" sz="2000" b="1" dirty="0">
                <a:latin typeface="Arial" panose="020B0604020202020204" pitchFamily="34" charset="0"/>
                <a:ea typeface="ＭＳ Ｐゴシック" panose="020B0600070205080204" pitchFamily="34" charset="-128"/>
                <a:cs typeface="Arial" panose="020B0604020202020204" pitchFamily="34" charset="0"/>
                <a:hlinkClick r:id="rId2"/>
              </a:rPr>
              <a:t>http://bookshelf.vitalsource.com/#/books/9781118794043/cfi/0</a:t>
            </a:r>
            <a:endParaRPr lang="en-GB" altLang="en-US" sz="2000" b="1" dirty="0">
              <a:latin typeface="Arial" panose="020B0604020202020204" pitchFamily="34" charset="0"/>
              <a:ea typeface="ＭＳ Ｐゴシック" panose="020B0600070205080204" pitchFamily="34" charset="-128"/>
              <a:cs typeface="Arial" panose="020B0604020202020204" pitchFamily="34" charset="0"/>
            </a:endParaRPr>
          </a:p>
          <a:p>
            <a:pPr marL="0" indent="0">
              <a:buFont typeface="Arial" panose="020B0604020202020204" pitchFamily="34" charset="0"/>
              <a:buNone/>
            </a:pPr>
            <a:endParaRPr lang="en-GB" altLang="en-US" sz="2000" b="1" dirty="0">
              <a:latin typeface="Arial" panose="020B0604020202020204" pitchFamily="34" charset="0"/>
              <a:ea typeface="ＭＳ Ｐゴシック" panose="020B0600070205080204" pitchFamily="34" charset="-128"/>
              <a:cs typeface="Arial" panose="020B0604020202020204" pitchFamily="34" charset="0"/>
            </a:endParaRPr>
          </a:p>
          <a:p>
            <a:pPr marL="0" indent="0">
              <a:buFont typeface="Arial" panose="020B0604020202020204" pitchFamily="34" charset="0"/>
              <a:buNone/>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Enhance your knowledge and understanding of the introductory concepts using additional resources </a:t>
            </a:r>
          </a:p>
          <a:p>
            <a:pPr marL="0" indent="0">
              <a:buFont typeface="Arial" panose="020B0604020202020204" pitchFamily="34" charset="0"/>
              <a:buNone/>
            </a:pPr>
            <a:endParaRPr lang="en-GB" altLang="en-US" sz="2400" b="1" dirty="0">
              <a:latin typeface="Arial" panose="020B0604020202020204" pitchFamily="34" charset="0"/>
              <a:ea typeface="ＭＳ Ｐゴシック" panose="020B0600070205080204" pitchFamily="34" charset="-128"/>
              <a:cs typeface="Arial" panose="020B0604020202020204" pitchFamily="34" charset="0"/>
            </a:endParaRPr>
          </a:p>
          <a:p>
            <a:pPr marL="0" indent="0">
              <a:buFont typeface="Arial" panose="020B0604020202020204" pitchFamily="34" charset="0"/>
              <a:buNone/>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Check the Moodle site and use the resources</a:t>
            </a:r>
          </a:p>
          <a:p>
            <a:pPr marL="0" indent="0">
              <a:buFont typeface="Arial" panose="020B0604020202020204" pitchFamily="34" charset="0"/>
              <a:buNone/>
            </a:pPr>
            <a:endParaRPr lang="en-GB" altLang="en-US" sz="2400" dirty="0">
              <a:ea typeface="ＭＳ Ｐゴシック" panose="020B0600070205080204" pitchFamily="34" charset="-128"/>
            </a:endParaRPr>
          </a:p>
          <a:p>
            <a:pPr marL="0" indent="0">
              <a:buFont typeface="Arial" panose="020B0604020202020204" pitchFamily="34" charset="0"/>
              <a:buNone/>
            </a:pPr>
            <a:endParaRPr lang="en-GB" altLang="en-US" dirty="0">
              <a:ea typeface="ＭＳ Ｐゴシック" panose="020B0600070205080204" pitchFamily="34" charset="-128"/>
            </a:endParaRPr>
          </a:p>
        </p:txBody>
      </p:sp>
      <p:sp>
        <p:nvSpPr>
          <p:cNvPr id="26628" name="Title 1"/>
          <p:cNvSpPr>
            <a:spLocks noGrp="1"/>
          </p:cNvSpPr>
          <p:nvPr>
            <p:ph type="title"/>
          </p:nvPr>
        </p:nvSpPr>
        <p:spPr>
          <a:xfrm>
            <a:off x="421481" y="16772"/>
            <a:ext cx="8229600" cy="1143000"/>
          </a:xfrm>
        </p:spPr>
        <p:txBody>
          <a:bodyPr/>
          <a:lstStyle/>
          <a:p>
            <a:r>
              <a:rPr lang="en-GB" altLang="en-US" b="1" dirty="0">
                <a:solidFill>
                  <a:schemeClr val="tx2"/>
                </a:solidFill>
                <a:latin typeface="Arial" panose="020B0604020202020204" pitchFamily="34" charset="0"/>
                <a:ea typeface="ＭＳ Ｐゴシック" panose="020B0600070205080204" pitchFamily="34" charset="-128"/>
                <a:cs typeface="Arial" panose="020B0604020202020204" pitchFamily="34" charset="0"/>
              </a:rPr>
              <a:t>Reading</a:t>
            </a:r>
          </a:p>
        </p:txBody>
      </p:sp>
    </p:spTree>
    <p:extLst>
      <p:ext uri="{BB962C8B-B14F-4D97-AF65-F5344CB8AC3E}">
        <p14:creationId xmlns:p14="http://schemas.microsoft.com/office/powerpoint/2010/main" val="3483105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457200" y="0"/>
            <a:ext cx="8229600" cy="1143000"/>
          </a:xfrm>
        </p:spPr>
        <p:txBody>
          <a:bodyPr/>
          <a:lstStyle/>
          <a:p>
            <a:r>
              <a:rPr lang="en-GB" altLang="en-US" b="1" dirty="0">
                <a:solidFill>
                  <a:schemeClr val="tx2"/>
                </a:solidFill>
                <a:latin typeface="Arial" panose="020B0604020202020204" pitchFamily="34" charset="0"/>
                <a:ea typeface="ＭＳ Ｐゴシック" panose="020B0600070205080204" pitchFamily="34" charset="-128"/>
                <a:cs typeface="Arial" panose="020B0604020202020204" pitchFamily="34" charset="0"/>
              </a:rPr>
              <a:t>Additional Resources</a:t>
            </a:r>
          </a:p>
        </p:txBody>
      </p:sp>
      <p:sp>
        <p:nvSpPr>
          <p:cNvPr id="27651" name="Content Placeholder 2"/>
          <p:cNvSpPr>
            <a:spLocks noGrp="1"/>
          </p:cNvSpPr>
          <p:nvPr>
            <p:ph idx="1"/>
          </p:nvPr>
        </p:nvSpPr>
        <p:spPr/>
        <p:txBody>
          <a:bodyPr/>
          <a:lstStyle/>
          <a:p>
            <a:r>
              <a:rPr lang="en-GB" altLang="en-US" b="1" dirty="0">
                <a:ea typeface="ＭＳ Ｐゴシック" panose="020B0600070205080204" pitchFamily="34" charset="-128"/>
              </a:rPr>
              <a:t>AIMS – Free Lectures on </a:t>
            </a:r>
            <a:r>
              <a:rPr lang="en-GB" altLang="en-US" b="1" dirty="0">
                <a:ea typeface="ＭＳ Ｐゴシック" panose="020B0600070205080204" pitchFamily="34" charset="-128"/>
                <a:hlinkClick r:id="rId2"/>
              </a:rPr>
              <a:t>Supply Chain</a:t>
            </a:r>
            <a:endParaRPr lang="en-GB" altLang="en-US" b="1" dirty="0">
              <a:ea typeface="ＭＳ Ｐゴシック" panose="020B0600070205080204" pitchFamily="34" charset="-128"/>
            </a:endParaRPr>
          </a:p>
        </p:txBody>
      </p:sp>
    </p:spTree>
    <p:extLst>
      <p:ext uri="{BB962C8B-B14F-4D97-AF65-F5344CB8AC3E}">
        <p14:creationId xmlns:p14="http://schemas.microsoft.com/office/powerpoint/2010/main" val="10855625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188" y="1341438"/>
            <a:ext cx="3097212" cy="1439862"/>
          </a:xfrm>
        </p:spPr>
        <p:txBody>
          <a:bodyPr>
            <a:noAutofit/>
          </a:bodyPr>
          <a:lstStyle/>
          <a:p>
            <a:pPr>
              <a:defRPr/>
            </a:pPr>
            <a:r>
              <a:rPr lang="en-GB" sz="4800" b="1" dirty="0">
                <a:solidFill>
                  <a:schemeClr val="tx2"/>
                </a:solidFill>
                <a:effectLst>
                  <a:outerShdw blurRad="38100" dist="38100" dir="2700000" algn="tl">
                    <a:srgbClr val="000000">
                      <a:alpha val="43137"/>
                    </a:srgbClr>
                  </a:outerShdw>
                </a:effectLst>
              </a:rPr>
              <a:t>Q&amp;A</a:t>
            </a:r>
          </a:p>
        </p:txBody>
      </p:sp>
      <p:pic>
        <p:nvPicPr>
          <p:cNvPr id="7" name="Picture Placeholder 6">
            <a:hlinkClick r:id="rId2"/>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rcRect t="15875" b="15875"/>
          <a:stretch>
            <a:fillRect/>
          </a:stretch>
        </p:blipFill>
        <p:spPr>
          <a:xfrm>
            <a:off x="3735905" y="1124744"/>
            <a:ext cx="5408095" cy="5143052"/>
          </a:xfrm>
        </p:spPr>
      </p:pic>
    </p:spTree>
    <p:extLst>
      <p:ext uri="{BB962C8B-B14F-4D97-AF65-F5344CB8AC3E}">
        <p14:creationId xmlns:p14="http://schemas.microsoft.com/office/powerpoint/2010/main" val="34693771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7534e9c7-d8a7-4ffa-a350-0e66096719e3"/>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446</TotalTime>
  <Words>1254</Words>
  <Application>Microsoft Office PowerPoint</Application>
  <PresentationFormat>On-screen Show (4:3)</PresentationFormat>
  <Paragraphs>108</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Arial Black</vt:lpstr>
      <vt:lpstr>Arial Narrow</vt:lpstr>
      <vt:lpstr>Calibri</vt:lpstr>
      <vt:lpstr>Myriad Pro</vt:lpstr>
      <vt:lpstr>20140311PresentationUWTSDTemplate</vt:lpstr>
      <vt:lpstr>PowerPoint Presentation</vt:lpstr>
      <vt:lpstr>Course Learning Objectives</vt:lpstr>
      <vt:lpstr>Indicative Content</vt:lpstr>
      <vt:lpstr>Reading </vt:lpstr>
      <vt:lpstr>Assessment</vt:lpstr>
      <vt:lpstr>Lecture 1: Learning objectives</vt:lpstr>
      <vt:lpstr>Global Connections </vt:lpstr>
      <vt:lpstr>What is logistics?</vt:lpstr>
      <vt:lpstr>The evolution of logistics and supply chain management</vt:lpstr>
      <vt:lpstr>PowerPoint Presentation</vt:lpstr>
      <vt:lpstr>PowerPoint Presentation</vt:lpstr>
      <vt:lpstr>What is supply chain management?</vt:lpstr>
      <vt:lpstr>The evolution of the integrated supply chain</vt:lpstr>
      <vt:lpstr>Key flows in SCM</vt:lpstr>
      <vt:lpstr>Inbound and Outbound Logistics</vt:lpstr>
      <vt:lpstr>Distinguishing logistics and SCM</vt:lpstr>
      <vt:lpstr>Applications to manufacturing and services</vt:lpstr>
      <vt:lpstr> References </vt:lpstr>
      <vt:lpstr>Reading</vt:lpstr>
      <vt:lpstr>Additional Resources</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Jacob Gwa</cp:lastModifiedBy>
  <cp:revision>49</cp:revision>
  <dcterms:created xsi:type="dcterms:W3CDTF">2015-04-14T15:21:28Z</dcterms:created>
  <dcterms:modified xsi:type="dcterms:W3CDTF">2021-02-01T21:59:32Z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