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8" r:id="rId6"/>
    <p:sldMasterId id="2147483669" r:id="rId7"/>
    <p:sldMasterId id="2147483778" r:id="rId8"/>
  </p:sldMasterIdLst>
  <p:notesMasterIdLst>
    <p:notesMasterId r:id="rId44"/>
  </p:notesMasterIdLst>
  <p:sldIdLst>
    <p:sldId id="257" r:id="rId9"/>
    <p:sldId id="258" r:id="rId10"/>
    <p:sldId id="469" r:id="rId11"/>
    <p:sldId id="484" r:id="rId12"/>
    <p:sldId id="459" r:id="rId13"/>
    <p:sldId id="478" r:id="rId14"/>
    <p:sldId id="479" r:id="rId15"/>
    <p:sldId id="496" r:id="rId16"/>
    <p:sldId id="471" r:id="rId17"/>
    <p:sldId id="472" r:id="rId18"/>
    <p:sldId id="473" r:id="rId19"/>
    <p:sldId id="502" r:id="rId20"/>
    <p:sldId id="497" r:id="rId21"/>
    <p:sldId id="475" r:id="rId22"/>
    <p:sldId id="499" r:id="rId23"/>
    <p:sldId id="474" r:id="rId24"/>
    <p:sldId id="476" r:id="rId25"/>
    <p:sldId id="466" r:id="rId26"/>
    <p:sldId id="460" r:id="rId27"/>
    <p:sldId id="481" r:id="rId28"/>
    <p:sldId id="482" r:id="rId29"/>
    <p:sldId id="486" r:id="rId30"/>
    <p:sldId id="483" r:id="rId31"/>
    <p:sldId id="485" r:id="rId32"/>
    <p:sldId id="500" r:id="rId33"/>
    <p:sldId id="487" r:id="rId34"/>
    <p:sldId id="488" r:id="rId35"/>
    <p:sldId id="503" r:id="rId36"/>
    <p:sldId id="493" r:id="rId37"/>
    <p:sldId id="494" r:id="rId38"/>
    <p:sldId id="495" r:id="rId39"/>
    <p:sldId id="489" r:id="rId40"/>
    <p:sldId id="490" r:id="rId41"/>
    <p:sldId id="501" r:id="rId42"/>
    <p:sldId id="491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63549" autoAdjust="0"/>
  </p:normalViewPr>
  <p:slideViewPr>
    <p:cSldViewPr snapToGrid="0" snapToObjects="1">
      <p:cViewPr varScale="1">
        <p:scale>
          <a:sx n="79" d="100"/>
          <a:sy n="79" d="100"/>
        </p:scale>
        <p:origin x="1344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viewProps" Target="viewProps.xml"/><Relationship Id="rId20" Type="http://schemas.openxmlformats.org/officeDocument/2006/relationships/slide" Target="slides/slide12.xml"/><Relationship Id="rId41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81E247-ED43-FA70-C48F-A3D5C8633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0AA529-9642-66D3-5C75-67575CA9ED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486EC1-AF4F-A879-F8CF-D7A0B44214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2BB21B-4A88-ED07-4DC5-DA5D296F18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173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4523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1D5A-FE16-0892-7076-EC91B16D5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705A4A-1304-DACF-D49B-11864C06A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2870D-A4E3-54CD-240A-F3A899C4C2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AE87E-C406-E0D0-AF3B-5F1017945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1338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104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14263B-0328-A72E-B554-FBD95EA33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AEC8DC-227C-ED3E-4A72-9427CA18C5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2CAC4-D348-B69F-90CD-BDF580087F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422A0E-3244-44E5-BDC0-F02187342F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1828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 – rank these characteristics from most to least important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1847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D1B20A-15F2-7425-97E9-35035CDF3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80CA27-D0E3-9C9B-7E6C-D98E4040E4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9743F8-F510-CDAC-DA3E-8C0E09984E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899B93-8D11-4F47-A6FB-8DC36739F8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2393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62CB5-C0C9-B8A0-5327-42ED6326E8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913AD4-9275-A232-C7BE-4C4797DA84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6135A4-BCC0-5D56-B840-EE4728D433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0CE9C5-3D6B-6399-5D52-0ED3016543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7424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5DA583-168C-49A1-2554-B9F167B1D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2E68EF-FDAD-F169-04BF-DD951EB755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975CA9-E84D-E90C-56E1-B5B7824C75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Practice an OARS conversation</a:t>
            </a:r>
          </a:p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F76537-BB65-4C91-E07B-A6BFFFFF7B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8106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9569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1E9A2-90A6-B1F7-42E3-EFC2892BD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F16DA6-AC0D-2691-78BD-1D23BBE161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0F094C-AB57-6009-7611-21BA671956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56B302-6CA3-FEA9-08A1-1C1570570B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1062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to statutory induction and workforce development.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8977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0B320-4CE4-B06F-9760-05F082820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225C93-6812-C387-E403-20FD8442DD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CE7429-8188-02A9-CF4B-AB366D28DE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5ACA2E-4D3E-63EA-351F-4BBCA4CFBF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9199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BC5464-4281-49DF-F936-AFC92B5AB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1C7E7F-A6AD-F778-1ABF-31B3A7C273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66C681-D29F-090D-7482-472EC8FED8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CPD wheel activity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8B93F4-FEFF-263F-1CAD-92D56642E4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7937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B16D5-B5FE-4FFB-D021-6C4043015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1CD6CD-935C-4FB7-173F-19BFB2439D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25F42F-B6FD-B4E0-6017-DA7D110A91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Purpose of performance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711CAF-5F4B-AB86-C73A-BEB3483405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5553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0BD98-2181-05BE-2A5F-304D37060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93573E-BDCF-B3C9-F612-7F1203841D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C196CE-6A64-6409-0CDA-837424FAB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C3DAB4-231C-9094-902D-59C45ED53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4469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Role-play in breakout rooms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4928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9F18C-9DE2-B644-A62B-FB9D37656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939499-3100-ECF6-C769-BA3D993F5B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6B0392-7FC1-4661-9185-BE08E154BD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FA2A45-F549-ED70-8825-5A7DED93E6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8014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can leaders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recognise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burnout early?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5854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3FF24-5873-058E-3466-C157F6ECE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811C8B-0782-FB59-FBE2-BB7EB45F7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77E1B5-5F6B-8B53-9DBD-4248732321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B888F-51E9-8CE5-7771-24DAF96F47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9413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120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9579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12970-281B-F8D9-A23C-3A1077A86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BB32ED-A00D-7D44-2D2C-C503FC3AF6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DBFC83-72A7-B706-412B-0D146C28CB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92F77-BED2-B61D-95C9-AC6A083495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8452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7323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https://vevox.app/#/m/165515106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998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72709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B0F15-8B13-8148-63D5-D331CAC69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DD9B00-E934-6043-3DD3-D0C782DF0D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D3D5B8-1230-BAA1-B898-52E0ECFF23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AC3C19-BEC1-74E0-DBE2-5E18393569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34907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F2C49-1672-4F01-23D3-FC200DABA5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EBB25A-5168-1E27-0C21-A909078EFA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019DFF-C177-9C9B-A2EF-AF137EC5BB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three SMART leadership goals.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01953-F2D2-1EF2-CDBA-B05C53D4D3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57002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F2BDD-CE09-38F3-7255-5CCBA9BD46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9477E-A103-826E-9989-3EBBAB1FAF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114395-C437-1F41-604D-45A3234B08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401AAA-C2D4-0218-947B-7798CA9E3F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35991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2E6B1-AA49-FDD1-7CB6-A4EEEE047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48CBAD-A9BC-E1FF-5B29-2D9BF53597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1C9782-87AA-B79B-6EBF-07EFD967C5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25DAEE-F694-0FBC-02D6-D5F080887A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4967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36198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622E6-D06E-F773-6B1E-87D702861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8F46E0-D51E-6074-7630-4E829A27B0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2E5300-31A6-85D3-E80F-2BD2CE3605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C7676-E3E3-77CA-C02C-F9FF6812E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218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2F623-1980-8003-B05F-5A80214DD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0673D0-B052-FD66-7452-604E668DD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0567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6C8A6-EABD-C750-605E-4426F3B4F7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77B5DD-C011-8C9A-CC19-4C9717D066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70110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8JI0IL9wRjo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are.wales/resources-guidance/early-years-and-childcare/information-and-guidance-for-employers-and-workers/effective-supervision-in-social-care-early-years-and-childcare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socialcare.wales/resources-guidance/improving-care-and-support/leadership" TargetMode="External"/><Relationship Id="rId4" Type="http://schemas.openxmlformats.org/officeDocument/2006/relationships/hyperlink" Target="https://socialcare.wales/resources-guidance/improving-care-and-support/social-care-for-children-and-families/resources-social-care-for-children-and-families/top-tips-for-assimilating-values-in-induction-supervision-and-appraisal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anaw/2016/2/contents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legislation.gov.uk/anaw/2015/2/contents" TargetMode="External"/><Relationship Id="rId5" Type="http://schemas.openxmlformats.org/officeDocument/2006/relationships/hyperlink" Target="https://socialcare.wales/qualifications-funding/induction-frameworks/induction-for-early-years-and-child-care" TargetMode="External"/><Relationship Id="rId4" Type="http://schemas.openxmlformats.org/officeDocument/2006/relationships/hyperlink" Target="https://www.legislation.gov.uk/anaw/2014/4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 err="1"/>
              <a:t>Sessiwn</a:t>
            </a:r>
            <a:r>
              <a:rPr lang="en-GB" sz="3600" b="1" dirty="0"/>
              <a:t> 10 </a:t>
            </a:r>
            <a:r>
              <a:rPr lang="en-GB" sz="3600" dirty="0" err="1">
                <a:latin typeface="Arial"/>
                <a:cs typeface="Arial"/>
              </a:rPr>
              <a:t>Arwain</a:t>
            </a:r>
            <a:r>
              <a:rPr lang="en-GB" sz="3600" dirty="0">
                <a:latin typeface="Arial"/>
                <a:cs typeface="Arial"/>
              </a:rPr>
              <a:t> </a:t>
            </a:r>
            <a:r>
              <a:rPr lang="en-GB" sz="3600" dirty="0" err="1">
                <a:latin typeface="Arial"/>
                <a:cs typeface="Arial"/>
              </a:rPr>
              <a:t>Timau</a:t>
            </a:r>
            <a:r>
              <a:rPr lang="en-GB" sz="3600" dirty="0">
                <a:latin typeface="Arial"/>
                <a:cs typeface="Arial"/>
              </a:rPr>
              <a:t>, </a:t>
            </a:r>
            <a:r>
              <a:rPr lang="en-GB" sz="3600" dirty="0" err="1">
                <a:latin typeface="Arial"/>
                <a:cs typeface="Arial"/>
              </a:rPr>
              <a:t>Perfformiad</a:t>
            </a:r>
            <a:r>
              <a:rPr lang="en-GB" sz="3600" dirty="0">
                <a:latin typeface="Arial"/>
                <a:cs typeface="Arial"/>
              </a:rPr>
              <a:t> a </a:t>
            </a:r>
            <a:r>
              <a:rPr lang="en-GB" sz="3600" dirty="0" err="1">
                <a:latin typeface="Arial"/>
                <a:cs typeface="Arial"/>
              </a:rPr>
              <a:t>Datblygiad</a:t>
            </a:r>
            <a:r>
              <a:rPr lang="en-GB" sz="3600" dirty="0">
                <a:latin typeface="Arial"/>
                <a:cs typeface="Arial"/>
              </a:rPr>
              <a:t> y </a:t>
            </a:r>
            <a:r>
              <a:rPr lang="en-GB" sz="3600" dirty="0" err="1">
                <a:latin typeface="Arial"/>
                <a:cs typeface="Arial"/>
              </a:rPr>
              <a:t>Gweithlu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/>
                <a:cs typeface="Arial"/>
              </a:rPr>
              <a:t>Session 10</a:t>
            </a:r>
          </a:p>
          <a:p>
            <a:pPr marL="0" lvl="0" indent="0">
              <a:spcAft>
                <a:spcPct val="0"/>
              </a:spcAft>
              <a:buNone/>
              <a:defRPr/>
            </a:pPr>
            <a:r>
              <a:rPr lang="en-US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/>
                <a:cs typeface="Arial"/>
              </a:rPr>
              <a:t>Leading Teams, Performance and Workforce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Sgiliau Cyflogadwyedd/Trosglwyddadwy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Transferable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4"/>
            <a:ext cx="3867150" cy="3669323"/>
          </a:xfrm>
        </p:spPr>
        <p:txBody>
          <a:bodyPr>
            <a:normAutofit lnSpcReduction="10000"/>
          </a:bodyPr>
          <a:lstStyle/>
          <a:p>
            <a:pPr fontAlgn="t"/>
            <a:r>
              <a:rPr lang="en-US" b="1" dirty="0"/>
              <a:t>Arweinyddiaeth</a:t>
            </a:r>
          </a:p>
          <a:p>
            <a:r>
              <a:rPr lang="en-US" b="1" dirty="0" err="1"/>
              <a:t>Cyfathrebu</a:t>
            </a:r>
            <a:r>
              <a:rPr lang="en-US" b="1" dirty="0"/>
              <a:t> </a:t>
            </a:r>
            <a:r>
              <a:rPr lang="en-US" b="1" dirty="0" err="1"/>
              <a:t>Proffesiynol</a:t>
            </a:r>
            <a:endParaRPr lang="en-US" b="1" dirty="0"/>
          </a:p>
          <a:p>
            <a:r>
              <a:rPr lang="en-US" b="1" dirty="0"/>
              <a:t>Myfyrio </a:t>
            </a:r>
            <a:r>
              <a:rPr lang="en-US" b="1" dirty="0" err="1"/>
              <a:t>Beirniadol</a:t>
            </a:r>
            <a:endParaRPr lang="en-US" b="1" dirty="0"/>
          </a:p>
          <a:p>
            <a:r>
              <a:rPr lang="en-US" b="1" dirty="0" err="1"/>
              <a:t>Gweithio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 </a:t>
            </a:r>
            <a:r>
              <a:rPr lang="en-US" b="1" dirty="0" err="1"/>
              <a:t>tîm</a:t>
            </a:r>
            <a:r>
              <a:rPr lang="en-US" b="1" dirty="0"/>
              <a:t>
</a:t>
            </a:r>
            <a:r>
              <a:rPr lang="en-US" b="1" dirty="0" err="1"/>
              <a:t>Rheoli</a:t>
            </a:r>
            <a:r>
              <a:rPr lang="en-US" b="1" dirty="0"/>
              <a:t> </a:t>
            </a:r>
            <a:r>
              <a:rPr lang="en-US" b="1" dirty="0" err="1"/>
              <a:t>Perfformiad</a:t>
            </a:r>
            <a:r>
              <a:rPr lang="en-US" b="1" dirty="0"/>
              <a:t> 
</a:t>
            </a:r>
            <a:r>
              <a:rPr lang="en-US" b="1" dirty="0" err="1"/>
              <a:t>Deallusrwydd</a:t>
            </a:r>
            <a:r>
              <a:rPr lang="en-US" b="1" dirty="0"/>
              <a:t> </a:t>
            </a:r>
            <a:r>
              <a:rPr lang="en-US" b="1" dirty="0" err="1"/>
              <a:t>Emosiynol</a:t>
            </a:r>
            <a:endParaRPr lang="en-US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669322"/>
          </a:xfrm>
        </p:spPr>
        <p:txBody>
          <a:bodyPr>
            <a:normAutofit lnSpcReduction="10000"/>
          </a:bodyPr>
          <a:lstStyle/>
          <a:p>
            <a:pPr fontAlgn="t"/>
            <a:r>
              <a:rPr lang="en-US" dirty="0">
                <a:solidFill>
                  <a:srgbClr val="0070C0"/>
                </a:solidFill>
              </a:rPr>
              <a:t>Leadership</a:t>
            </a:r>
          </a:p>
          <a:p>
            <a:pPr fontAlgn="t"/>
            <a:r>
              <a:rPr lang="en-US" dirty="0">
                <a:solidFill>
                  <a:srgbClr val="0070C0"/>
                </a:solidFill>
              </a:rPr>
              <a:t>Professional Communication</a:t>
            </a:r>
          </a:p>
          <a:p>
            <a:pPr fontAlgn="t"/>
            <a:r>
              <a:rPr lang="en-US" dirty="0">
                <a:solidFill>
                  <a:srgbClr val="0070C0"/>
                </a:solidFill>
              </a:rPr>
              <a:t>Critical Reflection</a:t>
            </a:r>
          </a:p>
          <a:p>
            <a:pPr fontAlgn="t"/>
            <a:r>
              <a:rPr lang="en-US" dirty="0">
                <a:solidFill>
                  <a:srgbClr val="0070C0"/>
                </a:solidFill>
              </a:rPr>
              <a:t>Teamworking</a:t>
            </a:r>
          </a:p>
          <a:p>
            <a:pPr fontAlgn="t"/>
            <a:r>
              <a:rPr lang="en-US" dirty="0">
                <a:solidFill>
                  <a:srgbClr val="0070C0"/>
                </a:solidFill>
              </a:rPr>
              <a:t>Performance Management </a:t>
            </a:r>
          </a:p>
          <a:p>
            <a:pPr fontAlgn="t"/>
            <a:r>
              <a:rPr lang="en-US" dirty="0">
                <a:solidFill>
                  <a:srgbClr val="0070C0"/>
                </a:solidFill>
              </a:rPr>
              <a:t>Emotional Intelligence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716E9-E75F-AB87-6330-B606CAEB5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D27250-833D-1983-8C81-36C3ABC0C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t"/>
            <a:r>
              <a:rPr lang="en-US" b="1" dirty="0" err="1"/>
              <a:t>Safonau</a:t>
            </a:r>
            <a:r>
              <a:rPr lang="en-US" b="1" dirty="0"/>
              <a:t> </a:t>
            </a:r>
            <a:r>
              <a:rPr lang="en-US" b="1" dirty="0" err="1"/>
              <a:t>Galwedigaethol</a:t>
            </a:r>
            <a:r>
              <a:rPr lang="en-US" b="1" dirty="0"/>
              <a:t> </a:t>
            </a:r>
            <a:r>
              <a:rPr lang="en-US" b="1" dirty="0" err="1"/>
              <a:t>Cenedlaethol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National Occupational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10F5-20AB-8CA2-3564-A95A443493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047" y="1869141"/>
            <a:ext cx="4253753" cy="4182035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Unit 407: Understand How to Lead and Manage Effective Team Performance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Unit 406: Theoretical Frameworks for Leadership and Management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Unit 405: Leading Child-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Practice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1A57B2-24E0-B8D3-19D7-A4CBF2B51A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69141"/>
            <a:ext cx="4253753" cy="3992396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 407: Understand How to Lead and Manage Effective Team Performance</a:t>
            </a:r>
          </a:p>
          <a:p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 406: Theoretical Frameworks for Leadership and Management</a:t>
            </a:r>
          </a:p>
          <a:p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 405: Leading Child-</a:t>
            </a:r>
            <a:r>
              <a:rPr lang="en-US" sz="3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Practice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4646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54086-D913-FF42-E72A-2FDB90DEA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AWIF </a:t>
            </a:r>
            <a:b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2AF91-695F-5DB1-6E6A-AFA4972C32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noProof="0" dirty="0">
                <a:latin typeface="Arial" panose="020B0604020202020204" pitchFamily="34" charset="0"/>
                <a:cs typeface="Arial" panose="020B0604020202020204" pitchFamily="34" charset="0"/>
              </a:rPr>
              <a:t>AWIF 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staff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Datblygu'r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gweithlu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Atebolrwydd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Goruchwylio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arfarnu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Gwelliant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B04F9-30F1-2358-F8BE-CF8E637A7C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AWIF 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staff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development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accountability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Supervision and appraisal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improvement.</a:t>
            </a:r>
          </a:p>
        </p:txBody>
      </p:sp>
    </p:spTree>
    <p:extLst>
      <p:ext uri="{BB962C8B-B14F-4D97-AF65-F5344CB8AC3E}">
        <p14:creationId xmlns:p14="http://schemas.microsoft.com/office/powerpoint/2010/main" val="301690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82CF-69ED-39CB-DAA9-7B714117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25AD3-E428-FB9A-EF21-7A36BE3C9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185" y="365126"/>
            <a:ext cx="8651629" cy="615376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Canlyniadau Dysgu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  <a:endParaRPr lang="en-GB" sz="20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1A4B-D18C-EAC1-7B27-C8AABCBC3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119" y="1355075"/>
            <a:ext cx="4418682" cy="473725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perfformiad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Gwahaniaethu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mentora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
Dadansoddi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datblygu'r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gweithlu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Gwerthuso'n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ymagweddau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at les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chadw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bersonol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DDF5C-B0D0-7BEB-7CD0-AF5CE5D1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55075"/>
            <a:ext cx="4418682" cy="4611971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effective team performance.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Differentiate between coaching and mentoring.</a:t>
            </a:r>
          </a:p>
          <a:p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workforce development strategies.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evaluate approaches to wellbeing and retention.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personal leadership development plan.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624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8FE92-E7FC-7B20-E72D-0CC6AACDA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nn-NO" sz="3200" b="1" dirty="0">
                <a:latin typeface="Arial" panose="020B0604020202020204" pitchFamily="34" charset="0"/>
                <a:cs typeface="Arial" panose="020B0604020202020204" pitchFamily="34" charset="0"/>
              </a:rPr>
              <a:t>Sut mae timau gwych yn edrych?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great teams look like?</a:t>
            </a:r>
            <a:br>
              <a:rPr 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3B8D122-4B18-BD65-83BD-8687FC0D1D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2526506" y="1593152"/>
            <a:ext cx="4090988" cy="409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724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C73B6-69C4-B0DE-CF19-9CF87DFA4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CD30-A695-55B5-5FA6-473BB0F71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86569"/>
            <a:ext cx="7886700" cy="1120775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Pam Mae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Timau'n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 dirty="0">
                <a:solidFill>
                  <a:srgbClr val="0070C0"/>
                </a:solidFill>
              </a:rPr>
              <a:t>Why Do Teams Matter?</a:t>
            </a:r>
            <a:br>
              <a:rPr lang="en-US" dirty="0"/>
            </a:b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2166B-A79D-D5B3-D75D-F174109D02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371" y="1825625"/>
            <a:ext cx="4253429" cy="4090432"/>
          </a:xfrm>
        </p:spPr>
        <p:txBody>
          <a:bodyPr>
            <a:normAutofit fontScale="92500" lnSpcReduction="20000"/>
          </a:bodyPr>
          <a:lstStyle/>
          <a:p>
            <a:pPr fontAlgn="t">
              <a:buNone/>
            </a:pPr>
            <a:r>
              <a:rPr lang="en-US" dirty="0"/>
              <a:t>Mae </a:t>
            </a:r>
            <a:r>
              <a:rPr lang="en-US" dirty="0" err="1"/>
              <a:t>darpariaeth</a:t>
            </a:r>
            <a:r>
              <a:rPr lang="en-US" dirty="0"/>
              <a:t> o </a:t>
            </a:r>
            <a:r>
              <a:rPr lang="en-US" dirty="0" err="1"/>
              <a:t>ansawdd</a:t>
            </a:r>
            <a:r>
              <a:rPr lang="en-US" dirty="0"/>
              <a:t> </a:t>
            </a:r>
            <a:r>
              <a:rPr lang="en-US" dirty="0" err="1"/>
              <a:t>uchel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dibynnu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:</a:t>
            </a:r>
          </a:p>
          <a:p>
            <a:pPr fontAlgn="t"/>
            <a:r>
              <a:rPr lang="en-US" dirty="0"/>
              <a:t>Staff </a:t>
            </a:r>
            <a:r>
              <a:rPr lang="en-US" dirty="0" err="1"/>
              <a:t>medrus</a:t>
            </a:r>
            <a:r>
              <a:rPr lang="en-US" dirty="0"/>
              <a:t>
</a:t>
            </a:r>
            <a:r>
              <a:rPr lang="en-US" dirty="0" err="1"/>
              <a:t>Perthnasoedd</a:t>
            </a:r>
            <a:r>
              <a:rPr lang="en-US" dirty="0"/>
              <a:t> </a:t>
            </a:r>
            <a:r>
              <a:rPr lang="en-US" dirty="0" err="1"/>
              <a:t>cadarnhaol</a:t>
            </a:r>
            <a:r>
              <a:rPr lang="en-US" dirty="0"/>
              <a:t>
</a:t>
            </a:r>
            <a:r>
              <a:rPr lang="en-US" dirty="0" err="1"/>
              <a:t>Gwerthoedd</a:t>
            </a:r>
            <a:r>
              <a:rPr lang="en-US" dirty="0"/>
              <a:t> a </a:t>
            </a:r>
            <a:r>
              <a:rPr lang="en-US" dirty="0" err="1"/>
              <a:t>rennir</a:t>
            </a:r>
            <a:r>
              <a:rPr lang="en-US" dirty="0"/>
              <a:t>
Arweinyddiaeth </a:t>
            </a:r>
            <a:r>
              <a:rPr lang="en-US" dirty="0" err="1"/>
              <a:t>effeithiol</a:t>
            </a:r>
            <a:endParaRPr lang="en-US" dirty="0"/>
          </a:p>
          <a:p>
            <a:pPr marL="0" indent="0" fontAlgn="t">
              <a:buNone/>
            </a:pPr>
            <a:r>
              <a:rPr lang="en-US" dirty="0"/>
              <a:t>Mae </a:t>
            </a:r>
            <a:r>
              <a:rPr lang="en-US" dirty="0" err="1"/>
              <a:t>ansawdd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bobl</a:t>
            </a:r>
            <a:r>
              <a:rPr lang="en-US" dirty="0"/>
              <a:t>,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polisïau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.</a:t>
            </a:r>
            <a:endParaRPr lang="en-US" dirty="0">
              <a:solidFill>
                <a:srgbClr val="0070C0"/>
              </a:solidFill>
            </a:endParaRPr>
          </a:p>
          <a:p>
            <a:pPr marL="0" indent="0" fontAlgn="t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A2C888-5D4B-759B-4BE0-5C837EE11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253429" cy="4090433"/>
          </a:xfrm>
        </p:spPr>
        <p:txBody>
          <a:bodyPr>
            <a:normAutofit fontScale="92500" lnSpcReduction="20000"/>
          </a:bodyPr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High-quality provision depends upon: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Skilled staff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Positive relationships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Shared values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Effective leadership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Quality is created through people, not policies alone.</a:t>
            </a:r>
          </a:p>
          <a:p>
            <a:pPr fontAlgn="t">
              <a:buNone/>
            </a:pPr>
            <a:endParaRPr lang="en-US" dirty="0">
              <a:solidFill>
                <a:srgbClr val="0070C0"/>
              </a:solidFill>
            </a:endParaRP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(Siraj et al., 2015; Moss, 2016)</a:t>
            </a:r>
          </a:p>
          <a:p>
            <a:pPr marL="0" lvl="0" indent="0" fontAlgn="t">
              <a:buNone/>
            </a:pP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728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6C327-C878-5020-5F11-CDBAF98DD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914399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Timau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61725-69FF-D157-ACEE-BE91456856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013" y="1825625"/>
            <a:ext cx="4395787" cy="3809862"/>
          </a:xfrm>
        </p:spPr>
        <p:txBody>
          <a:bodyPr>
            <a:normAutofit/>
          </a:bodyPr>
          <a:lstStyle/>
          <a:p>
            <a:pPr marL="342900" lvl="0" indent="-342900" fontAlgn="t">
              <a:defRPr/>
            </a:pPr>
            <a:r>
              <a:rPr lang="en-US" dirty="0" err="1">
                <a:solidFill>
                  <a:prstClr val="black"/>
                </a:solidFill>
              </a:rPr>
              <a:t>Gweledigaeth</a:t>
            </a:r>
            <a:r>
              <a:rPr lang="en-US" dirty="0">
                <a:solidFill>
                  <a:prstClr val="black"/>
                </a:solidFill>
              </a:rPr>
              <a:t> a </a:t>
            </a:r>
            <a:r>
              <a:rPr lang="en-US" dirty="0" err="1">
                <a:solidFill>
                  <a:prstClr val="black"/>
                </a:solidFill>
              </a:rPr>
              <a:t>rennir</a:t>
            </a:r>
            <a:r>
              <a:rPr lang="en-US" dirty="0">
                <a:solidFill>
                  <a:prstClr val="black"/>
                </a:solidFill>
              </a:rPr>
              <a:t>
</a:t>
            </a:r>
            <a:r>
              <a:rPr lang="en-US" dirty="0" err="1">
                <a:solidFill>
                  <a:prstClr val="black"/>
                </a:solidFill>
              </a:rPr>
              <a:t>Ymddiriedaeth</a:t>
            </a:r>
            <a:r>
              <a:rPr lang="en-US" dirty="0">
                <a:solidFill>
                  <a:prstClr val="black"/>
                </a:solidFill>
              </a:rPr>
              <a:t>
</a:t>
            </a:r>
            <a:r>
              <a:rPr lang="en-US" dirty="0" err="1">
                <a:solidFill>
                  <a:prstClr val="black"/>
                </a:solidFill>
              </a:rPr>
              <a:t>Atebolrwydd</a:t>
            </a:r>
            <a:r>
              <a:rPr lang="en-US" dirty="0">
                <a:solidFill>
                  <a:prstClr val="black"/>
                </a:solidFill>
              </a:rPr>
              <a:t>
</a:t>
            </a:r>
            <a:r>
              <a:rPr lang="en-US" dirty="0" err="1">
                <a:solidFill>
                  <a:prstClr val="black"/>
                </a:solidFill>
              </a:rPr>
              <a:t>Cyfathrebu</a:t>
            </a:r>
            <a:r>
              <a:rPr lang="en-US" dirty="0">
                <a:solidFill>
                  <a:prstClr val="black"/>
                </a:solidFill>
              </a:rPr>
              <a:t>
</a:t>
            </a:r>
            <a:r>
              <a:rPr lang="en-US" dirty="0" err="1">
                <a:solidFill>
                  <a:prstClr val="black"/>
                </a:solidFill>
              </a:rPr>
              <a:t>Cydweithio</a:t>
            </a:r>
            <a:r>
              <a:rPr lang="en-US" dirty="0">
                <a:solidFill>
                  <a:prstClr val="black"/>
                </a:solidFill>
              </a:rPr>
              <a:t>
Dysgu </a:t>
            </a:r>
            <a:r>
              <a:rPr lang="en-US" dirty="0" err="1">
                <a:solidFill>
                  <a:prstClr val="black"/>
                </a:solidFill>
              </a:rPr>
              <a:t>parhaus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350E3D-5AD1-A860-673A-3353A1885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495799" cy="4217988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Shared vision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Trust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Accountability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Communication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Collaboration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Continuous learning</a:t>
            </a:r>
          </a:p>
          <a:p>
            <a:pPr marL="457200" lvl="1" indent="0" fontAlgn="t">
              <a:buNone/>
            </a:pPr>
            <a:endParaRPr lang="en-US" sz="2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5E9C5E-33FB-C591-E1D3-1DED6E85355A}"/>
              </a:ext>
            </a:extLst>
          </p:cNvPr>
          <p:cNvSpPr txBox="1"/>
          <p:nvPr/>
        </p:nvSpPr>
        <p:spPr>
          <a:xfrm>
            <a:off x="6655214" y="5532219"/>
            <a:ext cx="23887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buNone/>
            </a:pPr>
            <a:r>
              <a:rPr lang="en-US" dirty="0"/>
              <a:t>(Belbin, 2010)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49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FD41E6-9EFB-8177-0339-73475AF8D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1F581CB-816F-0298-136C-2A948938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nl-NL" sz="4000" dirty="0">
                <a:latin typeface="Arial" panose="020B0604020202020204" pitchFamily="34" charset="0"/>
                <a:cs typeface="Arial" panose="020B0604020202020204" pitchFamily="34" charset="0"/>
              </a:rPr>
              <a:t>Datblygiad Tîm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88C19-5B3B-CA37-BC30-24FA38CEAB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63970"/>
            <a:ext cx="4237892" cy="4091352"/>
          </a:xfrm>
        </p:spPr>
        <p:txBody>
          <a:bodyPr>
            <a:normAutofit/>
          </a:bodyPr>
          <a:lstStyle/>
          <a:p>
            <a:pPr marL="0" indent="0" fontAlgn="t">
              <a:buNone/>
              <a:defRPr/>
            </a:pPr>
            <a:r>
              <a:rPr lang="en-US" b="1" dirty="0"/>
              <a:t>Tuckman (1965)</a:t>
            </a:r>
          </a:p>
          <a:p>
            <a:pPr fontAlgn="t">
              <a:defRPr/>
            </a:pPr>
            <a:r>
              <a:rPr lang="en-US" dirty="0" err="1"/>
              <a:t>Ffurfio</a:t>
            </a:r>
            <a:r>
              <a:rPr lang="en-US" dirty="0"/>
              <a:t>
</a:t>
            </a:r>
            <a:r>
              <a:rPr lang="en-US" dirty="0" err="1"/>
              <a:t>Stormio</a:t>
            </a:r>
            <a:r>
              <a:rPr lang="en-US" dirty="0"/>
              <a:t>
</a:t>
            </a:r>
            <a:r>
              <a:rPr lang="en-US" dirty="0" err="1"/>
              <a:t>Normeiddio</a:t>
            </a:r>
            <a:r>
              <a:rPr lang="en-US" dirty="0"/>
              <a:t>
</a:t>
            </a:r>
            <a:r>
              <a:rPr lang="en-US" dirty="0" err="1"/>
              <a:t>Perfformio</a:t>
            </a:r>
            <a:r>
              <a:rPr lang="en-US" dirty="0"/>
              <a:t>
</a:t>
            </a:r>
            <a:r>
              <a:rPr lang="en-US" dirty="0" err="1"/>
              <a:t>Gohirio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97DAB9-C887-08DF-1823-F22B2713F2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93456" y="1757363"/>
            <a:ext cx="4092636" cy="4197960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Tuckman (1965)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Forming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Storming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Norming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Performing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Adjourning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                      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9188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9CD58-F393-D7B5-EF92-69D2966C4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11CEC34-AF21-95CC-AB35-DE6DF6D53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 fontAlgn="t"/>
            <a:r>
              <a:rPr lang="en-US" b="1" dirty="0" err="1"/>
              <a:t>Diwylliant</a:t>
            </a:r>
            <a:r>
              <a:rPr lang="en-US" b="1" dirty="0"/>
              <a:t> </a:t>
            </a:r>
            <a:r>
              <a:rPr lang="en-US" b="1" dirty="0" err="1"/>
              <a:t>Tîm</a:t>
            </a:r>
            <a:r>
              <a:rPr lang="en-US" b="1" dirty="0"/>
              <a:t> </a:t>
            </a:r>
            <a:r>
              <a:rPr lang="en-US" b="1" dirty="0" err="1"/>
              <a:t>Cadarnhaol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Building Positive Team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79DF1-FBEA-B5A3-E0FA-F2E864AFC8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63970"/>
            <a:ext cx="4237892" cy="4091352"/>
          </a:xfrm>
        </p:spPr>
        <p:txBody>
          <a:bodyPr>
            <a:normAutofit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Dylanwad arweinwyr: 
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Diogelwch seicolegol
Perthnasoedd
Ymddiriedaeth
Her broffesiynol
Ymgysylltu â staff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C5A4D2-7B92-4ECA-3D1B-1E6C1C41FC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4237892" cy="409135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influence: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Psychological safety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Relationships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Trust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Professional challenge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Staff engagement</a:t>
            </a:r>
          </a:p>
          <a:p>
            <a:pPr marL="342900" lvl="0" indent="-342900" fontAlgn="t"/>
            <a:endParaRPr lang="en-US" dirty="0">
              <a:solidFill>
                <a:srgbClr val="0070C0"/>
              </a:solidFill>
            </a:endParaRPr>
          </a:p>
          <a:p>
            <a:pPr marL="0" indent="0" fontAlgn="t">
              <a:buNone/>
            </a:pPr>
            <a:r>
              <a:rPr lang="en-US" dirty="0">
                <a:solidFill>
                  <a:srgbClr val="0070C0"/>
                </a:solidFill>
              </a:rPr>
              <a:t>(Edmondson, 2018)</a:t>
            </a:r>
          </a:p>
          <a:p>
            <a:pPr marL="342900" lvl="0" indent="-342900" fontAlgn="t"/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493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0A69D-46E4-3303-AF79-58B2CBC86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03C77D-CA25-9428-ADB1-E1886B18D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 fontAlgn="t"/>
            <a:r>
              <a:rPr lang="en-US" b="1" dirty="0" err="1"/>
              <a:t>Cyfathrebu</a:t>
            </a:r>
            <a:r>
              <a:rPr lang="en-US" b="1" dirty="0"/>
              <a:t> ac </a:t>
            </a:r>
            <a:r>
              <a:rPr lang="en-US" b="1" dirty="0" err="1"/>
              <a:t>Ymddiriedaeth</a:t>
            </a:r>
            <a:br>
              <a:rPr lang="en-US" b="1" dirty="0"/>
            </a:br>
            <a:r>
              <a:rPr lang="en-US" b="1" dirty="0">
                <a:solidFill>
                  <a:schemeClr val="accent1"/>
                </a:solidFill>
              </a:rPr>
              <a:t>Communication and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3C73A-AF39-8F84-9BDD-6441FE39D7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63970"/>
            <a:ext cx="4237892" cy="4091352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OARS</a:t>
            </a:r>
          </a:p>
          <a:p>
            <a:pPr marL="342900" lvl="0" indent="-342900" fontAlgn="t"/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
</a:t>
            </a:r>
            <a:r>
              <a:rPr lang="en-US" dirty="0" err="1"/>
              <a:t>Cadarnhad</a:t>
            </a:r>
            <a:r>
              <a:rPr lang="en-US" dirty="0"/>
              <a:t>
</a:t>
            </a:r>
            <a:r>
              <a:rPr lang="en-US" dirty="0" err="1"/>
              <a:t>Gwrando</a:t>
            </a:r>
            <a:r>
              <a:rPr lang="en-US" dirty="0"/>
              <a:t> </a:t>
            </a:r>
            <a:r>
              <a:rPr lang="en-US" dirty="0" err="1"/>
              <a:t>Myfyriol</a:t>
            </a:r>
            <a:r>
              <a:rPr lang="en-US" dirty="0"/>
              <a:t>
</a:t>
            </a:r>
            <a:r>
              <a:rPr lang="en-US" dirty="0" err="1"/>
              <a:t>Crynodeb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C06D52-7BEA-558D-482D-AEC9DBAE65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4237892" cy="40913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OARS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Open Questions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Affirmations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Reflective Listening</a:t>
            </a:r>
          </a:p>
          <a:p>
            <a:pPr marL="342900" lvl="0" indent="-342900" fontAlgn="t"/>
            <a:r>
              <a:rPr lang="en-US" dirty="0" err="1">
                <a:solidFill>
                  <a:srgbClr val="0070C0"/>
                </a:solidFill>
              </a:rPr>
              <a:t>Summarising</a:t>
            </a:r>
            <a:endParaRPr lang="en-US" dirty="0">
              <a:solidFill>
                <a:srgbClr val="0070C0"/>
              </a:solidFill>
            </a:endParaRPr>
          </a:p>
          <a:p>
            <a:pPr marL="0" lvl="0" indent="0" fontAlgn="t">
              <a:buNone/>
            </a:pP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7BEDC2-843B-9AF3-CC41-A96A690E5234}"/>
              </a:ext>
            </a:extLst>
          </p:cNvPr>
          <p:cNvSpPr txBox="1"/>
          <p:nvPr/>
        </p:nvSpPr>
        <p:spPr>
          <a:xfrm>
            <a:off x="5943600" y="5293465"/>
            <a:ext cx="3094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(</a:t>
            </a:r>
            <a:r>
              <a:rPr lang="en-US" b="1" dirty="0">
                <a:solidFill>
                  <a:srgbClr val="0070C0"/>
                </a:solidFill>
              </a:rPr>
              <a:t>Miller and Rollnick, 2013</a:t>
            </a:r>
            <a:r>
              <a:rPr lang="en-US" dirty="0">
                <a:solidFill>
                  <a:srgbClr val="0070C0"/>
                </a:solidFill>
              </a:rPr>
              <a:t>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664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What Does the Acronym OARS Mean in Motivational Interviewing?">
            <a:hlinkClick r:id="" action="ppaction://media"/>
            <a:extLst>
              <a:ext uri="{FF2B5EF4-FFF2-40B4-BE49-F238E27FC236}">
                <a16:creationId xmlns:a16="http://schemas.microsoft.com/office/drawing/2014/main" id="{20901B59-8378-4DB4-93FD-2DEABC6BD6B5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28650" y="474916"/>
            <a:ext cx="8064246" cy="5389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292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1DA1B-4882-F467-B545-0E57C1C07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 err="1"/>
              <a:t>Hyfforddi</a:t>
            </a:r>
            <a:r>
              <a:rPr lang="en-US" b="1" dirty="0"/>
              <a:t> a Mentora</a:t>
            </a:r>
            <a:br>
              <a:rPr lang="en-US" b="1" dirty="0"/>
            </a:br>
            <a:r>
              <a:rPr lang="en-US" b="1" dirty="0">
                <a:solidFill>
                  <a:schemeClr val="accent1"/>
                </a:solidFill>
              </a:rPr>
              <a:t>Coaching and Mentoring</a:t>
            </a:r>
            <a:endParaRPr lang="en-US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6E886D5-C6ED-7698-498B-FE36B8E0AF1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26311916"/>
              </p:ext>
            </p:extLst>
          </p:nvPr>
        </p:nvGraphicFramePr>
        <p:xfrm>
          <a:off x="628650" y="3913633"/>
          <a:ext cx="7886700" cy="178137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1842333411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2773539263"/>
                    </a:ext>
                  </a:extLst>
                </a:gridCol>
              </a:tblGrid>
              <a:tr h="429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effectLst/>
                        </a:rPr>
                        <a:t>Coaching</a:t>
                      </a:r>
                    </a:p>
                  </a:txBody>
                  <a:tcPr marL="44837" marR="44837" marT="22418" marB="22418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effectLst/>
                        </a:rPr>
                        <a:t>Mentoring</a:t>
                      </a:r>
                    </a:p>
                  </a:txBody>
                  <a:tcPr marL="44837" marR="44837" marT="22418" marB="22418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6032589"/>
                  </a:ext>
                </a:extLst>
              </a:tr>
              <a:tr h="429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>
                          <a:effectLst/>
                        </a:rPr>
                        <a:t>Short-term</a:t>
                      </a:r>
                    </a:p>
                  </a:txBody>
                  <a:tcPr marL="44837" marR="44837" marT="22418" marB="2241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>
                          <a:effectLst/>
                        </a:rPr>
                        <a:t>Long-term</a:t>
                      </a:r>
                    </a:p>
                  </a:txBody>
                  <a:tcPr marL="44837" marR="44837" marT="22418" marB="22418" anchor="ctr"/>
                </a:tc>
                <a:extLst>
                  <a:ext uri="{0D108BD9-81ED-4DB2-BD59-A6C34878D82A}">
                    <a16:rowId xmlns:a16="http://schemas.microsoft.com/office/drawing/2014/main" val="4039865066"/>
                  </a:ext>
                </a:extLst>
              </a:tr>
              <a:tr h="429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>
                          <a:effectLst/>
                        </a:rPr>
                        <a:t>Skills focused</a:t>
                      </a:r>
                    </a:p>
                  </a:txBody>
                  <a:tcPr marL="44837" marR="44837" marT="22418" marB="2241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>
                          <a:effectLst/>
                        </a:rPr>
                        <a:t>Career focused</a:t>
                      </a:r>
                    </a:p>
                  </a:txBody>
                  <a:tcPr marL="44837" marR="44837" marT="22418" marB="22418" anchor="ctr"/>
                </a:tc>
                <a:extLst>
                  <a:ext uri="{0D108BD9-81ED-4DB2-BD59-A6C34878D82A}">
                    <a16:rowId xmlns:a16="http://schemas.microsoft.com/office/drawing/2014/main" val="3904116995"/>
                  </a:ext>
                </a:extLst>
              </a:tr>
              <a:tr h="4914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>
                          <a:effectLst/>
                        </a:rPr>
                        <a:t>Performance focused</a:t>
                      </a:r>
                    </a:p>
                  </a:txBody>
                  <a:tcPr marL="44837" marR="44837" marT="22418" marB="22418"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US" sz="2400" dirty="0">
                          <a:effectLst/>
                        </a:rPr>
                        <a:t>Development focused</a:t>
                      </a:r>
                      <a:endParaRPr lang="en-US" sz="24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4837" marR="44837" marT="22418" marB="22418" anchor="ctr"/>
                </a:tc>
                <a:extLst>
                  <a:ext uri="{0D108BD9-81ED-4DB2-BD59-A6C34878D82A}">
                    <a16:rowId xmlns:a16="http://schemas.microsoft.com/office/drawing/2014/main" val="831573074"/>
                  </a:ext>
                </a:extLst>
              </a:tr>
            </a:tbl>
          </a:graphicData>
        </a:graphic>
      </p:graphicFrame>
      <p:graphicFrame>
        <p:nvGraphicFramePr>
          <p:cNvPr id="9" name="Content Placeholder 7">
            <a:extLst>
              <a:ext uri="{FF2B5EF4-FFF2-40B4-BE49-F238E27FC236}">
                <a16:creationId xmlns:a16="http://schemas.microsoft.com/office/drawing/2014/main" id="{3644AC34-D6C0-7CD8-1E7C-3BAE5BFCE7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9879359"/>
              </p:ext>
            </p:extLst>
          </p:nvPr>
        </p:nvGraphicFramePr>
        <p:xfrm>
          <a:off x="628650" y="1893188"/>
          <a:ext cx="7886700" cy="178137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1842333411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2773539263"/>
                    </a:ext>
                  </a:extLst>
                </a:gridCol>
              </a:tblGrid>
              <a:tr h="429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 err="1">
                          <a:effectLst/>
                        </a:rPr>
                        <a:t>Hyfforddi</a:t>
                      </a:r>
                      <a:endParaRPr lang="en-US" sz="2400" b="1" dirty="0">
                        <a:effectLst/>
                      </a:endParaRPr>
                    </a:p>
                  </a:txBody>
                  <a:tcPr marL="44837" marR="44837" marT="22418" marB="22418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effectLst/>
                        </a:rPr>
                        <a:t>Mentora</a:t>
                      </a:r>
                    </a:p>
                  </a:txBody>
                  <a:tcPr marL="44837" marR="44837" marT="22418" marB="22418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6032589"/>
                  </a:ext>
                </a:extLst>
              </a:tr>
              <a:tr h="429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 err="1">
                          <a:effectLst/>
                        </a:rPr>
                        <a:t>Tymor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byr</a:t>
                      </a:r>
                      <a:endParaRPr lang="en-US" sz="2400" dirty="0">
                        <a:effectLst/>
                      </a:endParaRPr>
                    </a:p>
                  </a:txBody>
                  <a:tcPr marL="44837" marR="44837" marT="22418" marB="2241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 err="1">
                          <a:effectLst/>
                        </a:rPr>
                        <a:t>Tymor</a:t>
                      </a:r>
                      <a:r>
                        <a:rPr lang="en-US" sz="2400" dirty="0">
                          <a:effectLst/>
                        </a:rPr>
                        <a:t> hir</a:t>
                      </a:r>
                    </a:p>
                  </a:txBody>
                  <a:tcPr marL="44837" marR="44837" marT="22418" marB="22418" anchor="ctr"/>
                </a:tc>
                <a:extLst>
                  <a:ext uri="{0D108BD9-81ED-4DB2-BD59-A6C34878D82A}">
                    <a16:rowId xmlns:a16="http://schemas.microsoft.com/office/drawing/2014/main" val="4039865066"/>
                  </a:ext>
                </a:extLst>
              </a:tr>
              <a:tr h="429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 err="1">
                          <a:effectLst/>
                        </a:rPr>
                        <a:t>Canolbwyntio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ar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sgiliau</a:t>
                      </a:r>
                      <a:endParaRPr lang="en-US" sz="2400" dirty="0">
                        <a:effectLst/>
                      </a:endParaRPr>
                    </a:p>
                  </a:txBody>
                  <a:tcPr marL="44837" marR="44837" marT="22418" marB="2241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 err="1">
                          <a:effectLst/>
                        </a:rPr>
                        <a:t>Canolbwyntio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ar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yrfa</a:t>
                      </a:r>
                      <a:endParaRPr lang="en-US" sz="2400" dirty="0">
                        <a:effectLst/>
                      </a:endParaRPr>
                    </a:p>
                  </a:txBody>
                  <a:tcPr marL="44837" marR="44837" marT="22418" marB="22418" anchor="ctr"/>
                </a:tc>
                <a:extLst>
                  <a:ext uri="{0D108BD9-81ED-4DB2-BD59-A6C34878D82A}">
                    <a16:rowId xmlns:a16="http://schemas.microsoft.com/office/drawing/2014/main" val="3904116995"/>
                  </a:ext>
                </a:extLst>
              </a:tr>
              <a:tr h="4914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 err="1">
                          <a:effectLst/>
                        </a:rPr>
                        <a:t>Canolbwyntio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ar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berfformiad</a:t>
                      </a:r>
                      <a:endParaRPr lang="en-US" sz="2400" dirty="0">
                        <a:effectLst/>
                      </a:endParaRPr>
                    </a:p>
                  </a:txBody>
                  <a:tcPr marL="44837" marR="44837" marT="22418" marB="22418"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US" sz="2400" dirty="0" err="1">
                          <a:effectLst/>
                        </a:rPr>
                        <a:t>Canolbwyntio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ar</a:t>
                      </a:r>
                      <a:r>
                        <a:rPr lang="en-US" sz="2400" dirty="0">
                          <a:effectLst/>
                        </a:rPr>
                        <a:t> </a:t>
                      </a:r>
                      <a:r>
                        <a:rPr lang="en-US" sz="2400" dirty="0" err="1">
                          <a:effectLst/>
                        </a:rPr>
                        <a:t>ddatblygu</a:t>
                      </a:r>
                      <a:endParaRPr lang="en-US" sz="24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4837" marR="44837" marT="22418" marB="22418" anchor="ctr"/>
                </a:tc>
                <a:extLst>
                  <a:ext uri="{0D108BD9-81ED-4DB2-BD59-A6C34878D82A}">
                    <a16:rowId xmlns:a16="http://schemas.microsoft.com/office/drawing/2014/main" val="83157307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591B671-349E-2E4B-1FC5-B002F70447C5}"/>
              </a:ext>
            </a:extLst>
          </p:cNvPr>
          <p:cNvSpPr txBox="1"/>
          <p:nvPr/>
        </p:nvSpPr>
        <p:spPr>
          <a:xfrm>
            <a:off x="4767072" y="5695004"/>
            <a:ext cx="4376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(Clutterbuck, 2014)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988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3FC0A-2B4E-7DD9-AFB1-826522A30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1F963A-17A2-4A77-2775-F4D7CD20E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Model GROW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Coaching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8D7F0B8-CB00-2B74-C642-35ABD92BE2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57175" y="1713836"/>
            <a:ext cx="8752713" cy="423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6651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903B8-AA35-0EF5-F447-7DE54608B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t"/>
            <a:r>
              <a:rPr lang="en-US" b="1" dirty="0"/>
              <a:t>Mentora </a:t>
            </a:r>
            <a:r>
              <a:rPr lang="en-US" b="1" dirty="0" err="1"/>
              <a:t>mewn</a:t>
            </a:r>
            <a:r>
              <a:rPr lang="en-US" b="1" dirty="0"/>
              <a:t> </a:t>
            </a:r>
            <a:r>
              <a:rPr lang="en-US" b="1" dirty="0" err="1"/>
              <a:t>Lleoliadau</a:t>
            </a:r>
            <a:r>
              <a:rPr lang="en-US" b="1" dirty="0"/>
              <a:t> </a:t>
            </a:r>
            <a:r>
              <a:rPr lang="en-US" b="1" dirty="0" err="1"/>
              <a:t>Blynyddoedd</a:t>
            </a:r>
            <a:r>
              <a:rPr lang="en-US" b="1" dirty="0"/>
              <a:t> </a:t>
            </a:r>
            <a:r>
              <a:rPr lang="en-US" b="1" dirty="0" err="1"/>
              <a:t>Cynnar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Mentoring in Early Years Settings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D6F3B-0BDE-6646-11BF-92ED6FD9BB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fontAlgn="t">
              <a:buNone/>
            </a:pPr>
            <a:r>
              <a:rPr lang="en-US" b="1" dirty="0"/>
              <a:t>Mae'r </a:t>
            </a:r>
            <a:r>
              <a:rPr lang="en-US" b="1" dirty="0" err="1"/>
              <a:t>manteision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cynnwys</a:t>
            </a:r>
            <a:r>
              <a:rPr lang="en-US" b="1" dirty="0"/>
              <a:t>:</a:t>
            </a:r>
          </a:p>
          <a:p>
            <a:pPr fontAlgn="t"/>
            <a:r>
              <a:rPr lang="en-US" dirty="0"/>
              <a:t>Myfyrio </a:t>
            </a:r>
            <a:r>
              <a:rPr lang="en-US" dirty="0" err="1"/>
              <a:t>beirniadol</a:t>
            </a:r>
            <a:r>
              <a:rPr lang="en-US" dirty="0"/>
              <a:t>
</a:t>
            </a:r>
            <a:r>
              <a:rPr lang="en-US" dirty="0" err="1"/>
              <a:t>Dadansoddiad</a:t>
            </a:r>
            <a:r>
              <a:rPr lang="en-US" dirty="0"/>
              <a:t> </a:t>
            </a:r>
            <a:r>
              <a:rPr lang="en-US" dirty="0" err="1"/>
              <a:t>diogelu</a:t>
            </a:r>
            <a:r>
              <a:rPr lang="en-US" dirty="0"/>
              <a:t>
Barn </a:t>
            </a:r>
            <a:r>
              <a:rPr lang="en-US" dirty="0" err="1"/>
              <a:t>broffesiynol</a:t>
            </a:r>
            <a:r>
              <a:rPr lang="en-US" dirty="0"/>
              <a:t>
</a:t>
            </a:r>
            <a:r>
              <a:rPr lang="en-US" dirty="0" err="1"/>
              <a:t>Gwerthuso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r>
              <a:rPr lang="en-US" dirty="0"/>
              <a:t>
Cynllunio </a:t>
            </a:r>
            <a:r>
              <a:rPr lang="en-US" dirty="0" err="1"/>
              <a:t>gweithredu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BB9144-FB0A-7EB6-5F46-FBDD691291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Benefits include:</a:t>
            </a:r>
          </a:p>
          <a:p>
            <a:pPr fontAlgn="t">
              <a:buNone/>
            </a:pPr>
            <a:endParaRPr lang="en-US" b="1" dirty="0">
              <a:solidFill>
                <a:srgbClr val="0070C0"/>
              </a:solidFill>
            </a:endParaRPr>
          </a:p>
          <a:p>
            <a:pPr fontAlgn="t"/>
            <a:r>
              <a:rPr lang="en-US" dirty="0">
                <a:solidFill>
                  <a:srgbClr val="0070C0"/>
                </a:solidFill>
              </a:rPr>
              <a:t>Critical reflection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Safeguarding analysis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Professional judgement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Leadership evaluation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Action planning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253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41C7A-D27F-140D-CC9E-EF9304D1E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D731581-A581-2B30-7D54-93E16110F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7921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Datblygiad y Gweithlu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C9B8D-BCE0-FB42-A2E6-6C39B10488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0019" y="1512191"/>
            <a:ext cx="4498181" cy="462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Dylai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2400" dirty="0"/>
              <a:t>DPP
</a:t>
            </a:r>
            <a:r>
              <a:rPr lang="en-US" sz="2400" dirty="0" err="1"/>
              <a:t>Cymwysterau</a:t>
            </a:r>
            <a:r>
              <a:rPr lang="en-US" sz="2400" dirty="0"/>
              <a:t>
</a:t>
            </a:r>
            <a:r>
              <a:rPr lang="en-US" sz="2400" dirty="0" err="1"/>
              <a:t>Ymarfer</a:t>
            </a:r>
            <a:r>
              <a:rPr lang="en-US" sz="2400" dirty="0"/>
              <a:t> </a:t>
            </a:r>
            <a:r>
              <a:rPr lang="en-US" sz="2400" dirty="0" err="1"/>
              <a:t>myfyriol</a:t>
            </a:r>
            <a:r>
              <a:rPr lang="en-US" sz="2400" dirty="0"/>
              <a:t>
</a:t>
            </a:r>
            <a:r>
              <a:rPr lang="en-US" sz="2400" dirty="0" err="1"/>
              <a:t>Dilyniant</a:t>
            </a:r>
            <a:r>
              <a:rPr lang="en-US" sz="2400" dirty="0"/>
              <a:t> </a:t>
            </a:r>
            <a:r>
              <a:rPr lang="en-US" sz="2400" dirty="0" err="1"/>
              <a:t>gyrfa</a:t>
            </a:r>
            <a:endParaRPr lang="en-US" sz="2400" dirty="0"/>
          </a:p>
          <a:p>
            <a:pPr marL="0" lvl="0" indent="0" fontAlgn="t">
              <a:buNone/>
            </a:pPr>
            <a:r>
              <a:rPr lang="en-US" sz="2400" dirty="0"/>
              <a:t>Mae </a:t>
            </a:r>
            <a:r>
              <a:rPr lang="en-US" sz="2400" dirty="0" err="1"/>
              <a:t>Deddf</a:t>
            </a:r>
            <a:r>
              <a:rPr lang="en-US" sz="2400" dirty="0"/>
              <a:t> </a:t>
            </a:r>
            <a:r>
              <a:rPr lang="en-US" sz="2400" dirty="0" err="1"/>
              <a:t>Rheoleiddio</a:t>
            </a:r>
            <a:r>
              <a:rPr lang="en-US" sz="2400" dirty="0"/>
              <a:t> ac </a:t>
            </a:r>
            <a:r>
              <a:rPr lang="en-US" sz="2400" dirty="0" err="1"/>
              <a:t>Arolygu</a:t>
            </a:r>
            <a:r>
              <a:rPr lang="en-US" sz="2400" dirty="0"/>
              <a:t> Gofal </a:t>
            </a:r>
            <a:r>
              <a:rPr lang="en-US" sz="2400" dirty="0" err="1"/>
              <a:t>Cymdeithasol</a:t>
            </a:r>
            <a:r>
              <a:rPr lang="en-US" sz="2400" dirty="0"/>
              <a:t> (Cymru) 2016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ofynnol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ddarparwyr</a:t>
            </a:r>
            <a:r>
              <a:rPr lang="en-US" sz="2400" dirty="0"/>
              <a:t> </a:t>
            </a:r>
            <a:r>
              <a:rPr lang="en-US" sz="2400" dirty="0" err="1"/>
              <a:t>gefnogi</a:t>
            </a:r>
            <a:r>
              <a:rPr lang="en-US" sz="2400" dirty="0"/>
              <a:t> </a:t>
            </a:r>
            <a:r>
              <a:rPr lang="en-US" sz="2400" dirty="0" err="1"/>
              <a:t>datblygiad</a:t>
            </a:r>
            <a:r>
              <a:rPr lang="en-US" sz="2400" dirty="0"/>
              <a:t> a </a:t>
            </a:r>
            <a:r>
              <a:rPr lang="en-US" sz="2400" dirty="0" err="1"/>
              <a:t>goruchwylio</a:t>
            </a:r>
            <a:r>
              <a:rPr lang="en-US" sz="2400" dirty="0"/>
              <a:t> staff.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7CBE05-913A-9F2B-5790-79AA9E3CB3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28738"/>
            <a:ext cx="4495800" cy="46265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should support: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CPD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Qualifications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Reflective practice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Career progression</a:t>
            </a:r>
          </a:p>
          <a:p>
            <a:pPr marL="0" lvl="0" indent="0" fontAlgn="t">
              <a:buNone/>
            </a:pPr>
            <a:r>
              <a:rPr lang="en-US" dirty="0">
                <a:solidFill>
                  <a:srgbClr val="0070C0"/>
                </a:solidFill>
              </a:rPr>
              <a:t>The Regulation and Inspection of Social Care (Wales) Act 2016 requires providers to support staff development and supervision.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2497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BACA0-4F19-9F6C-5A11-B3BC4A9F3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518AE5-5875-0FE9-0E3F-C14BDBA3F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 fontScale="90000"/>
          </a:bodyPr>
          <a:lstStyle/>
          <a:p>
            <a:pPr fontAlgn="t"/>
            <a:r>
              <a:rPr lang="en-US" b="1" dirty="0"/>
              <a:t>DPP a </a:t>
            </a:r>
            <a:r>
              <a:rPr lang="en-US" b="1" dirty="0" err="1"/>
              <a:t>Datblygiad</a:t>
            </a:r>
            <a:r>
              <a:rPr lang="en-US" b="1" dirty="0"/>
              <a:t> </a:t>
            </a:r>
            <a:r>
              <a:rPr lang="en-US" b="1" dirty="0" err="1"/>
              <a:t>Proffesiynol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CPD and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1CFA9-7AC9-F7B8-6226-A73E45227B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63970"/>
            <a:ext cx="4237892" cy="4091352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 err="1"/>
              <a:t>Cwblhewch</a:t>
            </a:r>
            <a:r>
              <a:rPr lang="en-US" b="1" dirty="0"/>
              <a:t> </a:t>
            </a:r>
            <a:r>
              <a:rPr lang="en-US" b="1" dirty="0" err="1"/>
              <a:t>eich</a:t>
            </a:r>
            <a:r>
              <a:rPr lang="en-US" b="1" dirty="0"/>
              <a:t> Olwyn DPP:</a:t>
            </a:r>
          </a:p>
          <a:p>
            <a:pPr marL="342900" lvl="0" indent="-342900" fontAlgn="t"/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broffesiynol</a:t>
            </a:r>
            <a:r>
              <a:rPr lang="en-US" dirty="0"/>
              <a:t>
Arweinyddiaeth
</a:t>
            </a:r>
            <a:r>
              <a:rPr lang="en-US" dirty="0" err="1"/>
              <a:t>Cyfathrebu</a:t>
            </a:r>
            <a:r>
              <a:rPr lang="en-US" dirty="0"/>
              <a:t>
</a:t>
            </a:r>
            <a:r>
              <a:rPr lang="en-US" dirty="0" err="1"/>
              <a:t>Lles</a:t>
            </a:r>
            <a:r>
              <a:rPr lang="en-US" dirty="0"/>
              <a:t>
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digidol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24A25C-0C6A-7ECC-4B2E-731FDF873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4237892" cy="409135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Complete your CPD Wheel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Professional knowledge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Leadership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Communication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Wellbeing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Digital skills</a:t>
            </a:r>
          </a:p>
          <a:p>
            <a:pPr marL="0" indent="0" fontAlgn="t">
              <a:buNone/>
            </a:pPr>
            <a:r>
              <a:rPr lang="en-US" dirty="0">
                <a:solidFill>
                  <a:srgbClr val="0070C0"/>
                </a:solidFill>
              </a:rPr>
              <a:t>                                         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3999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39E44-D7D4-5A68-8727-58C16915B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BBBAA1-A709-0BA3-236B-F5E0FA745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215153"/>
            <a:ext cx="7886700" cy="1566753"/>
          </a:xfrm>
        </p:spPr>
        <p:txBody>
          <a:bodyPr>
            <a:normAutofit/>
          </a:bodyPr>
          <a:lstStyle/>
          <a:p>
            <a:pPr algn="ctr" fontAlgn="t"/>
            <a:r>
              <a:rPr lang="en-US" b="1" dirty="0" err="1"/>
              <a:t>Rheoli</a:t>
            </a:r>
            <a:r>
              <a:rPr lang="en-US" b="1" dirty="0"/>
              <a:t> </a:t>
            </a:r>
            <a:r>
              <a:rPr lang="en-US" b="1" dirty="0" err="1"/>
              <a:t>Perfformiad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D985A-24E4-5106-6D34-4DC6A21E92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781906"/>
            <a:ext cx="4237892" cy="4173416"/>
          </a:xfrm>
        </p:spPr>
        <p:txBody>
          <a:bodyPr>
            <a:normAutofit/>
          </a:bodyPr>
          <a:lstStyle/>
          <a:p>
            <a:pPr marL="0" indent="0" fontAlgn="t">
              <a:buNone/>
            </a:pPr>
            <a:r>
              <a:rPr lang="en-US" b="1" dirty="0" err="1"/>
              <a:t>Pwrpas</a:t>
            </a:r>
            <a:endParaRPr lang="en-US" b="1" dirty="0"/>
          </a:p>
          <a:p>
            <a:pPr fontAlgn="t"/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
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datblygiad</a:t>
            </a:r>
            <a:r>
              <a:rPr lang="en-US" dirty="0"/>
              <a:t>
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ansawdd</a:t>
            </a:r>
            <a:r>
              <a:rPr lang="en-US" dirty="0"/>
              <a:t>
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canlyniadau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661EB1-98A3-90A6-D0D6-92C9828A23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81908"/>
            <a:ext cx="4402015" cy="4173415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Purpose: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Improve practice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Support development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Ensure quality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Improve outcomes</a:t>
            </a:r>
          </a:p>
          <a:p>
            <a:pPr marL="0" lvl="0" indent="0" fontAlgn="t">
              <a:buNone/>
            </a:pPr>
            <a:endParaRPr lang="en-US" dirty="0">
              <a:solidFill>
                <a:srgbClr val="0070C0"/>
              </a:solidFill>
            </a:endParaRP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(Rodd, 2021)</a:t>
            </a:r>
          </a:p>
        </p:txBody>
      </p:sp>
    </p:spTree>
    <p:extLst>
      <p:ext uri="{BB962C8B-B14F-4D97-AF65-F5344CB8AC3E}">
        <p14:creationId xmlns:p14="http://schemas.microsoft.com/office/powerpoint/2010/main" val="3909467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9055D-6F45-370B-0B97-B4E8EBAB1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449938-A050-60AF-9183-553D42D2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 fontAlgn="t"/>
            <a:r>
              <a:rPr lang="en-US" b="1" dirty="0" err="1"/>
              <a:t>Goruchwylio</a:t>
            </a:r>
            <a:r>
              <a:rPr lang="en-US" b="1" dirty="0"/>
              <a:t> ac </a:t>
            </a:r>
            <a:r>
              <a:rPr lang="en-US" b="1" dirty="0" err="1"/>
              <a:t>Arfarnu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Supervision and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1B2FF-4007-7376-918F-F3829E96C9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63970"/>
            <a:ext cx="4237892" cy="4091352"/>
          </a:xfrm>
        </p:spPr>
        <p:txBody>
          <a:bodyPr>
            <a:normAutofit fontScale="92500"/>
          </a:bodyPr>
          <a:lstStyle/>
          <a:p>
            <a:pPr marL="0" lvl="0" indent="0" fontAlgn="t">
              <a:buNone/>
            </a:pPr>
            <a:r>
              <a:rPr lang="en-US" b="1" dirty="0"/>
              <a:t>Dylai </a:t>
            </a:r>
            <a:r>
              <a:rPr lang="en-US" b="1" dirty="0" err="1"/>
              <a:t>goruchwyliaeth</a:t>
            </a:r>
            <a:r>
              <a:rPr lang="en-US" b="1" dirty="0"/>
              <a:t> </a:t>
            </a:r>
            <a:r>
              <a:rPr lang="en-US" b="1" dirty="0" err="1"/>
              <a:t>effeithiol</a:t>
            </a:r>
            <a:r>
              <a:rPr lang="en-US" b="1" dirty="0"/>
              <a:t>
</a:t>
            </a:r>
          </a:p>
          <a:p>
            <a:pPr fontAlgn="t"/>
            <a:r>
              <a:rPr lang="en-US" dirty="0"/>
              <a:t>Staff </a:t>
            </a:r>
            <a:r>
              <a:rPr lang="en-US" dirty="0" err="1"/>
              <a:t>cymorth</a:t>
            </a:r>
            <a:r>
              <a:rPr lang="en-US" dirty="0"/>
              <a:t>
</a:t>
            </a:r>
            <a:r>
              <a:rPr lang="en-US" dirty="0" err="1"/>
              <a:t>Ymarfer</a:t>
            </a:r>
            <a:r>
              <a:rPr lang="en-US" dirty="0"/>
              <a:t> her
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myfyrio</a:t>
            </a:r>
            <a:r>
              <a:rPr lang="en-US" dirty="0"/>
              <a:t>
Nodi </a:t>
            </a:r>
            <a:r>
              <a:rPr lang="en-US" dirty="0" err="1"/>
              <a:t>anghenion</a:t>
            </a:r>
            <a:r>
              <a:rPr lang="en-US" dirty="0"/>
              <a:t> </a:t>
            </a:r>
            <a:r>
              <a:rPr lang="en-US" dirty="0" err="1"/>
              <a:t>datblygu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CFD853-9CEC-0F88-31C1-0FFBD30B3C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4237892" cy="4091354"/>
          </a:xfrm>
        </p:spPr>
        <p:txBody>
          <a:bodyPr>
            <a:normAutofit fontScale="92500"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Effective supervision should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Support staff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Challenge practice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Encourage reflection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Identify development needs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(Regulation and Inspection of Social Care (Wales) Act 2016)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8989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B9B55F-77F5-B502-8D9D-F41217A36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00199-6739-01CE-3236-31947273A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t"/>
            <a:r>
              <a:rPr lang="en-US" b="1" dirty="0" err="1"/>
              <a:t>Sgyrsiau</a:t>
            </a:r>
            <a:r>
              <a:rPr lang="en-US" b="1" dirty="0"/>
              <a:t> </a:t>
            </a:r>
            <a:r>
              <a:rPr lang="en-US" b="1" dirty="0" err="1"/>
              <a:t>Anodd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Difficult Conversations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3CF1D9-57D6-ED22-77F1-754CF8E219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 err="1"/>
              <a:t>Senarios</a:t>
            </a:r>
            <a:r>
              <a:rPr lang="en-US" b="1" dirty="0"/>
              <a:t>:</a:t>
            </a:r>
          </a:p>
          <a:p>
            <a:pPr marL="342900" lvl="0" indent="-342900" fontAlgn="t"/>
            <a:r>
              <a:rPr lang="en-US" dirty="0" err="1"/>
              <a:t>Hwyr</a:t>
            </a:r>
            <a:r>
              <a:rPr lang="en-US" dirty="0"/>
              <a:t> </a:t>
            </a:r>
            <a:r>
              <a:rPr lang="en-US" dirty="0" err="1"/>
              <a:t>parhaus</a:t>
            </a:r>
            <a:r>
              <a:rPr lang="en-US" dirty="0"/>
              <a:t>
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gwael</a:t>
            </a:r>
            <a:r>
              <a:rPr lang="en-US" dirty="0"/>
              <a:t>
</a:t>
            </a:r>
            <a:r>
              <a:rPr lang="en-US" dirty="0" err="1"/>
              <a:t>Gwrthdaro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cydweithwyr</a:t>
            </a:r>
            <a:r>
              <a:rPr lang="en-US" dirty="0"/>
              <a:t>
</a:t>
            </a:r>
            <a:r>
              <a:rPr lang="en-US" dirty="0" err="1"/>
              <a:t>Gwrthwynebiad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newid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AED3019-68E4-E433-4BFE-36F2B32FB9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Scenarios: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Persistent lateness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Poor practice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Conflict between colleagues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Resistance to change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2388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C582A0-AB35-8C1F-F7AA-518C8106C3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2B49C-B7CA-9736-A60B-CB0CDC1C5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t"/>
            <a:r>
              <a:rPr lang="en-US" b="1" dirty="0" err="1"/>
              <a:t>Lles</a:t>
            </a:r>
            <a:r>
              <a:rPr lang="en-US" b="1" dirty="0"/>
              <a:t> Staff</a:t>
            </a:r>
            <a:br>
              <a:rPr lang="en-US" b="1" dirty="0"/>
            </a:br>
            <a:r>
              <a:rPr lang="en-US" b="1" dirty="0" err="1">
                <a:solidFill>
                  <a:srgbClr val="0070C0"/>
                </a:solidFill>
              </a:rPr>
              <a:t>Staff</a:t>
            </a:r>
            <a:r>
              <a:rPr lang="en-US" b="1" dirty="0">
                <a:solidFill>
                  <a:srgbClr val="0070C0"/>
                </a:solidFill>
              </a:rPr>
              <a:t> Wellbeing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DE9DDC-734A-E43E-A879-DDD6D05DBC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en-US" b="1" dirty="0"/>
              <a:t>Pam </a:t>
            </a:r>
            <a:r>
              <a:rPr lang="en-US" b="1" dirty="0" err="1"/>
              <a:t>mae</a:t>
            </a:r>
            <a:r>
              <a:rPr lang="en-US" b="1" dirty="0"/>
              <a:t> </a:t>
            </a:r>
            <a:r>
              <a:rPr lang="en-US" b="1" dirty="0" err="1"/>
              <a:t>lles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bwysig</a:t>
            </a:r>
            <a:r>
              <a:rPr lang="en-US" b="1" dirty="0"/>
              <a:t>?</a:t>
            </a:r>
          </a:p>
          <a:p>
            <a:pPr marL="342900" lvl="0" indent="-342900" fontAlgn="t"/>
            <a:r>
              <a:rPr lang="en-US" dirty="0" err="1"/>
              <a:t>Cadw</a:t>
            </a:r>
            <a:r>
              <a:rPr lang="en-US" dirty="0"/>
              <a:t>
</a:t>
            </a:r>
            <a:r>
              <a:rPr lang="en-US" dirty="0" err="1"/>
              <a:t>Morâl</a:t>
            </a:r>
            <a:r>
              <a:rPr lang="en-US" dirty="0"/>
              <a:t>
</a:t>
            </a:r>
            <a:r>
              <a:rPr lang="en-US" dirty="0" err="1"/>
              <a:t>Perthnasoedd</a:t>
            </a:r>
            <a:r>
              <a:rPr lang="en-US" dirty="0"/>
              <a:t>
</a:t>
            </a:r>
            <a:r>
              <a:rPr lang="en-US" dirty="0" err="1"/>
              <a:t>Ansawdd</a:t>
            </a:r>
            <a:r>
              <a:rPr lang="en-US" dirty="0"/>
              <a:t> y </a:t>
            </a:r>
            <a:r>
              <a:rPr lang="en-US" dirty="0" err="1"/>
              <a:t>ddarpariaeth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8F6F94F-CB84-F508-AF5D-CBA2533143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Why does wellbeing matter?</a:t>
            </a:r>
          </a:p>
          <a:p>
            <a:pPr fontAlgn="t">
              <a:buNone/>
            </a:pPr>
            <a:endParaRPr lang="en-US" b="1" dirty="0">
              <a:solidFill>
                <a:srgbClr val="0070C0"/>
              </a:solidFill>
            </a:endParaRP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Retention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Morale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Relationships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Quality of provision</a:t>
            </a:r>
          </a:p>
          <a:p>
            <a:pPr fontAlgn="t">
              <a:buNone/>
            </a:pPr>
            <a:endParaRPr lang="en-US" i="1" dirty="0">
              <a:solidFill>
                <a:srgbClr val="0070C0"/>
              </a:solidFill>
            </a:endParaRPr>
          </a:p>
          <a:p>
            <a:pPr fontAlgn="t">
              <a:buNone/>
            </a:pPr>
            <a:r>
              <a:rPr lang="en-US" i="1" dirty="0">
                <a:solidFill>
                  <a:srgbClr val="0070C0"/>
                </a:solidFill>
              </a:rPr>
              <a:t>(Well-being of Future Generations (Wales) Act 2015)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486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ABB57-4BDD-59A6-CDCB-DEF93EDC9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b="1" dirty="0" err="1"/>
              <a:t>Llosgi</a:t>
            </a:r>
            <a:r>
              <a:rPr lang="en-US" b="1" dirty="0"/>
              <a:t> Allan a </a:t>
            </a:r>
            <a:r>
              <a:rPr lang="en-US" b="1" dirty="0" err="1"/>
              <a:t>Heriau'r</a:t>
            </a:r>
            <a:r>
              <a:rPr lang="en-US" b="1" dirty="0"/>
              <a:t> </a:t>
            </a:r>
            <a:r>
              <a:rPr lang="en-US" b="1" dirty="0" err="1"/>
              <a:t>Gweithlu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Burnout and Workforce Challenges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6F854-8772-E485-0AE9-6B982B31B8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fontAlgn="t">
              <a:buNone/>
            </a:pPr>
            <a:r>
              <a:rPr lang="en-US" dirty="0" err="1"/>
              <a:t>Arwyddion</a:t>
            </a:r>
            <a:r>
              <a:rPr lang="en-US" dirty="0"/>
              <a:t>:</a:t>
            </a:r>
          </a:p>
          <a:p>
            <a:pPr marL="342900" lvl="0" indent="-342900" fontAlgn="t"/>
            <a:r>
              <a:rPr lang="en-US" dirty="0"/>
              <a:t>Blinder
</a:t>
            </a:r>
            <a:r>
              <a:rPr lang="en-US" dirty="0" err="1"/>
              <a:t>Sinigiaeth</a:t>
            </a:r>
            <a:r>
              <a:rPr lang="en-US" dirty="0"/>
              <a:t>
</a:t>
            </a:r>
            <a:r>
              <a:rPr lang="en-US" dirty="0" err="1"/>
              <a:t>Llai</a:t>
            </a:r>
            <a:r>
              <a:rPr lang="en-US" dirty="0"/>
              <a:t> o </a:t>
            </a:r>
            <a:r>
              <a:rPr lang="en-US" dirty="0" err="1"/>
              <a:t>effeithiolrwydd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96FCE-03C6-0703-1238-1DF814B176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Signs: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Exhaustion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Cynicism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Reduced effectiveness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17138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C1495-74ED-EC1B-373A-14DCCBB3A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E62B7-170F-047E-2775-CF946B5C9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t"/>
            <a:r>
              <a:rPr lang="en-US" b="1" dirty="0" err="1"/>
              <a:t>Cadw</a:t>
            </a:r>
            <a:r>
              <a:rPr lang="en-US" b="1" dirty="0"/>
              <a:t> Staff a </a:t>
            </a:r>
            <a:r>
              <a:rPr lang="en-US" b="1" dirty="0" err="1"/>
              <a:t>Recriwtio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Retention and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77FDB-09C6-1044-287B-F9CEEEBCEE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fontAlgn="t">
              <a:buNone/>
            </a:pPr>
            <a:r>
              <a:rPr lang="es-ES" dirty="0"/>
              <a:t>Pam mae </a:t>
            </a:r>
            <a:r>
              <a:rPr lang="es-ES" dirty="0" err="1"/>
              <a:t>pobl</a:t>
            </a:r>
            <a:r>
              <a:rPr lang="es-ES" dirty="0"/>
              <a:t> </a:t>
            </a:r>
            <a:r>
              <a:rPr lang="es-ES" dirty="0" err="1"/>
              <a:t>yn</a:t>
            </a:r>
            <a:r>
              <a:rPr lang="es-ES" dirty="0"/>
              <a:t> </a:t>
            </a:r>
            <a:r>
              <a:rPr lang="es-ES" dirty="0" err="1"/>
              <a:t>gadael</a:t>
            </a:r>
            <a:r>
              <a:rPr lang="es-ES" dirty="0"/>
              <a:t>?</a:t>
            </a:r>
            <a:endParaRPr lang="en-US" dirty="0"/>
          </a:p>
          <a:p>
            <a:pPr marL="342900" lvl="0" indent="-342900" fontAlgn="t"/>
            <a:r>
              <a:rPr lang="en-US" dirty="0" err="1"/>
              <a:t>Llwyth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
</a:t>
            </a:r>
            <a:r>
              <a:rPr lang="en-US" dirty="0" err="1"/>
              <a:t>Straen</a:t>
            </a:r>
            <a:r>
              <a:rPr lang="en-US" dirty="0"/>
              <a:t>
</a:t>
            </a:r>
            <a:r>
              <a:rPr lang="en-US" dirty="0" err="1"/>
              <a:t>Dilyniant</a:t>
            </a:r>
            <a:r>
              <a:rPr lang="en-US" dirty="0"/>
              <a:t> </a:t>
            </a:r>
            <a:r>
              <a:rPr lang="en-US" dirty="0" err="1"/>
              <a:t>cyfyngedig</a:t>
            </a:r>
            <a:r>
              <a:rPr lang="en-US" dirty="0"/>
              <a:t>
Arweinyddiaeth </a:t>
            </a:r>
            <a:r>
              <a:rPr lang="en-US" dirty="0" err="1"/>
              <a:t>wael</a:t>
            </a:r>
            <a:endParaRPr lang="en-US" dirty="0"/>
          </a:p>
          <a:p>
            <a:pPr marL="0" lvl="0" indent="0" fontAlgn="t">
              <a:buNone/>
            </a:pPr>
            <a:r>
              <a:rPr lang="en-US" b="1" dirty="0"/>
              <a:t>Gweithgaredd</a:t>
            </a:r>
          </a:p>
          <a:p>
            <a:pPr marL="0" lvl="0" indent="0" fontAlgn="t">
              <a:buNone/>
            </a:pPr>
            <a:r>
              <a:rPr lang="en-US" dirty="0"/>
              <a:t>Creu </a:t>
            </a:r>
            <a:r>
              <a:rPr lang="en-US" dirty="0" err="1"/>
              <a:t>strategaeth</a:t>
            </a:r>
            <a:r>
              <a:rPr lang="en-US" dirty="0"/>
              <a:t> </a:t>
            </a:r>
            <a:r>
              <a:rPr lang="en-US" dirty="0" err="1"/>
              <a:t>gadw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063D50-5713-E115-4DEE-0CD1F2D736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Why do people leave?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Workload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Stress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Limited progression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Poor leadership</a:t>
            </a:r>
          </a:p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Activity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Create a retention strategy.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9866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8767E-528C-860E-AD49-B9DDCF2C7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6" y="122237"/>
            <a:ext cx="7886700" cy="1325563"/>
          </a:xfrm>
        </p:spPr>
        <p:txBody>
          <a:bodyPr>
            <a:normAutofit/>
          </a:bodyPr>
          <a:lstStyle/>
          <a:p>
            <a:pPr algn="ctr" fontAlgn="t"/>
            <a:r>
              <a:rPr lang="en-US" b="1" dirty="0" err="1"/>
              <a:t>Astudiaeth</a:t>
            </a:r>
            <a:r>
              <a:rPr lang="en-US" b="1" dirty="0"/>
              <a:t> </a:t>
            </a:r>
            <a:r>
              <a:rPr lang="en-US" b="1" dirty="0" err="1"/>
              <a:t>Achos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Leadership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1357F-24CA-0605-6E74-A22B9EB047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0005" y="1825624"/>
            <a:ext cx="4305795" cy="4147663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/>
              <a:t>Y </a:t>
            </a:r>
            <a:r>
              <a:rPr lang="en-US" b="1" dirty="0" err="1"/>
              <a:t>Tîm</a:t>
            </a:r>
            <a:r>
              <a:rPr lang="en-US" b="1" dirty="0"/>
              <a:t> dan </a:t>
            </a:r>
            <a:r>
              <a:rPr lang="en-US" b="1" dirty="0" err="1"/>
              <a:t>Bwysau</a:t>
            </a:r>
            <a:endParaRPr lang="en-US" b="1" dirty="0"/>
          </a:p>
          <a:p>
            <a:pPr fontAlgn="t">
              <a:buNone/>
            </a:pPr>
            <a:r>
              <a:rPr lang="en-US" dirty="0" err="1"/>
              <a:t>Dadansoddiad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. 
</a:t>
            </a:r>
            <a:r>
              <a:rPr lang="en-US" dirty="0" err="1"/>
              <a:t>Cwestiynau</a:t>
            </a:r>
            <a:r>
              <a:rPr lang="en-US" dirty="0"/>
              <a:t>:</a:t>
            </a:r>
          </a:p>
          <a:p>
            <a:pPr fontAlgn="t"/>
            <a:r>
              <a:rPr lang="en-US" dirty="0" err="1"/>
              <a:t>Heriau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r>
              <a:rPr lang="en-US" dirty="0"/>
              <a:t>? 
</a:t>
            </a:r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? 
</a:t>
            </a:r>
            <a:r>
              <a:rPr lang="en-US" dirty="0" err="1"/>
              <a:t>Anghenion</a:t>
            </a:r>
            <a:r>
              <a:rPr lang="en-US" dirty="0"/>
              <a:t> </a:t>
            </a:r>
            <a:r>
              <a:rPr lang="en-US" dirty="0" err="1"/>
              <a:t>datblygu'r</a:t>
            </a:r>
            <a:r>
              <a:rPr lang="en-US" dirty="0"/>
              <a:t> </a:t>
            </a:r>
            <a:r>
              <a:rPr lang="en-US" dirty="0" err="1"/>
              <a:t>gweithlu</a:t>
            </a:r>
            <a:r>
              <a:rPr lang="en-US" dirty="0"/>
              <a:t>? 
</a:t>
            </a:r>
            <a:r>
              <a:rPr lang="en-US" dirty="0" err="1"/>
              <a:t>Datrysiadau</a:t>
            </a:r>
            <a:r>
              <a:rPr lang="en-US" dirty="0"/>
              <a:t> </a:t>
            </a:r>
            <a:r>
              <a:rPr lang="en-US" dirty="0" err="1"/>
              <a:t>cadw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FE5AF8-EDE1-8BD4-2145-C3506D8AA9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305794" cy="4147662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The Team Under Pressure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Group analysis.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Questions: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Leadership challenges?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Impact on children?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Workforce development needs?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Retention solutions?</a:t>
            </a:r>
          </a:p>
        </p:txBody>
      </p:sp>
    </p:spTree>
    <p:extLst>
      <p:ext uri="{BB962C8B-B14F-4D97-AF65-F5344CB8AC3E}">
        <p14:creationId xmlns:p14="http://schemas.microsoft.com/office/powerpoint/2010/main" val="16116483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30584-AED4-9BFC-0C6C-6781410CF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base"/>
            <a:r>
              <a:rPr lang="en-GB" b="1" dirty="0" err="1"/>
              <a:t>Cynllun</a:t>
            </a:r>
            <a:r>
              <a:rPr lang="en-GB" b="1" dirty="0"/>
              <a:t> </a:t>
            </a:r>
            <a:r>
              <a:rPr lang="en-GB" b="1" dirty="0" err="1"/>
              <a:t>Gwella'r</a:t>
            </a:r>
            <a:r>
              <a:rPr lang="en-GB" b="1" dirty="0"/>
              <a:t> </a:t>
            </a:r>
            <a:r>
              <a:rPr lang="en-GB" b="1" dirty="0" err="1"/>
              <a:t>Gweithlu</a:t>
            </a:r>
            <a:br>
              <a:rPr lang="en-US" dirty="0"/>
            </a:br>
            <a:r>
              <a:rPr lang="en-GB" b="1" dirty="0">
                <a:solidFill>
                  <a:srgbClr val="0070C0"/>
                </a:solidFill>
              </a:rPr>
              <a:t>Workforce Improvement Activity</a:t>
            </a:r>
            <a:br>
              <a:rPr lang="en-US" dirty="0"/>
            </a:b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030B0A-676F-6E6F-1250-B869533F8B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fontAlgn="t">
              <a:buNone/>
            </a:pP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cynhyrchu</a:t>
            </a:r>
            <a:r>
              <a:rPr lang="en-US" dirty="0"/>
              <a:t>:</a:t>
            </a:r>
          </a:p>
          <a:p>
            <a:pPr marL="342900" lvl="0" indent="-342900" fontAlgn="t"/>
            <a:r>
              <a:rPr lang="en-US" dirty="0"/>
              <a:t>Tair </a:t>
            </a:r>
            <a:r>
              <a:rPr lang="en-US" dirty="0" err="1"/>
              <a:t>gweithred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unwaith</a:t>
            </a:r>
            <a:r>
              <a:rPr lang="en-US" dirty="0"/>
              <a:t>
Tri cham </a:t>
            </a:r>
            <a:r>
              <a:rPr lang="en-US" dirty="0" err="1"/>
              <a:t>gweithredu</a:t>
            </a:r>
            <a:r>
              <a:rPr lang="en-US" dirty="0"/>
              <a:t> </a:t>
            </a:r>
            <a:r>
              <a:rPr lang="en-US" dirty="0" err="1"/>
              <a:t>tymor</a:t>
            </a:r>
            <a:r>
              <a:rPr lang="en-US" dirty="0"/>
              <a:t> </a:t>
            </a:r>
            <a:r>
              <a:rPr lang="en-US" dirty="0" err="1"/>
              <a:t>canolig</a:t>
            </a:r>
            <a:r>
              <a:rPr lang="en-US" dirty="0"/>
              <a:t>
Tair </a:t>
            </a:r>
            <a:r>
              <a:rPr lang="en-US" dirty="0" err="1"/>
              <a:t>gweithred</a:t>
            </a:r>
            <a:r>
              <a:rPr lang="en-US" dirty="0"/>
              <a:t> </a:t>
            </a:r>
            <a:r>
              <a:rPr lang="en-US" dirty="0" err="1"/>
              <a:t>hirdymor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EF8205B-327E-17D4-5425-C845D901836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Groups produce: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Three immediate actions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Three medium-term actions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Three long-term actions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722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7C9464-7D01-8A2E-0518-70867AC449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4736A-384E-20C4-3465-72F84B947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93659"/>
          </a:xfrm>
        </p:spPr>
        <p:txBody>
          <a:bodyPr>
            <a:noAutofit/>
          </a:bodyPr>
          <a:lstStyle/>
          <a:p>
            <a:pPr fontAlgn="t"/>
            <a:r>
              <a:rPr lang="en-US" b="1" dirty="0"/>
              <a:t>Beth </a:t>
            </a:r>
            <a:r>
              <a:rPr lang="en-US" b="1" dirty="0" err="1"/>
              <a:t>Sy'n</a:t>
            </a:r>
            <a:r>
              <a:rPr lang="en-US" b="1" dirty="0"/>
              <a:t> </a:t>
            </a:r>
            <a:r>
              <a:rPr lang="en-US" b="1" dirty="0" err="1"/>
              <a:t>Gwneud</a:t>
            </a:r>
            <a:r>
              <a:rPr lang="en-US" b="1" dirty="0"/>
              <a:t> </a:t>
            </a:r>
            <a:r>
              <a:rPr lang="en-US" b="1" dirty="0" err="1"/>
              <a:t>Arweinydd</a:t>
            </a:r>
            <a:r>
              <a:rPr lang="en-US" b="1" dirty="0"/>
              <a:t> Da?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What Makes a Good Leader?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29F23-AB4E-CDA9-90BF-976B4CADCC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8130" y="1805978"/>
            <a:ext cx="4317670" cy="4476997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 err="1"/>
              <a:t>Disgrifiwch</a:t>
            </a:r>
            <a:r>
              <a:rPr lang="en-US" b="1" dirty="0"/>
              <a:t> </a:t>
            </a:r>
            <a:r>
              <a:rPr lang="en-US" b="1" dirty="0" err="1"/>
              <a:t>arweinwyr</a:t>
            </a:r>
            <a:r>
              <a:rPr lang="en-US" b="1" dirty="0"/>
              <a:t> </a:t>
            </a:r>
            <a:r>
              <a:rPr lang="en-US" b="1" dirty="0" err="1"/>
              <a:t>effeithiol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 tri </a:t>
            </a:r>
            <a:r>
              <a:rPr lang="en-US" b="1" dirty="0" err="1"/>
              <a:t>gair</a:t>
            </a:r>
            <a:r>
              <a:rPr lang="en-US" b="1" dirty="0"/>
              <a:t>.</a:t>
            </a:r>
          </a:p>
          <a:p>
            <a:pPr fontAlgn="t">
              <a:buNone/>
            </a:pPr>
            <a:endParaRPr lang="en-US" b="1" dirty="0">
              <a:solidFill>
                <a:srgbClr val="0070C0"/>
              </a:solidFill>
            </a:endParaRPr>
          </a:p>
          <a:p>
            <a:pPr fontAlgn="t">
              <a:buNone/>
            </a:pPr>
            <a:endParaRPr lang="en-US" b="1" dirty="0">
              <a:solidFill>
                <a:srgbClr val="0070C0"/>
              </a:solidFill>
            </a:endParaRPr>
          </a:p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 Describe effective leaders in three words.</a:t>
            </a:r>
            <a:endParaRPr lang="en-US" dirty="0">
              <a:solidFill>
                <a:srgbClr val="0070C0"/>
              </a:solidFill>
            </a:endParaRPr>
          </a:p>
          <a:p>
            <a:pPr fontAlgn="t">
              <a:buNone/>
            </a:pPr>
            <a:endParaRPr lang="en-US" dirty="0"/>
          </a:p>
        </p:txBody>
      </p:sp>
      <p:pic>
        <p:nvPicPr>
          <p:cNvPr id="5" name="Content Placeholder 4" descr="Session QR Code">
            <a:extLst>
              <a:ext uri="{FF2B5EF4-FFF2-40B4-BE49-F238E27FC236}">
                <a16:creationId xmlns:a16="http://schemas.microsoft.com/office/drawing/2014/main" id="{A385B830-92D2-4F7A-5EAE-9E240FEFD2B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28032" y="1805978"/>
            <a:ext cx="3577590" cy="3577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8787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46CEF-47D0-4F55-A262-95EAA2600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t"/>
            <a:r>
              <a:rPr lang="en-US" b="1" dirty="0"/>
              <a:t>Hunanasesiad Arweinyddiaeth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Leadership Self-Assessment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7CDF0A-3EA8-39D6-8F04-450002EBB8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US" dirty="0" err="1"/>
              <a:t>Graddiwch</a:t>
            </a:r>
            <a:r>
              <a:rPr lang="en-US" dirty="0"/>
              <a:t> RAG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:</a:t>
            </a:r>
          </a:p>
          <a:p>
            <a:pPr fontAlgn="t"/>
            <a:r>
              <a:rPr lang="en-US" dirty="0" err="1"/>
              <a:t>Cyfathrebu</a:t>
            </a:r>
            <a:r>
              <a:rPr lang="en-US" dirty="0"/>
              <a:t>
Hyder
</a:t>
            </a:r>
            <a:r>
              <a:rPr lang="en-US" dirty="0" err="1"/>
              <a:t>Dirprwyo</a:t>
            </a:r>
            <a:r>
              <a:rPr lang="en-US" dirty="0"/>
              <a:t>
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Gwrthdaro</a:t>
            </a:r>
            <a:r>
              <a:rPr lang="en-US" dirty="0"/>
              <a:t>
</a:t>
            </a:r>
            <a:r>
              <a:rPr lang="en-US" dirty="0" err="1"/>
              <a:t>Hyfforddi</a:t>
            </a:r>
            <a:r>
              <a:rPr lang="en-US" dirty="0"/>
              <a:t>
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Myfyriol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074C8A2-7259-6A04-355C-D4BD4DB809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RAG rate yourself: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Communication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Confidence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Delegation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Conflict Management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Coaching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Reflective Practice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246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ssion QR Code">
            <a:extLst>
              <a:ext uri="{FF2B5EF4-FFF2-40B4-BE49-F238E27FC236}">
                <a16:creationId xmlns:a16="http://schemas.microsoft.com/office/drawing/2014/main" id="{37C74575-DE12-695B-A0A7-BA039CB575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577528" y="1825625"/>
            <a:ext cx="3988943" cy="398894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34B7D08F-E5C7-E645-824B-446990ABD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 algn="ctr" fontAlgn="t"/>
            <a:r>
              <a:rPr lang="en-US" b="1" dirty="0"/>
              <a:t>Hunanasesiad Arweinyddiaeth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Leadership Self-Assessment</a:t>
            </a:r>
          </a:p>
        </p:txBody>
      </p:sp>
    </p:spTree>
    <p:extLst>
      <p:ext uri="{BB962C8B-B14F-4D97-AF65-F5344CB8AC3E}">
        <p14:creationId xmlns:p14="http://schemas.microsoft.com/office/powerpoint/2010/main" val="27625116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1FD6A-49DF-5AB1-9E72-A74BC331D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t"/>
            <a:r>
              <a:rPr lang="en-US" b="1" dirty="0"/>
              <a:t>Cyswllt ag </a:t>
            </a:r>
            <a:r>
              <a:rPr lang="en-US" b="1" dirty="0" err="1"/>
              <a:t>Asesiad</a:t>
            </a:r>
            <a:r>
              <a:rPr lang="en-US" b="1" dirty="0"/>
              <a:t> Patch 6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Patch 6 Assessment Link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A07C901-1134-AABB-06EE-5478A3374B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t">
              <a:buNone/>
            </a:pPr>
            <a:r>
              <a:rPr lang="en-US" b="1" dirty="0"/>
              <a:t>Patch 6 requires:</a:t>
            </a:r>
          </a:p>
          <a:p>
            <a:pPr marL="342900" lvl="0" indent="-342900" fontAlgn="t"/>
            <a:r>
              <a:rPr lang="en-US" dirty="0" err="1"/>
              <a:t>Adolygiad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r>
              <a:rPr lang="en-US" dirty="0"/>
              <a:t>
Hunanasesiad
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gweithredu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
</a:t>
            </a:r>
            <a:r>
              <a:rPr lang="en-US" dirty="0" err="1"/>
              <a:t>Dyddiadur</a:t>
            </a:r>
            <a:r>
              <a:rPr lang="en-US" dirty="0"/>
              <a:t> </a:t>
            </a:r>
            <a:r>
              <a:rPr lang="en-US" dirty="0" err="1"/>
              <a:t>myfyriol</a:t>
            </a:r>
            <a:r>
              <a:rPr lang="en-US" dirty="0"/>
              <a:t> </a:t>
            </a:r>
            <a:r>
              <a:rPr lang="en-US" dirty="0" err="1"/>
              <a:t>terfynol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84AF760-FC74-49CB-3CFB-B2F99E8271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Patch 6 requires</a:t>
            </a:r>
            <a:r>
              <a:rPr lang="en-US" dirty="0">
                <a:solidFill>
                  <a:srgbClr val="0070C0"/>
                </a:solidFill>
              </a:rPr>
              <a:t>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Leadership review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Self-assessment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Personal action plan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Final reflective journal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2048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D74FC5-076A-767B-21E7-48EC0C225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4B001-CF60-4279-8C4C-E71471A16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t"/>
            <a:r>
              <a:rPr lang="en-US" b="1" dirty="0"/>
              <a:t>Archwiliad Arweinyddiaeth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Leadership Audit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E1DC7BA-C8E0-10C3-AA4F-0268AF464E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US" dirty="0"/>
              <a:t>Identify:</a:t>
            </a:r>
          </a:p>
          <a:p>
            <a:pPr fontAlgn="t">
              <a:buNone/>
            </a:pPr>
            <a:r>
              <a:rPr lang="en-US" b="1" dirty="0"/>
              <a:t>Strengths</a:t>
            </a:r>
          </a:p>
          <a:p>
            <a:pPr fontAlgn="t">
              <a:buNone/>
            </a:pPr>
            <a:r>
              <a:rPr lang="en-US" b="1" dirty="0"/>
              <a:t>Development Needs</a:t>
            </a:r>
          </a:p>
          <a:p>
            <a:pPr fontAlgn="t">
              <a:buNone/>
            </a:pPr>
            <a:r>
              <a:rPr lang="en-US" b="1" dirty="0"/>
              <a:t>Opportunities</a:t>
            </a:r>
          </a:p>
          <a:p>
            <a:pPr fontAlgn="t">
              <a:buNone/>
            </a:pPr>
            <a:r>
              <a:rPr lang="en-US" b="1" dirty="0"/>
              <a:t>Threats</a:t>
            </a:r>
          </a:p>
          <a:p>
            <a:pPr fontAlgn="t">
              <a:buNone/>
            </a:pPr>
            <a:endParaRPr lang="en-US" b="1" dirty="0"/>
          </a:p>
          <a:p>
            <a:pPr fontAlgn="t">
              <a:buNone/>
            </a:pPr>
            <a:r>
              <a:rPr lang="en-US" dirty="0"/>
              <a:t>(SWOT Activity)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8E15A4A-B44C-141F-30D3-141F166D38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Identify:</a:t>
            </a:r>
          </a:p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Strengths</a:t>
            </a:r>
          </a:p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Development Needs</a:t>
            </a:r>
          </a:p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Opportunities</a:t>
            </a:r>
          </a:p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Threats</a:t>
            </a:r>
          </a:p>
          <a:p>
            <a:pPr fontAlgn="t">
              <a:buNone/>
            </a:pPr>
            <a:endParaRPr lang="en-US" b="1" dirty="0">
              <a:solidFill>
                <a:srgbClr val="0070C0"/>
              </a:solidFill>
            </a:endParaRP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(SWOT Activity)</a:t>
            </a:r>
          </a:p>
        </p:txBody>
      </p:sp>
    </p:spTree>
    <p:extLst>
      <p:ext uri="{BB962C8B-B14F-4D97-AF65-F5344CB8AC3E}">
        <p14:creationId xmlns:p14="http://schemas.microsoft.com/office/powerpoint/2010/main" val="34491480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AA4D1-2F92-E1D1-F363-8B9A5B90C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13A5B-A03D-0D59-DEEB-E51EA7AE4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t"/>
            <a:r>
              <a:rPr lang="en-US" b="1" dirty="0" err="1"/>
              <a:t>Cynllun</a:t>
            </a:r>
            <a:r>
              <a:rPr lang="en-US" b="1" dirty="0"/>
              <a:t> </a:t>
            </a:r>
            <a:r>
              <a:rPr lang="en-US" b="1" dirty="0" err="1"/>
              <a:t>Datblygu</a:t>
            </a:r>
            <a:r>
              <a:rPr lang="en-US" b="1" dirty="0"/>
              <a:t> Arweinyddiaeth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Leadership Development Planning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EBCA97E-FBDA-B8D5-9F07-02550B4DB5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fontAlgn="t">
              <a:buNone/>
            </a:pPr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ganfyddiadau</a:t>
            </a:r>
            <a:r>
              <a:rPr lang="en-US" dirty="0"/>
              <a:t> </a:t>
            </a:r>
            <a:r>
              <a:rPr lang="en-US" dirty="0" err="1"/>
              <a:t>o'ch</a:t>
            </a:r>
            <a:r>
              <a:rPr lang="en-US" dirty="0"/>
              <a:t> </a:t>
            </a:r>
            <a:r>
              <a:rPr lang="en-US" dirty="0" err="1"/>
              <a:t>archwiliad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gwblhau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.</a:t>
            </a:r>
          </a:p>
          <a:p>
            <a:pPr fontAlgn="t">
              <a:buNone/>
            </a:pPr>
            <a:r>
              <a:rPr lang="en-US" b="1" dirty="0" err="1"/>
              <a:t>Targedau</a:t>
            </a:r>
            <a:r>
              <a:rPr lang="en-US" b="1" dirty="0"/>
              <a:t> SMART</a:t>
            </a:r>
          </a:p>
          <a:p>
            <a:pPr fontAlgn="t">
              <a:buNone/>
            </a:pPr>
            <a:r>
              <a:rPr lang="en-US" dirty="0"/>
              <a:t>Specific</a:t>
            </a:r>
          </a:p>
          <a:p>
            <a:pPr fontAlgn="t">
              <a:buNone/>
            </a:pPr>
            <a:r>
              <a:rPr lang="en-US" dirty="0"/>
              <a:t>Measurable</a:t>
            </a:r>
          </a:p>
          <a:p>
            <a:pPr fontAlgn="t">
              <a:buNone/>
            </a:pPr>
            <a:r>
              <a:rPr lang="en-US" dirty="0"/>
              <a:t>Achievable</a:t>
            </a:r>
          </a:p>
          <a:p>
            <a:pPr fontAlgn="t">
              <a:buNone/>
            </a:pPr>
            <a:r>
              <a:rPr lang="en-US" dirty="0"/>
              <a:t>Relevant</a:t>
            </a:r>
          </a:p>
          <a:p>
            <a:pPr fontAlgn="t">
              <a:buNone/>
            </a:pPr>
            <a:r>
              <a:rPr lang="en-US" dirty="0"/>
              <a:t>Time-bound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8EAE842-C410-B09D-B0D0-9F5F762E41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Use findings from your audit to complete your plan.</a:t>
            </a:r>
          </a:p>
          <a:p>
            <a:pPr fontAlgn="t">
              <a:buNone/>
            </a:pPr>
            <a:r>
              <a:rPr lang="en-US" b="1" dirty="0">
                <a:solidFill>
                  <a:srgbClr val="0070C0"/>
                </a:solidFill>
              </a:rPr>
              <a:t>SMART Targets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Specific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Measurable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Achievable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Relevant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Time-bound</a:t>
            </a:r>
          </a:p>
        </p:txBody>
      </p:sp>
    </p:spTree>
    <p:extLst>
      <p:ext uri="{BB962C8B-B14F-4D97-AF65-F5344CB8AC3E}">
        <p14:creationId xmlns:p14="http://schemas.microsoft.com/office/powerpoint/2010/main" val="10885426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95F10-C894-3BE5-4342-CCC06A1B9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1FAA38-7356-442C-5905-0265BE9A1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215153"/>
            <a:ext cx="8508206" cy="1035423"/>
          </a:xfrm>
        </p:spPr>
        <p:txBody>
          <a:bodyPr>
            <a:normAutofit fontScale="90000"/>
          </a:bodyPr>
          <a:lstStyle/>
          <a:p>
            <a:pPr fontAlgn="t"/>
            <a:r>
              <a:rPr lang="en-US" b="1" dirty="0" err="1"/>
              <a:t>Cofnod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r>
              <a:rPr lang="en-US" b="1" dirty="0"/>
              <a:t> </a:t>
            </a:r>
            <a:r>
              <a:rPr lang="en-US" b="1" dirty="0" err="1"/>
              <a:t>Terfynol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Final Reflective Journal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0AEBB-A8CF-1B28-E9E1-49C494BAC9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954664"/>
            <a:ext cx="4237892" cy="4476146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dirty="0" err="1"/>
              <a:t>Annog</a:t>
            </a:r>
            <a:r>
              <a:rPr lang="en-US" dirty="0"/>
              <a:t>: 
Sut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o </a:t>
            </a:r>
            <a:r>
              <a:rPr lang="en-US" dirty="0" err="1"/>
              <a:t>arweinyddiaeth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y </a:t>
            </a:r>
            <a:r>
              <a:rPr lang="en-US" dirty="0" err="1"/>
              <a:t>modiwl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?</a:t>
            </a:r>
          </a:p>
          <a:p>
            <a:pPr fontAlgn="t">
              <a:buNone/>
            </a:pP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83753F-4EBF-0784-FE2F-473583636F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954663"/>
            <a:ext cx="4402015" cy="4476147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Prompt:</a:t>
            </a: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How has your understanding of leadership developed during this module?</a:t>
            </a:r>
          </a:p>
        </p:txBody>
      </p:sp>
    </p:spTree>
    <p:extLst>
      <p:ext uri="{BB962C8B-B14F-4D97-AF65-F5344CB8AC3E}">
        <p14:creationId xmlns:p14="http://schemas.microsoft.com/office/powerpoint/2010/main" val="12310830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1C957-5328-B90F-FA4A-589B7F1A8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89093A-2BE2-C457-117C-53AB1AEB1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215153"/>
            <a:ext cx="7886700" cy="1035423"/>
          </a:xfrm>
        </p:spPr>
        <p:txBody>
          <a:bodyPr>
            <a:normAutofit fontScale="90000"/>
          </a:bodyPr>
          <a:lstStyle/>
          <a:p>
            <a:pPr fontAlgn="t"/>
            <a:r>
              <a:rPr lang="en-US" b="1" dirty="0" err="1"/>
              <a:t>Fframwaith</a:t>
            </a:r>
            <a:r>
              <a:rPr lang="en-US" b="1" dirty="0"/>
              <a:t> </a:t>
            </a:r>
            <a:r>
              <a:rPr lang="en-US" b="1" dirty="0" err="1"/>
              <a:t>Anwytho</a:t>
            </a:r>
            <a:r>
              <a:rPr lang="en-US" b="1" dirty="0"/>
              <a:t> Cymru </a:t>
            </a:r>
            <a:r>
              <a:rPr lang="en-US" b="1" dirty="0" err="1"/>
              <a:t>Gyfan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All Wales Induction Framework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AD734-F25D-CC61-691F-42B180AF14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479176"/>
            <a:ext cx="4237892" cy="4476146"/>
          </a:xfrm>
        </p:spPr>
        <p:txBody>
          <a:bodyPr>
            <a:normAutofit fontScale="92500"/>
          </a:bodyPr>
          <a:lstStyle/>
          <a:p>
            <a:pPr fontAlgn="t">
              <a:buNone/>
            </a:pPr>
            <a:r>
              <a:rPr lang="en-US" dirty="0"/>
              <a:t>Mae'r </a:t>
            </a:r>
            <a:r>
              <a:rPr lang="en-US" dirty="0" err="1"/>
              <a:t>sesiwn</a:t>
            </a:r>
            <a:r>
              <a:rPr lang="en-US" dirty="0"/>
              <a:t> hon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cefnogi</a:t>
            </a:r>
            <a:r>
              <a:rPr lang="en-US" dirty="0"/>
              <a:t>: </a:t>
            </a:r>
          </a:p>
          <a:p>
            <a:pPr fontAlgn="t"/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myfyriol</a:t>
            </a:r>
            <a:r>
              <a:rPr lang="en-US" dirty="0"/>
              <a:t>
</a:t>
            </a:r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proffesiynol</a:t>
            </a:r>
            <a:r>
              <a:rPr lang="en-US" dirty="0"/>
              <a:t>
</a:t>
            </a:r>
            <a:r>
              <a:rPr lang="en-US" dirty="0" err="1"/>
              <a:t>Atebolrwydd</a:t>
            </a:r>
            <a:r>
              <a:rPr lang="en-US" dirty="0"/>
              <a:t>
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</a:t>
            </a:r>
            <a:r>
              <a:rPr lang="en-US" dirty="0" err="1"/>
              <a:t>gweithlu</a:t>
            </a:r>
            <a:endParaRPr lang="en-US" dirty="0"/>
          </a:p>
          <a:p>
            <a:pPr marL="0" indent="0" fontAlgn="t">
              <a:buNone/>
            </a:pPr>
            <a:endParaRPr lang="en-US" dirty="0"/>
          </a:p>
          <a:p>
            <a:pPr fontAlgn="t">
              <a:buNone/>
            </a:pPr>
            <a:r>
              <a:rPr lang="en-US" dirty="0"/>
              <a:t>Mae'r AWIF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myfyriol</a:t>
            </a:r>
            <a:r>
              <a:rPr lang="en-US" dirty="0"/>
              <a:t>, </a:t>
            </a:r>
            <a:r>
              <a:rPr lang="en-US" dirty="0" err="1"/>
              <a:t>datblygiad</a:t>
            </a:r>
            <a:r>
              <a:rPr lang="en-US" dirty="0"/>
              <a:t> ac </a:t>
            </a:r>
            <a:r>
              <a:rPr lang="en-US" dirty="0" err="1"/>
              <a:t>atebolrwydd</a:t>
            </a:r>
            <a:r>
              <a:rPr lang="en-US" dirty="0"/>
              <a:t> </a:t>
            </a:r>
            <a:r>
              <a:rPr lang="en-US" dirty="0" err="1"/>
              <a:t>proffesiynol</a:t>
            </a:r>
            <a:r>
              <a:rPr lang="en-US" dirty="0"/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30E724-60E7-B4FA-FB75-534819E03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79176"/>
            <a:ext cx="4402015" cy="4476147"/>
          </a:xfrm>
        </p:spPr>
        <p:txBody>
          <a:bodyPr>
            <a:normAutofit fontScale="92500"/>
          </a:bodyPr>
          <a:lstStyle/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This session supports: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Reflective practice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Professional development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Accountability</a:t>
            </a:r>
          </a:p>
          <a:p>
            <a:pPr marL="342900" lvl="0" indent="-342900" fontAlgn="t"/>
            <a:r>
              <a:rPr lang="en-US" dirty="0">
                <a:solidFill>
                  <a:srgbClr val="0070C0"/>
                </a:solidFill>
              </a:rPr>
              <a:t>Workforce support</a:t>
            </a:r>
          </a:p>
          <a:p>
            <a:pPr marL="0" lvl="0" indent="0" fontAlgn="t">
              <a:buNone/>
            </a:pPr>
            <a:endParaRPr lang="en-US" dirty="0">
              <a:solidFill>
                <a:srgbClr val="0070C0"/>
              </a:solidFill>
            </a:endParaRPr>
          </a:p>
          <a:p>
            <a:pPr fontAlgn="t">
              <a:buNone/>
            </a:pPr>
            <a:r>
              <a:rPr lang="en-US" dirty="0">
                <a:solidFill>
                  <a:srgbClr val="0070C0"/>
                </a:solidFill>
              </a:rPr>
              <a:t>The AWIF includes reflective practice, development and professional accountability.</a:t>
            </a:r>
          </a:p>
        </p:txBody>
      </p:sp>
    </p:spTree>
    <p:extLst>
      <p:ext uri="{BB962C8B-B14F-4D97-AF65-F5344CB8AC3E}">
        <p14:creationId xmlns:p14="http://schemas.microsoft.com/office/powerpoint/2010/main" val="35106906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79643-CE28-5BA1-0BB1-53CCFABBA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t"/>
            <a:r>
              <a:rPr lang="en-US" b="1" dirty="0" err="1"/>
              <a:t>Adnoddau</a:t>
            </a:r>
            <a:r>
              <a:rPr lang="en-US" b="1" dirty="0"/>
              <a:t> </a:t>
            </a:r>
            <a:r>
              <a:rPr lang="en-US" b="1" dirty="0" err="1"/>
              <a:t>Defnyddiol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Useful Resources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6DCF91-88CA-AE87-CF57-1EAEBBD2A9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8619" y="1607344"/>
            <a:ext cx="8136731" cy="4028143"/>
          </a:xfrm>
        </p:spPr>
        <p:txBody>
          <a:bodyPr>
            <a:normAutofit fontScale="77500" lnSpcReduction="20000"/>
          </a:bodyPr>
          <a:lstStyle/>
          <a:p>
            <a:pPr fontAlgn="t">
              <a:buNone/>
            </a:pPr>
            <a:r>
              <a:rPr lang="en-US" b="1" dirty="0" err="1"/>
              <a:t>Goruchwylio</a:t>
            </a:r>
            <a:r>
              <a:rPr lang="en-US" b="1" dirty="0"/>
              <a:t> </a:t>
            </a:r>
            <a:r>
              <a:rPr lang="en-US" b="1" dirty="0" err="1"/>
              <a:t>effeithiol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 </a:t>
            </a:r>
            <a:r>
              <a:rPr lang="en-US" b="1" dirty="0" err="1"/>
              <a:t>gofal</a:t>
            </a:r>
            <a:r>
              <a:rPr lang="en-US" b="1" dirty="0"/>
              <a:t> </a:t>
            </a:r>
            <a:r>
              <a:rPr lang="en-US" b="1" dirty="0" err="1"/>
              <a:t>cymdeithasol</a:t>
            </a:r>
            <a:r>
              <a:rPr lang="en-US" b="1" dirty="0"/>
              <a:t>, y </a:t>
            </a:r>
            <a:r>
              <a:rPr lang="en-US" b="1" dirty="0" err="1"/>
              <a:t>blynyddoedd</a:t>
            </a:r>
            <a:r>
              <a:rPr lang="en-US" b="1" dirty="0"/>
              <a:t> </a:t>
            </a:r>
            <a:r>
              <a:rPr lang="en-US" b="1" dirty="0" err="1"/>
              <a:t>cynnar</a:t>
            </a:r>
            <a:r>
              <a:rPr lang="en-US" b="1" dirty="0"/>
              <a:t> a </a:t>
            </a:r>
            <a:r>
              <a:rPr lang="en-US" b="1" dirty="0" err="1"/>
              <a:t>gofal</a:t>
            </a:r>
            <a:r>
              <a:rPr lang="en-US" b="1" dirty="0"/>
              <a:t> plant/ </a:t>
            </a:r>
            <a:r>
              <a:rPr lang="en-US" b="1" dirty="0">
                <a:solidFill>
                  <a:srgbClr val="0070C0"/>
                </a:solidFill>
              </a:rPr>
              <a:t>Effective supervision in social care, early years and childcare</a:t>
            </a:r>
          </a:p>
          <a:p>
            <a:pPr fontAlgn="t">
              <a:buNone/>
            </a:pPr>
            <a:r>
              <a:rPr lang="en-US" dirty="0">
                <a:hlinkClick r:id="rId3"/>
              </a:rPr>
              <a:t>Effective supervision in social care, early years… | Social Care Wales</a:t>
            </a:r>
            <a:endParaRPr lang="en-US" dirty="0"/>
          </a:p>
          <a:p>
            <a:pPr fontAlgn="t">
              <a:buNone/>
            </a:pPr>
            <a:r>
              <a:rPr lang="en-US" b="1" dirty="0" err="1"/>
              <a:t>Awgrymiadau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gyfer</a:t>
            </a:r>
            <a:r>
              <a:rPr lang="en-US" b="1" dirty="0"/>
              <a:t> </a:t>
            </a:r>
            <a:r>
              <a:rPr lang="en-US" b="1" dirty="0" err="1"/>
              <a:t>cymathu</a:t>
            </a:r>
            <a:r>
              <a:rPr lang="en-US" b="1" dirty="0"/>
              <a:t> </a:t>
            </a:r>
            <a:r>
              <a:rPr lang="en-US" b="1" dirty="0" err="1"/>
              <a:t>gwerthoedd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 </a:t>
            </a:r>
            <a:r>
              <a:rPr lang="en-US" b="1" dirty="0" err="1"/>
              <a:t>sefydlu</a:t>
            </a:r>
            <a:r>
              <a:rPr lang="en-US" b="1" dirty="0"/>
              <a:t>, </a:t>
            </a:r>
            <a:r>
              <a:rPr lang="en-US" b="1" dirty="0" err="1"/>
              <a:t>goruchwylio</a:t>
            </a:r>
            <a:r>
              <a:rPr lang="en-US" b="1" dirty="0"/>
              <a:t> ac </a:t>
            </a:r>
            <a:r>
              <a:rPr lang="en-US" b="1" dirty="0" err="1"/>
              <a:t>arfarnu</a:t>
            </a:r>
            <a:r>
              <a:rPr lang="en-US" b="1" dirty="0"/>
              <a:t>/ </a:t>
            </a:r>
            <a:r>
              <a:rPr lang="en-US" b="1" dirty="0">
                <a:solidFill>
                  <a:srgbClr val="0070C0"/>
                </a:solidFill>
              </a:rPr>
              <a:t>Top tips for assimilating values in induction, supervision and appraisal</a:t>
            </a:r>
          </a:p>
          <a:p>
            <a:pPr fontAlgn="t">
              <a:buNone/>
            </a:pPr>
            <a:r>
              <a:rPr lang="en-US" dirty="0">
                <a:hlinkClick r:id="rId4"/>
              </a:rPr>
              <a:t>Top tips for assimilating values in induction,… | Social Care Wales</a:t>
            </a:r>
            <a:endParaRPr lang="en-US" dirty="0"/>
          </a:p>
          <a:p>
            <a:pPr fontAlgn="t">
              <a:buNone/>
            </a:pPr>
            <a:r>
              <a:rPr lang="en-US" b="1" dirty="0"/>
              <a:t>Gofal </a:t>
            </a:r>
            <a:r>
              <a:rPr lang="en-US" b="1" dirty="0" err="1"/>
              <a:t>Cymdeithasol</a:t>
            </a:r>
            <a:r>
              <a:rPr lang="en-US" b="1" dirty="0"/>
              <a:t> Cymru – Arweinyddiaeth / </a:t>
            </a:r>
            <a:r>
              <a:rPr lang="en-US" b="1" dirty="0">
                <a:solidFill>
                  <a:srgbClr val="0070C0"/>
                </a:solidFill>
              </a:rPr>
              <a:t>Social Care Wales - Leadership</a:t>
            </a:r>
          </a:p>
          <a:p>
            <a:pPr fontAlgn="t">
              <a:buNone/>
            </a:pPr>
            <a:r>
              <a:rPr lang="en-US" dirty="0">
                <a:hlinkClick r:id="rId5"/>
              </a:rPr>
              <a:t>Leadership | Social Care Wales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4764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97CC8-9B7A-B72C-D09D-9E4558B10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3E15E-D348-6789-BE03-E91322E51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344" y="0"/>
            <a:ext cx="7886700" cy="1065089"/>
          </a:xfrm>
        </p:spPr>
        <p:txBody>
          <a:bodyPr>
            <a:normAutofit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01DE5-7610-77C6-AB00-C5F95EF933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065089"/>
            <a:ext cx="8707498" cy="4828505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Belbin, R.M. (2010) </a:t>
            </a:r>
            <a:r>
              <a:rPr lang="en-US" i="1" dirty="0"/>
              <a:t>Management teams : why they succeed or fail</a:t>
            </a:r>
            <a:r>
              <a:rPr lang="en-US" dirty="0"/>
              <a:t>. 3rd ed. Oxford, U.K: Butterworth-Heinemann.</a:t>
            </a:r>
          </a:p>
          <a:p>
            <a:r>
              <a:rPr lang="en-US" dirty="0"/>
              <a:t>Clutterbuck, D. (2014) </a:t>
            </a:r>
            <a:r>
              <a:rPr lang="en-US" i="1" dirty="0"/>
              <a:t>Everyone needs a mentor</a:t>
            </a:r>
            <a:r>
              <a:rPr lang="en-US" dirty="0"/>
              <a:t>. 5th edition. London: Chartered Institute of Personnel and Development.</a:t>
            </a:r>
          </a:p>
          <a:p>
            <a:r>
              <a:rPr lang="en-US" dirty="0"/>
              <a:t>Edmondson, A.C. (2019) </a:t>
            </a:r>
            <a:r>
              <a:rPr lang="en-US" i="1" dirty="0"/>
              <a:t>The fearless organization : creating psychological safety in the workplace for learning, innovation, and growth</a:t>
            </a:r>
            <a:r>
              <a:rPr lang="en-US" dirty="0"/>
              <a:t>. 1st ed. Wiley.</a:t>
            </a:r>
          </a:p>
          <a:p>
            <a:pPr fontAlgn="t"/>
            <a:r>
              <a:rPr lang="en-US" dirty="0"/>
              <a:t>Miller, W. R., &amp; Rollnick, S. (2013). </a:t>
            </a:r>
            <a:r>
              <a:rPr lang="en-US" i="1" dirty="0"/>
              <a:t>Motivational interviewing: Helping people change</a:t>
            </a:r>
            <a:r>
              <a:rPr lang="en-US" dirty="0"/>
              <a:t> (3rd edition). The Guilford Press.</a:t>
            </a:r>
          </a:p>
          <a:p>
            <a:pPr fontAlgn="t"/>
            <a:r>
              <a:rPr lang="en-US" dirty="0"/>
              <a:t>Moss, P. (2016) ‘Why can’t we get beyond quality?’ </a:t>
            </a:r>
            <a:r>
              <a:rPr lang="en-US" i="1" dirty="0"/>
              <a:t>Contemporary Issues in Early Childhood</a:t>
            </a:r>
            <a:r>
              <a:rPr lang="en-US" dirty="0"/>
              <a:t>, 17(1), pp. 8–15. </a:t>
            </a:r>
          </a:p>
          <a:p>
            <a:pPr fontAlgn="t"/>
            <a:r>
              <a:rPr lang="en-US" dirty="0"/>
              <a:t>Northouse, P. (2024) </a:t>
            </a:r>
            <a:r>
              <a:rPr lang="en-US" i="1" dirty="0"/>
              <a:t>Leadership: Theory and Practice</a:t>
            </a:r>
            <a:r>
              <a:rPr lang="en-US" dirty="0"/>
              <a:t>. London: Sage.</a:t>
            </a:r>
          </a:p>
          <a:p>
            <a:pPr fontAlgn="t"/>
            <a:r>
              <a:rPr lang="en-US" dirty="0"/>
              <a:t>Rodd, J. (2021) </a:t>
            </a:r>
            <a:r>
              <a:rPr lang="en-US" i="1" dirty="0"/>
              <a:t>Leadership in Early Childhood</a:t>
            </a:r>
            <a:r>
              <a:rPr lang="en-US" dirty="0"/>
              <a:t>. Taylor and Francis.</a:t>
            </a:r>
          </a:p>
          <a:p>
            <a:pPr fontAlgn="t"/>
            <a:r>
              <a:rPr lang="en-US" i="1" dirty="0"/>
              <a:t>Regulation and Inspection of Social Care (Wales) Act 2016, </a:t>
            </a:r>
            <a:r>
              <a:rPr lang="en-US" dirty="0" err="1"/>
              <a:t>anaw</a:t>
            </a:r>
            <a:r>
              <a:rPr lang="en-US" dirty="0"/>
              <a:t> 2. Available at: </a:t>
            </a:r>
            <a:r>
              <a:rPr lang="en-US" dirty="0">
                <a:hlinkClick r:id="rId3"/>
              </a:rPr>
              <a:t>Regulation and Inspection of Social Care (Wales) Act 2016</a:t>
            </a:r>
            <a:endParaRPr lang="en-US" dirty="0"/>
          </a:p>
          <a:p>
            <a:pPr fontAlgn="t"/>
            <a:r>
              <a:rPr lang="en-US" dirty="0"/>
              <a:t>Siraj, I. et al. (2015) </a:t>
            </a:r>
            <a:r>
              <a:rPr lang="en-US" i="1" dirty="0"/>
              <a:t>Assessing Quality in Early Childhood Education and Care</a:t>
            </a:r>
            <a:r>
              <a:rPr lang="en-US" dirty="0"/>
              <a:t>. IOE press.</a:t>
            </a:r>
          </a:p>
          <a:p>
            <a:pPr fontAlgn="t"/>
            <a:r>
              <a:rPr lang="en-US" i="1" dirty="0"/>
              <a:t>Social Services and Well-being (Wales) Act 2014</a:t>
            </a:r>
            <a:r>
              <a:rPr lang="en-US" dirty="0"/>
              <a:t>, </a:t>
            </a:r>
            <a:r>
              <a:rPr lang="en-US" dirty="0" err="1"/>
              <a:t>anaw</a:t>
            </a:r>
            <a:r>
              <a:rPr lang="en-US" dirty="0"/>
              <a:t> 4. Available at: </a:t>
            </a:r>
            <a:r>
              <a:rPr lang="en-US" dirty="0">
                <a:hlinkClick r:id="rId4"/>
              </a:rPr>
              <a:t>Social Services and Well-being (Wales) Act 2014</a:t>
            </a:r>
            <a:endParaRPr lang="en-US" dirty="0"/>
          </a:p>
          <a:p>
            <a:pPr fontAlgn="t"/>
            <a:r>
              <a:rPr lang="en-US" dirty="0"/>
              <a:t>Social Care Wales All Wales Induction Framework. Available at: </a:t>
            </a:r>
            <a:r>
              <a:rPr lang="en-US" dirty="0">
                <a:hlinkClick r:id="rId5"/>
              </a:rPr>
              <a:t>Induction framework for early years and child care | Social Care Wales</a:t>
            </a:r>
            <a:endParaRPr lang="en-US" dirty="0"/>
          </a:p>
          <a:p>
            <a:r>
              <a:rPr lang="en-US" dirty="0"/>
              <a:t>Tuckman, B.W. (1965) “Developmental sequence in small groups,” </a:t>
            </a:r>
            <a:r>
              <a:rPr lang="en-US" i="1" dirty="0"/>
              <a:t>Psychological bulletin</a:t>
            </a:r>
            <a:r>
              <a:rPr lang="en-US" dirty="0"/>
              <a:t>, 63(6), pp. 384–399. Available at: https://doi.org/10.1037/h0022100.</a:t>
            </a:r>
          </a:p>
          <a:p>
            <a:pPr fontAlgn="t"/>
            <a:r>
              <a:rPr lang="en-US" dirty="0"/>
              <a:t>Whitmore, J. (2017) </a:t>
            </a:r>
            <a:r>
              <a:rPr lang="en-US" i="1" dirty="0"/>
              <a:t>Coaching for Performance</a:t>
            </a:r>
            <a:r>
              <a:rPr lang="en-US" dirty="0"/>
              <a:t>. John Murray Press.</a:t>
            </a:r>
          </a:p>
          <a:p>
            <a:pPr fontAlgn="t"/>
            <a:r>
              <a:rPr lang="en-US" i="1" dirty="0"/>
              <a:t>Well-being of Future Generations (Wales) Act 2015., </a:t>
            </a:r>
            <a:r>
              <a:rPr lang="en-US" dirty="0" err="1"/>
              <a:t>anaw</a:t>
            </a:r>
            <a:r>
              <a:rPr lang="en-US" dirty="0"/>
              <a:t> 2. Available at: </a:t>
            </a:r>
            <a:r>
              <a:rPr lang="en-US" dirty="0">
                <a:hlinkClick r:id="rId6"/>
              </a:rPr>
              <a:t>Well-being of Future Generations (Wales) Act 2015</a:t>
            </a:r>
            <a:endParaRPr lang="en-US" dirty="0"/>
          </a:p>
          <a:p>
            <a:pPr fontAlgn="t">
              <a:buNone/>
            </a:pPr>
            <a:endParaRPr lang="en-US" dirty="0"/>
          </a:p>
          <a:p>
            <a:pPr fontAlgn="t">
              <a:lnSpc>
                <a:spcPct val="119048"/>
              </a:lnSpc>
              <a:buNone/>
            </a:pPr>
            <a:endParaRPr lang="en-US" sz="1050" dirty="0"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62798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8FC7A7A2E65949BCB8A1B5684C08DA" ma:contentTypeVersion="10" ma:contentTypeDescription="Create a new document." ma:contentTypeScope="" ma:versionID="560413eae5661bfa1f222d7c6894a3d8">
  <xsd:schema xmlns:xsd="http://www.w3.org/2001/XMLSchema" xmlns:xs="http://www.w3.org/2001/XMLSchema" xmlns:p="http://schemas.microsoft.com/office/2006/metadata/properties" xmlns:ns2="82d2d2b0-9523-4f03-a938-d6c7b30635b7" xmlns:ns3="a67e3343-a4c6-453d-839d-5737b92e28d6" targetNamespace="http://schemas.microsoft.com/office/2006/metadata/properties" ma:root="true" ma:fieldsID="b85fb1bbd67b4f7121932a2c300a9f1b" ns2:_="" ns3:_="">
    <xsd:import namespace="82d2d2b0-9523-4f03-a938-d6c7b30635b7"/>
    <xsd:import namespace="a67e3343-a4c6-453d-839d-5737b92e28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d2d2b0-9523-4f03-a938-d6c7b30635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7e3343-a4c6-453d-839d-5737b92e28d6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20d9763e-e350-4b5b-8689-cf6adb519c6d}" ma:internalName="TaxCatchAll" ma:showField="CatchAllData" ma:web="a67e3343-a4c6-453d-839d-5737b92e28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2d2d2b0-9523-4f03-a938-d6c7b30635b7">
      <Terms xmlns="http://schemas.microsoft.com/office/infopath/2007/PartnerControls"/>
    </lcf76f155ced4ddcb4097134ff3c332f>
    <TaxCatchAll xmlns="a67e3343-a4c6-453d-839d-5737b92e28d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CAC2988-1E9A-40B4-92C7-FB4C6C60F8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2d2d2b0-9523-4f03-a938-d6c7b30635b7"/>
    <ds:schemaRef ds:uri="a67e3343-a4c6-453d-839d-5737b92e28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85D5CDD-9E29-4C02-BEFE-E4A36BBE7846}">
  <ds:schemaRefs>
    <ds:schemaRef ds:uri="http://schemas.microsoft.com/office/2006/documentManagement/types"/>
    <ds:schemaRef ds:uri="a67e3343-a4c6-453d-839d-5737b92e28d6"/>
    <ds:schemaRef ds:uri="http://schemas.microsoft.com/office/infopath/2007/PartnerControls"/>
    <ds:schemaRef ds:uri="http://purl.org/dc/terms/"/>
    <ds:schemaRef ds:uri="http://purl.org/dc/elements/1.1/"/>
    <ds:schemaRef ds:uri="82d2d2b0-9523-4f03-a938-d6c7b30635b7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A8AFE32-867D-46B6-AC45-DCA4091DE33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335</TotalTime>
  <Words>1798</Words>
  <Application>Microsoft Office PowerPoint</Application>
  <PresentationFormat>On-screen Show (4:3)</PresentationFormat>
  <Paragraphs>356</Paragraphs>
  <Slides>35</Slides>
  <Notes>34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Calibri</vt:lpstr>
      <vt:lpstr>Calibri Light</vt:lpstr>
      <vt:lpstr>Segoe UI</vt:lpstr>
      <vt:lpstr>Title Slide 1</vt:lpstr>
      <vt:lpstr>Title Slide 2</vt:lpstr>
      <vt:lpstr>Title Slide 4</vt:lpstr>
      <vt:lpstr>Sub Title 1</vt:lpstr>
      <vt:lpstr>Accessible 2</vt:lpstr>
      <vt:lpstr>  Sessiwn 10 Arwain Timau, Perfformiad a Datblygiad y Gweithlu       </vt:lpstr>
      <vt:lpstr>Sgiliau Cyflogadwyedd/Trosglwyddadwy Employability/Transferable Skills</vt:lpstr>
      <vt:lpstr>Safonau Galwedigaethol Cenedlaethol National Occupational Standards</vt:lpstr>
      <vt:lpstr>  AWIF   </vt:lpstr>
      <vt:lpstr>Canlyniadau Dysgu Learning Outcomes</vt:lpstr>
      <vt:lpstr>Sut mae timau gwych yn edrych? What do great teams look like? </vt:lpstr>
      <vt:lpstr>Pam Mae Timau'n Bwysig? Why Do Teams Matter? </vt:lpstr>
      <vt:lpstr>Nodweddion Timau Effeithiol Characteristics of Effective Teams</vt:lpstr>
      <vt:lpstr>Datblygiad Tîm Team Development</vt:lpstr>
      <vt:lpstr>Diwylliant Tîm Cadarnhaol Building Positive Team Culture</vt:lpstr>
      <vt:lpstr>Cyfathrebu ac Ymddiriedaeth Communication and Trust</vt:lpstr>
      <vt:lpstr>PowerPoint Presentation</vt:lpstr>
      <vt:lpstr>Hyfforddi a Mentora Coaching and Mentoring</vt:lpstr>
      <vt:lpstr>Model GROW GROW Coaching Model</vt:lpstr>
      <vt:lpstr>Mentora mewn Lleoliadau Blynyddoedd Cynnar Mentoring in Early Years Settings </vt:lpstr>
      <vt:lpstr>Datblygiad y Gweithlu Workforce Development</vt:lpstr>
      <vt:lpstr>DPP a Datblygiad Proffesiynol CPD and Professional Development</vt:lpstr>
      <vt:lpstr>Rheoli Perfformiad Performance Management</vt:lpstr>
      <vt:lpstr>Goruchwylio ac Arfarnu Supervision and Appraisal</vt:lpstr>
      <vt:lpstr>Sgyrsiau Anodd Difficult Conversations</vt:lpstr>
      <vt:lpstr>Lles Staff Staff Wellbeing</vt:lpstr>
      <vt:lpstr>Llosgi Allan a Heriau'r Gweithlu Burnout and Workforce Challenges</vt:lpstr>
      <vt:lpstr>Cadw Staff a Recriwtio Retention and Recruitment</vt:lpstr>
      <vt:lpstr>Astudiaeth Achos Leadership Case Study</vt:lpstr>
      <vt:lpstr>Cynllun Gwella'r Gweithlu Workforce Improvement Activity </vt:lpstr>
      <vt:lpstr>Beth Sy'n Gwneud Arweinydd Da? What Makes a Good Leader?</vt:lpstr>
      <vt:lpstr>Hunanasesiad Arweinyddiaeth Leadership Self-Assessment</vt:lpstr>
      <vt:lpstr>Hunanasesiad Arweinyddiaeth Leadership Self-Assessment</vt:lpstr>
      <vt:lpstr>Cyswllt ag Asesiad Patch 6 Patch 6 Assessment Link</vt:lpstr>
      <vt:lpstr>Archwiliad Arweinyddiaeth Leadership Audit</vt:lpstr>
      <vt:lpstr>Cynllun Datblygu Arweinyddiaeth Leadership Development Planning</vt:lpstr>
      <vt:lpstr>Cofnod Myfyriol Terfynol Final Reflective Journal</vt:lpstr>
      <vt:lpstr>Fframwaith Anwytho Cymru Gyfan All Wales Induction Framework Mapping</vt:lpstr>
      <vt:lpstr>Adnoddau Defnyddiol Useful Resources 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Natalie MacDonald</cp:lastModifiedBy>
  <cp:revision>28</cp:revision>
  <dcterms:created xsi:type="dcterms:W3CDTF">2021-03-10T12:10:47Z</dcterms:created>
  <dcterms:modified xsi:type="dcterms:W3CDTF">2026-10-27T11:09:04Z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0x010100608FC7A7A2E65949BCB8A1B5684C08DA</vt:lpwstr>
  </property>
  <property fmtid="{D5CDD505-2E9C-101B-9397-08002B2CF9AE}" pid="3" name="MediaServiceImageTags">
    <vt:lpwstr/>
  </property>
</Properties>
</file>