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4FB4A-9AF9-43A5-B558-FA04D2AF15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FA4304-3373-44E0-96B2-8F4DBED9C9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DA9C9-CAC5-4CFD-9655-43C2FA6A8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1B4D58-5CCA-4141-B8DA-E6C4FF972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98352-514F-433C-B5D9-4FFC2FF2B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8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F9AA-C15E-4086-9D85-4669F3FE6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2B350-50AD-4974-8041-8D9A8F495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F2191-121B-45BD-B9BF-6FE1D22EA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ED6A1-7895-41B8-83C9-30185B4DB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3038C-DFD7-4294-8643-5CC7BAD9E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09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E0A04-C3D8-4A18-8C93-B3C8644D1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35CF9-4CBD-49DA-8A48-4CA1C7B34E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EC3A2-2622-43D5-BD65-6A4E37A03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88036-7E8F-4C15-8B5E-D35938DDE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B53C5-75D7-4C5D-AF45-A843D18E0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140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4DB7E-1BFD-4386-9BE2-84E9A1988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6DED-398D-40EF-BAAE-BFFE1F762A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7ADC5-DC4D-465A-99DB-70814256E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3CA7DB-0F8B-4B74-A84E-A0C0AB888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E23A3-79CA-4280-B4A1-7E9B1DE48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7D4609-B5C2-47FB-B6E2-DAC6D4D00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931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314C4-C4BC-4814-B128-E5A47697A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99E8A-76C0-41A6-8585-A04CB67C4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C11322-640E-4BE3-84D4-536E15701B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902FA5-3456-42FC-B328-3217757203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D2A618-4BED-468F-881C-2D50D29A33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5917C4-660D-4E1F-A0F9-B98202CFD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4513C4-78D3-42E7-B0E0-E70A59450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77BC12-AB43-4694-A2FB-D82743434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23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5C5D9-C54C-487B-8F71-2C24EB347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F6C5A8-D9A5-46EF-81E5-2C1F7B74D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AFE535-A84C-4131-91DA-1AB9747D5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E402D-AD29-4BA5-AA47-96EF9FE06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62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78F5E7-E284-42FB-A867-D6C7A1C2E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76D9B7-39B4-4D15-9978-D9812C23B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BD7044-168B-4F8E-9450-4FB7BA08C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502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0435A-8328-4891-AD2B-92BA04D45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29A88-FAC6-431F-A55D-AAFAD3318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8B897A-4117-48AF-AFCA-6484B9B9FE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B7AD94-4430-4731-BD6A-3D755B459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05F8B-88EF-4EAB-B9D2-AC92AE8EA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AD34F-6C60-4556-9B52-6B53E28F6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1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D8AF4-5ED0-4189-AEC9-7B561A009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735E8F-E967-4949-9A24-91FC1CADEB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D38534-F08A-4B48-AE64-713AC292F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9DA3D5-CA6D-481D-8606-1F42B08AE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71DA2-C683-49D8-A4D7-3119BA4F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89B9B-75B9-4900-904F-8DE5C8E60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65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982F3-C37B-4360-8E5C-83C01E30B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18820F-B0BA-4EF3-AB19-A19E1B074F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8833F-86BD-442E-88E8-F4A12CDCE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5F0AB-C538-44B0-A6E5-47AE6501F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1F1CF-4A29-43B1-94DC-B6E5CB405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14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AB53FD-F8CD-4B58-B224-89B2BF2032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ED9A7E-1A13-48BD-834A-A0D345EF1A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002B5-0BE6-4616-8EF9-25F1BC5D2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7BA85-EF6A-41DB-8752-EB1A7902C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09BAB-B0F4-4877-88FE-5B8841BC2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462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8A6A0D-A181-4A2F-A10E-F2304A128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A3718F-478B-476E-9AB6-EA39B6559E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4D792-2BB9-41A5-A691-9393CBBA62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B9B16-209D-4154-9379-34EABCC2218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E2B6D-B401-4C7E-8E7E-FF2EE83E15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59B34-B3B5-49E8-B25A-541EA1E964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875E7-CD26-43A8-A216-41DAA6A9A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769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B9A34C-1847-4FD6-ABAB-E57444D653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HPAH7019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6129AD-9170-4E60-B7AE-8D9402735B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Gender in the ancient world</a:t>
            </a:r>
          </a:p>
        </p:txBody>
      </p:sp>
    </p:spTree>
    <p:extLst>
      <p:ext uri="{BB962C8B-B14F-4D97-AF65-F5344CB8AC3E}">
        <p14:creationId xmlns:p14="http://schemas.microsoft.com/office/powerpoint/2010/main" val="2429549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797897-0D10-463C-B8D1-5813C835D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 aim of the module?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26DDA-A190-417B-9881-DC7B9590F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To enable students to demonstrate a detailed and critical understanding of gender in ancient civilisations and the theoretical and methodological considerations relating to it. </a:t>
            </a: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19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F4DCA4-903B-4516-8CEC-2B5D61FF5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C3E29-014E-4ECB-AC16-A67A3E6E8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rgbClr val="000000"/>
                </a:solidFill>
              </a:rPr>
              <a:t>Upon the successful completion of this module, the student should be able to: </a:t>
            </a:r>
          </a:p>
          <a:p>
            <a:pPr marL="0" indent="0">
              <a:buNone/>
            </a:pPr>
            <a:r>
              <a:rPr lang="en-US" sz="2200">
                <a:solidFill>
                  <a:srgbClr val="000000"/>
                </a:solidFill>
              </a:rPr>
              <a:t>• Demonstrate a broad and in-depth understanding of concept of gender in the ancient Mediterranean </a:t>
            </a:r>
          </a:p>
          <a:p>
            <a:pPr marL="0" indent="0">
              <a:buNone/>
            </a:pPr>
            <a:r>
              <a:rPr lang="en-US" sz="2200">
                <a:solidFill>
                  <a:srgbClr val="000000"/>
                </a:solidFill>
              </a:rPr>
              <a:t>• Demonstrate the ability to discuss in depth the literary, epigraphic, numismatic and archaeological sources and evidence on gender in the ancient world, as well as comparative evidence and methodologies </a:t>
            </a:r>
          </a:p>
          <a:p>
            <a:pPr marL="0" indent="0">
              <a:buNone/>
            </a:pPr>
            <a:r>
              <a:rPr lang="en-US" sz="2200">
                <a:solidFill>
                  <a:srgbClr val="000000"/>
                </a:solidFill>
              </a:rPr>
              <a:t>• Demonstrate the ability to construct an independent and methodologically informed argument, based on independent research, synthesizing material relevant to the module </a:t>
            </a:r>
            <a:endParaRPr lang="en-GB" sz="2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178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D7DF40-9350-4FF9-88EC-63EBE7ED1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the module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EF692-3404-4BE0-B2C4-C0FFFCE2A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000000"/>
                </a:solidFill>
              </a:rPr>
              <a:t>You are expected to devote 300h to this module, including preparation, reading, going to seminars, doing your assessments, etc.</a:t>
            </a:r>
          </a:p>
          <a:p>
            <a:r>
              <a:rPr lang="en-GB" sz="2200">
                <a:solidFill>
                  <a:srgbClr val="000000"/>
                </a:solidFill>
              </a:rPr>
              <a:t>The module takes place over the first semester: 5/10/20 – 24/1/21</a:t>
            </a:r>
          </a:p>
          <a:p>
            <a:r>
              <a:rPr lang="en-GB" sz="2200">
                <a:solidFill>
                  <a:srgbClr val="000000"/>
                </a:solidFill>
              </a:rPr>
              <a:t>The teaching will take place between October and December.</a:t>
            </a:r>
          </a:p>
          <a:p>
            <a:r>
              <a:rPr lang="en-GB" sz="2200">
                <a:solidFill>
                  <a:srgbClr val="000000"/>
                </a:solidFill>
              </a:rPr>
              <a:t>You will be presented with material for 10 individual units. You will be asked to complete exercises as part of each unit. </a:t>
            </a:r>
          </a:p>
          <a:p>
            <a:r>
              <a:rPr lang="en-GB" sz="2200">
                <a:solidFill>
                  <a:srgbClr val="000000"/>
                </a:solidFill>
              </a:rPr>
              <a:t>We will have a seminar once every 2 weeks to discuss specific issues, as well as answer any questions you may have. Seminar attendance is optional.</a:t>
            </a:r>
          </a:p>
        </p:txBody>
      </p:sp>
    </p:spTree>
    <p:extLst>
      <p:ext uri="{BB962C8B-B14F-4D97-AF65-F5344CB8AC3E}">
        <p14:creationId xmlns:p14="http://schemas.microsoft.com/office/powerpoint/2010/main" val="2425187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D5CE41-C2DE-4B74-B71B-701A2EA5F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assessment: Assignment 1 (40%)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42405-AA73-4166-AC0D-B5282ABD4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457200"/>
            <a:r>
              <a:rPr lang="en-GB" sz="15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Write a 2500-word analysis of the ancient source of your choice. The source can be an extract from a literary source, one or more pieces of iconography, one or more pieces of archaeological material, one or more inscriptions.</a:t>
            </a:r>
            <a:endParaRPr lang="en-GB" sz="15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5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consider the following:</a:t>
            </a:r>
            <a:endParaRPr lang="en-GB" sz="15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5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the source is and how it relates  to gender issues.</a:t>
            </a:r>
            <a:endParaRPr lang="en-GB" sz="15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5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primary strengths and weaknesses of the source.</a:t>
            </a:r>
            <a:endParaRPr lang="en-GB" sz="15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5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scholarship has worked with/used/abused this source</a:t>
            </a:r>
            <a:endParaRPr lang="en-GB" sz="15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5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the source reveals about gender, gender relations, masculinity/feminity etc. as appropriate</a:t>
            </a:r>
            <a:endParaRPr lang="en-GB" sz="15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500">
              <a:solidFill>
                <a:srgbClr val="000000"/>
              </a:solidFill>
            </a:endParaRPr>
          </a:p>
          <a:p>
            <a:r>
              <a:rPr lang="en-GB" sz="1500">
                <a:solidFill>
                  <a:srgbClr val="000000"/>
                </a:solidFill>
              </a:rPr>
              <a:t>DEADLINE 1/12/20</a:t>
            </a:r>
          </a:p>
          <a:p>
            <a:r>
              <a:rPr lang="en-GB" sz="1500">
                <a:solidFill>
                  <a:srgbClr val="000000"/>
                </a:solidFill>
              </a:rPr>
              <a:t>Submission via Moodle and TIN</a:t>
            </a:r>
          </a:p>
        </p:txBody>
      </p:sp>
    </p:spTree>
    <p:extLst>
      <p:ext uri="{BB962C8B-B14F-4D97-AF65-F5344CB8AC3E}">
        <p14:creationId xmlns:p14="http://schemas.microsoft.com/office/powerpoint/2010/main" val="3431345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8B7A9F-7988-4587-9E23-669D5B4C1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assessment: Assignment 2 (60%)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65C0C-E237-4D09-AA13-E99558B7A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 30-minute conference-standard presentation supported by a powerpoint on a topic of your own choice in relation to any aspect of gender in the ancient world.</a:t>
            </a:r>
            <a:endParaRPr lang="en-GB" sz="20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have to agree the topic with the lecturer by 15/11/20.</a:t>
            </a:r>
            <a:endParaRPr lang="en-GB" sz="20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 will be delivered online to an audience of your peers on Saturday 16/1/20.</a:t>
            </a:r>
            <a:endParaRPr lang="en-GB" sz="20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>
                <a:solidFill>
                  <a:srgbClr val="000000"/>
                </a:solidFill>
              </a:rPr>
              <a:t>DEADLINE 15/1/20</a:t>
            </a:r>
          </a:p>
          <a:p>
            <a:r>
              <a:rPr lang="en-GB" sz="2000">
                <a:solidFill>
                  <a:srgbClr val="000000"/>
                </a:solidFill>
              </a:rPr>
              <a:t>Submission via Moodle and TIN</a:t>
            </a:r>
          </a:p>
        </p:txBody>
      </p:sp>
    </p:spTree>
    <p:extLst>
      <p:ext uri="{BB962C8B-B14F-4D97-AF65-F5344CB8AC3E}">
        <p14:creationId xmlns:p14="http://schemas.microsoft.com/office/powerpoint/2010/main" val="1928996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420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HPAH7019</vt:lpstr>
      <vt:lpstr>What is the aim of the module?</vt:lpstr>
      <vt:lpstr>Module Learning outcomes</vt:lpstr>
      <vt:lpstr>How the module works</vt:lpstr>
      <vt:lpstr>The assessment: Assignment 1 (40%)</vt:lpstr>
      <vt:lpstr>The assessment: Assignment 2 (60%)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HPAH7019</dc:title>
  <dc:creator>Errietta Bissa</dc:creator>
  <cp:lastModifiedBy>Errietta Bissa</cp:lastModifiedBy>
  <cp:revision>1</cp:revision>
  <dcterms:created xsi:type="dcterms:W3CDTF">2020-10-01T15:00:12Z</dcterms:created>
  <dcterms:modified xsi:type="dcterms:W3CDTF">2020-10-01T15:00:15Z</dcterms:modified>
</cp:coreProperties>
</file>