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10C9BC-2FD8-48BB-AB0A-4F114E08155A}" type="datetimeFigureOut">
              <a:rPr lang="en-US" smtClean="0"/>
              <a:t>6/29/2023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668500-CF42-4826-B04B-8CEAB35645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581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SN 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“Employee motivation is the collective term for both internal and external factors that propel people to begin, sustain, and focus their efforts on accomplishing both personal and organizational goals”.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668500-CF42-4826-B04B-8CEAB35645B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08289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SN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External motivators, such as awards, accolades, promotions, or material incentives. External motivations can boost performance, give immediate enjoyment, and be in line with particular objectives (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Mahapatro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, 2022). Relies too heavily on external rewards, which may lower internal drive and inhibit sustained engagement.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668500-CF42-4826-B04B-8CEAB35645B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39564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SN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Intrinsic motivation is the practice of doing things because you find them personally satisfying and enjoyable. Although it can encourage long-term dedication and imagination, it may not be appropriate for all jobs or people.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668500-CF42-4826-B04B-8CEAB35645B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42227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SN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 personally and find intrinsic or extrinsic motivation at work to be more effective. Describe how external and internal motivation affects job happiness and productivity (Lee </a:t>
            </a:r>
            <a:r>
              <a:rPr lang="en-US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 al,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2020). Describe the work's style, movements, goals, importance, etc.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668500-CF42-4826-B04B-8CEAB35645B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8832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SN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According to Maslow's Hierarchy of Needs, people are supposedly driven to meet their needs in a ranked order. Companies may develop a productive workplace by recognizing and meeting these demands.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668500-CF42-4826-B04B-8CEAB35645B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1232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SN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According to Herzberg's Two-Factor Theory, some variables (hygiene factors) can avoid discontent but do not always lead to motivation. On the other hand, motivators are essential for promoting intrinsic motivation and job satisfaction.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668500-CF42-4826-B04B-8CEAB35645B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9313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SN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According to the Expectancy Theory, people are driven to act because of their projections of the results and incentives related to their performance (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Davidescu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 al,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2020). Organizations must ensure alignment, fair compensation, and transparent communication.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668500-CF42-4826-B04B-8CEAB35645B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87000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SN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According to the equity theory, people should assess justice by comparing their input-output ratios to others.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Employee motivation is impacted by their desire to strike a balance between the work they put in and the incentives that they receive.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668500-CF42-4826-B04B-8CEAB35645B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4596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SN 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success of a workplace as a total depends on the productivity, work satisfaction, and normal motivation of its workers. Organizations can create a stimulating work environment by utilizing pertinent motivation theories and understanding the distinctions between intrinsic and extrinsic motivation.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668500-CF42-4826-B04B-8CEAB35645B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1114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Reference List</a:t>
            </a: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Journals 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Davidescu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A.A.,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Apostu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S.A., Paul, A. and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Casuneanu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I., 2020. Work flexibility, job satisfaction, and job performance among Romanian employees—Implications for sustainable human resource management. </a:t>
            </a:r>
            <a:r>
              <a:rPr lang="en-US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Sustainability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US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12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(15), p.6086. 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Lee, J.Y., Rocco, T.S. and Shuck, B., 2020. What is a resource: Toward a taxonomy of resources for employee engagement. </a:t>
            </a:r>
            <a:r>
              <a:rPr lang="en-US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Human Resource Development Review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US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19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(1), pp.5-38. </a:t>
            </a:r>
          </a:p>
          <a:p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Mahapatro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B.B., 2022. </a:t>
            </a:r>
            <a:r>
              <a:rPr lang="en-US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Human resource management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PG Department of Business Management.</a:t>
            </a:r>
          </a:p>
          <a:p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668500-CF42-4826-B04B-8CEAB35645B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8370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4E65F2C7-BEB7-4C77-9852-E93FC7809FB3}" type="datetimeFigureOut">
              <a:rPr lang="en-US" smtClean="0"/>
              <a:t>6/29/2023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0E45B5B9-5C29-403B-A13C-8296F7AD2D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0474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5F2C7-BEB7-4C77-9852-E93FC7809FB3}" type="datetimeFigureOut">
              <a:rPr lang="en-US" smtClean="0"/>
              <a:t>6/29/2023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5B5B9-5C29-403B-A13C-8296F7AD2D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04507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5F2C7-BEB7-4C77-9852-E93FC7809FB3}" type="datetimeFigureOut">
              <a:rPr lang="en-US" smtClean="0"/>
              <a:t>6/29/2023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5B5B9-5C29-403B-A13C-8296F7AD2D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9031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5F2C7-BEB7-4C77-9852-E93FC7809FB3}" type="datetimeFigureOut">
              <a:rPr lang="en-US" smtClean="0"/>
              <a:t>6/29/2023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5B5B9-5C29-403B-A13C-8296F7AD2D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1911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5F2C7-BEB7-4C77-9852-E93FC7809FB3}" type="datetimeFigureOut">
              <a:rPr lang="en-US" smtClean="0"/>
              <a:t>6/29/2023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5B5B9-5C29-403B-A13C-8296F7AD2D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56176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5F2C7-BEB7-4C77-9852-E93FC7809FB3}" type="datetimeFigureOut">
              <a:rPr lang="en-US" smtClean="0"/>
              <a:t>6/29/2023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5B5B9-5C29-403B-A13C-8296F7AD2D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1937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5F2C7-BEB7-4C77-9852-E93FC7809FB3}" type="datetimeFigureOut">
              <a:rPr lang="en-US" smtClean="0"/>
              <a:t>6/29/2023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5B5B9-5C29-403B-A13C-8296F7AD2D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53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5F2C7-BEB7-4C77-9852-E93FC7809FB3}" type="datetimeFigureOut">
              <a:rPr lang="en-US" smtClean="0"/>
              <a:t>6/29/2023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5B5B9-5C29-403B-A13C-8296F7AD2D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32370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5F2C7-BEB7-4C77-9852-E93FC7809FB3}" type="datetimeFigureOut">
              <a:rPr lang="en-US" smtClean="0"/>
              <a:t>6/29/2023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5B5B9-5C29-403B-A13C-8296F7AD2D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46304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5F2C7-BEB7-4C77-9852-E93FC7809FB3}" type="datetimeFigureOut">
              <a:rPr lang="en-US" smtClean="0"/>
              <a:t>6/29/2023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5B5B9-5C29-403B-A13C-8296F7AD2D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24746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5F2C7-BEB7-4C77-9852-E93FC7809FB3}" type="datetimeFigureOut">
              <a:rPr lang="en-US" smtClean="0"/>
              <a:t>6/29/2023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5B5B9-5C29-403B-A13C-8296F7AD2D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664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5F2C7-BEB7-4C77-9852-E93FC7809FB3}" type="datetimeFigureOut">
              <a:rPr lang="en-US" smtClean="0"/>
              <a:t>6/29/2023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5B5B9-5C29-403B-A13C-8296F7AD2D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614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5F2C7-BEB7-4C77-9852-E93FC7809FB3}" type="datetimeFigureOut">
              <a:rPr lang="en-US" smtClean="0"/>
              <a:t>6/29/2023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5B5B9-5C29-403B-A13C-8296F7AD2D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6733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5F2C7-BEB7-4C77-9852-E93FC7809FB3}" type="datetimeFigureOut">
              <a:rPr lang="en-US" smtClean="0"/>
              <a:t>6/29/2023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5B5B9-5C29-403B-A13C-8296F7AD2D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5731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5F2C7-BEB7-4C77-9852-E93FC7809FB3}" type="datetimeFigureOut">
              <a:rPr lang="en-US" smtClean="0"/>
              <a:t>6/29/2023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5B5B9-5C29-403B-A13C-8296F7AD2D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24202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4E65F2C7-BEB7-4C77-9852-E93FC7809FB3}" type="datetimeFigureOut">
              <a:rPr lang="en-US" smtClean="0"/>
              <a:t>6/29/2023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5B5B9-5C29-403B-A13C-8296F7AD2D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75029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4E65F2C7-BEB7-4C77-9852-E93FC7809FB3}" type="datetimeFigureOut">
              <a:rPr lang="en-US" smtClean="0"/>
              <a:t>6/29/2023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5B5B9-5C29-403B-A13C-8296F7AD2D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7387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4E65F2C7-BEB7-4C77-9852-E93FC7809FB3}" type="datetimeFigureOut">
              <a:rPr lang="en-US" smtClean="0"/>
              <a:t>6/29/2023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0E45B5B9-5C29-403B-A13C-8296F7AD2D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44983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11382" y="1055914"/>
            <a:ext cx="10252364" cy="4844143"/>
          </a:xfrm>
        </p:spPr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CASE STUDY ANALYSIS</a:t>
            </a:r>
            <a:b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Sana Arif</a:t>
            </a:r>
            <a:b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2116663</a:t>
            </a:r>
            <a:b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 code: (BMSW5102)</a:t>
            </a:r>
            <a:b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Lecture name: Dr. Doreen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Nyaa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Amundam</a:t>
            </a:r>
            <a:b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28735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1164" y="973668"/>
            <a:ext cx="10820400" cy="706964"/>
          </a:xfrm>
        </p:spPr>
        <p:txBody>
          <a:bodyPr/>
          <a:lstStyle/>
          <a:p>
            <a:pPr algn="ctr"/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7018" y="2728192"/>
            <a:ext cx="8963891" cy="3049154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behavior, productivity, and job happiness of employees are significantly influenced by motivation.</a:t>
            </a:r>
          </a:p>
          <a:p>
            <a:pPr lvl="0" algn="just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It includes all of the elements that motivate, direct, and maintain a person's behavior.</a:t>
            </a:r>
          </a:p>
          <a:p>
            <a:pPr algn="just">
              <a:lnSpc>
                <a:spcPct val="150000"/>
              </a:lnSpc>
            </a:pP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04969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3564" y="973668"/>
            <a:ext cx="10529454" cy="706964"/>
          </a:xfrm>
        </p:spPr>
        <p:txBody>
          <a:bodyPr/>
          <a:lstStyle/>
          <a:p>
            <a:pPr algn="ctr"/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Extrinsic motivation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3564" y="2451099"/>
            <a:ext cx="5680363" cy="5612245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Extrinsic motivation depends on outside rewards to influence worker behavior. </a:t>
            </a:r>
          </a:p>
          <a:p>
            <a:pPr lvl="0" algn="just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Extrinsic rewards may result in a decline in internal drive and innovation.</a:t>
            </a:r>
          </a:p>
          <a:p>
            <a:pPr algn="just">
              <a:lnSpc>
                <a:spcPct val="150000"/>
              </a:lnSpc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Difference Between Intrinsic and Extrinsic Motivation (with Comparison  Chart)- Key Difference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6919" y="2603500"/>
            <a:ext cx="3030971" cy="3085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456919" y="5689330"/>
            <a:ext cx="30309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https://keydifferences.com/wp-content/uploads/2020/06/motivation-cycle.jpg)</a:t>
            </a:r>
          </a:p>
        </p:txBody>
      </p:sp>
    </p:spTree>
    <p:extLst>
      <p:ext uri="{BB962C8B-B14F-4D97-AF65-F5344CB8AC3E}">
        <p14:creationId xmlns:p14="http://schemas.microsoft.com/office/powerpoint/2010/main" val="4936275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2837" y="1025237"/>
            <a:ext cx="10612582" cy="752378"/>
          </a:xfrm>
        </p:spPr>
        <p:txBody>
          <a:bodyPr/>
          <a:lstStyle/>
          <a:p>
            <a:pPr algn="ctr"/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Intrinsic motivation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2837" y="2437245"/>
            <a:ext cx="5425955" cy="3617191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Intrinsic motivation is defined as motivation resulting from internal factors including fulfillment, and personal development. </a:t>
            </a:r>
          </a:p>
          <a:p>
            <a:pPr lvl="0" algn="just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Encourages self-reliance, and fosters innovation.</a:t>
            </a:r>
          </a:p>
          <a:p>
            <a:pPr algn="just">
              <a:lnSpc>
                <a:spcPct val="150000"/>
              </a:lnSpc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Intrinsic Motivation Explained: 10 Examples &amp; Key Factors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76" b="14871"/>
          <a:stretch/>
        </p:blipFill>
        <p:spPr bwMode="auto">
          <a:xfrm>
            <a:off x="7055138" y="2618509"/>
            <a:ext cx="4070061" cy="2521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811095" y="5264727"/>
            <a:ext cx="45581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https://positive.b-cdn.net/wp-content/uploads/2021/04/Self-determination-Continuum.jpg)</a:t>
            </a:r>
          </a:p>
        </p:txBody>
      </p:sp>
    </p:spTree>
    <p:extLst>
      <p:ext uri="{BB962C8B-B14F-4D97-AF65-F5344CB8AC3E}">
        <p14:creationId xmlns:p14="http://schemas.microsoft.com/office/powerpoint/2010/main" val="2548953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436" y="581891"/>
            <a:ext cx="10612582" cy="1098741"/>
          </a:xfrm>
        </p:spPr>
        <p:txBody>
          <a:bodyPr/>
          <a:lstStyle/>
          <a:p>
            <a:pPr algn="ctr"/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Preferred motivation type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436" y="2423389"/>
            <a:ext cx="5223164" cy="3797301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Describe how external and internal motivation affects job happiness and productivity. </a:t>
            </a:r>
          </a:p>
          <a:p>
            <a:pPr lvl="0" algn="just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Describe the work's style, movements, goals, importance, etc.</a:t>
            </a:r>
          </a:p>
          <a:p>
            <a:pPr algn="just">
              <a:lnSpc>
                <a:spcPct val="150000"/>
              </a:lnSpc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 descr="There Are 6 Types Of Motivation. Which is Driving You? | by Hannah Davies |  Curious | Medium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1284" y="2569005"/>
            <a:ext cx="3685517" cy="2695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701951" y="5297360"/>
            <a:ext cx="43641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https://miro.medium.com/v2/resize:fit:2000/1*he-yU_OJLb-G5QYJ_uvUEw.png)</a:t>
            </a:r>
          </a:p>
        </p:txBody>
      </p:sp>
    </p:spTree>
    <p:extLst>
      <p:ext uri="{BB962C8B-B14F-4D97-AF65-F5344CB8AC3E}">
        <p14:creationId xmlns:p14="http://schemas.microsoft.com/office/powerpoint/2010/main" val="7057925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876686"/>
            <a:ext cx="10654145" cy="706964"/>
          </a:xfrm>
        </p:spPr>
        <p:txBody>
          <a:bodyPr/>
          <a:lstStyle/>
          <a:p>
            <a:pPr algn="ctr"/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Maslow's Hierarchy of Needs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1" y="2423391"/>
            <a:ext cx="4710544" cy="3416300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Companies may develop a productive workplace. </a:t>
            </a:r>
          </a:p>
          <a:p>
            <a:pPr lvl="0" algn="just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By recognizing and meeting these demands.</a:t>
            </a:r>
          </a:p>
          <a:p>
            <a:pPr algn="just">
              <a:lnSpc>
                <a:spcPct val="150000"/>
              </a:lnSpc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8" name="Picture 2" descr="Maslow's Hierarchy of Need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8837" y="2423391"/>
            <a:ext cx="3754581" cy="3754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844146" y="6180733"/>
            <a:ext cx="479367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https://www.simplypsychology.org/wp-content/uploads/maslow-needs3.jpg)</a:t>
            </a:r>
          </a:p>
        </p:txBody>
      </p:sp>
    </p:spTree>
    <p:extLst>
      <p:ext uri="{BB962C8B-B14F-4D97-AF65-F5344CB8AC3E}">
        <p14:creationId xmlns:p14="http://schemas.microsoft.com/office/powerpoint/2010/main" val="3683473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5855" y="862832"/>
            <a:ext cx="10640291" cy="706964"/>
          </a:xfrm>
        </p:spPr>
        <p:txBody>
          <a:bodyPr/>
          <a:lstStyle/>
          <a:p>
            <a:pPr algn="ctr"/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Herzberg's Two-Factor Theory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5856" y="2506517"/>
            <a:ext cx="5943600" cy="3825009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Some variables (hygiene factors) can avoid discontent but do not always lead to motivation.</a:t>
            </a:r>
          </a:p>
          <a:p>
            <a:pPr lvl="0" algn="just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Motivators are important for promoting internal motivation and work satisfaction.</a:t>
            </a:r>
          </a:p>
          <a:p>
            <a:pPr algn="just">
              <a:lnSpc>
                <a:spcPct val="150000"/>
              </a:lnSpc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AutoShape 6" descr="Herzberg's Motivation Theory - Two Factor Theory - Expert Program Managemen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5128" name="Picture 8" descr="Herzberg's Two Factor Theory (EPM, 2018) Herzberg's two factor theory,... |  Download Scientific Diagram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976"/>
          <a:stretch/>
        </p:blipFill>
        <p:spPr bwMode="auto">
          <a:xfrm>
            <a:off x="7221393" y="2506517"/>
            <a:ext cx="4083917" cy="2492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7082848" y="4998558"/>
            <a:ext cx="40839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(Source: https://www.researchgate.net/publication/348555191/figure/fig3/AS:980867736420355@1610868500935/Herzbergs-Two-Factor-Theory-EPM-2018-Herzbergs-two-factor-theory-shown-in-fig-4.png)</a:t>
            </a:r>
          </a:p>
        </p:txBody>
      </p:sp>
    </p:spTree>
    <p:extLst>
      <p:ext uri="{BB962C8B-B14F-4D97-AF65-F5344CB8AC3E}">
        <p14:creationId xmlns:p14="http://schemas.microsoft.com/office/powerpoint/2010/main" val="24415242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4290" y="918250"/>
            <a:ext cx="12552635" cy="706964"/>
          </a:xfrm>
        </p:spPr>
        <p:txBody>
          <a:bodyPr/>
          <a:lstStyle/>
          <a:p>
            <a:pPr algn="ctr"/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Expectancy Theory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4290" y="2589644"/>
            <a:ext cx="4991596" cy="3658755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People are driven to act because of their projections of the results.</a:t>
            </a:r>
          </a:p>
          <a:p>
            <a:pPr lvl="0" algn="just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Organizations must ensure alignment, fair compensation, and transparent communication.</a:t>
            </a:r>
          </a:p>
          <a:p>
            <a:pPr algn="just">
              <a:lnSpc>
                <a:spcPct val="150000"/>
              </a:lnSpc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148" name="Picture 4" descr="46 Vroom's Expectancy Theory  Expectancy-Expectancy is the belief... |  Download Scientific Diagra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4218" y="2589644"/>
            <a:ext cx="6378039" cy="2594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514811" y="5183984"/>
            <a:ext cx="50734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(Source: https://www.researchgate.net/publication/323695129/figure/fig53/AS:603224373469196@1520831306600/Vrooms-Expectancy-Theory-Expectancy-Expectancy-is-the-belief-ones-effort-E-will.png)</a:t>
            </a:r>
          </a:p>
        </p:txBody>
      </p:sp>
    </p:spTree>
    <p:extLst>
      <p:ext uri="{BB962C8B-B14F-4D97-AF65-F5344CB8AC3E}">
        <p14:creationId xmlns:p14="http://schemas.microsoft.com/office/powerpoint/2010/main" val="23009626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6583" y="862831"/>
            <a:ext cx="10668000" cy="706964"/>
          </a:xfrm>
        </p:spPr>
        <p:txBody>
          <a:bodyPr/>
          <a:lstStyle/>
          <a:p>
            <a:pPr algn="ctr"/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Equity Theory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6583" y="2548082"/>
            <a:ext cx="5638799" cy="3416300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People should assess justice by comparing their input-output ratios to others.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equity theory investigates how people evaluate the equitable allocation of rewards and assets.</a:t>
            </a:r>
          </a:p>
        </p:txBody>
      </p:sp>
      <p:pic>
        <p:nvPicPr>
          <p:cNvPr id="7170" name="Picture 2" descr="Equity Theory PowerPoint Template - PPT Slides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65" b="14924"/>
          <a:stretch/>
        </p:blipFill>
        <p:spPr bwMode="auto">
          <a:xfrm>
            <a:off x="7082847" y="2715491"/>
            <a:ext cx="4083916" cy="2147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982691" y="4862946"/>
            <a:ext cx="43918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https://cdn.sketchbubble.com/pub/media/catalog/product/optimized1/3/2/324f8c659982be2c21e04a57a02ba9b6f851dd1a5b60de86a565528d1da0a991/equity-theory-mc-slide3.png)</a:t>
            </a:r>
          </a:p>
        </p:txBody>
      </p:sp>
    </p:spTree>
    <p:extLst>
      <p:ext uri="{BB962C8B-B14F-4D97-AF65-F5344CB8AC3E}">
        <p14:creationId xmlns:p14="http://schemas.microsoft.com/office/powerpoint/2010/main" val="34203322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3564" y="973668"/>
            <a:ext cx="10474036" cy="706964"/>
          </a:xfrm>
        </p:spPr>
        <p:txBody>
          <a:bodyPr/>
          <a:lstStyle/>
          <a:p>
            <a:pPr algn="ctr"/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3564" y="2561937"/>
            <a:ext cx="11000509" cy="3416300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success of an organization as a whole depends on productivity.</a:t>
            </a:r>
          </a:p>
          <a:p>
            <a:pPr lvl="0" algn="just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Organizations can create a stimulating work environment by utilizing pertinent motivation theories.</a:t>
            </a:r>
          </a:p>
          <a:p>
            <a:pPr algn="just">
              <a:lnSpc>
                <a:spcPct val="150000"/>
              </a:lnSpc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8372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8982" y="973668"/>
            <a:ext cx="10460182" cy="706964"/>
          </a:xfrm>
        </p:spPr>
        <p:txBody>
          <a:bodyPr/>
          <a:lstStyle/>
          <a:p>
            <a:pPr algn="ctr"/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8982" y="2506518"/>
            <a:ext cx="10460182" cy="3416300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Davidescu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A.A.,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Apostu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S.A., Paul, A.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Casuneanu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I., 2020. Work flexibility, job satisfaction, and job performance among Romanian employees—Implications for sustainable human resource management. 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12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(15), p.6086. 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Lee, J.Y., Rocco, T.S. and Shuck, B., 2020. What is a resource: Toward a taxonomy of resources for employee engagement. 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Human Resource Development Review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19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(1), pp.5-38. </a:t>
            </a:r>
          </a:p>
          <a:p>
            <a:pPr algn="just">
              <a:lnSpc>
                <a:spcPct val="150000"/>
              </a:lnSpc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Mahapatro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B.B., 2022. 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PG Department of Business Management.</a:t>
            </a:r>
          </a:p>
          <a:p>
            <a:pPr algn="just">
              <a:lnSpc>
                <a:spcPct val="150000"/>
              </a:lnSpc>
            </a:pP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just">
              <a:lnSpc>
                <a:spcPct val="150000"/>
              </a:lnSpc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20438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413,302 Thank You Images, Stock Photos &amp; Vectors | Shutterstock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95" t="15769" r="7198" b="18777"/>
          <a:stretch/>
        </p:blipFill>
        <p:spPr bwMode="auto">
          <a:xfrm>
            <a:off x="1149925" y="2479962"/>
            <a:ext cx="10155383" cy="3796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0088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860</TotalTime>
  <Words>1069</Words>
  <Application>Microsoft Office PowerPoint</Application>
  <PresentationFormat>Widescreen</PresentationFormat>
  <Paragraphs>75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Century Gothic</vt:lpstr>
      <vt:lpstr>Times New Roman</vt:lpstr>
      <vt:lpstr>Wingdings 3</vt:lpstr>
      <vt:lpstr>Ion Boardroom</vt:lpstr>
      <vt:lpstr>CASE STUDY ANALYSIS  Student name: Sana Arif Student number: 2116663 Module code: (BMSW5102) Lecture name: Dr. Doreen Nyaa Amundam  </vt:lpstr>
      <vt:lpstr>Introduction</vt:lpstr>
      <vt:lpstr>Extrinsic motivation </vt:lpstr>
      <vt:lpstr>Intrinsic motivation</vt:lpstr>
      <vt:lpstr>Preferred motivation type</vt:lpstr>
      <vt:lpstr>Maslow's Hierarchy of Needs</vt:lpstr>
      <vt:lpstr>Herzberg's Two-Factor Theory</vt:lpstr>
      <vt:lpstr>Expectancy Theory</vt:lpstr>
      <vt:lpstr>Equity Theory</vt:lpstr>
      <vt:lpstr>Conclusion</vt:lpstr>
      <vt:lpstr>Reference List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STUDY ANALYSIS</dc:title>
  <dc:creator>User</dc:creator>
  <cp:lastModifiedBy>sana arif</cp:lastModifiedBy>
  <cp:revision>9</cp:revision>
  <dcterms:created xsi:type="dcterms:W3CDTF">2023-06-26T09:30:46Z</dcterms:created>
  <dcterms:modified xsi:type="dcterms:W3CDTF">2023-06-30T12:15:42Z</dcterms:modified>
</cp:coreProperties>
</file>