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16"/>
  </p:notesMasterIdLst>
  <p:sldIdLst>
    <p:sldId id="256" r:id="rId2"/>
    <p:sldId id="257" r:id="rId3"/>
    <p:sldId id="258" r:id="rId4"/>
    <p:sldId id="259" r:id="rId5"/>
    <p:sldId id="266" r:id="rId6"/>
    <p:sldId id="267" r:id="rId7"/>
    <p:sldId id="268" r:id="rId8"/>
    <p:sldId id="260" r:id="rId9"/>
    <p:sldId id="269" r:id="rId10"/>
    <p:sldId id="270" r:id="rId11"/>
    <p:sldId id="271" r:id="rId12"/>
    <p:sldId id="272" r:id="rId13"/>
    <p:sldId id="265"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291" autoAdjust="0"/>
  </p:normalViewPr>
  <p:slideViewPr>
    <p:cSldViewPr snapToGrid="0">
      <p:cViewPr varScale="1">
        <p:scale>
          <a:sx n="69" d="100"/>
          <a:sy n="69" d="100"/>
        </p:scale>
        <p:origin x="69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E94AC9-0A39-4640-BA73-3310B32208DB}" type="datetimeFigureOut">
              <a:rPr lang="en-US" smtClean="0"/>
              <a:t>11/14/2023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E3397F-D32A-4CE7-80BB-724EA60991F6}" type="slidenum">
              <a:rPr lang="en-US" smtClean="0"/>
              <a:t>‹#›</a:t>
            </a:fld>
            <a:endParaRPr lang="en-US"/>
          </a:p>
        </p:txBody>
      </p:sp>
    </p:spTree>
    <p:extLst>
      <p:ext uri="{BB962C8B-B14F-4D97-AF65-F5344CB8AC3E}">
        <p14:creationId xmlns:p14="http://schemas.microsoft.com/office/powerpoint/2010/main" val="225269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 </a:t>
            </a:r>
          </a:p>
          <a:p>
            <a:r>
              <a:rPr lang="en-US" sz="1200" kern="1200" dirty="0">
                <a:solidFill>
                  <a:schemeClr val="tx1"/>
                </a:solidFill>
                <a:effectLst/>
                <a:latin typeface="+mn-lt"/>
                <a:ea typeface="+mn-ea"/>
                <a:cs typeface="+mn-cs"/>
              </a:rPr>
              <a:t> 	COVID-19 is deadly and caused by the severe acute respiratory syndrome coronavirus 2 (SARS-CoV-2) (Park, 2020). Even though many attempts were made to get rid of the disease, it still existed in many countries with high levels of clinical symptoms. All of this disrupted the community's normal way of living, for which the community sought its ways through technology to work. In a world increasingly connected through digital technology, the significance of these innovations in shaping the communities cannot be overstated (</a:t>
            </a:r>
            <a:r>
              <a:rPr lang="en-US" sz="1200" kern="1200" dirty="0" err="1">
                <a:solidFill>
                  <a:schemeClr val="tx1"/>
                </a:solidFill>
                <a:effectLst/>
                <a:latin typeface="+mn-lt"/>
                <a:ea typeface="+mn-ea"/>
                <a:cs typeface="+mn-cs"/>
              </a:rPr>
              <a:t>Brem</a:t>
            </a:r>
            <a:r>
              <a:rPr lang="en-US" sz="1200" kern="1200" dirty="0">
                <a:solidFill>
                  <a:schemeClr val="tx1"/>
                </a:solidFill>
                <a:effectLst/>
                <a:latin typeface="+mn-lt"/>
                <a:ea typeface="+mn-ea"/>
                <a:cs typeface="+mn-cs"/>
              </a:rPr>
              <a:t> et al., 2021). The global COVID-19 pandemic has accelerated the adoption of digital tools, transforming how we interact, work, and build communities. As in-person contact became rare, technology stepped in to bridge the gap, offering new solutions to age-old challenges. This presentation aims to critically evaluate the digital innovations that have gained importance during and after the COVID-19 pandemic. The presentation will delve into the advantages and disadvantages of these tools, exploring how they currently impact community interactions and their potential future role. Real-life examples will illustrate the tangible impact these technologies have had on community building.</a:t>
            </a:r>
          </a:p>
        </p:txBody>
      </p:sp>
      <p:sp>
        <p:nvSpPr>
          <p:cNvPr id="4" name="Slide Number Placeholder 3"/>
          <p:cNvSpPr>
            <a:spLocks noGrp="1"/>
          </p:cNvSpPr>
          <p:nvPr>
            <p:ph type="sldNum" sz="quarter" idx="5"/>
          </p:nvPr>
        </p:nvSpPr>
        <p:spPr/>
        <p:txBody>
          <a:bodyPr/>
          <a:lstStyle/>
          <a:p>
            <a:fld id="{B0E3397F-D32A-4CE7-80BB-724EA60991F6}" type="slidenum">
              <a:rPr lang="en-US" smtClean="0"/>
              <a:t>2</a:t>
            </a:fld>
            <a:endParaRPr lang="en-US"/>
          </a:p>
        </p:txBody>
      </p:sp>
    </p:spTree>
    <p:extLst>
      <p:ext uri="{BB962C8B-B14F-4D97-AF65-F5344CB8AC3E}">
        <p14:creationId xmlns:p14="http://schemas.microsoft.com/office/powerpoint/2010/main" val="3414876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The Role of Technology During COVID-19</a:t>
            </a:r>
          </a:p>
          <a:p>
            <a:r>
              <a:rPr lang="en-US" sz="1200" kern="1200" dirty="0">
                <a:solidFill>
                  <a:schemeClr val="tx1"/>
                </a:solidFill>
                <a:effectLst/>
                <a:latin typeface="+mn-lt"/>
                <a:ea typeface="+mn-ea"/>
                <a:cs typeface="+mn-cs"/>
              </a:rPr>
              <a:t> 	Throughout the COVID-19 pandemic, advances in health and social care technologies aided community growth greatly (Conroy et al., 2020). It allowed people to receive vital medical care remotely and allowed communities to adapt to the new conditions brought on by the pandemic. Telemedicine, telehealth, contact tracing, and remote patient monitoring are just a few examples of how technology has improved healthcare delivery (</a:t>
            </a:r>
            <a:r>
              <a:rPr lang="en-US" sz="1200" kern="1200" dirty="0" err="1">
                <a:solidFill>
                  <a:schemeClr val="tx1"/>
                </a:solidFill>
                <a:effectLst/>
                <a:latin typeface="+mn-lt"/>
                <a:ea typeface="+mn-ea"/>
                <a:cs typeface="+mn-cs"/>
              </a:rPr>
              <a:t>Bokolo</a:t>
            </a:r>
            <a:r>
              <a:rPr lang="en-US" sz="1200" kern="1200" dirty="0">
                <a:solidFill>
                  <a:schemeClr val="tx1"/>
                </a:solidFill>
                <a:effectLst/>
                <a:latin typeface="+mn-lt"/>
                <a:ea typeface="+mn-ea"/>
                <a:cs typeface="+mn-cs"/>
              </a:rPr>
              <a:t>, 2021). It advocated the deployment of virtual support networks and online communication within social care to facilitate access to necessary aid and maintain connections with loved ones. As the epidemic changed communities interacted and accessed services, technology emerged as a critical enabler, bridging gaps and encouraging resilience in the face of unprecedented obstacles (</a:t>
            </a:r>
            <a:r>
              <a:rPr lang="en-US" sz="1200" kern="1200" dirty="0" err="1">
                <a:solidFill>
                  <a:schemeClr val="tx1"/>
                </a:solidFill>
                <a:effectLst/>
                <a:latin typeface="+mn-lt"/>
                <a:ea typeface="+mn-ea"/>
                <a:cs typeface="+mn-cs"/>
              </a:rPr>
              <a:t>Saher</a:t>
            </a:r>
            <a:r>
              <a:rPr lang="en-US" sz="1200" kern="1200" dirty="0">
                <a:solidFill>
                  <a:schemeClr val="tx1"/>
                </a:solidFill>
                <a:effectLst/>
                <a:latin typeface="+mn-lt"/>
                <a:ea typeface="+mn-ea"/>
                <a:cs typeface="+mn-cs"/>
              </a:rPr>
              <a:t> &amp; Anjum, 2021).</a:t>
            </a:r>
          </a:p>
        </p:txBody>
      </p:sp>
      <p:sp>
        <p:nvSpPr>
          <p:cNvPr id="4" name="Slide Number Placeholder 3"/>
          <p:cNvSpPr>
            <a:spLocks noGrp="1"/>
          </p:cNvSpPr>
          <p:nvPr>
            <p:ph type="sldNum" sz="quarter" idx="5"/>
          </p:nvPr>
        </p:nvSpPr>
        <p:spPr/>
        <p:txBody>
          <a:bodyPr/>
          <a:lstStyle/>
          <a:p>
            <a:fld id="{B0E3397F-D32A-4CE7-80BB-724EA60991F6}" type="slidenum">
              <a:rPr lang="en-US" smtClean="0"/>
              <a:t>3</a:t>
            </a:fld>
            <a:endParaRPr lang="en-US"/>
          </a:p>
        </p:txBody>
      </p:sp>
    </p:spTree>
    <p:extLst>
      <p:ext uri="{BB962C8B-B14F-4D97-AF65-F5344CB8AC3E}">
        <p14:creationId xmlns:p14="http://schemas.microsoft.com/office/powerpoint/2010/main" val="985586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Digital Contact Tracing </a:t>
            </a:r>
          </a:p>
          <a:p>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Shahroz</a:t>
            </a:r>
            <a:r>
              <a:rPr lang="en-US" sz="1200" kern="1200" dirty="0">
                <a:solidFill>
                  <a:schemeClr val="tx1"/>
                </a:solidFill>
                <a:effectLst/>
                <a:latin typeface="+mn-lt"/>
                <a:ea typeface="+mn-ea"/>
                <a:cs typeface="+mn-cs"/>
              </a:rPr>
              <a:t> et al. (2021) state that various communication technologies, such as </a:t>
            </a:r>
            <a:r>
              <a:rPr lang="en-US" sz="1200" kern="1200" dirty="0" err="1">
                <a:solidFill>
                  <a:schemeClr val="tx1"/>
                </a:solidFill>
                <a:effectLst/>
                <a:latin typeface="+mn-lt"/>
                <a:ea typeface="+mn-ea"/>
                <a:cs typeface="+mn-cs"/>
              </a:rPr>
              <a:t>WiFi</a:t>
            </a:r>
            <a:r>
              <a:rPr lang="en-US" sz="1200" kern="1200" dirty="0">
                <a:solidFill>
                  <a:schemeClr val="tx1"/>
                </a:solidFill>
                <a:effectLst/>
                <a:latin typeface="+mn-lt"/>
                <a:ea typeface="+mn-ea"/>
                <a:cs typeface="+mn-cs"/>
              </a:rPr>
              <a:t>, Bluetooth, GPS, QR Codes, and Zigbee, are used to increase the effectiveness of digital contact tracing, driven by technology. It has made it possible to screen and accurately diagnose people exhibiting symptoms like fever and cough. Cheng and Hao (2020) tested the effectiveness of tracing techniques in identifying coughs in patients with COVID-19. They found that artificial intelligence can tell the difference between coughs caused by COVID-19 and those caused by other diseases in as little as two seconds. As interpersonal interactions grew increasingly infrequent during the peak of the COVID-19 pandemic, digital contact tracing techniques were essential for communities. According to </a:t>
            </a:r>
            <a:r>
              <a:rPr lang="en-US" sz="1200" kern="1200" dirty="0" err="1">
                <a:solidFill>
                  <a:schemeClr val="tx1"/>
                </a:solidFill>
                <a:effectLst/>
                <a:latin typeface="+mn-lt"/>
                <a:ea typeface="+mn-ea"/>
                <a:cs typeface="+mn-cs"/>
              </a:rPr>
              <a:t>Kainyu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Mwadulo</a:t>
            </a:r>
            <a:r>
              <a:rPr lang="en-US" sz="1200" kern="1200" dirty="0">
                <a:solidFill>
                  <a:schemeClr val="tx1"/>
                </a:solidFill>
                <a:effectLst/>
                <a:latin typeface="+mn-lt"/>
                <a:ea typeface="+mn-ea"/>
                <a:cs typeface="+mn-cs"/>
              </a:rPr>
              <a:t> (2022), communities could rely on technology to monitor, alert, and control possible viral exposure with the use of these technologies, which typically took the shape of mobile applications.</a:t>
            </a:r>
          </a:p>
          <a:p>
            <a:r>
              <a:rPr lang="en-US" sz="1200" b="1" i="1" kern="1200" dirty="0">
                <a:solidFill>
                  <a:schemeClr val="tx1"/>
                </a:solidFill>
                <a:effectLst/>
                <a:latin typeface="+mn-lt"/>
                <a:ea typeface="+mn-ea"/>
                <a:cs typeface="+mn-cs"/>
              </a:rPr>
              <a:t>Advantages</a:t>
            </a:r>
          </a:p>
          <a:p>
            <a:r>
              <a:rPr lang="en-US" sz="1200" kern="1200" dirty="0">
                <a:solidFill>
                  <a:schemeClr val="tx1"/>
                </a:solidFill>
                <a:effectLst/>
                <a:latin typeface="+mn-lt"/>
                <a:ea typeface="+mn-ea"/>
                <a:cs typeface="+mn-cs"/>
              </a:rPr>
              <a:t> 	IoT-based digital contact tracing has the potential to usher in a fully automated, scalable solution to manage the growing volume of contact information. According to Hernández et al. (2020), digital contact monitoring aids in contact tracing by identifying contacts close to an infected person. Bluetooth signals or GPS coordinates can be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to do this. The amount of time and closeness (less than 1 m) an individual spends in contact with an infected person determines their likelihood of catching the illness.  Informing people who are exposed to Covid-19 can break the chains of transmission and prevent additional infections within communities. According to </a:t>
            </a:r>
            <a:r>
              <a:rPr lang="en-US" sz="1200" kern="1200" dirty="0" err="1">
                <a:solidFill>
                  <a:schemeClr val="tx1"/>
                </a:solidFill>
                <a:effectLst/>
                <a:latin typeface="+mn-lt"/>
                <a:ea typeface="+mn-ea"/>
                <a:cs typeface="+mn-cs"/>
              </a:rPr>
              <a:t>Mbunge</a:t>
            </a:r>
            <a:r>
              <a:rPr lang="en-US" sz="1200" kern="1200" dirty="0">
                <a:solidFill>
                  <a:schemeClr val="tx1"/>
                </a:solidFill>
                <a:effectLst/>
                <a:latin typeface="+mn-lt"/>
                <a:ea typeface="+mn-ea"/>
                <a:cs typeface="+mn-cs"/>
              </a:rPr>
              <a:t> (2020), digital contact tracing is also faster and more effective than human contact tracing. It expedites implementing preventive measures by allowing health authorities to quickly contact those who have been exposed.</a:t>
            </a:r>
          </a:p>
          <a:p>
            <a:r>
              <a:rPr lang="en-US" sz="1200" b="1" i="1" kern="1200" dirty="0">
                <a:solidFill>
                  <a:schemeClr val="tx1"/>
                </a:solidFill>
                <a:effectLst/>
                <a:latin typeface="+mn-lt"/>
                <a:ea typeface="+mn-ea"/>
                <a:cs typeface="+mn-cs"/>
              </a:rPr>
              <a:t>Disadvantages</a:t>
            </a:r>
          </a:p>
          <a:p>
            <a:r>
              <a:rPr lang="en-US" sz="1200" kern="1200" dirty="0">
                <a:solidFill>
                  <a:schemeClr val="tx1"/>
                </a:solidFill>
                <a:effectLst/>
                <a:latin typeface="+mn-lt"/>
                <a:ea typeface="+mn-ea"/>
                <a:cs typeface="+mn-cs"/>
              </a:rPr>
              <a:t> 	However, as highlighted by Kleinman and Merkel (2020), proximity monitoring does not offer a comprehensive assessment when recording encounters with an infected individual because of barriers between two people, such as a wall or being encased in personal protective equipment. This is so because proximity tracking depends on how far apart two people are. According to Berman et al. (2020), contact tracking programmes have the potential to produce false positives or negatives, which could cause needless load or lead to missed opportunities. It will lead to a misunderstanding of the technology or cynicism about it. Furthermore, when the general public learns that exposure has occur, </a:t>
            </a:r>
            <a:r>
              <a:rPr lang="en-US" sz="1200" kern="1200" dirty="0" err="1">
                <a:solidFill>
                  <a:schemeClr val="tx1"/>
                </a:solidFill>
                <a:effectLst/>
                <a:latin typeface="+mn-lt"/>
                <a:ea typeface="+mn-ea"/>
                <a:cs typeface="+mn-cs"/>
              </a:rPr>
              <a:t>stigmatisation</a:t>
            </a:r>
            <a:r>
              <a:rPr lang="en-US" sz="1200" kern="1200" dirty="0">
                <a:solidFill>
                  <a:schemeClr val="tx1"/>
                </a:solidFill>
                <a:effectLst/>
                <a:latin typeface="+mn-lt"/>
                <a:ea typeface="+mn-ea"/>
                <a:cs typeface="+mn-cs"/>
              </a:rPr>
              <a:t> and discrimination against impacted individuals or groups within the community may follow.</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4</a:t>
            </a:fld>
            <a:endParaRPr lang="en-US"/>
          </a:p>
        </p:txBody>
      </p:sp>
    </p:spTree>
    <p:extLst>
      <p:ext uri="{BB962C8B-B14F-4D97-AF65-F5344CB8AC3E}">
        <p14:creationId xmlns:p14="http://schemas.microsoft.com/office/powerpoint/2010/main" val="3745200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Community Impact and Future Potential:</a:t>
            </a:r>
          </a:p>
          <a:p>
            <a:r>
              <a:rPr lang="en-US" dirty="0"/>
              <a:t> 	</a:t>
            </a:r>
            <a:r>
              <a:rPr lang="en-US" sz="1200" kern="1200" dirty="0">
                <a:solidFill>
                  <a:schemeClr val="tx1"/>
                </a:solidFill>
                <a:effectLst/>
                <a:latin typeface="+mn-lt"/>
                <a:ea typeface="+mn-ea"/>
                <a:cs typeface="+mn-cs"/>
              </a:rPr>
              <a:t>Several aspects of modern community interactions rely largely on contact tracing tools. First and foremost, they are critical for detecting and transmitting early warnings of potential epidemics, providing critical information for health officials to make informed decisions (WHO, 2018). Communities can feel more secure when these tools are used for crowd control at events and travel safety. As per Chen et al. (2021), Vaccination campaigns now distribute and administer vaccines more effectively due to contact tracing tools. Last but not least, they are a valuable resource for public health research because they enable scientists to learn more about the virus, identify variants, and develop better pandemic responses. The UK's National Health Service (NHS) developed a COVID-19 contact tracking app using Bluetooth technology to alert users if they were in close contact with someone who tested positive for the virus. The app's notifications have been critical in urging individuals to take precautions like remaining at home alone and being checked out (Digital health.net, 2023). Contact tracking technologies will be critical while planning for a future pandemic or in the event of any epidemic or pandemic. Lessons learned from the COVID-19 epidemic will be used to improve tracking and tracing procedures.</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5</a:t>
            </a:fld>
            <a:endParaRPr lang="en-US"/>
          </a:p>
        </p:txBody>
      </p:sp>
    </p:spTree>
    <p:extLst>
      <p:ext uri="{BB962C8B-B14F-4D97-AF65-F5344CB8AC3E}">
        <p14:creationId xmlns:p14="http://schemas.microsoft.com/office/powerpoint/2010/main" val="154360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Telehealth </a:t>
            </a:r>
          </a:p>
          <a:p>
            <a:r>
              <a:rPr lang="en-US" sz="1200" kern="1200" dirty="0">
                <a:solidFill>
                  <a:schemeClr val="tx1"/>
                </a:solidFill>
                <a:effectLst/>
                <a:latin typeface="+mn-lt"/>
                <a:ea typeface="+mn-ea"/>
                <a:cs typeface="+mn-cs"/>
              </a:rPr>
              <a:t> 	Telehealth, or providing management remotely utilising existing technologies (telephone talks, smartphone apps, and video conferences), was the first line of defense against the spread of the infection (</a:t>
            </a:r>
            <a:r>
              <a:rPr lang="en-US" sz="1200" kern="1200" dirty="0" err="1">
                <a:solidFill>
                  <a:schemeClr val="tx1"/>
                </a:solidFill>
                <a:effectLst/>
                <a:latin typeface="+mn-lt"/>
                <a:ea typeface="+mn-ea"/>
                <a:cs typeface="+mn-cs"/>
              </a:rPr>
              <a:t>Bokolo</a:t>
            </a:r>
            <a:r>
              <a:rPr lang="en-US" sz="1200" kern="1200" dirty="0">
                <a:solidFill>
                  <a:schemeClr val="tx1"/>
                </a:solidFill>
                <a:effectLst/>
                <a:latin typeface="+mn-lt"/>
                <a:ea typeface="+mn-ea"/>
                <a:cs typeface="+mn-cs"/>
              </a:rPr>
              <a:t>, 2021). Patients can avoid the social pressures of waiting in large groups at clinics because telemedicine allows them to stay home. As per </a:t>
            </a:r>
            <a:r>
              <a:rPr lang="en-US" sz="1200" kern="1200" dirty="0" err="1">
                <a:solidFill>
                  <a:schemeClr val="tx1"/>
                </a:solidFill>
                <a:effectLst/>
                <a:latin typeface="+mn-lt"/>
                <a:ea typeface="+mn-ea"/>
                <a:cs typeface="+mn-cs"/>
              </a:rPr>
              <a:t>Adetunji</a:t>
            </a:r>
            <a:r>
              <a:rPr lang="en-US" sz="1200" kern="1200" dirty="0">
                <a:solidFill>
                  <a:schemeClr val="tx1"/>
                </a:solidFill>
                <a:effectLst/>
                <a:latin typeface="+mn-lt"/>
                <a:ea typeface="+mn-ea"/>
                <a:cs typeface="+mn-cs"/>
              </a:rPr>
              <a:t> et al. (2020), when physical contact became difficult, communities turned to telehealth, a digital innovation, to get in touch with their doctors and keep in touch with them. It is argued by Hoffman (2020) that telehealth enabled patients to continue receiving medical care and advice even when they could not leave their homes owing to safety concerns. It maintained people's access to healthcare, which was crucial in meeting their continued medical needs.</a:t>
            </a:r>
          </a:p>
          <a:p>
            <a:r>
              <a:rPr lang="en-US" sz="1200" b="1" i="1" kern="1200" dirty="0">
                <a:solidFill>
                  <a:schemeClr val="tx1"/>
                </a:solidFill>
                <a:effectLst/>
                <a:latin typeface="+mn-lt"/>
                <a:ea typeface="+mn-ea"/>
                <a:cs typeface="+mn-cs"/>
              </a:rPr>
              <a:t>Advantages </a:t>
            </a:r>
          </a:p>
          <a:p>
            <a:r>
              <a:rPr lang="en-US" sz="1200" kern="1200" dirty="0">
                <a:solidFill>
                  <a:schemeClr val="tx1"/>
                </a:solidFill>
                <a:effectLst/>
                <a:latin typeface="+mn-lt"/>
                <a:ea typeface="+mn-ea"/>
                <a:cs typeface="+mn-cs"/>
              </a:rPr>
              <a:t> 	Telehealth has two primary advantages: it allows for remote consultations and increases access to healthcare. Telehealth evolved as a critical tool to ensure that patients could still receive medical care even when physical distance was required to avoid the spread of infection (</a:t>
            </a:r>
            <a:r>
              <a:rPr lang="en-US" sz="1200" kern="1200" dirty="0" err="1">
                <a:solidFill>
                  <a:schemeClr val="tx1"/>
                </a:solidFill>
                <a:effectLst/>
                <a:latin typeface="+mn-lt"/>
                <a:ea typeface="+mn-ea"/>
                <a:cs typeface="+mn-cs"/>
              </a:rPr>
              <a:t>Halem</a:t>
            </a:r>
            <a:r>
              <a:rPr lang="en-US" sz="1200" kern="1200" dirty="0">
                <a:solidFill>
                  <a:schemeClr val="tx1"/>
                </a:solidFill>
                <a:effectLst/>
                <a:latin typeface="+mn-lt"/>
                <a:ea typeface="+mn-ea"/>
                <a:cs typeface="+mn-cs"/>
              </a:rPr>
              <a:t> et al., 2021). By allowing people to consult with medical professionals from the privacy and convenience of their homes, the chance of spreading contagious diseases during in-person doctor visits was reduced. It was especially critical for the elderly and people with pre-existing medical conditions, who are at a higher risk of catastrophic sickness if exposed to COVID-19 (</a:t>
            </a:r>
            <a:r>
              <a:rPr lang="en-US" sz="1200" kern="1200" dirty="0" err="1">
                <a:solidFill>
                  <a:schemeClr val="tx1"/>
                </a:solidFill>
                <a:effectLst/>
                <a:latin typeface="+mn-lt"/>
                <a:ea typeface="+mn-ea"/>
                <a:cs typeface="+mn-cs"/>
              </a:rPr>
              <a:t>Monagesh</a:t>
            </a:r>
            <a:r>
              <a:rPr lang="en-US" sz="1200" kern="1200" dirty="0">
                <a:solidFill>
                  <a:schemeClr val="tx1"/>
                </a:solidFill>
                <a:effectLst/>
                <a:latin typeface="+mn-lt"/>
                <a:ea typeface="+mn-ea"/>
                <a:cs typeface="+mn-cs"/>
              </a:rPr>
              <a:t> et al., 2020).</a:t>
            </a:r>
          </a:p>
          <a:p>
            <a:r>
              <a:rPr lang="en-US" sz="1200" b="1" i="1" kern="1200" dirty="0">
                <a:solidFill>
                  <a:schemeClr val="tx1"/>
                </a:solidFill>
                <a:effectLst/>
                <a:latin typeface="+mn-lt"/>
                <a:ea typeface="+mn-ea"/>
                <a:cs typeface="+mn-cs"/>
              </a:rPr>
              <a:t>Disadvantages</a:t>
            </a:r>
          </a:p>
          <a:p>
            <a:r>
              <a:rPr lang="en-US" sz="1200" kern="1200" dirty="0">
                <a:solidFill>
                  <a:schemeClr val="tx1"/>
                </a:solidFill>
                <a:effectLst/>
                <a:latin typeface="+mn-lt"/>
                <a:ea typeface="+mn-ea"/>
                <a:cs typeface="+mn-cs"/>
              </a:rPr>
              <a:t> 	The ability to conduct physical examinations is severely limited, a significant disadvantage. As per Bullet et al. (2016), a hands-on physical exam is typically required to diagnose and treat several medical illnesses, though telemedicine consultations and talks can help ease some of the stress. A doctor cannot perform a full physical checkup via video chat, so things like checking for enlarged lymph nodes and listening to heart and lung sounds are out of option. As a result, it is not suitable for medical conditions which necessitate a comprehensive physical examination.</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6</a:t>
            </a:fld>
            <a:endParaRPr lang="en-US"/>
          </a:p>
        </p:txBody>
      </p:sp>
    </p:spTree>
    <p:extLst>
      <p:ext uri="{BB962C8B-B14F-4D97-AF65-F5344CB8AC3E}">
        <p14:creationId xmlns:p14="http://schemas.microsoft.com/office/powerpoint/2010/main" val="1014727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Community impact and future potential</a:t>
            </a:r>
          </a:p>
          <a:p>
            <a:r>
              <a:rPr lang="en-US" sz="1200" kern="1200" dirty="0">
                <a:solidFill>
                  <a:schemeClr val="tx1"/>
                </a:solidFill>
                <a:effectLst/>
                <a:latin typeface="+mn-lt"/>
                <a:ea typeface="+mn-ea"/>
                <a:cs typeface="+mn-cs"/>
              </a:rPr>
              <a:t> 	Telehealth has been of considerable use to the community because it has allowed folks to continue receiving medical care despite the spread of the pandemic. According to reports from the United Kingdom (UK), GP At Hand is a digital health service that gives users around-the-clock access to medical services through a smartphone application (NHS, 2023). Patients in certain areas of the UK can now sign up for a programme called GP At Hand that will allow them to have video discussions with their primary care physicians, obtain prescription refills, and receive prompt medical guidance.  As per Sparks et al. (2016), it has made it possible for doctors to keep in contact with their patients, monitor the progress of their chronic diseases, and provide timely therapies, all while lowering the likelihood of spread. The accessibility of telehealth will be of tremendous benefit to vulnerable people, who are often more dependent on traditional healthcare services. In addition, as Haleem et al. (2021) contended that technology continues to evolve at a rapid pace, telehealth can potentially be able to substantially improve its capabilities and broaden its scope of applicability to embrace a greater variety of medical issues, thereby reducing the limitations it currently imposes even further.</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7</a:t>
            </a:fld>
            <a:endParaRPr lang="en-US"/>
          </a:p>
        </p:txBody>
      </p:sp>
    </p:spTree>
    <p:extLst>
      <p:ext uri="{BB962C8B-B14F-4D97-AF65-F5344CB8AC3E}">
        <p14:creationId xmlns:p14="http://schemas.microsoft.com/office/powerpoint/2010/main" val="1615005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Digital apps</a:t>
            </a:r>
          </a:p>
          <a:p>
            <a:r>
              <a:rPr lang="en-US" sz="1200" kern="1200" dirty="0">
                <a:solidFill>
                  <a:schemeClr val="tx1"/>
                </a:solidFill>
                <a:effectLst/>
                <a:latin typeface="+mn-lt"/>
                <a:ea typeface="+mn-ea"/>
                <a:cs typeface="+mn-cs"/>
              </a:rPr>
              <a:t> 	Authorities can use digital platforms to convey authoritative, trustworthy, and up-to-date COVID-19 information and recommendations. Through national portals, mobile applications, or social media platforms, 167 of the United Nations' 193 member nations have disseminated information about travel restrictions, outbreak statistics, practical protective measures, and government responses (UN,2020). Increasing individuals' trust in their government requires providing them with accurate and up-to-date information that acts as a guide for their everyday actions. In response to numerous public inquiries about COVID-19, the British government established an automated chatbot service on WhatsApp to provide timely responses (Owen, 2020).</a:t>
            </a:r>
          </a:p>
          <a:p>
            <a:r>
              <a:rPr lang="en-US" sz="1200" b="1" i="1" kern="1200" dirty="0">
                <a:solidFill>
                  <a:schemeClr val="tx1"/>
                </a:solidFill>
                <a:effectLst/>
                <a:latin typeface="+mn-lt"/>
                <a:ea typeface="+mn-ea"/>
                <a:cs typeface="+mn-cs"/>
              </a:rPr>
              <a:t>Advantages</a:t>
            </a:r>
          </a:p>
          <a:p>
            <a:r>
              <a:rPr lang="en-US" sz="1200" kern="1200" dirty="0">
                <a:solidFill>
                  <a:schemeClr val="tx1"/>
                </a:solidFill>
                <a:effectLst/>
                <a:latin typeface="+mn-lt"/>
                <a:ea typeface="+mn-ea"/>
                <a:cs typeface="+mn-cs"/>
              </a:rPr>
              <a:t> 	As per Whitelaw et al. (2020), governments and health authorities can now efficiently transmit precise and up-to-date information about the epidemic via digital channels such as social media and smartphone apps. As a result, the general public can make educated decisions. As argued by Ford et al. (2022), digital media have the opportunity to reach a large and diverse audience quickly. The vast majority of people, especially those in underserved or rural locations, have access to information ensuring that all persons have access to the resources they require. Furthermore, digital platforms and applications enable two-way communication. The public can communicate with government authorities and express their concerns about COVID-19. It builds trust and commitment.</a:t>
            </a:r>
          </a:p>
          <a:p>
            <a:r>
              <a:rPr lang="en-US" sz="1200" b="1" i="1" kern="1200" dirty="0">
                <a:solidFill>
                  <a:schemeClr val="tx1"/>
                </a:solidFill>
                <a:effectLst/>
                <a:latin typeface="+mn-lt"/>
                <a:ea typeface="+mn-ea"/>
                <a:cs typeface="+mn-cs"/>
              </a:rPr>
              <a:t>Disadvantages</a:t>
            </a:r>
          </a:p>
          <a:p>
            <a:r>
              <a:rPr lang="en-US" sz="1200" kern="1200" dirty="0">
                <a:solidFill>
                  <a:schemeClr val="tx1"/>
                </a:solidFill>
                <a:effectLst/>
                <a:latin typeface="+mn-lt"/>
                <a:ea typeface="+mn-ea"/>
                <a:cs typeface="+mn-cs"/>
              </a:rPr>
              <a:t> 	The disadvantage of digital apps is that not everyone has equal access to digital technology. It means that some individuals, particularly those in </a:t>
            </a:r>
            <a:r>
              <a:rPr lang="en-US" sz="1200" kern="1200" dirty="0" err="1">
                <a:solidFill>
                  <a:schemeClr val="tx1"/>
                </a:solidFill>
                <a:effectLst/>
                <a:latin typeface="+mn-lt"/>
                <a:ea typeface="+mn-ea"/>
                <a:cs typeface="+mn-cs"/>
              </a:rPr>
              <a:t>marginalised</a:t>
            </a:r>
            <a:r>
              <a:rPr lang="en-US" sz="1200" kern="1200" dirty="0">
                <a:solidFill>
                  <a:schemeClr val="tx1"/>
                </a:solidFill>
                <a:effectLst/>
                <a:latin typeface="+mn-lt"/>
                <a:ea typeface="+mn-ea"/>
                <a:cs typeface="+mn-cs"/>
              </a:rPr>
              <a:t> or low-income communities, do not have the necessary tools or internet access to benefit fully from these platforms (Baldwin et al., 2017). While </a:t>
            </a:r>
            <a:r>
              <a:rPr lang="en-US" sz="1200" dirty="0"/>
              <a:t>authentic</a:t>
            </a:r>
            <a:r>
              <a:rPr lang="en-US" sz="1200" kern="1200" dirty="0">
                <a:solidFill>
                  <a:schemeClr val="tx1"/>
                </a:solidFill>
                <a:effectLst/>
                <a:latin typeface="+mn-lt"/>
                <a:ea typeface="+mn-ea"/>
                <a:cs typeface="+mn-cs"/>
              </a:rPr>
              <a:t> information is available, digital platforms can also be a breeding ground for misinformation and disinformation. False information can spread quickly, potentially causing confusion and fear.</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8</a:t>
            </a:fld>
            <a:endParaRPr lang="en-US"/>
          </a:p>
        </p:txBody>
      </p:sp>
    </p:spTree>
    <p:extLst>
      <p:ext uri="{BB962C8B-B14F-4D97-AF65-F5344CB8AC3E}">
        <p14:creationId xmlns:p14="http://schemas.microsoft.com/office/powerpoint/2010/main" val="638585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Community Impact and Future Potential:</a:t>
            </a:r>
          </a:p>
          <a:p>
            <a:r>
              <a:rPr lang="en-US" sz="1200" kern="1200" dirty="0">
                <a:solidFill>
                  <a:schemeClr val="tx1"/>
                </a:solidFill>
                <a:effectLst/>
                <a:latin typeface="+mn-lt"/>
                <a:ea typeface="+mn-ea"/>
                <a:cs typeface="+mn-cs"/>
              </a:rPr>
              <a:t> 	During the pandemic, digital apps and platforms have been of critical importance to the communication that has taken place inside communities. They have made sharing information easier, developing support networks, and participating in community activities (</a:t>
            </a:r>
            <a:r>
              <a:rPr lang="en-US" sz="1200" kern="1200" dirty="0" err="1">
                <a:solidFill>
                  <a:schemeClr val="tx1"/>
                </a:solidFill>
                <a:effectLst/>
                <a:latin typeface="+mn-lt"/>
                <a:ea typeface="+mn-ea"/>
                <a:cs typeface="+mn-cs"/>
              </a:rPr>
              <a:t>Spagnoletti</a:t>
            </a:r>
            <a:r>
              <a:rPr lang="en-US" sz="1200" kern="1200" dirty="0">
                <a:solidFill>
                  <a:schemeClr val="tx1"/>
                </a:solidFill>
                <a:effectLst/>
                <a:latin typeface="+mn-lt"/>
                <a:ea typeface="+mn-ea"/>
                <a:cs typeface="+mn-cs"/>
              </a:rPr>
              <a:t> et al. 2015). The automated chatbot service provided by the UK government on the messaging app WhatsApp is a fantastic real-life example of digital platforms' impact on community development. Members of the public could gain responses to frequently asked COVID-19 questions directly from the government, which improved both the availability of information and community trust (</a:t>
            </a:r>
            <a:r>
              <a:rPr lang="en-US" sz="1200" kern="1200" dirty="0" err="1">
                <a:solidFill>
                  <a:schemeClr val="tx1"/>
                </a:solidFill>
                <a:effectLst/>
                <a:latin typeface="+mn-lt"/>
                <a:ea typeface="+mn-ea"/>
                <a:cs typeface="+mn-cs"/>
              </a:rPr>
              <a:t>Chawa</a:t>
            </a:r>
            <a:r>
              <a:rPr lang="en-US" sz="1200" kern="1200" dirty="0">
                <a:solidFill>
                  <a:schemeClr val="tx1"/>
                </a:solidFill>
                <a:effectLst/>
                <a:latin typeface="+mn-lt"/>
                <a:ea typeface="+mn-ea"/>
                <a:cs typeface="+mn-cs"/>
              </a:rPr>
              <a:t>, 2021). It is expected that in the future, these technologies will continue to be helpful in crisis management and the process of community development. Not only they can be used for the distribution of information but also used by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governments for the </a:t>
            </a:r>
            <a:r>
              <a:rPr lang="en-US" sz="1200" kern="1200" dirty="0" err="1">
                <a:solidFill>
                  <a:schemeClr val="tx1"/>
                </a:solidFill>
                <a:effectLst/>
                <a:latin typeface="+mn-lt"/>
                <a:ea typeface="+mn-ea"/>
                <a:cs typeface="+mn-cs"/>
              </a:rPr>
              <a:t>mobilisation</a:t>
            </a:r>
            <a:r>
              <a:rPr lang="en-US" sz="1200" kern="1200" dirty="0">
                <a:solidFill>
                  <a:schemeClr val="tx1"/>
                </a:solidFill>
                <a:effectLst/>
                <a:latin typeface="+mn-lt"/>
                <a:ea typeface="+mn-ea"/>
                <a:cs typeface="+mn-cs"/>
              </a:rPr>
              <a:t> of communities, education, and mutual assistance (Budd et al., 2020).</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9</a:t>
            </a:fld>
            <a:endParaRPr lang="en-US"/>
          </a:p>
        </p:txBody>
      </p:sp>
    </p:spTree>
    <p:extLst>
      <p:ext uri="{BB962C8B-B14F-4D97-AF65-F5344CB8AC3E}">
        <p14:creationId xmlns:p14="http://schemas.microsoft.com/office/powerpoint/2010/main" val="2390104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Electronic health records (EHRs) </a:t>
            </a:r>
          </a:p>
          <a:p>
            <a:r>
              <a:rPr lang="en-US" sz="1200" kern="1200" dirty="0">
                <a:solidFill>
                  <a:schemeClr val="tx1"/>
                </a:solidFill>
                <a:effectLst/>
                <a:latin typeface="+mn-lt"/>
                <a:ea typeface="+mn-ea"/>
                <a:cs typeface="+mn-cs"/>
              </a:rPr>
              <a:t> 	EHRs have been essential to healthcare and community relations during and after the COVID-19 outbreak. The creation and administration of digital health records and systems in the UK is primarily the responsibility of the NHS Digital. It is in charge of managing several EHR projects and technologies, such as the creation of the NHS App and the Personal Health Records (PHR) system (NHS Digital, 2023). EHRs, are digital copies of patients' medical records that give medical staff a thorough understanding of a patient's condition (</a:t>
            </a:r>
            <a:r>
              <a:rPr lang="en-US" sz="1200" kern="1200" dirty="0" err="1">
                <a:solidFill>
                  <a:schemeClr val="tx1"/>
                </a:solidFill>
                <a:effectLst/>
                <a:latin typeface="+mn-lt"/>
                <a:ea typeface="+mn-ea"/>
                <a:cs typeface="+mn-cs"/>
              </a:rPr>
              <a:t>Roehrs</a:t>
            </a:r>
            <a:r>
              <a:rPr lang="en-US" sz="1200" kern="1200" dirty="0">
                <a:solidFill>
                  <a:schemeClr val="tx1"/>
                </a:solidFill>
                <a:effectLst/>
                <a:latin typeface="+mn-lt"/>
                <a:ea typeface="+mn-ea"/>
                <a:cs typeface="+mn-cs"/>
              </a:rPr>
              <a:t> et al., 2017). EHRs became vital for healthcare practitioners when face-to-face interactions grew less common. They allowed doctors to transmit vital health information, monitor patients from a distance, and ensure continuity of care.</a:t>
            </a:r>
          </a:p>
          <a:p>
            <a:r>
              <a:rPr lang="en-US" sz="1200" b="1" i="1" kern="1200" dirty="0">
                <a:solidFill>
                  <a:schemeClr val="tx1"/>
                </a:solidFill>
                <a:effectLst/>
                <a:latin typeface="+mn-lt"/>
                <a:ea typeface="+mn-ea"/>
                <a:cs typeface="+mn-cs"/>
              </a:rPr>
              <a:t>Advantages</a:t>
            </a:r>
          </a:p>
          <a:p>
            <a:r>
              <a:rPr lang="en-US" sz="1200" kern="1200" dirty="0">
                <a:solidFill>
                  <a:schemeClr val="tx1"/>
                </a:solidFill>
                <a:effectLst/>
                <a:latin typeface="+mn-lt"/>
                <a:ea typeface="+mn-ea"/>
                <a:cs typeface="+mn-cs"/>
              </a:rPr>
              <a:t> 	EHRs improve accessibility and efficiency in healthcare delivery, among other benefits. Telemedicine and remote consultations are made possible for medical practitioners as they can access patient data from any location using EHRs (</a:t>
            </a:r>
            <a:r>
              <a:rPr lang="en-US" sz="1200" kern="1200" dirty="0" err="1">
                <a:solidFill>
                  <a:schemeClr val="tx1"/>
                </a:solidFill>
                <a:effectLst/>
                <a:latin typeface="+mn-lt"/>
                <a:ea typeface="+mn-ea"/>
                <a:cs typeface="+mn-cs"/>
              </a:rPr>
              <a:t>Vimalananda</a:t>
            </a:r>
            <a:r>
              <a:rPr lang="en-US" sz="1200" kern="1200" dirty="0">
                <a:solidFill>
                  <a:schemeClr val="tx1"/>
                </a:solidFill>
                <a:effectLst/>
                <a:latin typeface="+mn-lt"/>
                <a:ea typeface="+mn-ea"/>
                <a:cs typeface="+mn-cs"/>
              </a:rPr>
              <a:t> et al., 2015). EHRs also encourage improved communication between medical professionals, guaranteeing that patients receive well-coordinated care. Additionally, EHRs support data-driven decision-making, which enables healthcare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monitor the virus's progress and more wisely distribute resources throughout the pandemic (</a:t>
            </a:r>
            <a:r>
              <a:rPr lang="en-US" sz="1200" kern="1200" dirty="0" err="1">
                <a:solidFill>
                  <a:schemeClr val="tx1"/>
                </a:solidFill>
                <a:effectLst/>
                <a:latin typeface="+mn-lt"/>
                <a:ea typeface="+mn-ea"/>
                <a:cs typeface="+mn-cs"/>
              </a:rPr>
              <a:t>Rostamzadeh</a:t>
            </a:r>
            <a:r>
              <a:rPr lang="en-US" sz="1200" kern="1200" dirty="0">
                <a:solidFill>
                  <a:schemeClr val="tx1"/>
                </a:solidFill>
                <a:effectLst/>
                <a:latin typeface="+mn-lt"/>
                <a:ea typeface="+mn-ea"/>
                <a:cs typeface="+mn-cs"/>
              </a:rPr>
              <a:t> et al., 2020). </a:t>
            </a:r>
          </a:p>
          <a:p>
            <a:r>
              <a:rPr lang="en-US" sz="1200" b="1" i="1" kern="1200" dirty="0">
                <a:solidFill>
                  <a:schemeClr val="tx1"/>
                </a:solidFill>
                <a:effectLst/>
                <a:latin typeface="+mn-lt"/>
                <a:ea typeface="+mn-ea"/>
                <a:cs typeface="+mn-cs"/>
              </a:rPr>
              <a:t>Disadvantages </a:t>
            </a:r>
          </a:p>
          <a:p>
            <a:r>
              <a:rPr lang="en-US" sz="1200" kern="1200" dirty="0">
                <a:solidFill>
                  <a:schemeClr val="tx1"/>
                </a:solidFill>
                <a:effectLst/>
                <a:latin typeface="+mn-lt"/>
                <a:ea typeface="+mn-ea"/>
                <a:cs typeface="+mn-cs"/>
              </a:rPr>
              <a:t> 	EHRs are not without drawbacks, though. Privacy and data security issues have been brought up, and patient data breaches might have detrimental effects. As per Reid (2016), transitioning from paper records to EHRs can be costly and time-consuming for healthcare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There's also a learning curve for healthcare professionals to adapt to the new digital systems.</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10</a:t>
            </a:fld>
            <a:endParaRPr lang="en-US"/>
          </a:p>
        </p:txBody>
      </p:sp>
    </p:spTree>
    <p:extLst>
      <p:ext uri="{BB962C8B-B14F-4D97-AF65-F5344CB8AC3E}">
        <p14:creationId xmlns:p14="http://schemas.microsoft.com/office/powerpoint/2010/main" val="831614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Community and future potential </a:t>
            </a:r>
          </a:p>
          <a:p>
            <a:r>
              <a:rPr lang="en-US" sz="1200" kern="1200" dirty="0">
                <a:solidFill>
                  <a:schemeClr val="tx1"/>
                </a:solidFill>
                <a:effectLst/>
                <a:latin typeface="+mn-lt"/>
                <a:ea typeface="+mn-ea"/>
                <a:cs typeface="+mn-cs"/>
              </a:rPr>
              <a:t> 	EHRs continue to play an essential part in the interactions that take place in the community at this time. They allow healthcare providers to offer telemedicine services, allowing patients to obtain medical care while s As per Bud et al. (2020), EHRs are especially beneficial to contact tracing efforts because they provide vital patient information and make it easier to keep track of cases, both of which contribute to the implementation of public health measures. </a:t>
            </a:r>
          </a:p>
          <a:p>
            <a:r>
              <a:rPr lang="en-US" sz="1200" kern="1200" dirty="0">
                <a:solidFill>
                  <a:schemeClr val="tx1"/>
                </a:solidFill>
                <a:effectLst/>
                <a:latin typeface="+mn-lt"/>
                <a:ea typeface="+mn-ea"/>
                <a:cs typeface="+mn-cs"/>
              </a:rPr>
              <a:t> 	During the pandemic, EHRs made the contact tracing operations of the NHS Test and Trace program easier. This program tracked persons who had been in close contact with confirmed COVID-19 cases and notified them through the use of EHRs. EHRs allowed the government of the UK and the NHS to swiftly access and exchange essential health information about individuals who had tested positive for an infectious disease (Wyatt, </a:t>
            </a:r>
            <a:r>
              <a:rPr lang="en-US" sz="1200" kern="1200" dirty="0" err="1">
                <a:solidFill>
                  <a:schemeClr val="tx1"/>
                </a:solidFill>
                <a:effectLst/>
                <a:latin typeface="+mn-lt"/>
                <a:ea typeface="+mn-ea"/>
                <a:cs typeface="+mn-cs"/>
              </a:rPr>
              <a:t>Lampon</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McKevitt</a:t>
            </a:r>
            <a:r>
              <a:rPr lang="en-US" sz="1200" kern="1200" dirty="0">
                <a:solidFill>
                  <a:schemeClr val="tx1"/>
                </a:solidFill>
                <a:effectLst/>
                <a:latin typeface="+mn-lt"/>
                <a:ea typeface="+mn-ea"/>
                <a:cs typeface="+mn-cs"/>
              </a:rPr>
              <a:t>, 2020). It made it possible to send early notifications to potential contacts and provide advise on how to self-isolate. When looking to the future, EHRs will likely have a lasting impact on the interactions that occur inside the community healthcare system. They will become more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and secure, ensuring patient information is kept private. In addition, as per Kohli and Tan (2016), EHRs will continue to develop to support data analytics, which will assist medical professionals in making more informed decisions and advancing medical research.</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11</a:t>
            </a:fld>
            <a:endParaRPr lang="en-US"/>
          </a:p>
        </p:txBody>
      </p:sp>
    </p:spTree>
    <p:extLst>
      <p:ext uri="{BB962C8B-B14F-4D97-AF65-F5344CB8AC3E}">
        <p14:creationId xmlns:p14="http://schemas.microsoft.com/office/powerpoint/2010/main" val="2791049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COVID-19 pandemic, caused by the SARS-CoV-2 virus, has profoundly impacted communities worldwide, disrupting normal ways of life and necessitating the rapid adoption of digital innovations. In this context, technology emerged as a critical enabler, bridging the gap created by the scarcity of in-person contact. This presentation has critically evaluated several digital innovations that gained importance in the community in the community during and a.</a:t>
            </a:r>
          </a:p>
          <a:p>
            <a:r>
              <a:rPr lang="en-US" sz="1200" kern="1200" dirty="0">
                <a:solidFill>
                  <a:schemeClr val="tx1"/>
                </a:solidFill>
                <a:effectLst/>
                <a:latin typeface="+mn-lt"/>
                <a:ea typeface="+mn-ea"/>
                <a:cs typeface="+mn-cs"/>
              </a:rPr>
              <a:t> 	Digital tools, including contact tracing apps, telehealth services, digital communication platforms, and EHRs, played pivotal roles in healthcare and community interactions. They allowed individuals to access essential services, maintain healthcare continuity, and stay connected with loved ones. These tools have advantages, such as early detection and containment, efficient data-driven decision-making, and improved community empowerment. However, challenges must be addressed, including privacy concerns, the digital divide, and the potential for inaccuracies.</a:t>
            </a:r>
          </a:p>
          <a:p>
            <a:endParaRPr lang="en-US" dirty="0"/>
          </a:p>
        </p:txBody>
      </p:sp>
      <p:sp>
        <p:nvSpPr>
          <p:cNvPr id="4" name="Slide Number Placeholder 3"/>
          <p:cNvSpPr>
            <a:spLocks noGrp="1"/>
          </p:cNvSpPr>
          <p:nvPr>
            <p:ph type="sldNum" sz="quarter" idx="5"/>
          </p:nvPr>
        </p:nvSpPr>
        <p:spPr/>
        <p:txBody>
          <a:bodyPr/>
          <a:lstStyle/>
          <a:p>
            <a:fld id="{B0E3397F-D32A-4CE7-80BB-724EA60991F6}" type="slidenum">
              <a:rPr lang="en-US" smtClean="0"/>
              <a:t>12</a:t>
            </a:fld>
            <a:endParaRPr lang="en-US"/>
          </a:p>
        </p:txBody>
      </p:sp>
    </p:spTree>
    <p:extLst>
      <p:ext uri="{BB962C8B-B14F-4D97-AF65-F5344CB8AC3E}">
        <p14:creationId xmlns:p14="http://schemas.microsoft.com/office/powerpoint/2010/main" val="1744709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2440" y="2194560"/>
            <a:ext cx="11247120" cy="1739347"/>
          </a:xfrm>
        </p:spPr>
        <p:txBody>
          <a:bodyPr tIns="45720" bIns="45720" anchor="ctr">
            <a:normAutofit/>
          </a:bodyPr>
          <a:lstStyle>
            <a:lvl1pPr algn="ctr">
              <a:lnSpc>
                <a:spcPct val="80000"/>
              </a:lnSpc>
              <a:defRPr sz="6000" spc="15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342900" y="3915938"/>
            <a:ext cx="11506200" cy="457200"/>
          </a:xfrm>
        </p:spPr>
        <p:txBody>
          <a:bodyPr>
            <a:normAutofit/>
          </a:bodyPr>
          <a:lstStyle>
            <a:lvl1pPr marL="0" indent="0" algn="ctr">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796CBBE6-8E44-4A5F-8A14-3713AF63314D}" type="datetimeFigureOut">
              <a:rPr lang="en-US" smtClean="0"/>
              <a:t>11/14/2023</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4E11C19-A295-4832-BF68-302E9E86EF49}" type="slidenum">
              <a:rPr lang="en-US" smtClean="0"/>
              <a:t>‹#›</a:t>
            </a:fld>
            <a:endParaRPr lang="en-US"/>
          </a:p>
        </p:txBody>
      </p:sp>
    </p:spTree>
    <p:extLst>
      <p:ext uri="{BB962C8B-B14F-4D97-AF65-F5344CB8AC3E}">
        <p14:creationId xmlns:p14="http://schemas.microsoft.com/office/powerpoint/2010/main" val="1100448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6CBBE6-8E44-4A5F-8A14-3713AF63314D}" type="datetimeFigureOut">
              <a:rPr lang="en-US" smtClean="0"/>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2601627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94560"/>
            <a:ext cx="11247120" cy="1737360"/>
          </a:xfrm>
        </p:spPr>
        <p:txBody>
          <a:bodyPr anchor="ctr">
            <a:noAutofit/>
          </a:bodyPr>
          <a:lstStyle>
            <a:lvl1pPr algn="ctr">
              <a:lnSpc>
                <a:spcPct val="80000"/>
              </a:lnSpc>
              <a:defRPr sz="6000" b="0" spc="150" baseline="0">
                <a:solidFill>
                  <a:srgbClr val="FFFF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47472" y="3911827"/>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796CBBE6-8E44-4A5F-8A14-3713AF63314D}" type="datetimeFigureOut">
              <a:rPr lang="en-US" smtClean="0"/>
              <a:t>11/14/2023</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4E11C19-A295-4832-BF68-302E9E86EF49}" type="slidenum">
              <a:rPr lang="en-US" smtClean="0"/>
              <a:t>‹#›</a:t>
            </a:fld>
            <a:endParaRPr lang="en-US"/>
          </a:p>
        </p:txBody>
      </p:sp>
    </p:spTree>
    <p:extLst>
      <p:ext uri="{BB962C8B-B14F-4D97-AF65-F5344CB8AC3E}">
        <p14:creationId xmlns:p14="http://schemas.microsoft.com/office/powerpoint/2010/main" val="816808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6CBBE6-8E44-4A5F-8A14-3713AF63314D}" type="datetimeFigureOut">
              <a:rPr lang="en-US" smtClean="0"/>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1489065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6CBBE6-8E44-4A5F-8A14-3713AF63314D}" type="datetimeFigureOut">
              <a:rPr lang="en-US" smtClean="0"/>
              <a:t>11/14/2023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279453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6CBBE6-8E44-4A5F-8A14-3713AF63314D}" type="datetimeFigureOut">
              <a:rPr lang="en-US" smtClean="0"/>
              <a:t>11/14/2023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2358177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6CBBE6-8E44-4A5F-8A14-3713AF63314D}" type="datetimeFigureOut">
              <a:rPr lang="en-US" smtClean="0"/>
              <a:t>11/14/2023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2164550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6CBBE6-8E44-4A5F-8A14-3713AF63314D}" type="datetimeFigureOut">
              <a:rPr lang="en-US" smtClean="0"/>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1773608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6CBBE6-8E44-4A5F-8A14-3713AF63314D}" type="datetimeFigureOut">
              <a:rPr lang="en-US" smtClean="0"/>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151048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6CBBE6-8E44-4A5F-8A14-3713AF63314D}" type="datetimeFigureOut">
              <a:rPr lang="en-US" smtClean="0"/>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3022210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796CBBE6-8E44-4A5F-8A14-3713AF63314D}" type="datetimeFigureOut">
              <a:rPr lang="en-US" smtClean="0"/>
              <a:t>11/14/2023</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74E11C19-A295-4832-BF68-302E9E86EF49}" type="slidenum">
              <a:rPr lang="en-US" smtClean="0"/>
              <a:t>‹#›</a:t>
            </a:fld>
            <a:endParaRPr lang="en-US"/>
          </a:p>
        </p:txBody>
      </p:sp>
    </p:spTree>
    <p:extLst>
      <p:ext uri="{BB962C8B-B14F-4D97-AF65-F5344CB8AC3E}">
        <p14:creationId xmlns:p14="http://schemas.microsoft.com/office/powerpoint/2010/main" val="267900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796CBBE6-8E44-4A5F-8A14-3713AF63314D}" type="datetimeFigureOut">
              <a:rPr lang="en-US" smtClean="0"/>
              <a:t>11/14/2023</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74E11C19-A295-4832-BF68-302E9E86EF49}" type="slidenum">
              <a:rPr lang="en-US" smtClean="0"/>
              <a:t>‹#›</a:t>
            </a:fld>
            <a:endParaRPr lang="en-US"/>
          </a:p>
        </p:txBody>
      </p:sp>
    </p:spTree>
    <p:extLst>
      <p:ext uri="{BB962C8B-B14F-4D97-AF65-F5344CB8AC3E}">
        <p14:creationId xmlns:p14="http://schemas.microsoft.com/office/powerpoint/2010/main" val="315808819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000" kern="1200" cap="all"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digitalhealth.net/2020/09/nhs-covid-19-contact-tracing-app-launched-england-wal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england.nhs.uk/london/our-work/gp-at-hand-fact-sheet/" TargetMode="External"/><Relationship Id="rId2" Type="http://schemas.openxmlformats.org/officeDocument/2006/relationships/hyperlink" Target="https://digital.nhs.uk/services/personal-health-records-adoption-service/personal-health-records-adoption-toolkit/personal-health-records-direction-of-travel" TargetMode="External"/><Relationship Id="rId1" Type="http://schemas.openxmlformats.org/officeDocument/2006/relationships/slideLayout" Target="../slideLayouts/slideLayout2.xml"/><Relationship Id="rId4" Type="http://schemas.openxmlformats.org/officeDocument/2006/relationships/hyperlink" Target="https://www.un.org/development/desa/dpad/publication/un-desa-policy-brief-61-covid-19-embracing-digital-government-during-the-pandemic-and-beyo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IT Consultant Digital Health Innovations">
            <a:extLst>
              <a:ext uri="{FF2B5EF4-FFF2-40B4-BE49-F238E27FC236}">
                <a16:creationId xmlns:a16="http://schemas.microsoft.com/office/drawing/2014/main" id="{BFD58D41-8183-44D6-AEAC-F92ACF3719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8198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69711-4C1F-4BE4-855B-B443E9FC0BF2}"/>
              </a:ext>
            </a:extLst>
          </p:cNvPr>
          <p:cNvSpPr>
            <a:spLocks noGrp="1"/>
          </p:cNvSpPr>
          <p:nvPr>
            <p:ph type="title"/>
          </p:nvPr>
        </p:nvSpPr>
        <p:spPr/>
        <p:txBody>
          <a:bodyPr>
            <a:normAutofit/>
          </a:bodyPr>
          <a:lstStyle/>
          <a:p>
            <a:br>
              <a:rPr lang="en-US" b="1" dirty="0"/>
            </a:br>
            <a:r>
              <a:rPr lang="en-US" b="1" dirty="0"/>
              <a:t>Introduction </a:t>
            </a:r>
            <a:endParaRPr lang="en-US" dirty="0"/>
          </a:p>
        </p:txBody>
      </p:sp>
      <p:sp>
        <p:nvSpPr>
          <p:cNvPr id="3" name="Content Placeholder 2">
            <a:extLst>
              <a:ext uri="{FF2B5EF4-FFF2-40B4-BE49-F238E27FC236}">
                <a16:creationId xmlns:a16="http://schemas.microsoft.com/office/drawing/2014/main" id="{FC075900-4F54-4268-8C37-100CF09CF55C}"/>
              </a:ext>
            </a:extLst>
          </p:cNvPr>
          <p:cNvSpPr>
            <a:spLocks noGrp="1"/>
          </p:cNvSpPr>
          <p:nvPr>
            <p:ph idx="1"/>
          </p:nvPr>
        </p:nvSpPr>
        <p:spPr>
          <a:xfrm>
            <a:off x="241076" y="2140084"/>
            <a:ext cx="7797353" cy="4433740"/>
          </a:xfrm>
        </p:spPr>
        <p:txBody>
          <a:bodyPr>
            <a:normAutofit fontScale="92500" lnSpcReduction="10000"/>
          </a:bodyPr>
          <a:lstStyle/>
          <a:p>
            <a:r>
              <a:rPr lang="en-US" dirty="0"/>
              <a:t>COVID-19 is deadly and caused by the severe acute respiratory syndrome coronavirus 2 (SARS-CoV-2)</a:t>
            </a:r>
          </a:p>
          <a:p>
            <a:r>
              <a:rPr lang="en-US" dirty="0"/>
              <a:t>Even though many attempts were made to get rid of the disease, it still existed in many countries with high levels of clinical symptoms.</a:t>
            </a:r>
          </a:p>
          <a:p>
            <a:r>
              <a:rPr lang="en-US" dirty="0"/>
              <a:t>Community sought its ways through technology to work (</a:t>
            </a:r>
            <a:r>
              <a:rPr lang="en-US" dirty="0" err="1"/>
              <a:t>Brem</a:t>
            </a:r>
            <a:r>
              <a:rPr lang="en-US" dirty="0"/>
              <a:t> et al., 2021).</a:t>
            </a:r>
          </a:p>
          <a:p>
            <a:r>
              <a:rPr lang="en-US" dirty="0"/>
              <a:t>Aims to critically evaluate the digital innovations that have gained importance during and after the COVID-19 pandemic. </a:t>
            </a:r>
          </a:p>
          <a:p>
            <a:r>
              <a:rPr lang="en-US" dirty="0"/>
              <a:t>Advantages and disadvantages of these tools</a:t>
            </a:r>
          </a:p>
          <a:p>
            <a:r>
              <a:rPr lang="en-US" dirty="0"/>
              <a:t>Current impact on community interactions and their potential future role. </a:t>
            </a:r>
          </a:p>
          <a:p>
            <a:r>
              <a:rPr lang="en-US" dirty="0"/>
              <a:t>Real-life examples</a:t>
            </a:r>
            <a:endParaRPr lang="en-US" sz="2400" dirty="0"/>
          </a:p>
        </p:txBody>
      </p:sp>
      <p:pic>
        <p:nvPicPr>
          <p:cNvPr id="2050" name="Picture 2" descr="Difference Between Aim and Purpose | Compare the Difference Between Similar  Terms">
            <a:extLst>
              <a:ext uri="{FF2B5EF4-FFF2-40B4-BE49-F238E27FC236}">
                <a16:creationId xmlns:a16="http://schemas.microsoft.com/office/drawing/2014/main" id="{2EB7882B-CF44-4BD7-B0C0-498B8F97C9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0936" y="2687264"/>
            <a:ext cx="3891064" cy="3623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7400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C017-0DFA-44E8-9E14-C3BF63E6E997}"/>
              </a:ext>
            </a:extLst>
          </p:cNvPr>
          <p:cNvSpPr>
            <a:spLocks noGrp="1"/>
          </p:cNvSpPr>
          <p:nvPr>
            <p:ph type="title"/>
          </p:nvPr>
        </p:nvSpPr>
        <p:spPr/>
        <p:txBody>
          <a:bodyPr/>
          <a:lstStyle/>
          <a:p>
            <a:r>
              <a:rPr lang="en-US" b="1" i="1" dirty="0"/>
              <a:t>The role of technology during COVID-19</a:t>
            </a:r>
          </a:p>
        </p:txBody>
      </p:sp>
      <p:sp>
        <p:nvSpPr>
          <p:cNvPr id="3" name="Content Placeholder 2">
            <a:extLst>
              <a:ext uri="{FF2B5EF4-FFF2-40B4-BE49-F238E27FC236}">
                <a16:creationId xmlns:a16="http://schemas.microsoft.com/office/drawing/2014/main" id="{A6580E07-771B-40F0-8098-56E55669DC65}"/>
              </a:ext>
            </a:extLst>
          </p:cNvPr>
          <p:cNvSpPr>
            <a:spLocks noGrp="1"/>
          </p:cNvSpPr>
          <p:nvPr>
            <p:ph idx="1"/>
          </p:nvPr>
        </p:nvSpPr>
        <p:spPr>
          <a:xfrm>
            <a:off x="461553" y="2198451"/>
            <a:ext cx="6694621" cy="4375373"/>
          </a:xfrm>
        </p:spPr>
        <p:txBody>
          <a:bodyPr>
            <a:normAutofit/>
          </a:bodyPr>
          <a:lstStyle/>
          <a:p>
            <a:r>
              <a:rPr lang="en-US" dirty="0"/>
              <a:t>Advances in health and social care technologies aided community growth greatly.</a:t>
            </a:r>
          </a:p>
          <a:p>
            <a:r>
              <a:rPr lang="en-US" dirty="0"/>
              <a:t>It allowed people to receive vital medical care remotely</a:t>
            </a:r>
          </a:p>
          <a:p>
            <a:r>
              <a:rPr lang="en-US" dirty="0"/>
              <a:t>Allowed communities to adapt to the new conditions brought on by the pandemic. </a:t>
            </a:r>
          </a:p>
          <a:p>
            <a:r>
              <a:rPr lang="en-US" dirty="0"/>
              <a:t>Telemedicine, telehealth, contact tracing, and remote patient monitoring (</a:t>
            </a:r>
            <a:r>
              <a:rPr lang="en-US" dirty="0" err="1"/>
              <a:t>Bokolo</a:t>
            </a:r>
            <a:r>
              <a:rPr lang="en-US" dirty="0"/>
              <a:t>, 2021).</a:t>
            </a:r>
          </a:p>
          <a:p>
            <a:r>
              <a:rPr lang="en-US" dirty="0"/>
              <a:t> It advocated the deployment of virtual support networks and online communication within social care</a:t>
            </a:r>
          </a:p>
        </p:txBody>
      </p:sp>
      <p:pic>
        <p:nvPicPr>
          <p:cNvPr id="5" name="Picture 4">
            <a:extLst>
              <a:ext uri="{FF2B5EF4-FFF2-40B4-BE49-F238E27FC236}">
                <a16:creationId xmlns:a16="http://schemas.microsoft.com/office/drawing/2014/main" id="{654971CD-FE01-404D-BDA6-71DA70F80E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7594" y="2918889"/>
            <a:ext cx="4442853" cy="24879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71542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BC4A-65CA-4875-A1D3-9FCC25F3EAB2}"/>
              </a:ext>
            </a:extLst>
          </p:cNvPr>
          <p:cNvSpPr>
            <a:spLocks noGrp="1"/>
          </p:cNvSpPr>
          <p:nvPr>
            <p:ph type="title"/>
          </p:nvPr>
        </p:nvSpPr>
        <p:spPr/>
        <p:txBody>
          <a:bodyPr>
            <a:normAutofit/>
          </a:bodyPr>
          <a:lstStyle/>
          <a:p>
            <a:r>
              <a:rPr lang="en-US" b="1" dirty="0"/>
              <a:t>Digital contact tracing </a:t>
            </a:r>
          </a:p>
        </p:txBody>
      </p:sp>
      <p:sp>
        <p:nvSpPr>
          <p:cNvPr id="3" name="Content Placeholder 2">
            <a:extLst>
              <a:ext uri="{FF2B5EF4-FFF2-40B4-BE49-F238E27FC236}">
                <a16:creationId xmlns:a16="http://schemas.microsoft.com/office/drawing/2014/main" id="{54A23375-F575-41CE-A51F-42D682E78F61}"/>
              </a:ext>
            </a:extLst>
          </p:cNvPr>
          <p:cNvSpPr>
            <a:spLocks noGrp="1"/>
          </p:cNvSpPr>
          <p:nvPr>
            <p:ph idx="1"/>
          </p:nvPr>
        </p:nvSpPr>
        <p:spPr>
          <a:xfrm>
            <a:off x="207818" y="1967345"/>
            <a:ext cx="7827818" cy="4765964"/>
          </a:xfrm>
        </p:spPr>
        <p:txBody>
          <a:bodyPr>
            <a:normAutofit fontScale="77500" lnSpcReduction="20000"/>
          </a:bodyPr>
          <a:lstStyle/>
          <a:p>
            <a:r>
              <a:rPr lang="en-US" sz="2100" dirty="0" err="1"/>
              <a:t>Shahroz</a:t>
            </a:r>
            <a:r>
              <a:rPr lang="en-US" sz="2100" dirty="0"/>
              <a:t> et al. (2021): Various communication technologies, such as </a:t>
            </a:r>
            <a:r>
              <a:rPr lang="en-US" sz="2100" dirty="0" err="1"/>
              <a:t>WiFi</a:t>
            </a:r>
            <a:r>
              <a:rPr lang="en-US" sz="2100" dirty="0"/>
              <a:t>, Bluetooth, GPS, QR Codes, and Zigbee, are used to increase the effectiveness of digital contact tracing</a:t>
            </a:r>
          </a:p>
          <a:p>
            <a:r>
              <a:rPr lang="en-US" sz="2100" dirty="0"/>
              <a:t>Screen and accurately diagnose people exhibiting symptoms like fever and cough. </a:t>
            </a:r>
          </a:p>
          <a:p>
            <a:r>
              <a:rPr lang="en-US" sz="2100" dirty="0"/>
              <a:t>Cheng and Hao (2020): Artificial intelligence can tell the difference between coughs caused by COVID-19 and those caused by other diseases in two seconds</a:t>
            </a:r>
          </a:p>
          <a:p>
            <a:pPr marL="0" indent="0">
              <a:buNone/>
            </a:pPr>
            <a:r>
              <a:rPr lang="en-US" sz="3800" b="1" i="1" dirty="0"/>
              <a:t>Advantages</a:t>
            </a:r>
            <a:endParaRPr lang="en-US" sz="3600" b="1" i="1" dirty="0"/>
          </a:p>
          <a:p>
            <a:pPr lvl="1"/>
            <a:r>
              <a:rPr lang="en-US" sz="2100" dirty="0"/>
              <a:t>Potential to usher in a fully automated, scalable solution to manage the growing volume of contact information</a:t>
            </a:r>
          </a:p>
          <a:p>
            <a:pPr lvl="1"/>
            <a:r>
              <a:rPr lang="en-US" sz="2100" dirty="0"/>
              <a:t>Hernández et al. (2020): Identify contacts close to an infected person. using Bluetooth signals or GPS </a:t>
            </a:r>
          </a:p>
          <a:p>
            <a:pPr lvl="1"/>
            <a:r>
              <a:rPr lang="en-US" sz="2100" dirty="0"/>
              <a:t> According to </a:t>
            </a:r>
            <a:r>
              <a:rPr lang="en-US" sz="2100" dirty="0" err="1"/>
              <a:t>Mbunge</a:t>
            </a:r>
            <a:r>
              <a:rPr lang="en-US" sz="2100" dirty="0"/>
              <a:t> (2020): Faster and more effective than human contact tracing</a:t>
            </a:r>
          </a:p>
          <a:p>
            <a:pPr marL="0" indent="0">
              <a:buNone/>
            </a:pPr>
            <a:r>
              <a:rPr lang="en-US" sz="3800" b="1" i="1" dirty="0"/>
              <a:t>Disadvantages</a:t>
            </a:r>
            <a:endParaRPr lang="en-US" sz="3600" b="1" i="1" dirty="0"/>
          </a:p>
          <a:p>
            <a:pPr lvl="1"/>
            <a:r>
              <a:rPr lang="en-US" sz="2100" dirty="0"/>
              <a:t>Kleinman and Merkel (2020): Does not offer a comprehensive assessment because of barriers between two people, such as a wall or being encased in personal protective equipment</a:t>
            </a:r>
          </a:p>
          <a:p>
            <a:pPr lvl="1"/>
            <a:r>
              <a:rPr lang="en-US" sz="2100" dirty="0"/>
              <a:t>Berman et al. (2020): can produce false positives or negatives</a:t>
            </a:r>
          </a:p>
          <a:p>
            <a:pPr lvl="1"/>
            <a:r>
              <a:rPr lang="en-US" sz="2100" dirty="0"/>
              <a:t> </a:t>
            </a:r>
            <a:r>
              <a:rPr lang="en-US" sz="2100" dirty="0" err="1"/>
              <a:t>Stigmatisation</a:t>
            </a:r>
            <a:r>
              <a:rPr lang="en-US" sz="2100" dirty="0"/>
              <a:t> and discrimination against impacted individuals or groups</a:t>
            </a:r>
            <a:endParaRPr lang="en-US" sz="2100" b="1" i="1" dirty="0"/>
          </a:p>
        </p:txBody>
      </p:sp>
      <p:pic>
        <p:nvPicPr>
          <p:cNvPr id="5" name="Picture 4">
            <a:extLst>
              <a:ext uri="{FF2B5EF4-FFF2-40B4-BE49-F238E27FC236}">
                <a16:creationId xmlns:a16="http://schemas.microsoft.com/office/drawing/2014/main" id="{74ED01B8-7F76-494A-97F0-C3800B554C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6463" y="3118501"/>
            <a:ext cx="3273646" cy="18414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30086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BC4A-65CA-4875-A1D3-9FCC25F3EAB2}"/>
              </a:ext>
            </a:extLst>
          </p:cNvPr>
          <p:cNvSpPr>
            <a:spLocks noGrp="1"/>
          </p:cNvSpPr>
          <p:nvPr>
            <p:ph type="title"/>
          </p:nvPr>
        </p:nvSpPr>
        <p:spPr/>
        <p:txBody>
          <a:bodyPr>
            <a:normAutofit/>
          </a:bodyPr>
          <a:lstStyle/>
          <a:p>
            <a:r>
              <a:rPr lang="en-US" b="1" dirty="0"/>
              <a:t>Digital contact tracing </a:t>
            </a:r>
          </a:p>
        </p:txBody>
      </p:sp>
      <p:sp>
        <p:nvSpPr>
          <p:cNvPr id="3" name="Content Placeholder 2">
            <a:extLst>
              <a:ext uri="{FF2B5EF4-FFF2-40B4-BE49-F238E27FC236}">
                <a16:creationId xmlns:a16="http://schemas.microsoft.com/office/drawing/2014/main" id="{54A23375-F575-41CE-A51F-42D682E78F61}"/>
              </a:ext>
            </a:extLst>
          </p:cNvPr>
          <p:cNvSpPr>
            <a:spLocks noGrp="1"/>
          </p:cNvSpPr>
          <p:nvPr>
            <p:ph idx="1"/>
          </p:nvPr>
        </p:nvSpPr>
        <p:spPr>
          <a:xfrm>
            <a:off x="4302303" y="1987971"/>
            <a:ext cx="7647709" cy="4585853"/>
          </a:xfrm>
        </p:spPr>
        <p:txBody>
          <a:bodyPr>
            <a:normAutofit fontScale="55000" lnSpcReduction="20000"/>
          </a:bodyPr>
          <a:lstStyle/>
          <a:p>
            <a:pPr marL="0" indent="0">
              <a:buNone/>
            </a:pPr>
            <a:r>
              <a:rPr lang="en-US" sz="5100" b="1" i="1" dirty="0"/>
              <a:t>Community Impact and Future Potential:</a:t>
            </a:r>
          </a:p>
          <a:p>
            <a:r>
              <a:rPr lang="en-US" sz="2600" dirty="0"/>
              <a:t>Several aspects of modern community interactions rely largely on contact tracing tools. </a:t>
            </a:r>
          </a:p>
          <a:p>
            <a:r>
              <a:rPr lang="en-US" sz="2600" dirty="0"/>
              <a:t>Critical for detecting and transmitting early warnings of potential epidemics</a:t>
            </a:r>
          </a:p>
          <a:p>
            <a:r>
              <a:rPr lang="en-US" sz="2600" dirty="0"/>
              <a:t>Providing critical information for health officials to make informed decisions (WHO, 2018).</a:t>
            </a:r>
          </a:p>
          <a:p>
            <a:r>
              <a:rPr lang="en-US" sz="2600" dirty="0"/>
              <a:t> Communities can feel more secure when these tools are used for crowd control at events and travel safety. </a:t>
            </a:r>
          </a:p>
          <a:p>
            <a:r>
              <a:rPr lang="en-US" sz="2600" dirty="0"/>
              <a:t>Chen et al. (2021): Vaccination campaigns now distribute and administer vaccines more effectively due to contact tracing tools. </a:t>
            </a:r>
          </a:p>
          <a:p>
            <a:r>
              <a:rPr lang="en-US" sz="2600" dirty="0"/>
              <a:t>Valuable resource for public health research because they enable scientists to learn more about the virus, identify variants, and develop better pandemic responses.</a:t>
            </a:r>
          </a:p>
          <a:p>
            <a:r>
              <a:rPr lang="en-US" sz="2600" dirty="0"/>
              <a:t> The UK's National Health Service (NHS) developed a COVID-19 contact tracking app using Bluetooth technology</a:t>
            </a:r>
          </a:p>
          <a:p>
            <a:r>
              <a:rPr lang="en-US" sz="2600" dirty="0"/>
              <a:t>Alert users if they were in close contact with someone who tested positive for the virus. </a:t>
            </a:r>
          </a:p>
          <a:p>
            <a:r>
              <a:rPr lang="en-US" sz="2600" dirty="0"/>
              <a:t>The app's notifications have been critical in urging individuals to take precautions like remaining at home alone and being checked out (Digital health.net, 2023). </a:t>
            </a:r>
          </a:p>
          <a:p>
            <a:r>
              <a:rPr lang="en-US" sz="2600" dirty="0"/>
              <a:t>Contact tracking technologies will be critical while planning for a future pandemic or in the event of any epidemic or pandemic. </a:t>
            </a:r>
          </a:p>
          <a:p>
            <a:pPr marL="0" indent="0">
              <a:buNone/>
            </a:pPr>
            <a:endParaRPr lang="en-US" sz="2800" dirty="0"/>
          </a:p>
        </p:txBody>
      </p:sp>
      <p:pic>
        <p:nvPicPr>
          <p:cNvPr id="5" name="Picture 4">
            <a:extLst>
              <a:ext uri="{FF2B5EF4-FFF2-40B4-BE49-F238E27FC236}">
                <a16:creationId xmlns:a16="http://schemas.microsoft.com/office/drawing/2014/main" id="{42BBF1DD-FEE6-4442-ACE9-2EB9790D72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577" y="3171856"/>
            <a:ext cx="3333181" cy="22180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09583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BC4A-65CA-4875-A1D3-9FCC25F3EAB2}"/>
              </a:ext>
            </a:extLst>
          </p:cNvPr>
          <p:cNvSpPr>
            <a:spLocks noGrp="1"/>
          </p:cNvSpPr>
          <p:nvPr>
            <p:ph type="title"/>
          </p:nvPr>
        </p:nvSpPr>
        <p:spPr/>
        <p:txBody>
          <a:bodyPr>
            <a:normAutofit/>
          </a:bodyPr>
          <a:lstStyle/>
          <a:p>
            <a:r>
              <a:rPr lang="en-US" b="1" dirty="0"/>
              <a:t>Tele Health</a:t>
            </a:r>
          </a:p>
        </p:txBody>
      </p:sp>
      <p:sp>
        <p:nvSpPr>
          <p:cNvPr id="3" name="Content Placeholder 2">
            <a:extLst>
              <a:ext uri="{FF2B5EF4-FFF2-40B4-BE49-F238E27FC236}">
                <a16:creationId xmlns:a16="http://schemas.microsoft.com/office/drawing/2014/main" id="{54A23375-F575-41CE-A51F-42D682E78F61}"/>
              </a:ext>
            </a:extLst>
          </p:cNvPr>
          <p:cNvSpPr>
            <a:spLocks noGrp="1"/>
          </p:cNvSpPr>
          <p:nvPr>
            <p:ph idx="1"/>
          </p:nvPr>
        </p:nvSpPr>
        <p:spPr>
          <a:xfrm>
            <a:off x="426394" y="2119745"/>
            <a:ext cx="6708697" cy="4558146"/>
          </a:xfrm>
        </p:spPr>
        <p:txBody>
          <a:bodyPr>
            <a:normAutofit fontScale="70000" lnSpcReduction="20000"/>
          </a:bodyPr>
          <a:lstStyle/>
          <a:p>
            <a:pPr lvl="0"/>
            <a:r>
              <a:rPr lang="en-US" dirty="0"/>
              <a:t>Providing management remotely utilising existing technologies (telephone talks, smartphone apps, and video conferences) (</a:t>
            </a:r>
            <a:r>
              <a:rPr lang="en-US" dirty="0" err="1"/>
              <a:t>Bokolo</a:t>
            </a:r>
            <a:r>
              <a:rPr lang="en-US" dirty="0"/>
              <a:t>, 2021).</a:t>
            </a:r>
          </a:p>
          <a:p>
            <a:pPr lvl="0"/>
            <a:r>
              <a:rPr lang="en-US" dirty="0"/>
              <a:t>telemedicine allows to stay home (</a:t>
            </a:r>
            <a:r>
              <a:rPr lang="en-US" dirty="0" err="1"/>
              <a:t>Adetunji</a:t>
            </a:r>
            <a:r>
              <a:rPr lang="en-US" dirty="0"/>
              <a:t> et al. (2020)</a:t>
            </a:r>
          </a:p>
          <a:p>
            <a:pPr lvl="0"/>
            <a:r>
              <a:rPr lang="en-US" dirty="0"/>
              <a:t>Hoffman (2020): telehealth enabled patients to continue receiving medical care and advice even when they could not leave their homes owing to safety concerns. </a:t>
            </a:r>
          </a:p>
          <a:p>
            <a:pPr marL="0" lvl="0" indent="0">
              <a:buNone/>
            </a:pPr>
            <a:r>
              <a:rPr lang="en-US" sz="4000" b="1" i="1" dirty="0"/>
              <a:t>Advantages</a:t>
            </a:r>
            <a:r>
              <a:rPr lang="en-US" b="1" i="1" dirty="0"/>
              <a:t> </a:t>
            </a:r>
          </a:p>
          <a:p>
            <a:r>
              <a:rPr lang="en-US" dirty="0"/>
              <a:t>Allows for remote consultations (</a:t>
            </a:r>
            <a:r>
              <a:rPr lang="en-US" dirty="0" err="1"/>
              <a:t>Halem</a:t>
            </a:r>
            <a:r>
              <a:rPr lang="en-US" dirty="0"/>
              <a:t> et al., 2021)</a:t>
            </a:r>
          </a:p>
          <a:p>
            <a:r>
              <a:rPr lang="en-US" dirty="0"/>
              <a:t>Increases access to healthcare (</a:t>
            </a:r>
            <a:r>
              <a:rPr lang="en-US" dirty="0" err="1"/>
              <a:t>Monagesh</a:t>
            </a:r>
            <a:r>
              <a:rPr lang="en-US" dirty="0"/>
              <a:t> et al., 2020).</a:t>
            </a:r>
          </a:p>
          <a:p>
            <a:pPr marL="0" indent="0">
              <a:buNone/>
            </a:pPr>
            <a:r>
              <a:rPr lang="en-US" sz="4000" b="1" i="1" dirty="0"/>
              <a:t>Disadvantages</a:t>
            </a:r>
            <a:endParaRPr lang="en-US" b="1" i="1" dirty="0"/>
          </a:p>
          <a:p>
            <a:r>
              <a:rPr lang="en-US" dirty="0"/>
              <a:t> Ability to conduct physical examinations is severely limited (Bullet et al., 2016), a </a:t>
            </a:r>
          </a:p>
          <a:p>
            <a:r>
              <a:rPr lang="en-US" dirty="0"/>
              <a:t>A doctor cannot perform a full physical checkup via video chat</a:t>
            </a:r>
          </a:p>
          <a:p>
            <a:r>
              <a:rPr lang="en-US" dirty="0"/>
              <a:t>Checking for enlarged lymph nodes and listening to heart and lung sounds are out of option. </a:t>
            </a:r>
            <a:endParaRPr lang="en-US" sz="3600" b="1" i="1" dirty="0"/>
          </a:p>
        </p:txBody>
      </p:sp>
      <p:pic>
        <p:nvPicPr>
          <p:cNvPr id="5" name="Picture 4">
            <a:extLst>
              <a:ext uri="{FF2B5EF4-FFF2-40B4-BE49-F238E27FC236}">
                <a16:creationId xmlns:a16="http://schemas.microsoft.com/office/drawing/2014/main" id="{0A71CE50-0BD5-41CA-ADFD-8F0EB4EF3D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4330" y="3100802"/>
            <a:ext cx="4061275" cy="26928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7839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BC4A-65CA-4875-A1D3-9FCC25F3EAB2}"/>
              </a:ext>
            </a:extLst>
          </p:cNvPr>
          <p:cNvSpPr>
            <a:spLocks noGrp="1"/>
          </p:cNvSpPr>
          <p:nvPr>
            <p:ph type="title"/>
          </p:nvPr>
        </p:nvSpPr>
        <p:spPr/>
        <p:txBody>
          <a:bodyPr>
            <a:normAutofit/>
          </a:bodyPr>
          <a:lstStyle/>
          <a:p>
            <a:r>
              <a:rPr lang="en-US" b="1" dirty="0"/>
              <a:t>Tele Health</a:t>
            </a:r>
          </a:p>
        </p:txBody>
      </p:sp>
      <p:sp>
        <p:nvSpPr>
          <p:cNvPr id="3" name="Content Placeholder 2">
            <a:extLst>
              <a:ext uri="{FF2B5EF4-FFF2-40B4-BE49-F238E27FC236}">
                <a16:creationId xmlns:a16="http://schemas.microsoft.com/office/drawing/2014/main" id="{54A23375-F575-41CE-A51F-42D682E78F61}"/>
              </a:ext>
            </a:extLst>
          </p:cNvPr>
          <p:cNvSpPr>
            <a:spLocks noGrp="1"/>
          </p:cNvSpPr>
          <p:nvPr>
            <p:ph idx="1"/>
          </p:nvPr>
        </p:nvSpPr>
        <p:spPr>
          <a:xfrm>
            <a:off x="5069975" y="2064325"/>
            <a:ext cx="6962668" cy="4661897"/>
          </a:xfrm>
        </p:spPr>
        <p:txBody>
          <a:bodyPr>
            <a:normAutofit fontScale="77500" lnSpcReduction="20000"/>
          </a:bodyPr>
          <a:lstStyle/>
          <a:p>
            <a:pPr marL="0" indent="0">
              <a:buNone/>
            </a:pPr>
            <a:r>
              <a:rPr lang="en-US" sz="4000" b="1" i="1" dirty="0"/>
              <a:t>Community impact and future potential</a:t>
            </a:r>
          </a:p>
          <a:p>
            <a:r>
              <a:rPr lang="en-US" dirty="0"/>
              <a:t>Allowed people to continue receiving medical care despite the spread of the pandemic. </a:t>
            </a:r>
          </a:p>
          <a:p>
            <a:r>
              <a:rPr lang="en-US" dirty="0"/>
              <a:t>GP At Hand is a digital health service that gives users around-the-clock access to medical services through a smartphone application (NHS, 2023). </a:t>
            </a:r>
          </a:p>
          <a:p>
            <a:r>
              <a:rPr lang="en-US" dirty="0"/>
              <a:t>video discussions with primary care physicians, obtain prescription refills, and receive prompt medical guidance. </a:t>
            </a:r>
          </a:p>
          <a:p>
            <a:r>
              <a:rPr lang="en-US" dirty="0"/>
              <a:t> As per Sparks et al. (2016), it has made it possible for doctors to keep in contact with their patients, monitor the progress of their chronic diseases, and provide timely therapies, all while lowering the likelihood of spread. </a:t>
            </a:r>
          </a:p>
          <a:p>
            <a:r>
              <a:rPr lang="en-US" dirty="0"/>
              <a:t>Benefit to vulnerable people, who are often more dependent on traditional healthcare services. </a:t>
            </a:r>
          </a:p>
          <a:p>
            <a:r>
              <a:rPr lang="en-US" dirty="0"/>
              <a:t>Haleem et al. (2021): telehealth can potentially be able to substantially improve its capabilities and broaden its scope of applicability</a:t>
            </a:r>
          </a:p>
          <a:p>
            <a:r>
              <a:rPr lang="en-US" dirty="0"/>
              <a:t>Embrace a greater variety of medical issues, thereby reducing the limitations it currently imposes even further</a:t>
            </a:r>
          </a:p>
        </p:txBody>
      </p:sp>
      <p:pic>
        <p:nvPicPr>
          <p:cNvPr id="5" name="Picture 4">
            <a:extLst>
              <a:ext uri="{FF2B5EF4-FFF2-40B4-BE49-F238E27FC236}">
                <a16:creationId xmlns:a16="http://schemas.microsoft.com/office/drawing/2014/main" id="{F5594A38-9BA4-4F85-BA00-6323D68DF1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055" y="2957282"/>
            <a:ext cx="4321829" cy="28759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76612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C721D-3A21-4118-8BCB-82EC6E684130}"/>
              </a:ext>
            </a:extLst>
          </p:cNvPr>
          <p:cNvSpPr>
            <a:spLocks noGrp="1"/>
          </p:cNvSpPr>
          <p:nvPr>
            <p:ph type="title"/>
          </p:nvPr>
        </p:nvSpPr>
        <p:spPr/>
        <p:txBody>
          <a:bodyPr>
            <a:normAutofit/>
          </a:bodyPr>
          <a:lstStyle/>
          <a:p>
            <a:pPr algn="ctr"/>
            <a:r>
              <a:rPr lang="en-US" b="1" dirty="0">
                <a:latin typeface="Arial Rounded MT Bold" panose="020F0704030504030204" pitchFamily="34" charset="0"/>
              </a:rPr>
              <a:t>Digital apps and platforms</a:t>
            </a:r>
          </a:p>
        </p:txBody>
      </p:sp>
      <p:sp>
        <p:nvSpPr>
          <p:cNvPr id="3" name="Content Placeholder 2">
            <a:extLst>
              <a:ext uri="{FF2B5EF4-FFF2-40B4-BE49-F238E27FC236}">
                <a16:creationId xmlns:a16="http://schemas.microsoft.com/office/drawing/2014/main" id="{E4321406-EB15-43D1-99BA-91FC599FCD6E}"/>
              </a:ext>
            </a:extLst>
          </p:cNvPr>
          <p:cNvSpPr>
            <a:spLocks noGrp="1"/>
          </p:cNvSpPr>
          <p:nvPr>
            <p:ph idx="1"/>
          </p:nvPr>
        </p:nvSpPr>
        <p:spPr>
          <a:xfrm>
            <a:off x="155642" y="2023353"/>
            <a:ext cx="8129376" cy="4737665"/>
          </a:xfrm>
        </p:spPr>
        <p:txBody>
          <a:bodyPr>
            <a:normAutofit fontScale="92500" lnSpcReduction="10000"/>
          </a:bodyPr>
          <a:lstStyle/>
          <a:p>
            <a:r>
              <a:rPr lang="en-US" sz="1500" dirty="0"/>
              <a:t>Convey authoritative, trustworthy, and up-to-date COVID-19 information and recommendations.</a:t>
            </a:r>
          </a:p>
          <a:p>
            <a:r>
              <a:rPr lang="en-US" sz="1500" dirty="0"/>
              <a:t> Through national portals, mobile applications, or social media platforms, 167 of the United Nations' 193 member nations have disseminated information about travel restrictions, outbreak statistics, practical protective measures, and government responses (UN,2020). </a:t>
            </a:r>
          </a:p>
          <a:p>
            <a:pPr marL="0" indent="0">
              <a:buNone/>
            </a:pPr>
            <a:r>
              <a:rPr lang="en-US" sz="2800" b="1" dirty="0"/>
              <a:t>Advantages</a:t>
            </a:r>
            <a:endParaRPr lang="en-US" sz="1300" b="1" dirty="0"/>
          </a:p>
          <a:p>
            <a:r>
              <a:rPr lang="en-US" sz="1500" dirty="0"/>
              <a:t>Whitelaw et al. (2020): Efficiently transmit precise and up-to-date information about the epidemic via digital channels such as social media and smartphone apps. </a:t>
            </a:r>
          </a:p>
          <a:p>
            <a:r>
              <a:rPr lang="en-US" sz="1500" dirty="0"/>
              <a:t>General public may make educated decisions. </a:t>
            </a:r>
          </a:p>
          <a:p>
            <a:r>
              <a:rPr lang="en-US" sz="1500" dirty="0"/>
              <a:t>The public can communicate with government authorities and express their concerns about COVID-19. </a:t>
            </a:r>
          </a:p>
          <a:p>
            <a:r>
              <a:rPr lang="en-US" sz="1500" dirty="0"/>
              <a:t>Builds trust and commitment.</a:t>
            </a:r>
          </a:p>
          <a:p>
            <a:pPr marL="0" indent="0">
              <a:buNone/>
            </a:pPr>
            <a:r>
              <a:rPr lang="en-US" sz="2800" b="1" dirty="0"/>
              <a:t>Disadvantages</a:t>
            </a:r>
            <a:endParaRPr lang="en-US" sz="1300" b="1" dirty="0"/>
          </a:p>
          <a:p>
            <a:r>
              <a:rPr lang="en-US" sz="1300" dirty="0"/>
              <a:t> </a:t>
            </a:r>
            <a:r>
              <a:rPr lang="en-US" sz="1500" dirty="0"/>
              <a:t>Not everyone has equal access to digital technology.</a:t>
            </a:r>
          </a:p>
          <a:p>
            <a:r>
              <a:rPr lang="en-US" sz="1500" dirty="0"/>
              <a:t>While authentic information is available, digital platforms can also be a breeding ground for misinformation and disinformation. </a:t>
            </a:r>
          </a:p>
          <a:p>
            <a:r>
              <a:rPr lang="en-US" sz="1500" dirty="0"/>
              <a:t>False information can spread quickly, potentially causing confusion and fear.</a:t>
            </a:r>
          </a:p>
        </p:txBody>
      </p:sp>
      <p:pic>
        <p:nvPicPr>
          <p:cNvPr id="5" name="Picture 4">
            <a:extLst>
              <a:ext uri="{FF2B5EF4-FFF2-40B4-BE49-F238E27FC236}">
                <a16:creationId xmlns:a16="http://schemas.microsoft.com/office/drawing/2014/main" id="{AF8975FA-DD54-4AFC-AEA3-28C00E7C5B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2499" y="2848050"/>
            <a:ext cx="2694175" cy="26941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96116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C721D-3A21-4118-8BCB-82EC6E684130}"/>
              </a:ext>
            </a:extLst>
          </p:cNvPr>
          <p:cNvSpPr>
            <a:spLocks noGrp="1"/>
          </p:cNvSpPr>
          <p:nvPr>
            <p:ph type="title"/>
          </p:nvPr>
        </p:nvSpPr>
        <p:spPr/>
        <p:txBody>
          <a:bodyPr>
            <a:normAutofit/>
          </a:bodyPr>
          <a:lstStyle/>
          <a:p>
            <a:pPr algn="ctr"/>
            <a:r>
              <a:rPr lang="en-US" b="1" dirty="0">
                <a:latin typeface="Arial Rounded MT Bold" panose="020F0704030504030204" pitchFamily="34" charset="0"/>
              </a:rPr>
              <a:t>Digital apps</a:t>
            </a:r>
          </a:p>
        </p:txBody>
      </p:sp>
      <p:sp>
        <p:nvSpPr>
          <p:cNvPr id="3" name="Content Placeholder 2">
            <a:extLst>
              <a:ext uri="{FF2B5EF4-FFF2-40B4-BE49-F238E27FC236}">
                <a16:creationId xmlns:a16="http://schemas.microsoft.com/office/drawing/2014/main" id="{E4321406-EB15-43D1-99BA-91FC599FCD6E}"/>
              </a:ext>
            </a:extLst>
          </p:cNvPr>
          <p:cNvSpPr>
            <a:spLocks noGrp="1"/>
          </p:cNvSpPr>
          <p:nvPr>
            <p:ph idx="1"/>
          </p:nvPr>
        </p:nvSpPr>
        <p:spPr>
          <a:xfrm>
            <a:off x="5096352" y="2023352"/>
            <a:ext cx="6934271" cy="4834648"/>
          </a:xfrm>
        </p:spPr>
        <p:txBody>
          <a:bodyPr>
            <a:normAutofit/>
          </a:bodyPr>
          <a:lstStyle/>
          <a:p>
            <a:pPr marL="0" indent="0">
              <a:buNone/>
            </a:pPr>
            <a:r>
              <a:rPr lang="en-US" sz="2800" b="1" i="1" dirty="0"/>
              <a:t>Community Impact and Future Potential:</a:t>
            </a:r>
          </a:p>
          <a:p>
            <a:r>
              <a:rPr lang="en-US" sz="1600" dirty="0"/>
              <a:t>Important for the communication taken place inside communities. </a:t>
            </a:r>
          </a:p>
          <a:p>
            <a:r>
              <a:rPr lang="en-US" sz="1600" dirty="0"/>
              <a:t>Made sharing information easier, developing support networks, and participating in community activities (</a:t>
            </a:r>
            <a:r>
              <a:rPr lang="en-US" sz="1600" dirty="0" err="1"/>
              <a:t>Spagnoletti</a:t>
            </a:r>
            <a:r>
              <a:rPr lang="en-US" sz="1600" dirty="0"/>
              <a:t> et al. 2015). </a:t>
            </a:r>
          </a:p>
          <a:p>
            <a:r>
              <a:rPr lang="en-US" sz="1600" dirty="0"/>
              <a:t>The automated chatbot service provided by the UK government on the messaging app WhatsApp </a:t>
            </a:r>
          </a:p>
          <a:p>
            <a:r>
              <a:rPr lang="en-US" sz="1600" dirty="0"/>
              <a:t>Members of the public could gain responses to frequently asked COVID-19 questions directly from the government</a:t>
            </a:r>
          </a:p>
          <a:p>
            <a:r>
              <a:rPr lang="en-US" sz="1600" dirty="0"/>
              <a:t>Improved both the availability of information and community trust (</a:t>
            </a:r>
            <a:r>
              <a:rPr lang="en-US" sz="1600" dirty="0" err="1"/>
              <a:t>Chawa</a:t>
            </a:r>
            <a:r>
              <a:rPr lang="en-US" sz="1600" dirty="0"/>
              <a:t>, 2021). </a:t>
            </a:r>
          </a:p>
          <a:p>
            <a:r>
              <a:rPr lang="en-US" sz="1600" dirty="0"/>
              <a:t>In the future, these technologies will continue to be helpful in crisis management and the process of community development</a:t>
            </a:r>
          </a:p>
          <a:p>
            <a:r>
              <a:rPr lang="en-US" sz="1600" dirty="0" err="1"/>
              <a:t>Mobilisation</a:t>
            </a:r>
            <a:r>
              <a:rPr lang="en-US" sz="1600" dirty="0"/>
              <a:t> of communities, education, and mutual support (Budd et al., 2020).</a:t>
            </a:r>
          </a:p>
        </p:txBody>
      </p:sp>
      <p:pic>
        <p:nvPicPr>
          <p:cNvPr id="6" name="Picture 5">
            <a:extLst>
              <a:ext uri="{FF2B5EF4-FFF2-40B4-BE49-F238E27FC236}">
                <a16:creationId xmlns:a16="http://schemas.microsoft.com/office/drawing/2014/main" id="{375F9373-2316-4C85-887C-8846A23280FA}"/>
              </a:ext>
            </a:extLst>
          </p:cNvPr>
          <p:cNvPicPr>
            <a:picLocks noChangeAspect="1"/>
          </p:cNvPicPr>
          <p:nvPr/>
        </p:nvPicPr>
        <p:blipFill rotWithShape="1">
          <a:blip r:embed="rId3"/>
          <a:srcRect l="23204" r="24193"/>
          <a:stretch/>
        </p:blipFill>
        <p:spPr>
          <a:xfrm>
            <a:off x="929148" y="2564221"/>
            <a:ext cx="3657600" cy="33813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25574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BC4A-65CA-4875-A1D3-9FCC25F3EAB2}"/>
              </a:ext>
            </a:extLst>
          </p:cNvPr>
          <p:cNvSpPr>
            <a:spLocks noGrp="1"/>
          </p:cNvSpPr>
          <p:nvPr>
            <p:ph type="title"/>
          </p:nvPr>
        </p:nvSpPr>
        <p:spPr>
          <a:xfrm>
            <a:off x="426395" y="368710"/>
            <a:ext cx="10560604" cy="1424226"/>
          </a:xfrm>
        </p:spPr>
        <p:txBody>
          <a:bodyPr>
            <a:normAutofit/>
          </a:bodyPr>
          <a:lstStyle/>
          <a:p>
            <a:r>
              <a:rPr lang="en-US" b="1" dirty="0"/>
              <a:t>Electronic Health records (</a:t>
            </a:r>
            <a:r>
              <a:rPr lang="en-US" b="1" dirty="0" err="1"/>
              <a:t>EhR</a:t>
            </a:r>
            <a:r>
              <a:rPr lang="en-US" sz="2400" b="1" dirty="0" err="1"/>
              <a:t>s</a:t>
            </a:r>
            <a:r>
              <a:rPr lang="en-US" b="1" dirty="0"/>
              <a:t>)</a:t>
            </a:r>
          </a:p>
        </p:txBody>
      </p:sp>
      <p:sp>
        <p:nvSpPr>
          <p:cNvPr id="3" name="Content Placeholder 2">
            <a:extLst>
              <a:ext uri="{FF2B5EF4-FFF2-40B4-BE49-F238E27FC236}">
                <a16:creationId xmlns:a16="http://schemas.microsoft.com/office/drawing/2014/main" id="{54A23375-F575-41CE-A51F-42D682E78F61}"/>
              </a:ext>
            </a:extLst>
          </p:cNvPr>
          <p:cNvSpPr>
            <a:spLocks noGrp="1"/>
          </p:cNvSpPr>
          <p:nvPr>
            <p:ph idx="1"/>
          </p:nvPr>
        </p:nvSpPr>
        <p:spPr>
          <a:xfrm>
            <a:off x="-1" y="1981200"/>
            <a:ext cx="9462656" cy="4876800"/>
          </a:xfrm>
        </p:spPr>
        <p:txBody>
          <a:bodyPr>
            <a:normAutofit fontScale="40000" lnSpcReduction="20000"/>
          </a:bodyPr>
          <a:lstStyle/>
          <a:p>
            <a:pPr algn="just"/>
            <a:r>
              <a:rPr lang="en-US" sz="3600" dirty="0"/>
              <a:t>The creation and administration of digital health records and systems in the United Kingdom is primarily the responsibility of the National Health Service (NHS) Digital</a:t>
            </a:r>
          </a:p>
          <a:p>
            <a:pPr algn="just"/>
            <a:r>
              <a:rPr lang="en-US" sz="3600" dirty="0"/>
              <a:t>Creation of the NHS App and the Personal Health Records (PHR) system</a:t>
            </a:r>
          </a:p>
          <a:p>
            <a:pPr algn="just"/>
            <a:r>
              <a:rPr lang="en-US" sz="3600" dirty="0"/>
              <a:t>Digital copies of patients' medical records that give medical staff a thorough understanding of a patient's condition .</a:t>
            </a:r>
          </a:p>
          <a:p>
            <a:pPr algn="just"/>
            <a:r>
              <a:rPr lang="en-US" sz="3600" dirty="0"/>
              <a:t>EHRs became vital for healthcare practitioners when face-to-face interactions grew less common.</a:t>
            </a:r>
          </a:p>
          <a:p>
            <a:pPr algn="just"/>
            <a:r>
              <a:rPr lang="en-US" sz="3600" dirty="0"/>
              <a:t>Allowed doctors to transmit vital health information, monitor patients from a distance, and ensure continuity of care.</a:t>
            </a:r>
          </a:p>
          <a:p>
            <a:pPr marL="0" indent="0" algn="just">
              <a:buNone/>
            </a:pPr>
            <a:r>
              <a:rPr lang="en-US" sz="5600" b="1" i="1" dirty="0"/>
              <a:t>Advantages</a:t>
            </a:r>
            <a:endParaRPr lang="en-US" sz="3600" b="1" i="1" dirty="0"/>
          </a:p>
          <a:p>
            <a:pPr algn="just"/>
            <a:r>
              <a:rPr lang="en-US" sz="3600" dirty="0"/>
              <a:t>Improve accessibility and efficiency in healthcare delivery, among other benefits.</a:t>
            </a:r>
          </a:p>
          <a:p>
            <a:pPr algn="just"/>
            <a:r>
              <a:rPr lang="en-US" sz="3600" dirty="0"/>
              <a:t> Telemedicine and remote consultations are made possible for medical practitioners </a:t>
            </a:r>
          </a:p>
          <a:p>
            <a:pPr algn="just"/>
            <a:r>
              <a:rPr lang="en-US" sz="3600" dirty="0"/>
              <a:t>Improved communication between medical professionals, guaranteeing that patients receive well-coordinated care. </a:t>
            </a:r>
          </a:p>
          <a:p>
            <a:pPr algn="just"/>
            <a:r>
              <a:rPr lang="en-US" sz="3600" dirty="0"/>
              <a:t>Support data-driven decision-making (</a:t>
            </a:r>
            <a:r>
              <a:rPr lang="en-US" sz="3600" dirty="0" err="1"/>
              <a:t>Rostamzadeh</a:t>
            </a:r>
            <a:r>
              <a:rPr lang="en-US" sz="3600" dirty="0"/>
              <a:t> et al., 2020). </a:t>
            </a:r>
          </a:p>
          <a:p>
            <a:pPr marL="0" indent="0" algn="just">
              <a:buNone/>
            </a:pPr>
            <a:r>
              <a:rPr lang="en-US" sz="5600" b="1" i="1" dirty="0"/>
              <a:t>Disadvantages</a:t>
            </a:r>
            <a:r>
              <a:rPr lang="en-US" sz="3600" b="1" i="1" dirty="0"/>
              <a:t> </a:t>
            </a:r>
          </a:p>
          <a:p>
            <a:pPr algn="just"/>
            <a:r>
              <a:rPr lang="en-US" sz="3600" dirty="0"/>
              <a:t> Privacy and data security issues </a:t>
            </a:r>
          </a:p>
          <a:p>
            <a:pPr algn="just"/>
            <a:r>
              <a:rPr lang="en-US" sz="3600" dirty="0"/>
              <a:t>Reid (2016): Costly and time-consuming. </a:t>
            </a:r>
          </a:p>
          <a:p>
            <a:pPr algn="just"/>
            <a:r>
              <a:rPr lang="en-US" sz="3600" dirty="0"/>
              <a:t>Learning curve for healthcare professionals to adapt to the new digital systems</a:t>
            </a:r>
          </a:p>
        </p:txBody>
      </p:sp>
      <p:pic>
        <p:nvPicPr>
          <p:cNvPr id="5" name="Picture 4">
            <a:extLst>
              <a:ext uri="{FF2B5EF4-FFF2-40B4-BE49-F238E27FC236}">
                <a16:creationId xmlns:a16="http://schemas.microsoft.com/office/drawing/2014/main" id="{17F69BE0-DFF5-454E-9CF8-A3107D3ADB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41628" y="3879273"/>
            <a:ext cx="3201067" cy="17925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81533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BC4A-65CA-4875-A1D3-9FCC25F3EAB2}"/>
              </a:ext>
            </a:extLst>
          </p:cNvPr>
          <p:cNvSpPr>
            <a:spLocks noGrp="1"/>
          </p:cNvSpPr>
          <p:nvPr>
            <p:ph type="title"/>
          </p:nvPr>
        </p:nvSpPr>
        <p:spPr/>
        <p:txBody>
          <a:bodyPr>
            <a:normAutofit/>
          </a:bodyPr>
          <a:lstStyle/>
          <a:p>
            <a:r>
              <a:rPr lang="en-US" b="1" dirty="0"/>
              <a:t>Electronic Health records</a:t>
            </a:r>
          </a:p>
        </p:txBody>
      </p:sp>
      <p:sp>
        <p:nvSpPr>
          <p:cNvPr id="3" name="Content Placeholder 2">
            <a:extLst>
              <a:ext uri="{FF2B5EF4-FFF2-40B4-BE49-F238E27FC236}">
                <a16:creationId xmlns:a16="http://schemas.microsoft.com/office/drawing/2014/main" id="{54A23375-F575-41CE-A51F-42D682E78F61}"/>
              </a:ext>
            </a:extLst>
          </p:cNvPr>
          <p:cNvSpPr>
            <a:spLocks noGrp="1"/>
          </p:cNvSpPr>
          <p:nvPr>
            <p:ph idx="1"/>
          </p:nvPr>
        </p:nvSpPr>
        <p:spPr>
          <a:xfrm>
            <a:off x="4225636" y="1911927"/>
            <a:ext cx="7966363" cy="4946073"/>
          </a:xfrm>
        </p:spPr>
        <p:txBody>
          <a:bodyPr>
            <a:normAutofit fontScale="70000" lnSpcReduction="20000"/>
          </a:bodyPr>
          <a:lstStyle/>
          <a:p>
            <a:pPr marL="0" indent="0">
              <a:buNone/>
            </a:pPr>
            <a:r>
              <a:rPr lang="en-US" sz="4000" b="1" i="1" dirty="0"/>
              <a:t>Community and future potential </a:t>
            </a:r>
          </a:p>
          <a:p>
            <a:r>
              <a:rPr lang="en-US" dirty="0"/>
              <a:t>Allow healthcare providers to offer telemedicine services</a:t>
            </a:r>
          </a:p>
          <a:p>
            <a:r>
              <a:rPr lang="en-US" dirty="0"/>
              <a:t>Allowing patients to obtain medical care </a:t>
            </a:r>
          </a:p>
          <a:p>
            <a:r>
              <a:rPr lang="en-US" dirty="0"/>
              <a:t> Bud et al. (2020): Provide vital patient information and make it easier to keep track of cases</a:t>
            </a:r>
          </a:p>
          <a:p>
            <a:r>
              <a:rPr lang="en-US" dirty="0"/>
              <a:t>During the pandemic, EHRs made the contact tracing operations of the NHS Test and Trace program easier. </a:t>
            </a:r>
          </a:p>
          <a:p>
            <a:r>
              <a:rPr lang="en-US" dirty="0"/>
              <a:t>This program tracked persons who had been in close contact with confirmed COVID-19 cases and notified them through the use of EHRs. </a:t>
            </a:r>
          </a:p>
          <a:p>
            <a:r>
              <a:rPr lang="en-US" dirty="0"/>
              <a:t>EHRs allowed the government of the UK and the NHS to swiftly access and exchange essential health information about individuals who had tested positive for an infectious disease (Wyatt, </a:t>
            </a:r>
            <a:r>
              <a:rPr lang="en-US" dirty="0" err="1"/>
              <a:t>Lampon</a:t>
            </a:r>
            <a:r>
              <a:rPr lang="en-US" dirty="0"/>
              <a:t> &amp; </a:t>
            </a:r>
            <a:r>
              <a:rPr lang="en-US" dirty="0" err="1"/>
              <a:t>McKevitt</a:t>
            </a:r>
            <a:r>
              <a:rPr lang="en-US" dirty="0"/>
              <a:t>, 2020). </a:t>
            </a:r>
          </a:p>
          <a:p>
            <a:r>
              <a:rPr lang="en-US" dirty="0"/>
              <a:t>Send early notifications to potential contacts and provide advise on how to self-isolate. </a:t>
            </a:r>
          </a:p>
          <a:p>
            <a:r>
              <a:rPr lang="en-US" dirty="0"/>
              <a:t>In future, EHRs will likely have a lasting impact on the interactions that occur inside the community healthcare system. </a:t>
            </a:r>
          </a:p>
          <a:p>
            <a:r>
              <a:rPr lang="en-US" dirty="0"/>
              <a:t>More </a:t>
            </a:r>
            <a:r>
              <a:rPr lang="en-US" dirty="0" err="1"/>
              <a:t>standardised</a:t>
            </a:r>
            <a:r>
              <a:rPr lang="en-US" dirty="0"/>
              <a:t> and secure, ensuring patient information is kept private. </a:t>
            </a:r>
          </a:p>
          <a:p>
            <a:r>
              <a:rPr lang="en-US" dirty="0"/>
              <a:t>Kohli and Tan (2016), EHRs will continue to develop to support data analytics</a:t>
            </a:r>
          </a:p>
        </p:txBody>
      </p:sp>
      <p:pic>
        <p:nvPicPr>
          <p:cNvPr id="5" name="Picture 4">
            <a:extLst>
              <a:ext uri="{FF2B5EF4-FFF2-40B4-BE49-F238E27FC236}">
                <a16:creationId xmlns:a16="http://schemas.microsoft.com/office/drawing/2014/main" id="{3E5D2D6B-A698-40E8-8B93-545757D15E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660" y="2945286"/>
            <a:ext cx="3263041" cy="24441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01046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BC4A-65CA-4875-A1D3-9FCC25F3EAB2}"/>
              </a:ext>
            </a:extLst>
          </p:cNvPr>
          <p:cNvSpPr>
            <a:spLocks noGrp="1"/>
          </p:cNvSpPr>
          <p:nvPr>
            <p:ph type="title"/>
          </p:nvPr>
        </p:nvSpPr>
        <p:spPr/>
        <p:txBody>
          <a:bodyPr>
            <a:normAutofit/>
          </a:bodyPr>
          <a:lstStyle/>
          <a:p>
            <a:r>
              <a:rPr lang="en-US" b="1" dirty="0"/>
              <a:t>conclusion</a:t>
            </a:r>
          </a:p>
        </p:txBody>
      </p:sp>
      <p:sp>
        <p:nvSpPr>
          <p:cNvPr id="3" name="Content Placeholder 2">
            <a:extLst>
              <a:ext uri="{FF2B5EF4-FFF2-40B4-BE49-F238E27FC236}">
                <a16:creationId xmlns:a16="http://schemas.microsoft.com/office/drawing/2014/main" id="{54A23375-F575-41CE-A51F-42D682E78F61}"/>
              </a:ext>
            </a:extLst>
          </p:cNvPr>
          <p:cNvSpPr>
            <a:spLocks noGrp="1"/>
          </p:cNvSpPr>
          <p:nvPr>
            <p:ph idx="1"/>
          </p:nvPr>
        </p:nvSpPr>
        <p:spPr>
          <a:xfrm>
            <a:off x="426395" y="2177178"/>
            <a:ext cx="11128296" cy="4396645"/>
          </a:xfrm>
        </p:spPr>
        <p:txBody>
          <a:bodyPr>
            <a:normAutofit fontScale="70000" lnSpcReduction="20000"/>
          </a:bodyPr>
          <a:lstStyle/>
          <a:p>
            <a:pPr algn="just"/>
            <a:r>
              <a:rPr lang="en-US" sz="2800" dirty="0"/>
              <a:t>The COVID-19 pandemic has profoundly impacted communities worldwide</a:t>
            </a:r>
          </a:p>
          <a:p>
            <a:pPr algn="just"/>
            <a:r>
              <a:rPr lang="en-US" sz="2800" dirty="0"/>
              <a:t>Disrupting normal ways of life and necessitating the rapid adoption of digital innovations. </a:t>
            </a:r>
          </a:p>
          <a:p>
            <a:pPr algn="just"/>
            <a:r>
              <a:rPr lang="en-US" sz="2800" dirty="0"/>
              <a:t>In this context, technology emerged as a critical enabler, bridging the gap created by the scarcity of in-person contact.</a:t>
            </a:r>
          </a:p>
          <a:p>
            <a:pPr algn="just"/>
            <a:r>
              <a:rPr lang="en-US" sz="2800" dirty="0"/>
              <a:t> This presentation has critically evaluated several digital innovations that gained importance in the community in the community during and a.</a:t>
            </a:r>
          </a:p>
          <a:p>
            <a:pPr algn="just"/>
            <a:r>
              <a:rPr lang="en-US" sz="2800" dirty="0"/>
              <a:t> Digital tools, including contact tracing apps, telehealth services, digital communication platforms, and electronic health records (EHRs), played pivotal roles in healthcare and community interactions.</a:t>
            </a:r>
          </a:p>
          <a:p>
            <a:pPr algn="just"/>
            <a:r>
              <a:rPr lang="en-US" sz="2800" dirty="0"/>
              <a:t> They allowed individuals to access essential services, maintain healthcare continuity, and stay connected with loved ones. </a:t>
            </a:r>
          </a:p>
          <a:p>
            <a:pPr algn="just"/>
            <a:r>
              <a:rPr lang="en-US" sz="2800" dirty="0"/>
              <a:t>These tools have advantages, such as early detection and containment, efficient data-driven decision-making, and improved community empowerment. </a:t>
            </a:r>
          </a:p>
          <a:p>
            <a:pPr algn="just"/>
            <a:r>
              <a:rPr lang="en-US" sz="2800" dirty="0"/>
              <a:t>Challenges must be addressed, including privacy concerns, the digital divide, and the potential for inaccuracies.</a:t>
            </a:r>
          </a:p>
        </p:txBody>
      </p:sp>
    </p:spTree>
    <p:extLst>
      <p:ext uri="{BB962C8B-B14F-4D97-AF65-F5344CB8AC3E}">
        <p14:creationId xmlns:p14="http://schemas.microsoft.com/office/powerpoint/2010/main" val="1943768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2B7EB-A4D0-428A-BEF8-C1104B8CB881}"/>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6AA45E97-E451-41BA-9A20-630E6417E688}"/>
              </a:ext>
            </a:extLst>
          </p:cNvPr>
          <p:cNvSpPr>
            <a:spLocks noGrp="1"/>
          </p:cNvSpPr>
          <p:nvPr>
            <p:ph idx="1"/>
          </p:nvPr>
        </p:nvSpPr>
        <p:spPr>
          <a:xfrm>
            <a:off x="0" y="1911927"/>
            <a:ext cx="12039599" cy="4946073"/>
          </a:xfrm>
        </p:spPr>
        <p:txBody>
          <a:bodyPr>
            <a:normAutofit fontScale="92500" lnSpcReduction="10000"/>
          </a:bodyPr>
          <a:lstStyle/>
          <a:p>
            <a:pPr>
              <a:lnSpc>
                <a:spcPct val="120000"/>
              </a:lnSpc>
              <a:spcBef>
                <a:spcPts val="0"/>
              </a:spcBef>
              <a:spcAft>
                <a:spcPts val="0"/>
              </a:spcAft>
            </a:pPr>
            <a:r>
              <a:rPr lang="en-US" sz="1100" dirty="0" err="1"/>
              <a:t>Adetunji</a:t>
            </a:r>
            <a:r>
              <a:rPr lang="en-US" sz="1100" dirty="0"/>
              <a:t>, C.O., Olaniyan, O.T., </a:t>
            </a:r>
            <a:r>
              <a:rPr lang="en-US" sz="1100" dirty="0" err="1"/>
              <a:t>Adeyomoye</a:t>
            </a:r>
            <a:r>
              <a:rPr lang="en-US" sz="1100" dirty="0"/>
              <a:t>, O., Dare, A., Adeniyi, M.J., Alex, E., </a:t>
            </a:r>
            <a:r>
              <a:rPr lang="en-US" sz="1100" dirty="0" err="1"/>
              <a:t>Rebezov</a:t>
            </a:r>
            <a:r>
              <a:rPr lang="en-US" sz="1100" dirty="0"/>
              <a:t>, M., </a:t>
            </a:r>
            <a:r>
              <a:rPr lang="en-US" sz="1100" dirty="0" err="1"/>
              <a:t>Garipova</a:t>
            </a:r>
            <a:r>
              <a:rPr lang="en-US" sz="1100" dirty="0"/>
              <a:t>, L. and Shariati, M.A., 2022. eHealth, mHealth, and telemedicine for COVID-19 pandemic. Assessing COVID-19 and Other Pandemics and Epidemics using Computational Modelling and Data Analysis, pp.157-168.</a:t>
            </a:r>
          </a:p>
          <a:p>
            <a:pPr>
              <a:lnSpc>
                <a:spcPct val="120000"/>
              </a:lnSpc>
              <a:spcBef>
                <a:spcPts val="0"/>
              </a:spcBef>
              <a:spcAft>
                <a:spcPts val="0"/>
              </a:spcAft>
            </a:pPr>
            <a:r>
              <a:rPr lang="en-US" sz="1100" dirty="0"/>
              <a:t>Baldwin, J.L., Singh, H., </a:t>
            </a:r>
            <a:r>
              <a:rPr lang="en-US" sz="1100" dirty="0" err="1"/>
              <a:t>Sittig</a:t>
            </a:r>
            <a:r>
              <a:rPr lang="en-US" sz="1100" dirty="0"/>
              <a:t>, D.F. and </a:t>
            </a:r>
            <a:r>
              <a:rPr lang="en-US" sz="1100" dirty="0" err="1"/>
              <a:t>Giardina</a:t>
            </a:r>
            <a:r>
              <a:rPr lang="en-US" sz="1100" dirty="0"/>
              <a:t>, T.D., 2017, September. Patient portals and health apps: Pitfalls, promises, and what one might learn from the other. In </a:t>
            </a:r>
            <a:r>
              <a:rPr lang="en-US" sz="1100" i="1" dirty="0"/>
              <a:t>Healthcare</a:t>
            </a:r>
            <a:r>
              <a:rPr lang="en-US" sz="1100" dirty="0"/>
              <a:t> (Vol. 5, No. 3, pp. 81-85). Elsevier.</a:t>
            </a:r>
          </a:p>
          <a:p>
            <a:pPr>
              <a:lnSpc>
                <a:spcPct val="120000"/>
              </a:lnSpc>
              <a:spcBef>
                <a:spcPts val="0"/>
              </a:spcBef>
              <a:spcAft>
                <a:spcPts val="0"/>
              </a:spcAft>
            </a:pPr>
            <a:r>
              <a:rPr lang="en-US" sz="1100" dirty="0"/>
              <a:t>Berman, G., Carter, K., </a:t>
            </a:r>
            <a:r>
              <a:rPr lang="en-US" sz="1100" dirty="0" err="1"/>
              <a:t>Herranz</a:t>
            </a:r>
            <a:r>
              <a:rPr lang="en-US" sz="1100" dirty="0"/>
              <a:t>, M.G. and </a:t>
            </a:r>
            <a:r>
              <a:rPr lang="en-US" sz="1100" dirty="0" err="1"/>
              <a:t>Sekara</a:t>
            </a:r>
            <a:r>
              <a:rPr lang="en-US" sz="1100" dirty="0"/>
              <a:t>, V., 2020. Digital contact tracing and surveillance during COVID-19. General and child-specific ethical issues. UNICEF Office of Research.</a:t>
            </a:r>
          </a:p>
          <a:p>
            <a:pPr>
              <a:lnSpc>
                <a:spcPct val="120000"/>
              </a:lnSpc>
              <a:spcBef>
                <a:spcPts val="0"/>
              </a:spcBef>
              <a:spcAft>
                <a:spcPts val="0"/>
              </a:spcAft>
            </a:pPr>
            <a:r>
              <a:rPr lang="en-US" sz="1100" dirty="0" err="1"/>
              <a:t>Bokolo</a:t>
            </a:r>
            <a:r>
              <a:rPr lang="en-US" sz="1100" dirty="0"/>
              <a:t>, A.J., 2021. Application of telemedicine and eHealth technology for clinical services in response to COVID 19 pandemic. Health and technology, 11(2), pp.359-366.</a:t>
            </a:r>
          </a:p>
          <a:p>
            <a:pPr>
              <a:lnSpc>
                <a:spcPct val="120000"/>
              </a:lnSpc>
              <a:spcBef>
                <a:spcPts val="0"/>
              </a:spcBef>
              <a:spcAft>
                <a:spcPts val="0"/>
              </a:spcAft>
            </a:pPr>
            <a:r>
              <a:rPr lang="en-US" sz="1100" dirty="0" err="1"/>
              <a:t>Brem</a:t>
            </a:r>
            <a:r>
              <a:rPr lang="en-US" sz="1100" dirty="0"/>
              <a:t>, A., </a:t>
            </a:r>
            <a:r>
              <a:rPr lang="en-US" sz="1100" dirty="0" err="1"/>
              <a:t>Viardot</a:t>
            </a:r>
            <a:r>
              <a:rPr lang="en-US" sz="1100" dirty="0"/>
              <a:t>, E. and </a:t>
            </a:r>
            <a:r>
              <a:rPr lang="en-US" sz="1100" dirty="0" err="1"/>
              <a:t>Nylund</a:t>
            </a:r>
            <a:r>
              <a:rPr lang="en-US" sz="1100" dirty="0"/>
              <a:t>, P.A., 2021. Implications of the coronavirus (COVID-19) outbreak for innovation: Which technologies will improve our lives?. Technological forecasting and social change, 163, p.120451.</a:t>
            </a:r>
          </a:p>
          <a:p>
            <a:pPr>
              <a:lnSpc>
                <a:spcPct val="120000"/>
              </a:lnSpc>
              <a:spcBef>
                <a:spcPts val="0"/>
              </a:spcBef>
              <a:spcAft>
                <a:spcPts val="0"/>
              </a:spcAft>
            </a:pPr>
            <a:r>
              <a:rPr lang="en-US" sz="1100" dirty="0"/>
              <a:t>Budd, J., Miller, B.S., Manning, E.M., </a:t>
            </a:r>
            <a:r>
              <a:rPr lang="en-US" sz="1100" dirty="0" err="1"/>
              <a:t>Lampos</a:t>
            </a:r>
            <a:r>
              <a:rPr lang="en-US" sz="1100" dirty="0"/>
              <a:t>, V., Zhuang, M., Edelstein, M., Rees, G., Emery, V.C., Stevens, M.M., Keegan, N. and Short, M.J., 2020. Digital technologies in the public-health response to COVID-19. </a:t>
            </a:r>
            <a:r>
              <a:rPr lang="en-US" sz="1100" i="1" dirty="0"/>
              <a:t>Nature medicine</a:t>
            </a:r>
            <a:r>
              <a:rPr lang="en-US" sz="1100" dirty="0"/>
              <a:t>, </a:t>
            </a:r>
            <a:r>
              <a:rPr lang="en-US" sz="1100" i="1" dirty="0"/>
              <a:t>26</a:t>
            </a:r>
            <a:r>
              <a:rPr lang="en-US" sz="1100" dirty="0"/>
              <a:t>(8), pp.1183-1192.</a:t>
            </a:r>
          </a:p>
          <a:p>
            <a:pPr>
              <a:lnSpc>
                <a:spcPct val="120000"/>
              </a:lnSpc>
              <a:spcBef>
                <a:spcPts val="0"/>
              </a:spcBef>
              <a:spcAft>
                <a:spcPts val="0"/>
              </a:spcAft>
            </a:pPr>
            <a:r>
              <a:rPr lang="en-US" sz="1100" dirty="0"/>
              <a:t>Budd, J., Miller, B.S., Manning, E.M., </a:t>
            </a:r>
            <a:r>
              <a:rPr lang="en-US" sz="1100" dirty="0" err="1"/>
              <a:t>Lampos</a:t>
            </a:r>
            <a:r>
              <a:rPr lang="en-US" sz="1100" dirty="0"/>
              <a:t>, V., Zhuang, M., Edelstein, M., Rees, G., Emery, V.C., Stevens, M.M., Keegan, N. and Short, M.J., 2020. Digital technologies in the public-health response to COVID-19. </a:t>
            </a:r>
            <a:r>
              <a:rPr lang="en-US" sz="1100" i="1" dirty="0"/>
              <a:t>Nature medicine</a:t>
            </a:r>
            <a:r>
              <a:rPr lang="en-US" sz="1100" dirty="0"/>
              <a:t>, </a:t>
            </a:r>
            <a:r>
              <a:rPr lang="en-US" sz="1100" i="1" dirty="0"/>
              <a:t>26</a:t>
            </a:r>
            <a:r>
              <a:rPr lang="en-US" sz="1100" dirty="0"/>
              <a:t>(8), pp.1183-1192.</a:t>
            </a:r>
          </a:p>
          <a:p>
            <a:pPr>
              <a:lnSpc>
                <a:spcPct val="120000"/>
              </a:lnSpc>
              <a:spcBef>
                <a:spcPts val="0"/>
              </a:spcBef>
              <a:spcAft>
                <a:spcPts val="0"/>
              </a:spcAft>
            </a:pPr>
            <a:r>
              <a:rPr lang="en-US" sz="1100" dirty="0"/>
              <a:t>Bull, T.P., Dewar, A.R., </a:t>
            </a:r>
            <a:r>
              <a:rPr lang="en-US" sz="1100" dirty="0" err="1"/>
              <a:t>Malvey</a:t>
            </a:r>
            <a:r>
              <a:rPr lang="en-US" sz="1100" dirty="0"/>
              <a:t>, D.M. and </a:t>
            </a:r>
            <a:r>
              <a:rPr lang="en-US" sz="1100" dirty="0" err="1"/>
              <a:t>Szalma</a:t>
            </a:r>
            <a:r>
              <a:rPr lang="en-US" sz="1100" dirty="0"/>
              <a:t>, J.L., 2016. Considerations for the telehealth systems of tomorrow: an analysis of student perceptions of telehealth technologies. </a:t>
            </a:r>
            <a:r>
              <a:rPr lang="en-US" sz="1100" i="1" dirty="0"/>
              <a:t>JMIR medical education</a:t>
            </a:r>
            <a:r>
              <a:rPr lang="en-US" sz="1100" dirty="0"/>
              <a:t>, </a:t>
            </a:r>
            <a:r>
              <a:rPr lang="en-US" sz="1100" i="1" dirty="0"/>
              <a:t>2</a:t>
            </a:r>
            <a:r>
              <a:rPr lang="en-US" sz="1100" dirty="0"/>
              <a:t>(2), p.e5392.</a:t>
            </a:r>
          </a:p>
          <a:p>
            <a:pPr>
              <a:lnSpc>
                <a:spcPct val="120000"/>
              </a:lnSpc>
              <a:spcBef>
                <a:spcPts val="0"/>
              </a:spcBef>
              <a:spcAft>
                <a:spcPts val="0"/>
              </a:spcAft>
            </a:pPr>
            <a:r>
              <a:rPr lang="en-US" sz="1100" dirty="0" err="1"/>
              <a:t>Chawa</a:t>
            </a:r>
            <a:r>
              <a:rPr lang="en-US" sz="1100" dirty="0"/>
              <a:t>, A., 2021. Using online platform for community engagement during the Covid-19 Pandemic. </a:t>
            </a:r>
            <a:r>
              <a:rPr lang="en-US" sz="1100" i="1" dirty="0"/>
              <a:t>The </a:t>
            </a:r>
            <a:r>
              <a:rPr lang="en-US" sz="1100" i="1" dirty="0" err="1"/>
              <a:t>Sunan</a:t>
            </a:r>
            <a:r>
              <a:rPr lang="en-US" sz="1100" i="1" dirty="0"/>
              <a:t> </a:t>
            </a:r>
            <a:r>
              <a:rPr lang="en-US" sz="1100" i="1" dirty="0" err="1"/>
              <a:t>Ampel</a:t>
            </a:r>
            <a:r>
              <a:rPr lang="en-US" sz="1100" i="1" dirty="0"/>
              <a:t> Review of Political and Social Sciences</a:t>
            </a:r>
            <a:r>
              <a:rPr lang="en-US" sz="1100" dirty="0"/>
              <a:t>, </a:t>
            </a:r>
            <a:r>
              <a:rPr lang="en-US" sz="1100" i="1" dirty="0"/>
              <a:t>1</a:t>
            </a:r>
            <a:r>
              <a:rPr lang="en-US" sz="1100" dirty="0"/>
              <a:t>(1), pp.15-28.</a:t>
            </a:r>
          </a:p>
          <a:p>
            <a:pPr>
              <a:lnSpc>
                <a:spcPct val="120000"/>
              </a:lnSpc>
              <a:spcBef>
                <a:spcPts val="0"/>
              </a:spcBef>
              <a:spcAft>
                <a:spcPts val="0"/>
              </a:spcAft>
            </a:pPr>
            <a:r>
              <a:rPr lang="en-US" sz="1100" dirty="0"/>
              <a:t>Chen, J., Hoops, S., </a:t>
            </a:r>
            <a:r>
              <a:rPr lang="en-US" sz="1100" dirty="0" err="1"/>
              <a:t>Marathe</a:t>
            </a:r>
            <a:r>
              <a:rPr lang="en-US" sz="1100" dirty="0"/>
              <a:t>, A., </a:t>
            </a:r>
            <a:r>
              <a:rPr lang="en-US" sz="1100" dirty="0" err="1"/>
              <a:t>Mortveit</a:t>
            </a:r>
            <a:r>
              <a:rPr lang="en-US" sz="1100" dirty="0"/>
              <a:t>, H., Lewis, B., </a:t>
            </a:r>
            <a:r>
              <a:rPr lang="en-US" sz="1100" dirty="0" err="1"/>
              <a:t>Venkatramanan</a:t>
            </a:r>
            <a:r>
              <a:rPr lang="en-US" sz="1100" dirty="0"/>
              <a:t>, S., </a:t>
            </a:r>
            <a:r>
              <a:rPr lang="en-US" sz="1100" dirty="0" err="1"/>
              <a:t>Haddadan</a:t>
            </a:r>
            <a:r>
              <a:rPr lang="en-US" sz="1100" dirty="0"/>
              <a:t>, A., Bhattacharya, P., </a:t>
            </a:r>
            <a:r>
              <a:rPr lang="en-US" sz="1100" dirty="0" err="1"/>
              <a:t>Adiga</a:t>
            </a:r>
            <a:r>
              <a:rPr lang="en-US" sz="1100" dirty="0"/>
              <a:t>, A., </a:t>
            </a:r>
            <a:r>
              <a:rPr lang="en-US" sz="1100" dirty="0" err="1"/>
              <a:t>Vullikanti</a:t>
            </a:r>
            <a:r>
              <a:rPr lang="en-US" sz="1100" dirty="0"/>
              <a:t>, A. and Srinivasan, A., 2021. Prioritizing allocation of COVID-19 vaccines based on social contacts increases vaccination effectiveness. </a:t>
            </a:r>
            <a:r>
              <a:rPr lang="en-US" sz="1100" dirty="0" err="1"/>
              <a:t>MedRxiv</a:t>
            </a:r>
            <a:r>
              <a:rPr lang="en-US" sz="1100" dirty="0"/>
              <a:t>, pp.2021-02.</a:t>
            </a:r>
          </a:p>
          <a:p>
            <a:pPr>
              <a:lnSpc>
                <a:spcPct val="120000"/>
              </a:lnSpc>
              <a:spcBef>
                <a:spcPts val="0"/>
              </a:spcBef>
              <a:spcAft>
                <a:spcPts val="0"/>
              </a:spcAft>
            </a:pPr>
            <a:r>
              <a:rPr lang="en-US" sz="1100" dirty="0"/>
              <a:t>Cheng, W. and Hao, C., 2020. Case-initiated COVID-19 contact tracing using anonymous notifications. </a:t>
            </a:r>
            <a:r>
              <a:rPr lang="en-US" sz="1100" i="1" dirty="0"/>
              <a:t>JMIR mHealth and </a:t>
            </a:r>
            <a:r>
              <a:rPr lang="en-US" sz="1100" i="1" dirty="0" err="1"/>
              <a:t>uHealth</a:t>
            </a:r>
            <a:r>
              <a:rPr lang="en-US" sz="1100" dirty="0"/>
              <a:t>, </a:t>
            </a:r>
            <a:r>
              <a:rPr lang="en-US" sz="1100" i="1" dirty="0"/>
              <a:t>8</a:t>
            </a:r>
            <a:r>
              <a:rPr lang="en-US" sz="1100" dirty="0"/>
              <a:t>(6), p.e20369.</a:t>
            </a:r>
          </a:p>
          <a:p>
            <a:pPr>
              <a:lnSpc>
                <a:spcPct val="120000"/>
              </a:lnSpc>
              <a:spcBef>
                <a:spcPts val="0"/>
              </a:spcBef>
              <a:spcAft>
                <a:spcPts val="0"/>
              </a:spcAft>
            </a:pPr>
            <a:r>
              <a:rPr lang="en-US" sz="1100" dirty="0"/>
              <a:t>Conroy, K.M., Krishnan, S., </a:t>
            </a:r>
            <a:r>
              <a:rPr lang="en-US" sz="1100" dirty="0" err="1"/>
              <a:t>Mittelstaedt</a:t>
            </a:r>
            <a:r>
              <a:rPr lang="en-US" sz="1100" dirty="0"/>
              <a:t>, S. and Patel, S.S., 2020. Technological advancements to address elderly loneliness: Practical considerations and community resilience implications for COVID-19 pandemic. Working with Older People, 24(4), pp.257-264.</a:t>
            </a:r>
          </a:p>
          <a:p>
            <a:pPr>
              <a:lnSpc>
                <a:spcPct val="120000"/>
              </a:lnSpc>
              <a:spcBef>
                <a:spcPts val="0"/>
              </a:spcBef>
              <a:spcAft>
                <a:spcPts val="0"/>
              </a:spcAft>
            </a:pPr>
            <a:r>
              <a:rPr lang="en-US" sz="1100" dirty="0"/>
              <a:t>digitalhealth.net (2020). </a:t>
            </a:r>
            <a:r>
              <a:rPr lang="en-US" sz="1100" i="1" dirty="0"/>
              <a:t>NHS Covid-19 contact-tracing app launched in England and Wales</a:t>
            </a:r>
            <a:r>
              <a:rPr lang="en-US" sz="1100" dirty="0"/>
              <a:t>. Available at: </a:t>
            </a:r>
            <a:r>
              <a:rPr lang="en-US" sz="1100" u="sng" dirty="0">
                <a:hlinkClick r:id="rId2"/>
              </a:rPr>
              <a:t>https://www.digitalhealth.net/2020/09/nhs-covid-19-contact-tracing-app-launched-england-wales/</a:t>
            </a:r>
            <a:r>
              <a:rPr lang="en-US" sz="1100" dirty="0"/>
              <a:t> (Accessed: 7 November 2023).</a:t>
            </a:r>
          </a:p>
          <a:p>
            <a:pPr>
              <a:lnSpc>
                <a:spcPct val="120000"/>
              </a:lnSpc>
              <a:spcBef>
                <a:spcPts val="0"/>
              </a:spcBef>
              <a:spcAft>
                <a:spcPts val="0"/>
              </a:spcAft>
            </a:pPr>
            <a:r>
              <a:rPr lang="en-US" sz="1100" dirty="0"/>
              <a:t>Ford, K.L., West, A.B., Bucher, A. and Osborn, C.Y., 2022. Personalized digital health communications to increase COVID-19 vaccination in underserved populations: A double diamond approach to behavioral design. </a:t>
            </a:r>
            <a:r>
              <a:rPr lang="en-US" sz="1100" i="1" dirty="0"/>
              <a:t>Frontiers in Digital Health</a:t>
            </a:r>
            <a:r>
              <a:rPr lang="en-US" sz="1100" dirty="0"/>
              <a:t>, </a:t>
            </a:r>
            <a:r>
              <a:rPr lang="en-US" sz="1100" i="1" dirty="0"/>
              <a:t>4</a:t>
            </a:r>
            <a:r>
              <a:rPr lang="en-US" sz="1100" dirty="0"/>
              <a:t>.</a:t>
            </a:r>
          </a:p>
          <a:p>
            <a:pPr>
              <a:lnSpc>
                <a:spcPct val="120000"/>
              </a:lnSpc>
              <a:spcBef>
                <a:spcPts val="0"/>
              </a:spcBef>
              <a:spcAft>
                <a:spcPts val="0"/>
              </a:spcAft>
            </a:pPr>
            <a:r>
              <a:rPr lang="en-US" sz="1100" dirty="0"/>
              <a:t>Haleem, A., </a:t>
            </a:r>
            <a:r>
              <a:rPr lang="en-US" sz="1100" dirty="0" err="1"/>
              <a:t>Javaid</a:t>
            </a:r>
            <a:r>
              <a:rPr lang="en-US" sz="1100" dirty="0"/>
              <a:t>, M., Singh, R.P. and Suman, R., 2021. Telemedicine for healthcare: Capabilities, features, barriers, and applications. </a:t>
            </a:r>
            <a:r>
              <a:rPr lang="en-US" sz="1100" i="1" dirty="0"/>
              <a:t>Sensors international</a:t>
            </a:r>
            <a:r>
              <a:rPr lang="en-US" sz="1100" dirty="0"/>
              <a:t>, </a:t>
            </a:r>
            <a:r>
              <a:rPr lang="en-US" sz="1100" i="1" dirty="0"/>
              <a:t>2</a:t>
            </a:r>
            <a:r>
              <a:rPr lang="en-US" sz="1100" dirty="0"/>
              <a:t>, p.100117.</a:t>
            </a:r>
          </a:p>
          <a:p>
            <a:pPr>
              <a:lnSpc>
                <a:spcPct val="120000"/>
              </a:lnSpc>
              <a:spcBef>
                <a:spcPts val="0"/>
              </a:spcBef>
              <a:spcAft>
                <a:spcPts val="0"/>
              </a:spcAft>
            </a:pPr>
            <a:r>
              <a:rPr lang="en-US" sz="1100" dirty="0"/>
              <a:t>Hernández et al. (2020), assisting the contact-tracing process, digital contact monitoring identifies contacts when they are in close proximity to an infected person.</a:t>
            </a:r>
          </a:p>
          <a:p>
            <a:pPr>
              <a:lnSpc>
                <a:spcPct val="120000"/>
              </a:lnSpc>
              <a:spcBef>
                <a:spcPts val="0"/>
              </a:spcBef>
              <a:spcAft>
                <a:spcPts val="0"/>
              </a:spcAft>
            </a:pPr>
            <a:r>
              <a:rPr lang="en-US" sz="1100" dirty="0"/>
              <a:t>Hoffman, D.A., 2020. Increasing access to care: telehealth during COVID-19. Journal of Law and the Biosciences, 7(1), p.lsaa043.</a:t>
            </a:r>
          </a:p>
          <a:p>
            <a:pPr>
              <a:lnSpc>
                <a:spcPct val="120000"/>
              </a:lnSpc>
              <a:spcBef>
                <a:spcPts val="0"/>
              </a:spcBef>
              <a:spcAft>
                <a:spcPts val="0"/>
              </a:spcAft>
            </a:pPr>
            <a:r>
              <a:rPr lang="en-US" sz="1100" dirty="0" err="1"/>
              <a:t>Kainyu</a:t>
            </a:r>
            <a:r>
              <a:rPr lang="en-US" sz="1100" dirty="0"/>
              <a:t>, F. and </a:t>
            </a:r>
            <a:r>
              <a:rPr lang="en-US" sz="1100" dirty="0" err="1"/>
              <a:t>Mwadulo</a:t>
            </a:r>
            <a:r>
              <a:rPr lang="en-US" sz="1100" dirty="0"/>
              <a:t>, M., 2022. Analysis of digital contact tracing technologies employed during COVID-19 Pandemic. African Journal of Science, Technology and Social Sciences, 1(2), pp.85-92.</a:t>
            </a:r>
          </a:p>
          <a:p>
            <a:pPr>
              <a:lnSpc>
                <a:spcPct val="120000"/>
              </a:lnSpc>
              <a:spcBef>
                <a:spcPts val="0"/>
              </a:spcBef>
              <a:spcAft>
                <a:spcPts val="0"/>
              </a:spcAft>
            </a:pPr>
            <a:r>
              <a:rPr lang="en-US" sz="1100" dirty="0"/>
              <a:t>Kleinman, R.A. and Merkel, C., 2020. Digital contact tracing for COVID-19. </a:t>
            </a:r>
            <a:r>
              <a:rPr lang="en-US" sz="1100" dirty="0" err="1"/>
              <a:t>Cmaj</a:t>
            </a:r>
            <a:r>
              <a:rPr lang="en-US" sz="1100" dirty="0"/>
              <a:t>, 192(24), pp.E653-E656.</a:t>
            </a:r>
          </a:p>
          <a:p>
            <a:pPr>
              <a:lnSpc>
                <a:spcPct val="120000"/>
              </a:lnSpc>
              <a:spcBef>
                <a:spcPts val="0"/>
              </a:spcBef>
              <a:spcAft>
                <a:spcPts val="0"/>
              </a:spcAft>
            </a:pPr>
            <a:r>
              <a:rPr lang="en-US" sz="1100" dirty="0"/>
              <a:t>Kohli, R. and Tan, S.S.L., 2016. Electronic health records. </a:t>
            </a:r>
            <a:r>
              <a:rPr lang="en-US" sz="1100" i="1" dirty="0"/>
              <a:t>Mis Quarterly</a:t>
            </a:r>
            <a:r>
              <a:rPr lang="en-US" sz="1100" dirty="0"/>
              <a:t>, </a:t>
            </a:r>
            <a:r>
              <a:rPr lang="en-US" sz="1100" i="1" dirty="0"/>
              <a:t>40</a:t>
            </a:r>
            <a:r>
              <a:rPr lang="en-US" sz="1100" dirty="0"/>
              <a:t>(3), pp.553-574.</a:t>
            </a:r>
          </a:p>
        </p:txBody>
      </p:sp>
    </p:spTree>
    <p:extLst>
      <p:ext uri="{BB962C8B-B14F-4D97-AF65-F5344CB8AC3E}">
        <p14:creationId xmlns:p14="http://schemas.microsoft.com/office/powerpoint/2010/main" val="4185487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2B7EB-A4D0-428A-BEF8-C1104B8CB881}"/>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6AA45E97-E451-41BA-9A20-630E6417E688}"/>
              </a:ext>
            </a:extLst>
          </p:cNvPr>
          <p:cNvSpPr>
            <a:spLocks noGrp="1"/>
          </p:cNvSpPr>
          <p:nvPr>
            <p:ph idx="1"/>
          </p:nvPr>
        </p:nvSpPr>
        <p:spPr>
          <a:xfrm>
            <a:off x="138545" y="1911927"/>
            <a:ext cx="11901055" cy="4946074"/>
          </a:xfrm>
        </p:spPr>
        <p:txBody>
          <a:bodyPr>
            <a:normAutofit fontScale="92500"/>
          </a:bodyPr>
          <a:lstStyle/>
          <a:p>
            <a:pPr>
              <a:lnSpc>
                <a:spcPct val="120000"/>
              </a:lnSpc>
              <a:spcBef>
                <a:spcPts val="0"/>
              </a:spcBef>
              <a:spcAft>
                <a:spcPts val="0"/>
              </a:spcAft>
            </a:pPr>
            <a:r>
              <a:rPr lang="en-US" sz="1100" dirty="0" err="1"/>
              <a:t>Mbunge</a:t>
            </a:r>
            <a:r>
              <a:rPr lang="en-US" sz="1100" dirty="0"/>
              <a:t>, E., </a:t>
            </a:r>
            <a:r>
              <a:rPr lang="en-US" sz="1100" dirty="0" err="1"/>
              <a:t>Fashoto</a:t>
            </a:r>
            <a:r>
              <a:rPr lang="en-US" sz="1100" dirty="0"/>
              <a:t>, S. and </a:t>
            </a:r>
            <a:r>
              <a:rPr lang="en-US" sz="1100" dirty="0" err="1"/>
              <a:t>Batani</a:t>
            </a:r>
            <a:r>
              <a:rPr lang="en-US" sz="1100" dirty="0"/>
              <a:t>, J., 2021. COVID-19 digital vaccination certificates and digital technologies: Lessons from digital contact tracing apps. Available at SSRN 3805803.</a:t>
            </a:r>
          </a:p>
          <a:p>
            <a:pPr>
              <a:lnSpc>
                <a:spcPct val="120000"/>
              </a:lnSpc>
              <a:spcBef>
                <a:spcPts val="0"/>
              </a:spcBef>
              <a:spcAft>
                <a:spcPts val="0"/>
              </a:spcAft>
            </a:pPr>
            <a:r>
              <a:rPr lang="en-US" sz="1100" dirty="0" err="1"/>
              <a:t>Monaghesh</a:t>
            </a:r>
            <a:r>
              <a:rPr lang="en-US" sz="1100" dirty="0"/>
              <a:t>, E. and </a:t>
            </a:r>
            <a:r>
              <a:rPr lang="en-US" sz="1100" dirty="0" err="1"/>
              <a:t>Hajizadeh</a:t>
            </a:r>
            <a:r>
              <a:rPr lang="en-US" sz="1100" dirty="0"/>
              <a:t>, A., 2020. The role of telehealth during COVID-19 outbreak: a systematic review based on current evidence. </a:t>
            </a:r>
            <a:r>
              <a:rPr lang="en-US" sz="1100" i="1" dirty="0"/>
              <a:t>BMC public health</a:t>
            </a:r>
            <a:r>
              <a:rPr lang="en-US" sz="1100" dirty="0"/>
              <a:t>, </a:t>
            </a:r>
            <a:r>
              <a:rPr lang="en-US" sz="1100" i="1" dirty="0"/>
              <a:t>20</a:t>
            </a:r>
            <a:r>
              <a:rPr lang="en-US" sz="1100" dirty="0"/>
              <a:t>, pp.1-9.</a:t>
            </a:r>
          </a:p>
          <a:p>
            <a:pPr>
              <a:lnSpc>
                <a:spcPct val="120000"/>
              </a:lnSpc>
              <a:spcBef>
                <a:spcPts val="0"/>
              </a:spcBef>
              <a:spcAft>
                <a:spcPts val="0"/>
              </a:spcAft>
            </a:pPr>
            <a:r>
              <a:rPr lang="en-US" sz="1100" dirty="0"/>
              <a:t>NHS (2023). </a:t>
            </a:r>
            <a:r>
              <a:rPr lang="en-US" sz="1100" i="1" dirty="0"/>
              <a:t>Personal Health Records direction of travel</a:t>
            </a:r>
            <a:r>
              <a:rPr lang="en-US" sz="1100" dirty="0"/>
              <a:t>. Available at: </a:t>
            </a:r>
            <a:r>
              <a:rPr lang="en-US" sz="1100" u="sng" dirty="0">
                <a:hlinkClick r:id="rId2"/>
              </a:rPr>
              <a:t>https://digital.nhs.uk/services/personal-health-records-adoption-service/personal-health-records-adoption-toolkit/personal-health-records-direction-of-travel</a:t>
            </a:r>
            <a:r>
              <a:rPr lang="en-US" sz="1100" dirty="0"/>
              <a:t> (Accessed: 14 November 2023).</a:t>
            </a:r>
          </a:p>
          <a:p>
            <a:pPr>
              <a:lnSpc>
                <a:spcPct val="120000"/>
              </a:lnSpc>
              <a:spcBef>
                <a:spcPts val="0"/>
              </a:spcBef>
              <a:spcAft>
                <a:spcPts val="0"/>
              </a:spcAft>
            </a:pPr>
            <a:r>
              <a:rPr lang="en-US" sz="1100" dirty="0"/>
              <a:t>NHS Choices (2023). </a:t>
            </a:r>
            <a:r>
              <a:rPr lang="en-US" sz="1100" i="1" dirty="0"/>
              <a:t>GP at Hand – Fact Sheet</a:t>
            </a:r>
            <a:r>
              <a:rPr lang="en-US" sz="1100" dirty="0"/>
              <a:t>. Available at: </a:t>
            </a:r>
            <a:r>
              <a:rPr lang="en-US" sz="1100" u="sng" dirty="0">
                <a:hlinkClick r:id="rId3"/>
              </a:rPr>
              <a:t>https://www.england.nhs.uk/london/our-work/gp-at-hand-fact-sheet/</a:t>
            </a:r>
            <a:r>
              <a:rPr lang="en-US" sz="1100" dirty="0"/>
              <a:t> (Accessed: 14 November 2023).</a:t>
            </a:r>
          </a:p>
          <a:p>
            <a:pPr>
              <a:lnSpc>
                <a:spcPct val="120000"/>
              </a:lnSpc>
              <a:spcBef>
                <a:spcPts val="0"/>
              </a:spcBef>
              <a:spcAft>
                <a:spcPts val="0"/>
              </a:spcAft>
            </a:pPr>
            <a:r>
              <a:rPr lang="en-US" sz="1100" dirty="0"/>
              <a:t>Owen, J. (2020) Government boosts life-saving coronavirus messaging using WhatsApp, Campaign UK. </a:t>
            </a:r>
            <a:r>
              <a:rPr lang="en-US" sz="1100" dirty="0" err="1"/>
              <a:t>CampaignUK</a:t>
            </a:r>
            <a:r>
              <a:rPr lang="en-US" sz="1100" dirty="0"/>
              <a:t>. Available at: https://www.campaignlive.co.uk/article/government-boosts-life-saving-coronavirus-messaging-using-whatsapp/1678433 (Accessed: 14 November 2023).</a:t>
            </a:r>
          </a:p>
          <a:p>
            <a:pPr>
              <a:lnSpc>
                <a:spcPct val="120000"/>
              </a:lnSpc>
              <a:spcBef>
                <a:spcPts val="0"/>
              </a:spcBef>
              <a:spcAft>
                <a:spcPts val="0"/>
              </a:spcAft>
            </a:pPr>
            <a:r>
              <a:rPr lang="en-US" sz="1100" dirty="0"/>
              <a:t>Park, S.E., 2020. Epidemiology, virology, and clinical features of severe acute respiratory syndrome-coronavirus-2 (SARS-CoV-2; Coronavirus Disease-19). Clinical and experimental pediatrics, 63(4), p.119.</a:t>
            </a:r>
          </a:p>
          <a:p>
            <a:pPr>
              <a:lnSpc>
                <a:spcPct val="120000"/>
              </a:lnSpc>
              <a:spcBef>
                <a:spcPts val="0"/>
              </a:spcBef>
              <a:spcAft>
                <a:spcPts val="0"/>
              </a:spcAft>
            </a:pPr>
            <a:r>
              <a:rPr lang="en-US" sz="1100" dirty="0"/>
              <a:t>Ranganathan, C. and Balaji, S., 2020. Key factors affecting the adoption of telemedicine by ambulatory clinics: insights from a statewide survey. </a:t>
            </a:r>
            <a:r>
              <a:rPr lang="en-US" sz="1100" i="1" dirty="0"/>
              <a:t>Telemedicine and e-Health</a:t>
            </a:r>
            <a:r>
              <a:rPr lang="en-US" sz="1100" dirty="0"/>
              <a:t>, </a:t>
            </a:r>
            <a:r>
              <a:rPr lang="en-US" sz="1100" i="1" dirty="0"/>
              <a:t>26</a:t>
            </a:r>
            <a:r>
              <a:rPr lang="en-US" sz="1100" dirty="0"/>
              <a:t>(2), pp.218-225.</a:t>
            </a:r>
          </a:p>
          <a:p>
            <a:pPr>
              <a:lnSpc>
                <a:spcPct val="120000"/>
              </a:lnSpc>
              <a:spcBef>
                <a:spcPts val="0"/>
              </a:spcBef>
              <a:spcAft>
                <a:spcPts val="0"/>
              </a:spcAft>
            </a:pPr>
            <a:r>
              <a:rPr lang="en-US" sz="1100" dirty="0"/>
              <a:t>Reid Jr, ML, 2016. </a:t>
            </a:r>
            <a:r>
              <a:rPr lang="en-US" sz="1100" i="1" dirty="0"/>
              <a:t>Adoption of electronic health record systems within primary care practices</a:t>
            </a:r>
            <a:r>
              <a:rPr lang="en-US" sz="1100" dirty="0"/>
              <a:t> (Doctoral dissertation, Walden University).</a:t>
            </a:r>
          </a:p>
          <a:p>
            <a:pPr>
              <a:lnSpc>
                <a:spcPct val="120000"/>
              </a:lnSpc>
              <a:spcBef>
                <a:spcPts val="0"/>
              </a:spcBef>
              <a:spcAft>
                <a:spcPts val="0"/>
              </a:spcAft>
            </a:pPr>
            <a:r>
              <a:rPr lang="en-US" sz="1100" dirty="0" err="1"/>
              <a:t>Roehrs</a:t>
            </a:r>
            <a:r>
              <a:rPr lang="en-US" sz="1100" dirty="0"/>
              <a:t>, A., Da Costa, C.A., da Rosa </a:t>
            </a:r>
            <a:r>
              <a:rPr lang="en-US" sz="1100" dirty="0" err="1"/>
              <a:t>Righi</a:t>
            </a:r>
            <a:r>
              <a:rPr lang="en-US" sz="1100" dirty="0"/>
              <a:t>, R. and De Oliveira, K.S.F., 2017. Personal health records: a systematic literature review. </a:t>
            </a:r>
            <a:r>
              <a:rPr lang="en-US" sz="1100" i="1" dirty="0"/>
              <a:t>Journal of medical Internet research</a:t>
            </a:r>
            <a:r>
              <a:rPr lang="en-US" sz="1100" dirty="0"/>
              <a:t>, </a:t>
            </a:r>
            <a:r>
              <a:rPr lang="en-US" sz="1100" i="1" dirty="0"/>
              <a:t>19</a:t>
            </a:r>
            <a:r>
              <a:rPr lang="en-US" sz="1100" dirty="0"/>
              <a:t>(1), p.e5876.</a:t>
            </a:r>
          </a:p>
          <a:p>
            <a:pPr>
              <a:lnSpc>
                <a:spcPct val="120000"/>
              </a:lnSpc>
              <a:spcBef>
                <a:spcPts val="0"/>
              </a:spcBef>
              <a:spcAft>
                <a:spcPts val="0"/>
              </a:spcAft>
            </a:pPr>
            <a:r>
              <a:rPr lang="en-US" sz="1100" dirty="0" err="1"/>
              <a:t>Rostamzadeh</a:t>
            </a:r>
            <a:r>
              <a:rPr lang="en-US" sz="1100" dirty="0"/>
              <a:t>, N., Abdullah, S.S. and </a:t>
            </a:r>
            <a:r>
              <a:rPr lang="en-US" sz="1100" dirty="0" err="1"/>
              <a:t>Sedig</a:t>
            </a:r>
            <a:r>
              <a:rPr lang="en-US" sz="1100" dirty="0"/>
              <a:t>, K., 2020. Data-driven activities involving electronic health records: an activity and task analysis framework for interactive visualization tools. </a:t>
            </a:r>
            <a:r>
              <a:rPr lang="en-US" sz="1100" i="1" dirty="0"/>
              <a:t>Multimodal Technologies and Interaction</a:t>
            </a:r>
            <a:r>
              <a:rPr lang="en-US" sz="1100" dirty="0"/>
              <a:t>, </a:t>
            </a:r>
            <a:r>
              <a:rPr lang="en-US" sz="1100" i="1" dirty="0"/>
              <a:t>4</a:t>
            </a:r>
            <a:r>
              <a:rPr lang="en-US" sz="1100" dirty="0"/>
              <a:t>(1), p.7.</a:t>
            </a:r>
          </a:p>
          <a:p>
            <a:pPr>
              <a:lnSpc>
                <a:spcPct val="120000"/>
              </a:lnSpc>
              <a:spcBef>
                <a:spcPts val="0"/>
              </a:spcBef>
              <a:spcAft>
                <a:spcPts val="0"/>
              </a:spcAft>
            </a:pPr>
            <a:r>
              <a:rPr lang="en-US" sz="1100" dirty="0" err="1"/>
              <a:t>Saher</a:t>
            </a:r>
            <a:r>
              <a:rPr lang="en-US" sz="1100" dirty="0"/>
              <a:t>, R. and Anjum, M., 2021. Role of technology in COVID-19 pandemic. In </a:t>
            </a:r>
            <a:r>
              <a:rPr lang="en-US" sz="1100" i="1" dirty="0"/>
              <a:t>Researches and applications of artificial intelligence to mitigate pandemics</a:t>
            </a:r>
            <a:r>
              <a:rPr lang="en-US" sz="1100" dirty="0"/>
              <a:t> (pp. 109-138). Academic Press.</a:t>
            </a:r>
          </a:p>
          <a:p>
            <a:pPr>
              <a:lnSpc>
                <a:spcPct val="120000"/>
              </a:lnSpc>
              <a:spcBef>
                <a:spcPts val="0"/>
              </a:spcBef>
              <a:spcAft>
                <a:spcPts val="0"/>
              </a:spcAft>
            </a:pPr>
            <a:r>
              <a:rPr lang="en-US" sz="1100" dirty="0" err="1"/>
              <a:t>Shahroz</a:t>
            </a:r>
            <a:r>
              <a:rPr lang="en-US" sz="1100" dirty="0"/>
              <a:t>, M., Ahmad, F., Younis, M.S., Ahmad, N., Boulos, M.N.K., </a:t>
            </a:r>
            <a:r>
              <a:rPr lang="en-US" sz="1100" dirty="0" err="1"/>
              <a:t>Vinuesa</a:t>
            </a:r>
            <a:r>
              <a:rPr lang="en-US" sz="1100" dirty="0"/>
              <a:t>, R. and Qadir, J., 2021. COVID-19 digital contact tracing applications and techniques: A review post initial deployments. Transportation Engineering, 5, p.100072.</a:t>
            </a:r>
          </a:p>
          <a:p>
            <a:pPr>
              <a:lnSpc>
                <a:spcPct val="120000"/>
              </a:lnSpc>
              <a:spcBef>
                <a:spcPts val="0"/>
              </a:spcBef>
              <a:spcAft>
                <a:spcPts val="0"/>
              </a:spcAft>
            </a:pPr>
            <a:r>
              <a:rPr lang="en-US" sz="1100" dirty="0" err="1"/>
              <a:t>Snoswell</a:t>
            </a:r>
            <a:r>
              <a:rPr lang="en-US" sz="1100" dirty="0"/>
              <a:t>, C.L., Taylor, M.L., </a:t>
            </a:r>
            <a:r>
              <a:rPr lang="en-US" sz="1100" dirty="0" err="1"/>
              <a:t>Comans</a:t>
            </a:r>
            <a:r>
              <a:rPr lang="en-US" sz="1100" dirty="0"/>
              <a:t>, T.A., Smith, A.C., Gray, L.C. and Caffery, L.J., 2020. Determining if telehealth can reduce health system costs: a scoping review. </a:t>
            </a:r>
            <a:r>
              <a:rPr lang="en-US" sz="1100" i="1" dirty="0"/>
              <a:t>Journal of medical Internet research</a:t>
            </a:r>
            <a:r>
              <a:rPr lang="en-US" sz="1100" dirty="0"/>
              <a:t>, </a:t>
            </a:r>
            <a:r>
              <a:rPr lang="en-US" sz="1100" i="1" dirty="0"/>
              <a:t>22</a:t>
            </a:r>
            <a:r>
              <a:rPr lang="en-US" sz="1100" dirty="0"/>
              <a:t>(10), p.e17298.</a:t>
            </a:r>
          </a:p>
          <a:p>
            <a:pPr>
              <a:lnSpc>
                <a:spcPct val="120000"/>
              </a:lnSpc>
              <a:spcBef>
                <a:spcPts val="0"/>
              </a:spcBef>
              <a:spcAft>
                <a:spcPts val="0"/>
              </a:spcAft>
            </a:pPr>
            <a:r>
              <a:rPr lang="en-US" sz="1100" dirty="0" err="1"/>
              <a:t>Spagnoletti</a:t>
            </a:r>
            <a:r>
              <a:rPr lang="en-US" sz="1100" dirty="0"/>
              <a:t>, P., </a:t>
            </a:r>
            <a:r>
              <a:rPr lang="en-US" sz="1100" dirty="0" err="1"/>
              <a:t>Resca</a:t>
            </a:r>
            <a:r>
              <a:rPr lang="en-US" sz="1100" dirty="0"/>
              <a:t>, A. and Lee, G., 2015. A design theory for digital platforms supporting online communities: a multiple case study. </a:t>
            </a:r>
            <a:r>
              <a:rPr lang="en-US" sz="1100" i="1" dirty="0"/>
              <a:t>Journal of Information technology</a:t>
            </a:r>
            <a:r>
              <a:rPr lang="en-US" sz="1100" dirty="0"/>
              <a:t>, </a:t>
            </a:r>
            <a:r>
              <a:rPr lang="en-US" sz="1100" i="1" dirty="0"/>
              <a:t>30</a:t>
            </a:r>
            <a:r>
              <a:rPr lang="en-US" sz="1100" dirty="0"/>
              <a:t>, pp.364-380.</a:t>
            </a:r>
          </a:p>
          <a:p>
            <a:pPr>
              <a:lnSpc>
                <a:spcPct val="120000"/>
              </a:lnSpc>
              <a:spcBef>
                <a:spcPts val="0"/>
              </a:spcBef>
              <a:spcAft>
                <a:spcPts val="0"/>
              </a:spcAft>
            </a:pPr>
            <a:r>
              <a:rPr lang="en-US" sz="1100" dirty="0"/>
              <a:t>Sparks, R., </a:t>
            </a:r>
            <a:r>
              <a:rPr lang="en-US" sz="1100" dirty="0" err="1"/>
              <a:t>Celler</a:t>
            </a:r>
            <a:r>
              <a:rPr lang="en-US" sz="1100" dirty="0"/>
              <a:t>, B., </a:t>
            </a:r>
            <a:r>
              <a:rPr lang="en-US" sz="1100" dirty="0" err="1"/>
              <a:t>Okugami</a:t>
            </a:r>
            <a:r>
              <a:rPr lang="en-US" sz="1100" dirty="0"/>
              <a:t>, C., </a:t>
            </a:r>
            <a:r>
              <a:rPr lang="en-US" sz="1100" dirty="0" err="1"/>
              <a:t>Jayasena</a:t>
            </a:r>
            <a:r>
              <a:rPr lang="en-US" sz="1100" dirty="0"/>
              <a:t>, R. and </a:t>
            </a:r>
            <a:r>
              <a:rPr lang="en-US" sz="1100" dirty="0" err="1"/>
              <a:t>Varnfield</a:t>
            </a:r>
            <a:r>
              <a:rPr lang="en-US" sz="1100" dirty="0"/>
              <a:t>, M., 2016. Telehealth monitoring of patients in the community. </a:t>
            </a:r>
            <a:r>
              <a:rPr lang="en-US" sz="1100" i="1" dirty="0"/>
              <a:t>Journal of Intelligent Systems</a:t>
            </a:r>
            <a:r>
              <a:rPr lang="en-US" sz="1100" dirty="0"/>
              <a:t>, </a:t>
            </a:r>
            <a:r>
              <a:rPr lang="en-US" sz="1100" i="1" dirty="0"/>
              <a:t>25</a:t>
            </a:r>
            <a:r>
              <a:rPr lang="en-US" sz="1100" dirty="0"/>
              <a:t>(1), pp.37-53.</a:t>
            </a:r>
          </a:p>
          <a:p>
            <a:pPr>
              <a:lnSpc>
                <a:spcPct val="120000"/>
              </a:lnSpc>
              <a:spcBef>
                <a:spcPts val="0"/>
              </a:spcBef>
              <a:spcAft>
                <a:spcPts val="0"/>
              </a:spcAft>
            </a:pPr>
            <a:r>
              <a:rPr lang="en-US" sz="1100" dirty="0"/>
              <a:t>UN (2020). </a:t>
            </a:r>
            <a:r>
              <a:rPr lang="en-US" sz="1100" i="1" dirty="0"/>
              <a:t>UN/DESA Policy Brief #61: COVID-19: Embracing digital government during the pandemic and beyond | Department of Economic and Social Affairs  United Nations.</a:t>
            </a:r>
            <a:r>
              <a:rPr lang="en-US" sz="1100" dirty="0"/>
              <a:t> Available at: </a:t>
            </a:r>
            <a:r>
              <a:rPr lang="en-US" sz="1100" u="sng" dirty="0">
                <a:hlinkClick r:id="rId4"/>
              </a:rPr>
              <a:t>https://www.un.org/development/desa/dpad/publication/un-desa-policy-brief-61-covid-19-embracing-digital-government-during-the-pandemic-and-beyond/</a:t>
            </a:r>
            <a:r>
              <a:rPr lang="en-US" sz="1100" dirty="0"/>
              <a:t> (Accessed: 14 November 2023).</a:t>
            </a:r>
          </a:p>
          <a:p>
            <a:pPr>
              <a:lnSpc>
                <a:spcPct val="120000"/>
              </a:lnSpc>
              <a:spcBef>
                <a:spcPts val="0"/>
              </a:spcBef>
              <a:spcAft>
                <a:spcPts val="0"/>
              </a:spcAft>
            </a:pPr>
            <a:r>
              <a:rPr lang="en-US" sz="1100" dirty="0" err="1"/>
              <a:t>Vimalananda</a:t>
            </a:r>
            <a:r>
              <a:rPr lang="en-US" sz="1100" dirty="0"/>
              <a:t>, V.G., Gupte, G., </a:t>
            </a:r>
            <a:r>
              <a:rPr lang="en-US" sz="1100" dirty="0" err="1"/>
              <a:t>Seraj</a:t>
            </a:r>
            <a:r>
              <a:rPr lang="en-US" sz="1100" dirty="0"/>
              <a:t>, S.M., </a:t>
            </a:r>
            <a:r>
              <a:rPr lang="en-US" sz="1100" dirty="0" err="1"/>
              <a:t>Orlander</a:t>
            </a:r>
            <a:r>
              <a:rPr lang="en-US" sz="1100" dirty="0"/>
              <a:t>, J., </a:t>
            </a:r>
            <a:r>
              <a:rPr lang="en-US" sz="1100" dirty="0" err="1"/>
              <a:t>Berlowitz</a:t>
            </a:r>
            <a:r>
              <a:rPr lang="en-US" sz="1100" dirty="0"/>
              <a:t>, D., </a:t>
            </a:r>
            <a:r>
              <a:rPr lang="en-US" sz="1100" dirty="0" err="1"/>
              <a:t>Fincke</a:t>
            </a:r>
            <a:r>
              <a:rPr lang="en-US" sz="1100" dirty="0"/>
              <a:t>, B.G. and Simon, S.R., 2015. Electronic consultations (e-consults) to improve access to specialty care: a systematic review and narrative synthesis. </a:t>
            </a:r>
            <a:r>
              <a:rPr lang="en-US" sz="1100" i="1" dirty="0"/>
              <a:t>Journal of telemedicine and telecare</a:t>
            </a:r>
            <a:r>
              <a:rPr lang="en-US" sz="1100" dirty="0"/>
              <a:t>, </a:t>
            </a:r>
            <a:r>
              <a:rPr lang="en-US" sz="1100" i="1" dirty="0"/>
              <a:t>21</a:t>
            </a:r>
            <a:r>
              <a:rPr lang="en-US" sz="1100" dirty="0"/>
              <a:t>(6), pp.323-330.</a:t>
            </a:r>
          </a:p>
          <a:p>
            <a:pPr>
              <a:lnSpc>
                <a:spcPct val="120000"/>
              </a:lnSpc>
              <a:spcBef>
                <a:spcPts val="0"/>
              </a:spcBef>
              <a:spcAft>
                <a:spcPts val="0"/>
              </a:spcAft>
            </a:pPr>
            <a:r>
              <a:rPr lang="en-US" sz="1100" dirty="0"/>
              <a:t>Whitelaw, S., Mamas, M.A., </a:t>
            </a:r>
            <a:r>
              <a:rPr lang="en-US" sz="1100" dirty="0" err="1"/>
              <a:t>Topol</a:t>
            </a:r>
            <a:r>
              <a:rPr lang="en-US" sz="1100" dirty="0"/>
              <a:t>, E. and Van Spall, H.G., 2020. Applications of digital technology in COVID-19 pandemic planning and response. </a:t>
            </a:r>
            <a:r>
              <a:rPr lang="en-US" sz="1100" i="1" dirty="0"/>
              <a:t>The Lancet Digital Health</a:t>
            </a:r>
            <a:r>
              <a:rPr lang="en-US" sz="1100" dirty="0"/>
              <a:t>, </a:t>
            </a:r>
            <a:r>
              <a:rPr lang="en-US" sz="1100" i="1" dirty="0"/>
              <a:t>2</a:t>
            </a:r>
            <a:r>
              <a:rPr lang="en-US" sz="1100" dirty="0"/>
              <a:t>(8), pp.e435-e440.</a:t>
            </a:r>
          </a:p>
          <a:p>
            <a:pPr>
              <a:lnSpc>
                <a:spcPct val="120000"/>
              </a:lnSpc>
              <a:spcBef>
                <a:spcPts val="0"/>
              </a:spcBef>
              <a:spcAft>
                <a:spcPts val="0"/>
              </a:spcAft>
            </a:pPr>
            <a:r>
              <a:rPr lang="en-US" sz="1100" dirty="0"/>
              <a:t>Wyatt, D., </a:t>
            </a:r>
            <a:r>
              <a:rPr lang="en-US" sz="1100" dirty="0" err="1"/>
              <a:t>Lampon</a:t>
            </a:r>
            <a:r>
              <a:rPr lang="en-US" sz="1100" dirty="0"/>
              <a:t>, S. and </a:t>
            </a:r>
            <a:r>
              <a:rPr lang="en-US" sz="1100" dirty="0" err="1"/>
              <a:t>McKevitt</a:t>
            </a:r>
            <a:r>
              <a:rPr lang="en-US" sz="1100" dirty="0"/>
              <a:t>, C., 2020. Delivering healthcare’s ‘triple aim’: Electronic health records and the health research participant in the UK National Health Service. </a:t>
            </a:r>
            <a:r>
              <a:rPr lang="en-US" sz="1100" i="1" dirty="0"/>
              <a:t>Sociology of health &amp; illness</a:t>
            </a:r>
            <a:r>
              <a:rPr lang="en-US" sz="1100" dirty="0"/>
              <a:t>, </a:t>
            </a:r>
            <a:r>
              <a:rPr lang="en-US" sz="1100" i="1" dirty="0"/>
              <a:t>42</a:t>
            </a:r>
            <a:r>
              <a:rPr lang="en-US" sz="1100" dirty="0"/>
              <a:t>(6), pp.1312-1327.</a:t>
            </a:r>
          </a:p>
        </p:txBody>
      </p:sp>
    </p:spTree>
    <p:extLst>
      <p:ext uri="{BB962C8B-B14F-4D97-AF65-F5344CB8AC3E}">
        <p14:creationId xmlns:p14="http://schemas.microsoft.com/office/powerpoint/2010/main" val="31472323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606060"/>
      </a:dk2>
      <a:lt2>
        <a:srgbClr val="EDEDED"/>
      </a:lt2>
      <a:accent1>
        <a:srgbClr val="FFC000"/>
      </a:accent1>
      <a:accent2>
        <a:srgbClr val="A5D028"/>
      </a:accent2>
      <a:accent3>
        <a:srgbClr val="0CC978"/>
      </a:accent3>
      <a:accent4>
        <a:srgbClr val="099BDD"/>
      </a:accent4>
      <a:accent5>
        <a:srgbClr val="47BFCD"/>
      </a:accent5>
      <a:accent6>
        <a:srgbClr val="DD7C15"/>
      </a:accent6>
      <a:hlink>
        <a:srgbClr val="FF9933"/>
      </a:hlink>
      <a:folHlink>
        <a:srgbClr val="B2B2B2"/>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1D2DA32-AC8B-4194-BF85-FF4A5B40EB5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6364</Words>
  <Application>Microsoft Office PowerPoint</Application>
  <PresentationFormat>Widescreen</PresentationFormat>
  <Paragraphs>206</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Rounded MT Bold</vt:lpstr>
      <vt:lpstr>Calibri</vt:lpstr>
      <vt:lpstr>Corbel</vt:lpstr>
      <vt:lpstr>Wingdings</vt:lpstr>
      <vt:lpstr>Banded</vt:lpstr>
      <vt:lpstr>PowerPoint Presentation</vt:lpstr>
      <vt:lpstr> Introduction </vt:lpstr>
      <vt:lpstr>The role of technology during COVID-19</vt:lpstr>
      <vt:lpstr>Digital contact tracing </vt:lpstr>
      <vt:lpstr>Digital contact tracing </vt:lpstr>
      <vt:lpstr>Tele Health</vt:lpstr>
      <vt:lpstr>Tele Health</vt:lpstr>
      <vt:lpstr>Digital apps and platforms</vt:lpstr>
      <vt:lpstr>Digital apps</vt:lpstr>
      <vt:lpstr>Electronic Health records (EhRs)</vt:lpstr>
      <vt:lpstr>Electronic Health records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2023-11-13T13:29:35Z</dcterms:created>
  <dcterms:modified xsi:type="dcterms:W3CDTF">2023-11-14T18:53:20Z</dcterms:modified>
</cp:coreProperties>
</file>