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672" r:id="rId5"/>
  </p:sldMasterIdLst>
  <p:notesMasterIdLst>
    <p:notesMasterId r:id="rId37"/>
  </p:notesMasterIdLst>
  <p:sldIdLst>
    <p:sldId id="256" r:id="rId6"/>
    <p:sldId id="257" r:id="rId7"/>
    <p:sldId id="258" r:id="rId8"/>
    <p:sldId id="259" r:id="rId9"/>
    <p:sldId id="261" r:id="rId10"/>
    <p:sldId id="262" r:id="rId11"/>
    <p:sldId id="263" r:id="rId12"/>
    <p:sldId id="264" r:id="rId13"/>
    <p:sldId id="265" r:id="rId14"/>
    <p:sldId id="267" r:id="rId15"/>
    <p:sldId id="268" r:id="rId16"/>
    <p:sldId id="272" r:id="rId17"/>
    <p:sldId id="269" r:id="rId18"/>
    <p:sldId id="275" r:id="rId19"/>
    <p:sldId id="277" r:id="rId20"/>
    <p:sldId id="273" r:id="rId21"/>
    <p:sldId id="280" r:id="rId22"/>
    <p:sldId id="278" r:id="rId23"/>
    <p:sldId id="296" r:id="rId24"/>
    <p:sldId id="292" r:id="rId25"/>
    <p:sldId id="281" r:id="rId26"/>
    <p:sldId id="270" r:id="rId27"/>
    <p:sldId id="282" r:id="rId28"/>
    <p:sldId id="283" r:id="rId29"/>
    <p:sldId id="271" r:id="rId30"/>
    <p:sldId id="291" r:id="rId31"/>
    <p:sldId id="297" r:id="rId32"/>
    <p:sldId id="284" r:id="rId33"/>
    <p:sldId id="285" r:id="rId34"/>
    <p:sldId id="289" r:id="rId35"/>
    <p:sldId id="290" r:id="rId36"/>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504" y="45"/>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40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2830" tIns="46415" rIns="92830" bIns="46415" rtlCol="0"/>
          <a:lstStyle>
            <a:lvl1pPr algn="l">
              <a:defRPr sz="1200"/>
            </a:lvl1pPr>
          </a:lstStyle>
          <a:p>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2830" tIns="46415" rIns="92830" bIns="46415" rtlCol="0"/>
          <a:lstStyle>
            <a:lvl1pPr algn="r">
              <a:defRPr sz="1200"/>
            </a:lvl1pPr>
          </a:lstStyle>
          <a:p>
            <a:fld id="{FB0D8F8B-8EA6-415A-87B0-F41E90E29C35}" type="datetimeFigureOut">
              <a:rPr lang="en-US" smtClean="0"/>
              <a:t>7/26/2021</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2830" tIns="46415" rIns="92830" bIns="46415" rtlCol="0" anchor="ctr"/>
          <a:lstStyle/>
          <a:p>
            <a:endParaRPr lang="en-US"/>
          </a:p>
        </p:txBody>
      </p:sp>
      <p:sp>
        <p:nvSpPr>
          <p:cNvPr id="5" name="Notes Placeholder 4"/>
          <p:cNvSpPr>
            <a:spLocks noGrp="1"/>
          </p:cNvSpPr>
          <p:nvPr>
            <p:ph type="body" sz="quarter" idx="3"/>
          </p:nvPr>
        </p:nvSpPr>
        <p:spPr>
          <a:xfrm>
            <a:off x="685800" y="4415791"/>
            <a:ext cx="5486400" cy="4183380"/>
          </a:xfrm>
          <a:prstGeom prst="rect">
            <a:avLst/>
          </a:prstGeom>
        </p:spPr>
        <p:txBody>
          <a:bodyPr vert="horz" lIns="92830" tIns="46415" rIns="92830" bIns="4641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6"/>
            <a:ext cx="2971800" cy="464820"/>
          </a:xfrm>
          <a:prstGeom prst="rect">
            <a:avLst/>
          </a:prstGeom>
        </p:spPr>
        <p:txBody>
          <a:bodyPr vert="horz" lIns="92830" tIns="46415" rIns="92830" bIns="46415"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6"/>
            <a:ext cx="2971800" cy="464820"/>
          </a:xfrm>
          <a:prstGeom prst="rect">
            <a:avLst/>
          </a:prstGeom>
        </p:spPr>
        <p:txBody>
          <a:bodyPr vert="horz" lIns="92830" tIns="46415" rIns="92830" bIns="46415" rtlCol="0" anchor="b"/>
          <a:lstStyle>
            <a:lvl1pPr algn="r">
              <a:defRPr sz="1200"/>
            </a:lvl1pPr>
          </a:lstStyle>
          <a:p>
            <a:fld id="{7580C2BE-5205-4340-ABB5-88C247F3FC92}" type="slidenum">
              <a:rPr lang="en-US" smtClean="0"/>
              <a:t>‹#›</a:t>
            </a:fld>
            <a:endParaRPr lang="en-US"/>
          </a:p>
        </p:txBody>
      </p:sp>
    </p:spTree>
    <p:extLst>
      <p:ext uri="{BB962C8B-B14F-4D97-AF65-F5344CB8AC3E}">
        <p14:creationId xmlns:p14="http://schemas.microsoft.com/office/powerpoint/2010/main" val="1498679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EA931-DFE9-4282-AEE3-B8DE79CF553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A6E1745-EE48-4181-B3F0-52078ECB77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3D0E6F6-3F41-4BA8-B0E3-09E9A7746F84}"/>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5" name="Footer Placeholder 4">
            <a:extLst>
              <a:ext uri="{FF2B5EF4-FFF2-40B4-BE49-F238E27FC236}">
                <a16:creationId xmlns:a16="http://schemas.microsoft.com/office/drawing/2014/main" id="{4FF82362-B305-4A3C-B896-975449F922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8F8B7A-C58C-463F-9991-9A97E5E1A874}"/>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1378949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D2AEE-08A9-4871-86D3-D7460710F0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E6C244-DD88-4F9D-BF14-8644A9E2BB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EAA8E2-E56F-4B16-AB33-611AA00D33ED}"/>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5" name="Footer Placeholder 4">
            <a:extLst>
              <a:ext uri="{FF2B5EF4-FFF2-40B4-BE49-F238E27FC236}">
                <a16:creationId xmlns:a16="http://schemas.microsoft.com/office/drawing/2014/main" id="{9E06A5A8-6467-47E0-B9F8-DEC9A71A8F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6BFA69-570D-4BD6-9D58-369AB1A6D0E9}"/>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232344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74C4A-5B9C-453E-9B7D-6DA7F9A0DF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19C6B6E-9CA6-4AD8-8EC3-A30BB74D1B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500E014-18AB-48AA-9F64-CC2BD0319AF4}"/>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5" name="Footer Placeholder 4">
            <a:extLst>
              <a:ext uri="{FF2B5EF4-FFF2-40B4-BE49-F238E27FC236}">
                <a16:creationId xmlns:a16="http://schemas.microsoft.com/office/drawing/2014/main" id="{3968A7CF-470B-4ADE-9E3B-F2C2DA2731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067427-5FD9-4874-8F0E-4165D176249B}"/>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169246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1C3E8-B5C6-4B9E-9FDB-94C5AB2B05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7AD5F7B-98EF-4486-9761-DD3693B3A0F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D73702E-BA89-4FC9-973E-736BDC87FB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736C2C2-AC16-49D8-9288-B8D07D82EBBE}"/>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6" name="Footer Placeholder 5">
            <a:extLst>
              <a:ext uri="{FF2B5EF4-FFF2-40B4-BE49-F238E27FC236}">
                <a16:creationId xmlns:a16="http://schemas.microsoft.com/office/drawing/2014/main" id="{F93DF315-7EB6-4E88-9C73-ADE052E146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2151D0-DEC7-4A62-AAD9-DC9653CA5A0A}"/>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3810542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4C191-5E59-4BE6-BC5F-FB2FBCAD6B0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9244B3-6AAA-4554-BB95-C79886F913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5B5B76-A767-4705-9DC3-A51BE157DA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24B7F83-62F8-47E7-ABE6-40A105162B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6D776B-EA11-41C9-BF6A-1AC1FCDD89B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36D289-B48D-432B-AD1D-D39CC8F269C1}"/>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8" name="Footer Placeholder 7">
            <a:extLst>
              <a:ext uri="{FF2B5EF4-FFF2-40B4-BE49-F238E27FC236}">
                <a16:creationId xmlns:a16="http://schemas.microsoft.com/office/drawing/2014/main" id="{80B9AEA2-0FA2-4069-8E30-9E158EEFDF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96A0060-592E-494F-96AF-3FA5339450B0}"/>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4246821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A0CE0-3C81-4342-8095-02616397887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E4E9FB1-4218-4ABE-9FFB-8074A751C1D5}"/>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4" name="Footer Placeholder 3">
            <a:extLst>
              <a:ext uri="{FF2B5EF4-FFF2-40B4-BE49-F238E27FC236}">
                <a16:creationId xmlns:a16="http://schemas.microsoft.com/office/drawing/2014/main" id="{171EB5D6-22A4-480A-94CE-8EBFA4AF116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6BF0213-2B8E-4B94-83BB-7F213E645428}"/>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3716681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5E64F37-96ED-4C65-99CF-B677132DDD4A}"/>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3" name="Footer Placeholder 2">
            <a:extLst>
              <a:ext uri="{FF2B5EF4-FFF2-40B4-BE49-F238E27FC236}">
                <a16:creationId xmlns:a16="http://schemas.microsoft.com/office/drawing/2014/main" id="{264347A4-7E21-4534-820B-C8D97893B9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726AE2-D588-4E8B-B0BB-EB14164445A6}"/>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40798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65560-AB02-4DBA-ACFE-3CCE215230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6D5020-09B6-4029-937A-C23E0D12B7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6A1A7CA-CC11-4F80-9585-5950E3258A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4D6FDF-E0A3-4862-B4B1-6454029A4EB4}"/>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6" name="Footer Placeholder 5">
            <a:extLst>
              <a:ext uri="{FF2B5EF4-FFF2-40B4-BE49-F238E27FC236}">
                <a16:creationId xmlns:a16="http://schemas.microsoft.com/office/drawing/2014/main" id="{C5FE6F3D-5AF0-426D-B50D-303D0D611D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364E78-7D48-49A3-A503-3F9D3AA8A671}"/>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2071652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38624-55E5-4CEB-B91D-B6C1BEC528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D541A18-C7F8-434D-8672-022ECCB60C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354F64-AFCD-4F5A-9ED6-E39E9BB820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0090EE-A5AA-4B57-85C3-C5EC0E9986A6}"/>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6" name="Footer Placeholder 5">
            <a:extLst>
              <a:ext uri="{FF2B5EF4-FFF2-40B4-BE49-F238E27FC236}">
                <a16:creationId xmlns:a16="http://schemas.microsoft.com/office/drawing/2014/main" id="{1B1D5DE2-6ADB-445E-86E0-C9F7651C47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8538E1-86D7-41B4-A447-2E9BEB2BEC85}"/>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893291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BABDC-B274-4962-8845-B77FE8AE3B7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2BE8A8-4251-4848-8E4B-AD825432D09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F36C98-68F8-4F7F-83B5-B26F9CB0B0A9}"/>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5" name="Footer Placeholder 4">
            <a:extLst>
              <a:ext uri="{FF2B5EF4-FFF2-40B4-BE49-F238E27FC236}">
                <a16:creationId xmlns:a16="http://schemas.microsoft.com/office/drawing/2014/main" id="{784A8B33-FFBA-41E5-9053-1824134E39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467E5B-A9FA-4759-9F92-CF740F6DEC82}"/>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3294998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C7FA49-2309-43FB-8178-5BACD31763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BA705-4A60-4A63-8AF7-54CD237E53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0E5AA6-7AF8-41A9-8366-298E4C43A8FB}"/>
              </a:ext>
            </a:extLst>
          </p:cNvPr>
          <p:cNvSpPr>
            <a:spLocks noGrp="1"/>
          </p:cNvSpPr>
          <p:nvPr>
            <p:ph type="dt" sz="half" idx="10"/>
          </p:nvPr>
        </p:nvSpPr>
        <p:spPr/>
        <p:txBody>
          <a:bodyPr/>
          <a:lstStyle/>
          <a:p>
            <a:fld id="{03C9DE27-29DA-4B75-B448-813ACF4CD3D0}" type="datetimeFigureOut">
              <a:rPr lang="en-GB" smtClean="0"/>
              <a:t>26/07/2021</a:t>
            </a:fld>
            <a:endParaRPr lang="en-GB"/>
          </a:p>
        </p:txBody>
      </p:sp>
      <p:sp>
        <p:nvSpPr>
          <p:cNvPr id="5" name="Footer Placeholder 4">
            <a:extLst>
              <a:ext uri="{FF2B5EF4-FFF2-40B4-BE49-F238E27FC236}">
                <a16:creationId xmlns:a16="http://schemas.microsoft.com/office/drawing/2014/main" id="{E5CE44A7-BC7E-4F18-9A61-4A99EE250A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A2F50D-88F8-4F5E-BA03-53421CE5BDEE}"/>
              </a:ext>
            </a:extLst>
          </p:cNvPr>
          <p:cNvSpPr>
            <a:spLocks noGrp="1"/>
          </p:cNvSpPr>
          <p:nvPr>
            <p:ph type="sldNum" sz="quarter" idx="12"/>
          </p:nvPr>
        </p:nvSpPr>
        <p:spPr/>
        <p:txBody>
          <a:bodyPr/>
          <a:lstStyle/>
          <a:p>
            <a:fld id="{CB50AA61-F940-414E-ADD1-7170DA52D65F}" type="slidenum">
              <a:rPr lang="en-GB" smtClean="0"/>
              <a:t>‹#›</a:t>
            </a:fld>
            <a:endParaRPr lang="en-GB"/>
          </a:p>
        </p:txBody>
      </p:sp>
    </p:spTree>
    <p:extLst>
      <p:ext uri="{BB962C8B-B14F-4D97-AF65-F5344CB8AC3E}">
        <p14:creationId xmlns:p14="http://schemas.microsoft.com/office/powerpoint/2010/main" val="33920702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669EBC3-3DD9-460F-AF7B-6527F3680756}" type="datetime1">
              <a:rPr lang="en-US" smtClean="0"/>
              <a:t>7/26/2021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US"/>
              <a:t>Felice D. Billups, EdD.,  NERA Webinar Presentation</a:t>
            </a: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6B8BE53-5212-43E4-B7E3-AC0A591DC1EB}" type="datetime1">
              <a:rPr lang="en-US" smtClean="0"/>
              <a:t>7/26/2021</a:t>
            </a:fld>
            <a:endParaRPr lang="en-US"/>
          </a:p>
        </p:txBody>
      </p:sp>
      <p:sp>
        <p:nvSpPr>
          <p:cNvPr id="5" name="Footer Placeholder 4"/>
          <p:cNvSpPr>
            <a:spLocks noGrp="1"/>
          </p:cNvSpPr>
          <p:nvPr>
            <p:ph type="ftr" sz="quarter" idx="11"/>
          </p:nvPr>
        </p:nvSpPr>
        <p:spPr/>
        <p:txBody>
          <a:bodyPr/>
          <a:lstStyle/>
          <a:p>
            <a:r>
              <a:rPr lang="en-US"/>
              <a:t>Felice D. Billups, EdD.,  NERA Webinar Presentation</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D405C2FC-787A-4E8B-9415-A6AA951E17CA}" type="datetime1">
              <a:rPr lang="en-US" smtClean="0"/>
              <a:t>7/26/2021</a:t>
            </a:fld>
            <a:endParaRPr lang="en-US"/>
          </a:p>
        </p:txBody>
      </p:sp>
      <p:sp>
        <p:nvSpPr>
          <p:cNvPr id="5" name="Footer Placeholder 4"/>
          <p:cNvSpPr>
            <a:spLocks noGrp="1"/>
          </p:cNvSpPr>
          <p:nvPr>
            <p:ph type="ftr" sz="quarter" idx="11"/>
          </p:nvPr>
        </p:nvSpPr>
        <p:spPr/>
        <p:txBody>
          <a:bodyPr/>
          <a:lstStyle/>
          <a:p>
            <a:r>
              <a:rPr lang="en-US"/>
              <a:t>Felice D. Billups, EdD.,  NERA Webinar Presentation</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EE7CE0A-C827-46BE-A8A2-743157374736}" type="datetime1">
              <a:rPr lang="en-US" smtClean="0"/>
              <a:t>7/26/2021</a:t>
            </a:fld>
            <a:endParaRPr lang="en-US"/>
          </a:p>
        </p:txBody>
      </p:sp>
      <p:sp>
        <p:nvSpPr>
          <p:cNvPr id="6" name="Footer Placeholder 5"/>
          <p:cNvSpPr>
            <a:spLocks noGrp="1"/>
          </p:cNvSpPr>
          <p:nvPr>
            <p:ph type="ftr" sz="quarter" idx="11"/>
          </p:nvPr>
        </p:nvSpPr>
        <p:spPr/>
        <p:txBody>
          <a:bodyPr/>
          <a:lstStyle/>
          <a:p>
            <a:r>
              <a:rPr lang="en-US"/>
              <a:t>Felice D. Billups, EdD.,  NERA Webinar Presentation</a:t>
            </a:r>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58260FB2-A9D5-40DB-8929-B0C212051417}" type="datetime1">
              <a:rPr lang="en-US" smtClean="0"/>
              <a:t>7/26/2021</a:t>
            </a:fld>
            <a:endParaRPr lang="en-US"/>
          </a:p>
        </p:txBody>
      </p:sp>
      <p:sp>
        <p:nvSpPr>
          <p:cNvPr id="8" name="Footer Placeholder 7"/>
          <p:cNvSpPr>
            <a:spLocks noGrp="1"/>
          </p:cNvSpPr>
          <p:nvPr>
            <p:ph type="ftr" sz="quarter" idx="11"/>
          </p:nvPr>
        </p:nvSpPr>
        <p:spPr/>
        <p:txBody>
          <a:bodyPr/>
          <a:lstStyle/>
          <a:p>
            <a:r>
              <a:rPr lang="en-US"/>
              <a:t>Felice D. Billups, EdD.,  NERA Webinar Presentation</a:t>
            </a:r>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CFD1F78-A04B-4545-86D3-25EDCA219AB8}" type="datetime1">
              <a:rPr lang="en-US" smtClean="0"/>
              <a:t>7/26/2021</a:t>
            </a:fld>
            <a:endParaRPr lang="en-US"/>
          </a:p>
        </p:txBody>
      </p:sp>
      <p:sp>
        <p:nvSpPr>
          <p:cNvPr id="4" name="Footer Placeholder 3"/>
          <p:cNvSpPr>
            <a:spLocks noGrp="1"/>
          </p:cNvSpPr>
          <p:nvPr>
            <p:ph type="ftr" sz="quarter" idx="11"/>
          </p:nvPr>
        </p:nvSpPr>
        <p:spPr/>
        <p:txBody>
          <a:bodyPr/>
          <a:lstStyle/>
          <a:p>
            <a:r>
              <a:rPr lang="en-US"/>
              <a:t>Felice D. Billups, EdD.,  NERA Webinar Presentation</a:t>
            </a:r>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34FF06-7C5A-4D89-AC1F-6AC46ABF74F9}" type="datetime1">
              <a:rPr lang="en-US" smtClean="0"/>
              <a:t>7/26/2021</a:t>
            </a:fld>
            <a:endParaRPr lang="en-US"/>
          </a:p>
        </p:txBody>
      </p:sp>
      <p:sp>
        <p:nvSpPr>
          <p:cNvPr id="3" name="Footer Placeholder 2"/>
          <p:cNvSpPr>
            <a:spLocks noGrp="1"/>
          </p:cNvSpPr>
          <p:nvPr>
            <p:ph type="ftr" sz="quarter" idx="11"/>
          </p:nvPr>
        </p:nvSpPr>
        <p:spPr/>
        <p:txBody>
          <a:bodyPr/>
          <a:lstStyle/>
          <a:p>
            <a:r>
              <a:rPr lang="en-US"/>
              <a:t>Felice D. Billups, EdD.,  NERA Webinar Presentation</a:t>
            </a:r>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B4A9653B-8F4C-49AB-A6F9-F18B2C0CF1A8}" type="datetime1">
              <a:rPr lang="en-US" smtClean="0"/>
              <a:t>7/26/2021</a:t>
            </a:fld>
            <a:endParaRPr lang="en-US"/>
          </a:p>
        </p:txBody>
      </p:sp>
      <p:sp>
        <p:nvSpPr>
          <p:cNvPr id="6" name="Footer Placeholder 5"/>
          <p:cNvSpPr>
            <a:spLocks noGrp="1"/>
          </p:cNvSpPr>
          <p:nvPr>
            <p:ph type="ftr" sz="quarter" idx="11"/>
          </p:nvPr>
        </p:nvSpPr>
        <p:spPr/>
        <p:txBody>
          <a:bodyPr/>
          <a:lstStyle/>
          <a:p>
            <a:r>
              <a:rPr lang="en-US"/>
              <a:t>Felice D. Billups, EdD.,  NERA Webinar Presentation</a:t>
            </a:r>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A2078FD1-A77B-4DF1-9BF9-AE44F015CE8F}" type="datetime1">
              <a:rPr lang="en-US" smtClean="0"/>
              <a:t>7/26/2021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US"/>
              <a:t>Felice D. Billups, EdD.,  NERA Webinar Presentation</a:t>
            </a: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B778A05-86B9-49C6-BAD2-684170B972DC}" type="datetime1">
              <a:rPr lang="en-US" smtClean="0"/>
              <a:t>7/26/2021</a:t>
            </a:fld>
            <a:endParaRPr lang="en-US"/>
          </a:p>
        </p:txBody>
      </p:sp>
      <p:sp>
        <p:nvSpPr>
          <p:cNvPr id="5" name="Footer Placeholder 4"/>
          <p:cNvSpPr>
            <a:spLocks noGrp="1"/>
          </p:cNvSpPr>
          <p:nvPr>
            <p:ph type="ftr" sz="quarter" idx="11"/>
          </p:nvPr>
        </p:nvSpPr>
        <p:spPr/>
        <p:txBody>
          <a:bodyPr/>
          <a:lstStyle/>
          <a:p>
            <a:r>
              <a:rPr lang="en-US"/>
              <a:t>Felice D. Billups, EdD.,  NERA Webinar Presentation</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2BBAB72-9636-437D-9961-78A25CD18490}" type="datetime1">
              <a:rPr lang="en-US" smtClean="0"/>
              <a:t>7/26/2021</a:t>
            </a:fld>
            <a:endParaRPr lang="en-US"/>
          </a:p>
        </p:txBody>
      </p:sp>
      <p:sp>
        <p:nvSpPr>
          <p:cNvPr id="5" name="Footer Placeholder 4"/>
          <p:cNvSpPr>
            <a:spLocks noGrp="1"/>
          </p:cNvSpPr>
          <p:nvPr>
            <p:ph type="ftr" sz="quarter" idx="11"/>
          </p:nvPr>
        </p:nvSpPr>
        <p:spPr/>
        <p:txBody>
          <a:bodyPr/>
          <a:lstStyle/>
          <a:p>
            <a:r>
              <a:rPr lang="en-US"/>
              <a:t>Felice D. Billups, EdD.,  NERA Webinar Presentation</a:t>
            </a:r>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3B43C3-4E76-4D04-BCE7-891FC2DF01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DF46E7-409F-4822-817B-EF173F888F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130965-0921-43B6-B1C7-B29BCA7D17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C9DE27-29DA-4B75-B448-813ACF4CD3D0}" type="datetimeFigureOut">
              <a:rPr lang="en-GB" smtClean="0"/>
              <a:t>26/07/2021</a:t>
            </a:fld>
            <a:endParaRPr lang="en-GB"/>
          </a:p>
        </p:txBody>
      </p:sp>
      <p:sp>
        <p:nvSpPr>
          <p:cNvPr id="5" name="Footer Placeholder 4">
            <a:extLst>
              <a:ext uri="{FF2B5EF4-FFF2-40B4-BE49-F238E27FC236}">
                <a16:creationId xmlns:a16="http://schemas.microsoft.com/office/drawing/2014/main" id="{F132B057-D49A-45AF-8D03-B5C885024B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CFE0F57-67B4-4F6B-9F09-C45EA1253B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50AA61-F940-414E-ADD1-7170DA52D65F}" type="slidenum">
              <a:rPr lang="en-GB" smtClean="0"/>
              <a:t>‹#›</a:t>
            </a:fld>
            <a:endParaRPr lang="en-GB"/>
          </a:p>
        </p:txBody>
      </p:sp>
    </p:spTree>
    <p:extLst>
      <p:ext uri="{BB962C8B-B14F-4D97-AF65-F5344CB8AC3E}">
        <p14:creationId xmlns:p14="http://schemas.microsoft.com/office/powerpoint/2010/main" val="34848964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BA0CB51-A746-4325-AAF8-DB68298E98FD}" type="datetime1">
              <a:rPr lang="en-US" smtClean="0"/>
              <a:t>7/26/2021</a:t>
            </a:fld>
            <a:endParaRPr 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US" dirty="0"/>
              <a:t>Felice D. Billups, </a:t>
            </a:r>
            <a:r>
              <a:rPr lang="en-US" dirty="0" err="1"/>
              <a:t>EdD</a:t>
            </a:r>
            <a:r>
              <a:rPr lang="en-US" dirty="0"/>
              <a:t>.,  NERA Webinar Presentation</a:t>
            </a: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sz="5400" dirty="0"/>
              <a:t>QUALITATIVE DATA ANALYSIS</a:t>
            </a:r>
          </a:p>
        </p:txBody>
      </p:sp>
      <p:sp>
        <p:nvSpPr>
          <p:cNvPr id="3" name="Subtitle 2"/>
          <p:cNvSpPr>
            <a:spLocks noGrp="1"/>
          </p:cNvSpPr>
          <p:nvPr>
            <p:ph type="subTitle" idx="1"/>
          </p:nvPr>
        </p:nvSpPr>
        <p:spPr>
          <a:xfrm>
            <a:off x="2133600" y="3886199"/>
            <a:ext cx="6172200" cy="1066801"/>
          </a:xfrm>
        </p:spPr>
        <p:txBody>
          <a:bodyPr>
            <a:normAutofit/>
          </a:bodyPr>
          <a:lstStyle/>
          <a:p>
            <a:r>
              <a:rPr lang="en-US" b="1" dirty="0">
                <a:solidFill>
                  <a:schemeClr val="accent1">
                    <a:lumMod val="75000"/>
                  </a:schemeClr>
                </a:solidFill>
              </a:rPr>
              <a:t>NERA Webinar Presentation</a:t>
            </a:r>
          </a:p>
          <a:p>
            <a:r>
              <a:rPr lang="en-US" b="1" dirty="0">
                <a:solidFill>
                  <a:schemeClr val="accent1">
                    <a:lumMod val="75000"/>
                  </a:schemeClr>
                </a:solidFill>
              </a:rPr>
              <a:t>Felice D. Billups, Ed.D.</a:t>
            </a:r>
          </a:p>
          <a:p>
            <a:endParaRPr lang="en-US" dirty="0"/>
          </a:p>
        </p:txBody>
      </p:sp>
    </p:spTree>
    <p:extLst>
      <p:ext uri="{BB962C8B-B14F-4D97-AF65-F5344CB8AC3E}">
        <p14:creationId xmlns:p14="http://schemas.microsoft.com/office/powerpoint/2010/main" val="1172207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Have you just conducted a qualitative study involving…</a:t>
            </a:r>
          </a:p>
          <a:p>
            <a:r>
              <a:rPr lang="en-US" dirty="0"/>
              <a:t>Interviews</a:t>
            </a:r>
          </a:p>
          <a:p>
            <a:r>
              <a:rPr lang="en-US" dirty="0"/>
              <a:t>Focus Groups</a:t>
            </a:r>
          </a:p>
          <a:p>
            <a:r>
              <a:rPr lang="en-US" dirty="0"/>
              <a:t>Observations</a:t>
            </a:r>
          </a:p>
          <a:p>
            <a:r>
              <a:rPr lang="en-US" dirty="0"/>
              <a:t>Document or artifact analysis</a:t>
            </a:r>
          </a:p>
          <a:p>
            <a:r>
              <a:rPr lang="en-US" dirty="0"/>
              <a:t>Journal notes or reflections?</a:t>
            </a:r>
          </a:p>
        </p:txBody>
      </p:sp>
      <p:sp>
        <p:nvSpPr>
          <p:cNvPr id="3" name="Title 2"/>
          <p:cNvSpPr>
            <a:spLocks noGrp="1"/>
          </p:cNvSpPr>
          <p:nvPr>
            <p:ph type="title"/>
          </p:nvPr>
        </p:nvSpPr>
        <p:spPr/>
        <p:txBody>
          <a:bodyPr/>
          <a:lstStyle/>
          <a:p>
            <a:pPr algn="ctr"/>
            <a:r>
              <a:rPr lang="en-US" dirty="0"/>
              <a:t>GETTING STARTED?</a:t>
            </a:r>
          </a:p>
        </p:txBody>
      </p:sp>
      <p:pic>
        <p:nvPicPr>
          <p:cNvPr id="4" name="Picture 2" descr="C:\Users\Ralph\AppData\Local\Microsoft\Windows\Temporary Internet Files\Content.IE5\H7D34Y3X\MCj0434859000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2514600"/>
            <a:ext cx="19065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290869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a:p>
            <a:endParaRPr lang="en-US" dirty="0"/>
          </a:p>
          <a:p>
            <a:r>
              <a:rPr lang="en-US" sz="3200" dirty="0"/>
              <a:t>Just as there are numerous statistical tests to run for quantitative data, there are just as many options for qualitative data analysis…</a:t>
            </a:r>
          </a:p>
        </p:txBody>
      </p:sp>
      <p:sp>
        <p:nvSpPr>
          <p:cNvPr id="3" name="Title 2"/>
          <p:cNvSpPr>
            <a:spLocks noGrp="1"/>
          </p:cNvSpPr>
          <p:nvPr>
            <p:ph type="title"/>
          </p:nvPr>
        </p:nvSpPr>
        <p:spPr/>
        <p:txBody>
          <a:bodyPr>
            <a:normAutofit fontScale="90000"/>
          </a:bodyPr>
          <a:lstStyle/>
          <a:p>
            <a:pPr algn="ctr"/>
            <a:r>
              <a:rPr lang="en-US" dirty="0"/>
              <a:t>WHAT TO DO WITH ALL THIS DATA?</a:t>
            </a:r>
          </a:p>
        </p:txBody>
      </p:sp>
      <p:pic>
        <p:nvPicPr>
          <p:cNvPr id="4"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4221843"/>
            <a:ext cx="2889250" cy="260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4268439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a:p>
            <a:r>
              <a:rPr lang="en-US" sz="3200" dirty="0"/>
              <a:t>This session is designed to provide a step-by-step guide for beginning qualitative researchers…who want to know how to apply the appropriate strategies for data analysis, interpretation, and reporting.</a:t>
            </a:r>
          </a:p>
        </p:txBody>
      </p:sp>
      <p:sp>
        <p:nvSpPr>
          <p:cNvPr id="3" name="Title 2"/>
          <p:cNvSpPr>
            <a:spLocks noGrp="1"/>
          </p:cNvSpPr>
          <p:nvPr>
            <p:ph type="title"/>
          </p:nvPr>
        </p:nvSpPr>
        <p:spPr/>
        <p:txBody>
          <a:bodyPr/>
          <a:lstStyle/>
          <a:p>
            <a:pPr algn="ctr"/>
            <a:r>
              <a:rPr lang="en-US" dirty="0"/>
              <a:t>OVERVIEW</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20804388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52400" y="1481328"/>
            <a:ext cx="8763000" cy="5071872"/>
          </a:xfrm>
        </p:spPr>
        <p:txBody>
          <a:bodyPr/>
          <a:lstStyle/>
          <a:p>
            <a:r>
              <a:rPr lang="en-US" dirty="0"/>
              <a:t>1.  Take everything out </a:t>
            </a:r>
          </a:p>
          <a:p>
            <a:r>
              <a:rPr lang="en-US" dirty="0"/>
              <a:t>2.  Sort everything out – save or toss?</a:t>
            </a:r>
          </a:p>
          <a:p>
            <a:r>
              <a:rPr lang="en-US" dirty="0"/>
              <a:t>3.  Look at what you have left and organize 	into sub-groupings (chunking)</a:t>
            </a:r>
          </a:p>
          <a:p>
            <a:r>
              <a:rPr lang="en-US" dirty="0"/>
              <a:t>4.  Organize sub-groups into clusters of 	similar things that belong together 	(clusters, codes)</a:t>
            </a:r>
          </a:p>
          <a:p>
            <a:r>
              <a:rPr lang="en-US" dirty="0"/>
              <a:t>5. 	As you put things back, how would you 	group them to maximize functionality? 	How do the groups make it work together? 	(interpretation, presentation)</a:t>
            </a:r>
          </a:p>
          <a:p>
            <a:endParaRPr lang="en-US" dirty="0"/>
          </a:p>
          <a:p>
            <a:endParaRPr lang="en-US" dirty="0"/>
          </a:p>
        </p:txBody>
      </p:sp>
      <p:sp>
        <p:nvSpPr>
          <p:cNvPr id="3" name="Title 2"/>
          <p:cNvSpPr>
            <a:spLocks noGrp="1"/>
          </p:cNvSpPr>
          <p:nvPr>
            <p:ph type="title"/>
          </p:nvPr>
        </p:nvSpPr>
        <p:spPr/>
        <p:txBody>
          <a:bodyPr/>
          <a:lstStyle/>
          <a:p>
            <a:r>
              <a:rPr lang="en-US" dirty="0"/>
              <a:t>It’s the same process…</a:t>
            </a:r>
          </a:p>
        </p:txBody>
      </p:sp>
      <p:pic>
        <p:nvPicPr>
          <p:cNvPr id="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76200"/>
            <a:ext cx="2303462" cy="160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2236885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All qualitative data analysis involves the same four essential steps:</a:t>
            </a:r>
          </a:p>
          <a:p>
            <a:endParaRPr lang="en-US" dirty="0"/>
          </a:p>
          <a:p>
            <a:r>
              <a:rPr lang="en-US" dirty="0"/>
              <a:t>1.	</a:t>
            </a:r>
            <a:r>
              <a:rPr lang="en-US" sz="2400" dirty="0"/>
              <a:t>Raw data management- ‘data cleaning’</a:t>
            </a:r>
          </a:p>
          <a:p>
            <a:r>
              <a:rPr lang="en-US" sz="2400" dirty="0"/>
              <a:t>2.	Data reduction, I, II – ‘chunking’, ‘coding’</a:t>
            </a:r>
          </a:p>
          <a:p>
            <a:r>
              <a:rPr lang="en-US" sz="2400" dirty="0"/>
              <a:t>3.	Data interpretation – ‘coding’, ‘clustering’</a:t>
            </a:r>
          </a:p>
          <a:p>
            <a:r>
              <a:rPr lang="en-US" sz="2400" dirty="0"/>
              <a:t>4.	Data representation – ‘telling the story’, </a:t>
            </a:r>
          </a:p>
          <a:p>
            <a:pPr marL="109728" indent="0">
              <a:buNone/>
            </a:pPr>
            <a:r>
              <a:rPr lang="en-US" sz="2400" dirty="0"/>
              <a:t>	‘making sense of the data for others’</a:t>
            </a:r>
          </a:p>
        </p:txBody>
      </p:sp>
      <p:sp>
        <p:nvSpPr>
          <p:cNvPr id="3" name="Title 2"/>
          <p:cNvSpPr>
            <a:spLocks noGrp="1"/>
          </p:cNvSpPr>
          <p:nvPr>
            <p:ph type="title"/>
          </p:nvPr>
        </p:nvSpPr>
        <p:spPr/>
        <p:txBody>
          <a:bodyPr/>
          <a:lstStyle/>
          <a:p>
            <a:pPr algn="ctr"/>
            <a:r>
              <a:rPr lang="en-US" dirty="0"/>
              <a:t>FOUR BASIC STEPS</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2738799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2">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 calcmode="lin" valueType="num">
                                      <p:cBhvr>
                                        <p:cTn id="14"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16" dur="5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p:cTn id="21"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 calcmode="lin" valueType="num">
                                      <p:cBhvr>
                                        <p:cTn id="28"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0" dur="500"/>
                                        <p:tgtEl>
                                          <p:spTgt spid="2">
                                            <p:txEl>
                                              <p:pRg st="5" end="5"/>
                                            </p:txEl>
                                          </p:spTgt>
                                        </p:tgtEl>
                                      </p:cBhvr>
                                    </p:animEffect>
                                  </p:childTnLst>
                                </p:cTn>
                              </p:par>
                              <p:par>
                                <p:cTn id="31" presetID="53" presetClass="entr" presetSubtype="16" fill="hold" nodeType="withEffect">
                                  <p:stCondLst>
                                    <p:cond delay="0"/>
                                  </p:stCondLst>
                                  <p:childTnLst>
                                    <p:set>
                                      <p:cBhvr>
                                        <p:cTn id="32" dur="1" fill="hold">
                                          <p:stCondLst>
                                            <p:cond delay="0"/>
                                          </p:stCondLst>
                                        </p:cTn>
                                        <p:tgtEl>
                                          <p:spTgt spid="2">
                                            <p:txEl>
                                              <p:pRg st="6" end="6"/>
                                            </p:txEl>
                                          </p:spTgt>
                                        </p:tgtEl>
                                        <p:attrNameLst>
                                          <p:attrName>style.visibility</p:attrName>
                                        </p:attrNameLst>
                                      </p:cBhvr>
                                      <p:to>
                                        <p:strVal val="visible"/>
                                      </p:to>
                                    </p:set>
                                    <p:anim calcmode="lin" valueType="num">
                                      <p:cBhvr>
                                        <p:cTn id="33"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34"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5"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fbillups\Documents\conferences &amp; publishing\NERA workshop on qual data analysis 2013\creswell spiral.png"/>
          <p:cNvPicPr>
            <a:picLocks noGrp="1" noChangeAspect="1" noChangeArrowheads="1"/>
          </p:cNvPicPr>
          <p:nvPr>
            <p:ph idx="1"/>
          </p:nvPr>
        </p:nvPicPr>
        <p:blipFill>
          <a:blip r:embed="rId2"/>
          <a:srcRect/>
          <a:stretch>
            <a:fillRect/>
          </a:stretch>
        </p:blipFill>
        <p:spPr bwMode="auto">
          <a:xfrm>
            <a:off x="381000" y="1600200"/>
            <a:ext cx="8382000" cy="4724400"/>
          </a:xfrm>
          <a:prstGeom prst="rect">
            <a:avLst/>
          </a:prstGeom>
          <a:noFill/>
          <a:ln w="28575">
            <a:solidFill>
              <a:schemeClr val="accent1"/>
            </a:solidFill>
            <a:miter lim="800000"/>
            <a:headEnd/>
            <a:tailEnd/>
          </a:ln>
          <a:effectLst>
            <a:outerShdw blurRad="50800" dist="38100" dir="8100000" algn="tr" rotWithShape="0">
              <a:srgbClr val="808080">
                <a:alpha val="39998"/>
              </a:srgbClr>
            </a:outerShdw>
          </a:effectLst>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p:txBody>
          <a:bodyPr/>
          <a:lstStyle/>
          <a:p>
            <a:pPr algn="ctr"/>
            <a:r>
              <a:rPr lang="en-US" dirty="0">
                <a:solidFill>
                  <a:schemeClr val="accent1">
                    <a:lumMod val="75000"/>
                  </a:schemeClr>
                </a:solidFill>
              </a:rPr>
              <a:t>DATA ANALYSIS SPIRAL #1</a:t>
            </a:r>
          </a:p>
        </p:txBody>
      </p:sp>
      <p:sp>
        <p:nvSpPr>
          <p:cNvPr id="2" name="Footer Placeholder 1"/>
          <p:cNvSpPr>
            <a:spLocks noGrp="1"/>
          </p:cNvSpPr>
          <p:nvPr>
            <p:ph type="ftr" sz="quarter" idx="11"/>
          </p:nvPr>
        </p:nvSpPr>
        <p:spPr>
          <a:xfrm>
            <a:off x="6773103" y="6553200"/>
            <a:ext cx="2350681" cy="365125"/>
          </a:xfrm>
        </p:spPr>
        <p:txBody>
          <a:bodyPr/>
          <a:lstStyle/>
          <a:p>
            <a:r>
              <a:rPr lang="en-US" dirty="0" err="1"/>
              <a:t>Felice</a:t>
            </a:r>
            <a:r>
              <a:rPr lang="en-US" dirty="0"/>
              <a:t> D. Billups, </a:t>
            </a:r>
            <a:r>
              <a:rPr lang="en-US" dirty="0" err="1"/>
              <a:t>EdD</a:t>
            </a:r>
            <a:r>
              <a:rPr lang="en-US" dirty="0"/>
              <a:t>.,  NERA Webinar Presentation</a:t>
            </a:r>
          </a:p>
        </p:txBody>
      </p:sp>
    </p:spTree>
    <p:extLst>
      <p:ext uri="{BB962C8B-B14F-4D97-AF65-F5344CB8AC3E}">
        <p14:creationId xmlns:p14="http://schemas.microsoft.com/office/powerpoint/2010/main" val="2124829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fbillups\Documents\conferences &amp; publishing\NERA workshop on qual data analysis 2013\data analysis spiral.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3400" y="1600200"/>
            <a:ext cx="8077200" cy="4419600"/>
          </a:xfrm>
          <a:prstGeom prst="rect">
            <a:avLst/>
          </a:pr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p:txBody>
          <a:bodyPr/>
          <a:lstStyle/>
          <a:p>
            <a:pPr algn="ctr"/>
            <a:r>
              <a:rPr lang="en-US" dirty="0">
                <a:solidFill>
                  <a:schemeClr val="accent1">
                    <a:lumMod val="75000"/>
                  </a:schemeClr>
                </a:solidFill>
              </a:rPr>
              <a:t>DATA ANALYSIS SPIRAL #2</a:t>
            </a:r>
          </a:p>
        </p:txBody>
      </p:sp>
      <p:sp>
        <p:nvSpPr>
          <p:cNvPr id="2" name="Footer Placeholder 1"/>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10708088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3200" dirty="0"/>
              <a:t>What is raw data management?</a:t>
            </a:r>
          </a:p>
          <a:p>
            <a:pPr lvl="1"/>
            <a:r>
              <a:rPr lang="en-US" sz="2400" dirty="0"/>
              <a:t>The process of preparing and organizing raw data into meaningful units of analysis:</a:t>
            </a:r>
          </a:p>
          <a:p>
            <a:pPr lvl="2"/>
            <a:r>
              <a:rPr lang="en-US" dirty="0"/>
              <a:t>Text or audio data transformed into transcripts</a:t>
            </a:r>
          </a:p>
          <a:p>
            <a:pPr lvl="2"/>
            <a:r>
              <a:rPr lang="en-US" dirty="0"/>
              <a:t>Image data transformed into videos, photos, charts</a:t>
            </a:r>
          </a:p>
          <a:p>
            <a:pPr lvl="2"/>
            <a:endParaRPr lang="en-US" dirty="0"/>
          </a:p>
          <a:p>
            <a:pPr marL="630936" lvl="2" indent="0">
              <a:buNone/>
            </a:pPr>
            <a:r>
              <a:rPr lang="en-US" sz="2400" dirty="0"/>
              <a:t>As you review your data, you find that some of it is not usable or relevant to your study…</a:t>
            </a:r>
          </a:p>
        </p:txBody>
      </p:sp>
      <p:sp>
        <p:nvSpPr>
          <p:cNvPr id="3" name="Title 2"/>
          <p:cNvSpPr>
            <a:spLocks noGrp="1"/>
          </p:cNvSpPr>
          <p:nvPr>
            <p:ph type="title"/>
          </p:nvPr>
        </p:nvSpPr>
        <p:spPr/>
        <p:txBody>
          <a:bodyPr/>
          <a:lstStyle/>
          <a:p>
            <a:pPr algn="ctr"/>
            <a:r>
              <a:rPr lang="en-US" dirty="0"/>
              <a:t>Step 1: Raw Data Management</a:t>
            </a:r>
          </a:p>
        </p:txBody>
      </p:sp>
      <p:pic>
        <p:nvPicPr>
          <p:cNvPr id="4"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24600" y="4495800"/>
            <a:ext cx="2194560" cy="1646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035137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additive="base">
                                        <p:cTn id="1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 calcmode="lin" valueType="num">
                                      <p:cBhvr additive="base">
                                        <p:cTn id="2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5" end="5"/>
                                            </p:txEl>
                                          </p:spTgt>
                                        </p:tgtEl>
                                        <p:attrNameLst>
                                          <p:attrName>style.visibility</p:attrName>
                                        </p:attrNameLst>
                                      </p:cBhvr>
                                      <p:to>
                                        <p:strVal val="visible"/>
                                      </p:to>
                                    </p:set>
                                    <p:animEffect transition="in" filter="fade">
                                      <p:cBhvr>
                                        <p:cTn id="26" dur="1000"/>
                                        <p:tgtEl>
                                          <p:spTgt spid="2">
                                            <p:txEl>
                                              <p:pRg st="5" end="5"/>
                                            </p:txEl>
                                          </p:spTgt>
                                        </p:tgtEl>
                                      </p:cBhvr>
                                    </p:animEffect>
                                    <p:anim calcmode="lin" valueType="num">
                                      <p:cBhvr>
                                        <p:cTn id="27"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Raw Data Sample</a:t>
            </a:r>
          </a:p>
        </p:txBody>
      </p:sp>
      <p:sp>
        <p:nvSpPr>
          <p:cNvPr id="5" name="Text Placeholder 4"/>
          <p:cNvSpPr>
            <a:spLocks noGrp="1"/>
          </p:cNvSpPr>
          <p:nvPr>
            <p:ph type="body" idx="1"/>
          </p:nvPr>
        </p:nvSpPr>
        <p:spPr/>
        <p:txBody>
          <a:bodyPr>
            <a:normAutofit lnSpcReduction="10000"/>
          </a:bodyPr>
          <a:lstStyle/>
          <a:p>
            <a:r>
              <a:rPr lang="en-US" dirty="0"/>
              <a:t>Transcript of Interview Data</a:t>
            </a:r>
          </a:p>
        </p:txBody>
      </p:sp>
      <p:sp>
        <p:nvSpPr>
          <p:cNvPr id="8" name="Text Placeholder 7"/>
          <p:cNvSpPr>
            <a:spLocks noGrp="1"/>
          </p:cNvSpPr>
          <p:nvPr>
            <p:ph type="body" sz="half" idx="3"/>
          </p:nvPr>
        </p:nvSpPr>
        <p:spPr/>
        <p:txBody>
          <a:bodyPr/>
          <a:lstStyle/>
          <a:p>
            <a:r>
              <a:rPr lang="en-US" dirty="0"/>
              <a:t>Raw Data Overview</a:t>
            </a:r>
          </a:p>
        </p:txBody>
      </p:sp>
      <p:sp>
        <p:nvSpPr>
          <p:cNvPr id="3" name="Content Placeholder 2"/>
          <p:cNvSpPr>
            <a:spLocks noGrp="1"/>
          </p:cNvSpPr>
          <p:nvPr>
            <p:ph sz="quarter" idx="2"/>
          </p:nvPr>
        </p:nvSpPr>
        <p:spPr/>
        <p:txBody>
          <a:bodyPr>
            <a:normAutofit fontScale="55000" lnSpcReduction="20000"/>
          </a:bodyPr>
          <a:lstStyle/>
          <a:p>
            <a:r>
              <a:rPr lang="en-US" sz="2000" dirty="0"/>
              <a:t>I always wanted to get my doctorate but I never felt I had the time; then I reached a point in my career where I saw that without the credentials, I would never advance to the types of positions I aspired to..but I doubted I could do the work.  I wasn’t sure I could go back to school after so much time. And did I have the time, with working and a family? These were the things I struggled with as I looked for the right program.</a:t>
            </a:r>
          </a:p>
          <a:p>
            <a:r>
              <a:rPr lang="en-US" sz="2000" b="1" dirty="0">
                <a:solidFill>
                  <a:srgbClr val="7030A0"/>
                </a:solidFill>
              </a:rPr>
              <a:t>Um, .</a:t>
            </a:r>
            <a:r>
              <a:rPr lang="en-US" sz="2000" dirty="0">
                <a:solidFill>
                  <a:srgbClr val="7030A0"/>
                </a:solidFill>
              </a:rPr>
              <a:t>.</a:t>
            </a:r>
            <a:r>
              <a:rPr lang="en-US" sz="2000" dirty="0"/>
              <a:t>finally starting the program with others like me, it felt surreal. Once you switch gears from being an established administrator at a college to being a doc student, you realize you lose control over your life. You are not in charge in that classroom, like you are in your office. But also, once you say you are a doc student, people look at you differently. And people at work began to take me more seriously, ask for my opinion as if I now possessed special knowledge because I was going for the doctorate.  It was the same information I had shared previously but somehow it had a special quality? Its like magic!</a:t>
            </a:r>
          </a:p>
          <a:p>
            <a:r>
              <a:rPr lang="en-US" sz="2000" b="1" dirty="0">
                <a:solidFill>
                  <a:srgbClr val="7030A0"/>
                </a:solidFill>
              </a:rPr>
              <a:t>I can’t think of a particular example right now…</a:t>
            </a:r>
          </a:p>
          <a:p>
            <a:endParaRPr lang="en-US" sz="2000" b="1" dirty="0">
              <a:solidFill>
                <a:srgbClr val="7030A0"/>
              </a:solidFill>
            </a:endParaRPr>
          </a:p>
        </p:txBody>
      </p:sp>
      <p:sp>
        <p:nvSpPr>
          <p:cNvPr id="7" name="Content Placeholder 6"/>
          <p:cNvSpPr>
            <a:spLocks noGrp="1"/>
          </p:cNvSpPr>
          <p:nvPr>
            <p:ph sz="quarter" idx="4"/>
          </p:nvPr>
        </p:nvSpPr>
        <p:spPr/>
        <p:txBody>
          <a:bodyPr/>
          <a:lstStyle/>
          <a:p>
            <a:r>
              <a:rPr lang="en-US" dirty="0"/>
              <a:t>Are some portions of this transcript unusable or irrelevant? (</a:t>
            </a:r>
            <a:r>
              <a:rPr lang="en-US" dirty="0">
                <a:solidFill>
                  <a:srgbClr val="7030A0"/>
                </a:solidFill>
              </a:rPr>
              <a:t>purple)</a:t>
            </a:r>
            <a:endParaRPr lang="en-US" dirty="0"/>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763789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rmAutofit/>
          </a:bodyPr>
          <a:lstStyle/>
          <a:p>
            <a:r>
              <a:rPr lang="en-US" sz="3200" dirty="0"/>
              <a:t>Get a sense of the data holistically, read several times (immersion)</a:t>
            </a:r>
          </a:p>
          <a:p>
            <a:r>
              <a:rPr lang="en-US" sz="3200" dirty="0"/>
              <a:t>Classify and categorize repeatedly, allowing for deeper immersion</a:t>
            </a:r>
          </a:p>
          <a:p>
            <a:r>
              <a:rPr lang="en-US" sz="3200" dirty="0"/>
              <a:t>Write notes in the margins (memoing)</a:t>
            </a:r>
          </a:p>
          <a:p>
            <a:r>
              <a:rPr lang="en-US" sz="3200" dirty="0"/>
              <a:t>Preliminary classification schemes emerge, categorize raw data into groupings (chunking)</a:t>
            </a:r>
          </a:p>
        </p:txBody>
      </p:sp>
      <p:sp>
        <p:nvSpPr>
          <p:cNvPr id="7" name="Title 6"/>
          <p:cNvSpPr>
            <a:spLocks noGrp="1"/>
          </p:cNvSpPr>
          <p:nvPr>
            <p:ph type="title"/>
          </p:nvPr>
        </p:nvSpPr>
        <p:spPr/>
        <p:txBody>
          <a:bodyPr/>
          <a:lstStyle/>
          <a:p>
            <a:pPr algn="ctr"/>
            <a:r>
              <a:rPr lang="en-US" dirty="0"/>
              <a:t>Step II: Data Reduction I</a:t>
            </a:r>
          </a:p>
        </p:txBody>
      </p:sp>
      <p:sp>
        <p:nvSpPr>
          <p:cNvPr id="2" name="Footer Placeholder 1"/>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462947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randombar(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randombar(horizont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randombar(horizontal)">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randombar(horizontal)">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a:p>
            <a:r>
              <a:rPr lang="en-US" sz="2800" dirty="0"/>
              <a:t>Develop an initial sense of usable data and the general categories you will create</a:t>
            </a:r>
          </a:p>
          <a:p>
            <a:r>
              <a:rPr lang="en-US" sz="2800" dirty="0"/>
              <a:t>Preliminary set of codes developed, cluster raw data into units that share similar meanings or qualities</a:t>
            </a:r>
          </a:p>
          <a:p>
            <a:r>
              <a:rPr lang="en-US" sz="2800" dirty="0"/>
              <a:t>Create initial code list or master code book</a:t>
            </a:r>
          </a:p>
        </p:txBody>
      </p:sp>
      <p:sp>
        <p:nvSpPr>
          <p:cNvPr id="3" name="Title 2"/>
          <p:cNvSpPr>
            <a:spLocks noGrp="1"/>
          </p:cNvSpPr>
          <p:nvPr>
            <p:ph type="title"/>
          </p:nvPr>
        </p:nvSpPr>
        <p:spPr/>
        <p:txBody>
          <a:bodyPr/>
          <a:lstStyle/>
          <a:p>
            <a:pPr algn="ctr"/>
            <a:r>
              <a:rPr lang="en-US" dirty="0"/>
              <a:t>Winnowing</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823528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p:cTn id="17"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Chunks-Clusters Sample</a:t>
            </a:r>
          </a:p>
        </p:txBody>
      </p:sp>
      <p:sp>
        <p:nvSpPr>
          <p:cNvPr id="5" name="Text Placeholder 4"/>
          <p:cNvSpPr>
            <a:spLocks noGrp="1"/>
          </p:cNvSpPr>
          <p:nvPr>
            <p:ph type="body" idx="1"/>
          </p:nvPr>
        </p:nvSpPr>
        <p:spPr>
          <a:xfrm>
            <a:off x="457200" y="5715000"/>
            <a:ext cx="4040188" cy="533400"/>
          </a:xfrm>
        </p:spPr>
        <p:txBody>
          <a:bodyPr>
            <a:normAutofit fontScale="85000" lnSpcReduction="10000"/>
          </a:bodyPr>
          <a:lstStyle/>
          <a:p>
            <a:r>
              <a:rPr lang="en-US" dirty="0"/>
              <a:t>Transcript of Interview Data</a:t>
            </a:r>
          </a:p>
        </p:txBody>
      </p:sp>
      <p:sp>
        <p:nvSpPr>
          <p:cNvPr id="6" name="Text Placeholder 5"/>
          <p:cNvSpPr>
            <a:spLocks noGrp="1"/>
          </p:cNvSpPr>
          <p:nvPr>
            <p:ph type="body" sz="half" idx="3"/>
          </p:nvPr>
        </p:nvSpPr>
        <p:spPr>
          <a:xfrm>
            <a:off x="4645026" y="5715000"/>
            <a:ext cx="4041775" cy="533400"/>
          </a:xfrm>
        </p:spPr>
        <p:txBody>
          <a:bodyPr/>
          <a:lstStyle/>
          <a:p>
            <a:r>
              <a:rPr lang="en-US" dirty="0"/>
              <a:t>Chunking? Clusters?</a:t>
            </a:r>
          </a:p>
        </p:txBody>
      </p:sp>
      <p:sp>
        <p:nvSpPr>
          <p:cNvPr id="3" name="Content Placeholder 2"/>
          <p:cNvSpPr>
            <a:spLocks noGrp="1"/>
          </p:cNvSpPr>
          <p:nvPr>
            <p:ph sz="quarter" idx="2"/>
          </p:nvPr>
        </p:nvSpPr>
        <p:spPr>
          <a:xfrm>
            <a:off x="457200" y="1143000"/>
            <a:ext cx="4040188" cy="4495800"/>
          </a:xfrm>
        </p:spPr>
        <p:txBody>
          <a:bodyPr>
            <a:noAutofit/>
          </a:bodyPr>
          <a:lstStyle/>
          <a:p>
            <a:r>
              <a:rPr lang="en-US" sz="1200" b="1" dirty="0">
                <a:solidFill>
                  <a:srgbClr val="FF0000"/>
                </a:solidFill>
              </a:rPr>
              <a:t>I always wanted to get my </a:t>
            </a:r>
            <a:r>
              <a:rPr lang="en-US" sz="1200" b="1" dirty="0">
                <a:solidFill>
                  <a:srgbClr val="00B0F0"/>
                </a:solidFill>
              </a:rPr>
              <a:t>doctorate but I never felt I had the time; </a:t>
            </a:r>
            <a:r>
              <a:rPr lang="en-US" sz="1200" b="1" dirty="0">
                <a:solidFill>
                  <a:srgbClr val="FF0000"/>
                </a:solidFill>
              </a:rPr>
              <a:t>then I reached a point in my career where I saw that without the credentials, I would never advance to the types of positions I aspired to..</a:t>
            </a:r>
            <a:r>
              <a:rPr lang="en-US" sz="1200" b="1" dirty="0">
                <a:solidFill>
                  <a:srgbClr val="00B0F0"/>
                </a:solidFill>
              </a:rPr>
              <a:t>but I doubted I could do the work.  I wasn’t sure I could go back to school after so much time. And did I have the time, with working and a family? These were the things I struggled with as I looked for the right program</a:t>
            </a:r>
            <a:r>
              <a:rPr lang="en-US" sz="1200" b="1" dirty="0"/>
              <a:t>.</a:t>
            </a:r>
          </a:p>
          <a:p>
            <a:r>
              <a:rPr lang="en-US" sz="1200" dirty="0"/>
              <a:t>-</a:t>
            </a:r>
            <a:r>
              <a:rPr lang="en-US" sz="1200" b="1" dirty="0">
                <a:solidFill>
                  <a:srgbClr val="00B050"/>
                </a:solidFill>
              </a:rPr>
              <a:t>finally starting the program with others like me, it felt surreal. Once you switch gears from being an established administrator at a college to being a doc student, you realize you lose control over your life. You are not in charge in that classroom, like you are in your office. But also, once you say you are a doc student, people look at you differently. And people at work began to take me more seriously, ask for my opinion as if I now possessed special knowledge because I was going for the doctorate.  It was the same information I had shared previously but somehow it had a special quality? Its like magic</a:t>
            </a:r>
            <a:r>
              <a:rPr lang="en-US" sz="1200" dirty="0"/>
              <a:t>!</a:t>
            </a:r>
          </a:p>
        </p:txBody>
      </p:sp>
      <p:sp>
        <p:nvSpPr>
          <p:cNvPr id="7" name="Content Placeholder 6"/>
          <p:cNvSpPr>
            <a:spLocks noGrp="1"/>
          </p:cNvSpPr>
          <p:nvPr>
            <p:ph sz="quarter" idx="4"/>
          </p:nvPr>
        </p:nvSpPr>
        <p:spPr/>
        <p:txBody>
          <a:bodyPr/>
          <a:lstStyle/>
          <a:p>
            <a:r>
              <a:rPr lang="en-US" dirty="0"/>
              <a:t>Which sections of data are broadly similar? (</a:t>
            </a:r>
            <a:r>
              <a:rPr lang="en-US" dirty="0">
                <a:solidFill>
                  <a:srgbClr val="FF0000"/>
                </a:solidFill>
              </a:rPr>
              <a:t>red for credentials, </a:t>
            </a:r>
            <a:r>
              <a:rPr lang="en-US" dirty="0">
                <a:solidFill>
                  <a:srgbClr val="00B0F0"/>
                </a:solidFill>
              </a:rPr>
              <a:t>blue for personal struggles, </a:t>
            </a:r>
            <a:r>
              <a:rPr lang="en-US" dirty="0">
                <a:solidFill>
                  <a:srgbClr val="00B050"/>
                </a:solidFill>
              </a:rPr>
              <a:t>green for shift in identity)</a:t>
            </a:r>
            <a:endParaRPr lang="en-US" dirty="0"/>
          </a:p>
          <a:p>
            <a:r>
              <a:rPr lang="en-US" dirty="0"/>
              <a:t>Which ‘chunks’ can be clustered together to relate to a broad coding scheme? </a:t>
            </a:r>
          </a:p>
          <a:p>
            <a:pPr lvl="1"/>
            <a:endParaRPr lang="en-US" dirty="0"/>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2089798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09728" indent="0">
              <a:buNone/>
            </a:pPr>
            <a:endParaRPr lang="en-US" dirty="0"/>
          </a:p>
          <a:p>
            <a:pPr lvl="1"/>
            <a:r>
              <a:rPr lang="en-US" dirty="0"/>
              <a:t>The process of reducing data from chunks into clusters and codes to make meaning of that data:</a:t>
            </a:r>
          </a:p>
          <a:p>
            <a:pPr lvl="1"/>
            <a:endParaRPr lang="en-US" dirty="0"/>
          </a:p>
          <a:p>
            <a:pPr lvl="2"/>
            <a:r>
              <a:rPr lang="en-US" dirty="0"/>
              <a:t>Chunks of data that are similar begin to lead to initial clusters and coding</a:t>
            </a:r>
          </a:p>
          <a:p>
            <a:pPr lvl="3"/>
            <a:r>
              <a:rPr lang="en-US" dirty="0"/>
              <a:t>Clusters – assigning chunks of similarly labeled data into clusters and assigning preliminary codes</a:t>
            </a:r>
          </a:p>
          <a:p>
            <a:pPr lvl="3"/>
            <a:r>
              <a:rPr lang="en-US" dirty="0"/>
              <a:t>Codes – refining, developing code books, labeling codes, creating codes through 2-3 cycles</a:t>
            </a:r>
          </a:p>
          <a:p>
            <a:pPr lvl="2"/>
            <a:endParaRPr lang="en-US" dirty="0"/>
          </a:p>
        </p:txBody>
      </p:sp>
      <p:sp>
        <p:nvSpPr>
          <p:cNvPr id="2" name="Title 1"/>
          <p:cNvSpPr>
            <a:spLocks noGrp="1"/>
          </p:cNvSpPr>
          <p:nvPr>
            <p:ph type="title"/>
          </p:nvPr>
        </p:nvSpPr>
        <p:spPr/>
        <p:txBody>
          <a:bodyPr/>
          <a:lstStyle/>
          <a:p>
            <a:pPr algn="ctr"/>
            <a:r>
              <a:rPr lang="en-US" dirty="0"/>
              <a:t>Step II: Data Reduction II</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595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3200" dirty="0"/>
              <a:t>Initial coding may include as many as 30 categories</a:t>
            </a:r>
          </a:p>
          <a:p>
            <a:r>
              <a:rPr lang="en-US" sz="3200" dirty="0"/>
              <a:t>Reduce codes once, probably twice</a:t>
            </a:r>
          </a:p>
          <a:p>
            <a:r>
              <a:rPr lang="en-US" sz="3200" dirty="0"/>
              <a:t>Reduce again to and refine to codes that are mutually exclusive and include all raw data that was identified as usable</a:t>
            </a:r>
          </a:p>
        </p:txBody>
      </p:sp>
      <p:sp>
        <p:nvSpPr>
          <p:cNvPr id="2" name="Title 1"/>
          <p:cNvSpPr>
            <a:spLocks noGrp="1"/>
          </p:cNvSpPr>
          <p:nvPr>
            <p:ph type="title"/>
          </p:nvPr>
        </p:nvSpPr>
        <p:spPr/>
        <p:txBody>
          <a:bodyPr/>
          <a:lstStyle/>
          <a:p>
            <a:pPr algn="ctr"/>
            <a:r>
              <a:rPr lang="en-US" dirty="0"/>
              <a:t>Coding Process</a:t>
            </a:r>
          </a:p>
        </p:txBody>
      </p:sp>
      <p:sp>
        <p:nvSpPr>
          <p:cNvPr id="4" name="Documents"/>
          <p:cNvSpPr>
            <a:spLocks noEditPoints="1" noChangeArrowheads="1"/>
          </p:cNvSpPr>
          <p:nvPr/>
        </p:nvSpPr>
        <p:spPr bwMode="auto">
          <a:xfrm>
            <a:off x="6848475" y="4724400"/>
            <a:ext cx="1352550" cy="1809750"/>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en-US" dirty="0"/>
          </a:p>
        </p:txBody>
      </p:sp>
      <p:sp>
        <p:nvSpPr>
          <p:cNvPr id="5" name="Footer Placeholder 4"/>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611454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A Priori</a:t>
            </a:r>
          </a:p>
          <a:p>
            <a:pPr lvl="1"/>
            <a:r>
              <a:rPr lang="en-US" dirty="0"/>
              <a:t>Codes derived from literature, theoretical frames</a:t>
            </a:r>
          </a:p>
          <a:p>
            <a:pPr lvl="1"/>
            <a:endParaRPr lang="en-US" dirty="0"/>
          </a:p>
          <a:p>
            <a:pPr lvl="1"/>
            <a:endParaRPr lang="en-US" dirty="0"/>
          </a:p>
          <a:p>
            <a:r>
              <a:rPr lang="en-US" dirty="0"/>
              <a:t>In Vivo (inductive or grounded)</a:t>
            </a:r>
          </a:p>
          <a:p>
            <a:pPr lvl="1"/>
            <a:r>
              <a:rPr lang="en-US" dirty="0"/>
              <a:t>Codes derived from the data by using code names drawn from participant quotes or interpretation of the data</a:t>
            </a:r>
          </a:p>
          <a:p>
            <a:pPr lvl="2"/>
            <a:r>
              <a:rPr lang="en-US" dirty="0"/>
              <a:t>“Its like magic” is a phrase that could form the basis for a code category</a:t>
            </a:r>
          </a:p>
          <a:p>
            <a:pPr marL="393192" lvl="1" indent="0">
              <a:buNone/>
            </a:pPr>
            <a:endParaRPr lang="en-US" dirty="0"/>
          </a:p>
        </p:txBody>
      </p:sp>
      <p:sp>
        <p:nvSpPr>
          <p:cNvPr id="3" name="Title 2"/>
          <p:cNvSpPr>
            <a:spLocks noGrp="1"/>
          </p:cNvSpPr>
          <p:nvPr>
            <p:ph type="title"/>
          </p:nvPr>
        </p:nvSpPr>
        <p:spPr/>
        <p:txBody>
          <a:bodyPr/>
          <a:lstStyle/>
          <a:p>
            <a:pPr algn="ctr"/>
            <a:r>
              <a:rPr lang="en-US" dirty="0"/>
              <a:t>A Priori or In Vivo Codes</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191104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additive="base">
                                        <p:cTn id="1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 calcmode="lin" valueType="num">
                                      <p:cBhvr additive="base">
                                        <p:cTn id="1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4" end="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 calcmode="lin" valueType="num">
                                      <p:cBhvr additive="base">
                                        <p:cTn id="2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barn(inVertical)">
                                      <p:cBhvr>
                                        <p:cTn id="2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Descriptive to Interpretative to Pattern Coding</a:t>
            </a:r>
          </a:p>
          <a:p>
            <a:pPr lvl="1"/>
            <a:r>
              <a:rPr lang="en-US" dirty="0"/>
              <a:t>Moves from summary to meaning to explanation</a:t>
            </a:r>
          </a:p>
          <a:p>
            <a:r>
              <a:rPr lang="en-US" b="1" dirty="0">
                <a:solidFill>
                  <a:schemeClr val="accent1">
                    <a:lumMod val="75000"/>
                  </a:schemeClr>
                </a:solidFill>
              </a:rPr>
              <a:t>OR</a:t>
            </a:r>
          </a:p>
          <a:p>
            <a:r>
              <a:rPr lang="en-US" dirty="0"/>
              <a:t>Open  to Axial to Selective Coding</a:t>
            </a:r>
          </a:p>
          <a:p>
            <a:pPr lvl="1"/>
            <a:r>
              <a:rPr lang="en-US" dirty="0"/>
              <a:t>Moves from initial theory to developing relationships between codes for emerging theory</a:t>
            </a:r>
          </a:p>
          <a:p>
            <a:r>
              <a:rPr lang="en-US" b="1" dirty="0">
                <a:solidFill>
                  <a:schemeClr val="accent1">
                    <a:lumMod val="75000"/>
                  </a:schemeClr>
                </a:solidFill>
              </a:rPr>
              <a:t>OR</a:t>
            </a:r>
          </a:p>
          <a:p>
            <a:r>
              <a:rPr lang="en-US" dirty="0"/>
              <a:t>First cycle to second cycle coding</a:t>
            </a:r>
          </a:p>
          <a:p>
            <a:pPr lvl="1"/>
            <a:r>
              <a:rPr lang="en-US" dirty="0"/>
              <a:t>Moving from describing the data units to inferring meaning</a:t>
            </a:r>
          </a:p>
        </p:txBody>
      </p:sp>
      <p:sp>
        <p:nvSpPr>
          <p:cNvPr id="2" name="Title 1"/>
          <p:cNvSpPr>
            <a:spLocks noGrp="1"/>
          </p:cNvSpPr>
          <p:nvPr>
            <p:ph type="title"/>
          </p:nvPr>
        </p:nvSpPr>
        <p:spPr/>
        <p:txBody>
          <a:bodyPr/>
          <a:lstStyle/>
          <a:p>
            <a:pPr algn="ctr"/>
            <a:r>
              <a:rPr lang="en-US" dirty="0"/>
              <a:t>Coding Levels</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654674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Coding Sample</a:t>
            </a:r>
          </a:p>
        </p:txBody>
      </p:sp>
      <p:sp>
        <p:nvSpPr>
          <p:cNvPr id="5" name="Text Placeholder 4"/>
          <p:cNvSpPr>
            <a:spLocks noGrp="1"/>
          </p:cNvSpPr>
          <p:nvPr>
            <p:ph type="body" idx="1"/>
          </p:nvPr>
        </p:nvSpPr>
        <p:spPr>
          <a:xfrm>
            <a:off x="457200" y="5715000"/>
            <a:ext cx="4040188" cy="609600"/>
          </a:xfrm>
        </p:spPr>
        <p:txBody>
          <a:bodyPr>
            <a:normAutofit fontScale="85000" lnSpcReduction="10000"/>
          </a:bodyPr>
          <a:lstStyle/>
          <a:p>
            <a:r>
              <a:rPr lang="en-US" dirty="0"/>
              <a:t>Transcript of Interview Data</a:t>
            </a:r>
          </a:p>
        </p:txBody>
      </p:sp>
      <p:sp>
        <p:nvSpPr>
          <p:cNvPr id="6" name="Text Placeholder 5"/>
          <p:cNvSpPr>
            <a:spLocks noGrp="1"/>
          </p:cNvSpPr>
          <p:nvPr>
            <p:ph type="body" sz="half" idx="3"/>
          </p:nvPr>
        </p:nvSpPr>
        <p:spPr>
          <a:xfrm>
            <a:off x="4645026" y="5715000"/>
            <a:ext cx="4041775" cy="609600"/>
          </a:xfrm>
        </p:spPr>
        <p:txBody>
          <a:bodyPr>
            <a:normAutofit fontScale="85000" lnSpcReduction="10000"/>
          </a:bodyPr>
          <a:lstStyle/>
          <a:p>
            <a:r>
              <a:rPr lang="en-US" dirty="0"/>
              <a:t>Chunking? Clusters? Coding?</a:t>
            </a:r>
          </a:p>
        </p:txBody>
      </p:sp>
      <p:sp>
        <p:nvSpPr>
          <p:cNvPr id="3" name="Content Placeholder 2"/>
          <p:cNvSpPr>
            <a:spLocks noGrp="1"/>
          </p:cNvSpPr>
          <p:nvPr>
            <p:ph sz="quarter" idx="2"/>
          </p:nvPr>
        </p:nvSpPr>
        <p:spPr>
          <a:xfrm>
            <a:off x="457200" y="1219200"/>
            <a:ext cx="4040188" cy="4419600"/>
          </a:xfrm>
        </p:spPr>
        <p:txBody>
          <a:bodyPr>
            <a:noAutofit/>
          </a:bodyPr>
          <a:lstStyle/>
          <a:p>
            <a:r>
              <a:rPr lang="en-US" sz="1200" b="1" dirty="0">
                <a:solidFill>
                  <a:srgbClr val="FF0000"/>
                </a:solidFill>
              </a:rPr>
              <a:t>I always wanted to get my </a:t>
            </a:r>
            <a:r>
              <a:rPr lang="en-US" sz="1200" b="1" dirty="0">
                <a:solidFill>
                  <a:srgbClr val="00B0F0"/>
                </a:solidFill>
              </a:rPr>
              <a:t>doctorate but I never felt I had the time; </a:t>
            </a:r>
            <a:r>
              <a:rPr lang="en-US" sz="1200" b="1" dirty="0">
                <a:solidFill>
                  <a:srgbClr val="FF0000"/>
                </a:solidFill>
              </a:rPr>
              <a:t>then I reached a point in my career where I saw that without the credentials, I would never advance to the types of positions I aspired to..</a:t>
            </a:r>
            <a:r>
              <a:rPr lang="en-US" sz="1200" b="1" dirty="0">
                <a:solidFill>
                  <a:srgbClr val="00B0F0"/>
                </a:solidFill>
              </a:rPr>
              <a:t>but I doubted I could do the work.  I wasn’t sure I could go back to school after so much time. And did I have the time, with working and a family? These were the things I struggled with as I looked for the right program</a:t>
            </a:r>
            <a:r>
              <a:rPr lang="en-US" sz="1200" b="1" dirty="0"/>
              <a:t>.</a:t>
            </a:r>
          </a:p>
          <a:p>
            <a:r>
              <a:rPr lang="en-US" sz="1200" dirty="0"/>
              <a:t>-</a:t>
            </a:r>
            <a:r>
              <a:rPr lang="en-US" sz="1200" b="1" dirty="0">
                <a:solidFill>
                  <a:srgbClr val="00B050"/>
                </a:solidFill>
              </a:rPr>
              <a:t>finally starting the program with others like me, it felt surreal. Once you switch gears from being an established administrator at a college to being a doc student, you realize you lose control over your life. You are not in charge in that classroom, like you are in your office. But also, once you say you are a doc student, people look at you differently. And people at work began to take me more seriously, ask for my opinion as if I now possessed special knowledge because I was going for the doctorate.  It was the same information I had shared previously but somehow it had a special quality? Its like magic</a:t>
            </a:r>
            <a:r>
              <a:rPr lang="en-US" sz="1200" dirty="0"/>
              <a:t>!</a:t>
            </a:r>
          </a:p>
        </p:txBody>
      </p:sp>
      <p:sp>
        <p:nvSpPr>
          <p:cNvPr id="7" name="Content Placeholder 6"/>
          <p:cNvSpPr>
            <a:spLocks noGrp="1"/>
          </p:cNvSpPr>
          <p:nvPr>
            <p:ph sz="quarter" idx="4"/>
          </p:nvPr>
        </p:nvSpPr>
        <p:spPr/>
        <p:txBody>
          <a:bodyPr>
            <a:normAutofit fontScale="92500" lnSpcReduction="20000"/>
          </a:bodyPr>
          <a:lstStyle/>
          <a:p>
            <a:r>
              <a:rPr lang="en-US" dirty="0"/>
              <a:t>Chunking to coding:</a:t>
            </a:r>
          </a:p>
          <a:p>
            <a:r>
              <a:rPr lang="en-US" dirty="0">
                <a:solidFill>
                  <a:srgbClr val="FF0000"/>
                </a:solidFill>
              </a:rPr>
              <a:t>Red for credentials – codes include career goals CG, career advancement CA</a:t>
            </a:r>
          </a:p>
          <a:p>
            <a:r>
              <a:rPr lang="en-US" dirty="0">
                <a:solidFill>
                  <a:srgbClr val="00B0F0"/>
                </a:solidFill>
              </a:rPr>
              <a:t>Blue for personal struggles- codes include self-doubt SD, time management TM </a:t>
            </a:r>
          </a:p>
          <a:p>
            <a:r>
              <a:rPr lang="en-US" dirty="0">
                <a:solidFill>
                  <a:srgbClr val="00B050"/>
                </a:solidFill>
              </a:rPr>
              <a:t>Green for shift in identity – codes include student role SR, identity at work IW, shift in control SC</a:t>
            </a:r>
            <a:endParaRPr lang="en-US" dirty="0"/>
          </a:p>
          <a:p>
            <a:pPr lvl="1"/>
            <a:endParaRPr lang="en-US" dirty="0"/>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23944757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Descriptive to Interpretative to Pattern Coding</a:t>
            </a:r>
          </a:p>
          <a:p>
            <a:pPr lvl="1"/>
            <a:r>
              <a:rPr lang="en-US" dirty="0"/>
              <a:t>Moves from summary to meaning to explanation</a:t>
            </a:r>
          </a:p>
          <a:p>
            <a:r>
              <a:rPr lang="en-US" b="1" dirty="0">
                <a:solidFill>
                  <a:schemeClr val="accent1">
                    <a:lumMod val="75000"/>
                  </a:schemeClr>
                </a:solidFill>
              </a:rPr>
              <a:t>OR</a:t>
            </a:r>
          </a:p>
          <a:p>
            <a:r>
              <a:rPr lang="en-US" dirty="0"/>
              <a:t>Open  to Axial to Selective Coding</a:t>
            </a:r>
          </a:p>
          <a:p>
            <a:pPr lvl="1"/>
            <a:r>
              <a:rPr lang="en-US" dirty="0"/>
              <a:t>Moves from initial theory to developing relationships between codes for emerging theory</a:t>
            </a:r>
          </a:p>
          <a:p>
            <a:r>
              <a:rPr lang="en-US" b="1" dirty="0">
                <a:solidFill>
                  <a:schemeClr val="accent1">
                    <a:lumMod val="75000"/>
                  </a:schemeClr>
                </a:solidFill>
              </a:rPr>
              <a:t>OR</a:t>
            </a:r>
          </a:p>
          <a:p>
            <a:r>
              <a:rPr lang="en-US" dirty="0"/>
              <a:t>First cycle to second cycle coding</a:t>
            </a:r>
          </a:p>
          <a:p>
            <a:pPr lvl="1"/>
            <a:r>
              <a:rPr lang="en-US" dirty="0"/>
              <a:t>Moving from describing the data units to inferring meaning</a:t>
            </a:r>
          </a:p>
        </p:txBody>
      </p:sp>
      <p:sp>
        <p:nvSpPr>
          <p:cNvPr id="2" name="Title 1"/>
          <p:cNvSpPr>
            <a:spLocks noGrp="1"/>
          </p:cNvSpPr>
          <p:nvPr>
            <p:ph type="title"/>
          </p:nvPr>
        </p:nvSpPr>
        <p:spPr/>
        <p:txBody>
          <a:bodyPr/>
          <a:lstStyle/>
          <a:p>
            <a:pPr algn="ctr"/>
            <a:r>
              <a:rPr lang="en-US" dirty="0"/>
              <a:t>Coding Levels (</a:t>
            </a:r>
            <a:r>
              <a:rPr lang="en-US" i="1" dirty="0"/>
              <a:t>revisiting</a:t>
            </a:r>
            <a:r>
              <a:rPr lang="en-US" dirty="0"/>
              <a:t>)</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094594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Coding Progression</a:t>
            </a:r>
          </a:p>
        </p:txBody>
      </p:sp>
      <p:sp>
        <p:nvSpPr>
          <p:cNvPr id="3" name="Text Placeholder 2"/>
          <p:cNvSpPr>
            <a:spLocks noGrp="1"/>
          </p:cNvSpPr>
          <p:nvPr>
            <p:ph type="body" idx="1"/>
          </p:nvPr>
        </p:nvSpPr>
        <p:spPr/>
        <p:txBody>
          <a:bodyPr>
            <a:normAutofit/>
          </a:bodyPr>
          <a:lstStyle/>
          <a:p>
            <a:r>
              <a:rPr lang="en-US" sz="2000" dirty="0"/>
              <a:t>Descriptive to Interpretative</a:t>
            </a:r>
          </a:p>
        </p:txBody>
      </p:sp>
      <p:sp>
        <p:nvSpPr>
          <p:cNvPr id="4" name="Text Placeholder 3"/>
          <p:cNvSpPr>
            <a:spLocks noGrp="1"/>
          </p:cNvSpPr>
          <p:nvPr>
            <p:ph type="body" sz="half" idx="3"/>
          </p:nvPr>
        </p:nvSpPr>
        <p:spPr/>
        <p:txBody>
          <a:bodyPr>
            <a:normAutofit/>
          </a:bodyPr>
          <a:lstStyle/>
          <a:p>
            <a:r>
              <a:rPr lang="en-US" sz="2000" dirty="0"/>
              <a:t>Pattern – Inductive meaning</a:t>
            </a:r>
          </a:p>
        </p:txBody>
      </p:sp>
      <p:sp>
        <p:nvSpPr>
          <p:cNvPr id="5" name="Content Placeholder 4"/>
          <p:cNvSpPr>
            <a:spLocks noGrp="1"/>
          </p:cNvSpPr>
          <p:nvPr>
            <p:ph sz="quarter" idx="2"/>
          </p:nvPr>
        </p:nvSpPr>
        <p:spPr/>
        <p:txBody>
          <a:bodyPr>
            <a:normAutofit/>
          </a:bodyPr>
          <a:lstStyle/>
          <a:p>
            <a:r>
              <a:rPr lang="en-US" sz="2000" u="sng" dirty="0"/>
              <a:t>Descriptive   Interpretative</a:t>
            </a:r>
          </a:p>
          <a:p>
            <a:r>
              <a:rPr lang="en-US" sz="2000" dirty="0"/>
              <a:t>Credentials   CG,CA </a:t>
            </a:r>
          </a:p>
          <a:p>
            <a:pPr marL="2057400" lvl="8" indent="0">
              <a:buNone/>
            </a:pPr>
            <a:r>
              <a:rPr lang="en-US" sz="1200" dirty="0"/>
              <a:t>need for career</a:t>
            </a:r>
          </a:p>
          <a:p>
            <a:pPr marL="2057400" lvl="8" indent="0">
              <a:buNone/>
            </a:pPr>
            <a:r>
              <a:rPr lang="en-US" sz="1200" dirty="0"/>
              <a:t>advancement, goals</a:t>
            </a:r>
          </a:p>
          <a:p>
            <a:r>
              <a:rPr lang="en-US" sz="2000" dirty="0"/>
              <a:t>Personal	  PSD,PG,PWL </a:t>
            </a:r>
          </a:p>
          <a:p>
            <a:pPr lvl="7"/>
            <a:r>
              <a:rPr lang="en-US" sz="1200" dirty="0"/>
              <a:t>Self-doubt</a:t>
            </a:r>
          </a:p>
          <a:p>
            <a:pPr lvl="7"/>
            <a:r>
              <a:rPr lang="en-US" sz="1200" dirty="0"/>
              <a:t>Personal growth</a:t>
            </a:r>
          </a:p>
          <a:p>
            <a:pPr lvl="7"/>
            <a:r>
              <a:rPr lang="en-US" sz="1200" dirty="0"/>
              <a:t>Work-life balance</a:t>
            </a:r>
          </a:p>
          <a:p>
            <a:pPr marL="1828800" lvl="7" indent="0">
              <a:buNone/>
            </a:pPr>
            <a:endParaRPr lang="en-US" sz="1200" dirty="0"/>
          </a:p>
          <a:p>
            <a:r>
              <a:rPr lang="en-US" sz="2000" dirty="0"/>
              <a:t>Identity    	  IS, ISR, ISC</a:t>
            </a:r>
          </a:p>
          <a:p>
            <a:pPr lvl="8"/>
            <a:r>
              <a:rPr lang="en-US" sz="1200" dirty="0"/>
              <a:t>   identity shifting</a:t>
            </a:r>
          </a:p>
          <a:p>
            <a:pPr lvl="8"/>
            <a:r>
              <a:rPr lang="en-US" sz="1200" dirty="0"/>
              <a:t>   student role</a:t>
            </a:r>
          </a:p>
          <a:p>
            <a:pPr lvl="8"/>
            <a:r>
              <a:rPr lang="en-US" sz="1200" dirty="0"/>
              <a:t>   shift in control</a:t>
            </a:r>
          </a:p>
        </p:txBody>
      </p:sp>
      <p:sp>
        <p:nvSpPr>
          <p:cNvPr id="6" name="Content Placeholder 5"/>
          <p:cNvSpPr>
            <a:spLocks noGrp="1"/>
          </p:cNvSpPr>
          <p:nvPr>
            <p:ph sz="quarter" idx="4"/>
          </p:nvPr>
        </p:nvSpPr>
        <p:spPr/>
        <p:txBody>
          <a:bodyPr>
            <a:normAutofit/>
          </a:bodyPr>
          <a:lstStyle/>
          <a:p>
            <a:r>
              <a:rPr lang="en-US" sz="2000" u="sng" dirty="0"/>
              <a:t>Pattern</a:t>
            </a:r>
          </a:p>
          <a:p>
            <a:r>
              <a:rPr lang="en-US" sz="2000" dirty="0"/>
              <a:t>CR – </a:t>
            </a:r>
            <a:r>
              <a:rPr lang="en-US" sz="1400" dirty="0"/>
              <a:t>needing a doctorate to advance professionally and to meet personal goals for achievement</a:t>
            </a:r>
          </a:p>
          <a:p>
            <a:r>
              <a:rPr lang="en-US" sz="2000" dirty="0"/>
              <a:t>PG – </a:t>
            </a:r>
            <a:r>
              <a:rPr lang="en-US" sz="1400" dirty="0"/>
              <a:t>personal struggles evolve to address self-doubt about abilities, trying to achieve things before time runs out, balancing responsibilities with family, self, work</a:t>
            </a:r>
          </a:p>
          <a:p>
            <a:endParaRPr lang="en-US" sz="2000" dirty="0"/>
          </a:p>
          <a:p>
            <a:r>
              <a:rPr lang="en-US" sz="2000" dirty="0"/>
              <a:t>IS – </a:t>
            </a:r>
            <a:r>
              <a:rPr lang="en-US" sz="1400" dirty="0"/>
              <a:t>managing the shift from student to graduate, from candidate to doctor, from non-expert to expert in work settings, from losing control to re-gaining control at home and work</a:t>
            </a:r>
            <a:endParaRPr lang="en-US" sz="2000" dirty="0"/>
          </a:p>
          <a:p>
            <a:endParaRPr lang="en-US" sz="2000" dirty="0"/>
          </a:p>
          <a:p>
            <a:endParaRPr lang="en-US" sz="1400" dirty="0"/>
          </a:p>
        </p:txBody>
      </p:sp>
      <p:sp>
        <p:nvSpPr>
          <p:cNvPr id="7" name="Footer Placeholder 6"/>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2851039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229600" cy="4254691"/>
          </a:xfrm>
        </p:spPr>
        <p:txBody>
          <a:bodyPr/>
          <a:lstStyle/>
          <a:p>
            <a:r>
              <a:rPr lang="en-US" dirty="0"/>
              <a:t>‘Chunks’ of related data that have similar meaning are coded in several cycles</a:t>
            </a:r>
          </a:p>
          <a:p>
            <a:r>
              <a:rPr lang="en-US" dirty="0"/>
              <a:t>Once coded, those ‘chunks’ become clustered in similar theme categories </a:t>
            </a:r>
          </a:p>
          <a:p>
            <a:r>
              <a:rPr lang="en-US" dirty="0"/>
              <a:t>Create meaning for those clusters with labels</a:t>
            </a:r>
          </a:p>
          <a:p>
            <a:r>
              <a:rPr lang="en-US" dirty="0"/>
              <a:t>Themes emerge from those clusters</a:t>
            </a:r>
          </a:p>
          <a:p>
            <a:r>
              <a:rPr lang="en-US" dirty="0"/>
              <a:t>Interpret themes to answer research questions</a:t>
            </a:r>
          </a:p>
        </p:txBody>
      </p:sp>
      <p:sp>
        <p:nvSpPr>
          <p:cNvPr id="2" name="Title 1"/>
          <p:cNvSpPr>
            <a:spLocks noGrp="1"/>
          </p:cNvSpPr>
          <p:nvPr>
            <p:ph type="title"/>
          </p:nvPr>
        </p:nvSpPr>
        <p:spPr/>
        <p:txBody>
          <a:bodyPr>
            <a:normAutofit fontScale="90000"/>
          </a:bodyPr>
          <a:lstStyle/>
          <a:p>
            <a:pPr algn="ctr"/>
            <a:r>
              <a:rPr lang="en-US" dirty="0"/>
              <a:t>Step III: </a:t>
            </a:r>
            <a:br>
              <a:rPr lang="en-US" dirty="0"/>
            </a:br>
            <a:r>
              <a:rPr lang="en-US" dirty="0"/>
              <a:t>Data Interpretation &amp; Themes</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2095111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Themes Sample</a:t>
            </a:r>
          </a:p>
        </p:txBody>
      </p:sp>
      <p:sp>
        <p:nvSpPr>
          <p:cNvPr id="5" name="Text Placeholder 4"/>
          <p:cNvSpPr>
            <a:spLocks noGrp="1"/>
          </p:cNvSpPr>
          <p:nvPr>
            <p:ph type="body" idx="1"/>
          </p:nvPr>
        </p:nvSpPr>
        <p:spPr>
          <a:xfrm>
            <a:off x="457200" y="5715000"/>
            <a:ext cx="4040188" cy="457200"/>
          </a:xfrm>
        </p:spPr>
        <p:txBody>
          <a:bodyPr>
            <a:normAutofit fontScale="85000" lnSpcReduction="10000"/>
          </a:bodyPr>
          <a:lstStyle/>
          <a:p>
            <a:r>
              <a:rPr lang="en-US" dirty="0"/>
              <a:t>Transcript of Interview Data</a:t>
            </a:r>
          </a:p>
        </p:txBody>
      </p:sp>
      <p:sp>
        <p:nvSpPr>
          <p:cNvPr id="6" name="Text Placeholder 5"/>
          <p:cNvSpPr>
            <a:spLocks noGrp="1"/>
          </p:cNvSpPr>
          <p:nvPr>
            <p:ph type="body" sz="half" idx="3"/>
          </p:nvPr>
        </p:nvSpPr>
        <p:spPr>
          <a:xfrm>
            <a:off x="4645026" y="5562600"/>
            <a:ext cx="4041775" cy="609600"/>
          </a:xfrm>
        </p:spPr>
        <p:txBody>
          <a:bodyPr>
            <a:normAutofit fontScale="77500" lnSpcReduction="20000"/>
          </a:bodyPr>
          <a:lstStyle/>
          <a:p>
            <a:r>
              <a:rPr lang="en-US" dirty="0"/>
              <a:t>How do broad sections emerge into thematic groupings?</a:t>
            </a:r>
          </a:p>
        </p:txBody>
      </p:sp>
      <p:sp>
        <p:nvSpPr>
          <p:cNvPr id="3" name="Content Placeholder 2"/>
          <p:cNvSpPr>
            <a:spLocks noGrp="1"/>
          </p:cNvSpPr>
          <p:nvPr>
            <p:ph sz="quarter" idx="2"/>
          </p:nvPr>
        </p:nvSpPr>
        <p:spPr>
          <a:xfrm>
            <a:off x="457200" y="1143000"/>
            <a:ext cx="4040188" cy="4495800"/>
          </a:xfrm>
        </p:spPr>
        <p:txBody>
          <a:bodyPr>
            <a:noAutofit/>
          </a:bodyPr>
          <a:lstStyle/>
          <a:p>
            <a:r>
              <a:rPr lang="en-US" sz="1200" b="1" dirty="0">
                <a:solidFill>
                  <a:srgbClr val="FF0000"/>
                </a:solidFill>
              </a:rPr>
              <a:t>I always wanted to get my </a:t>
            </a:r>
            <a:r>
              <a:rPr lang="en-US" sz="1200" b="1" dirty="0">
                <a:solidFill>
                  <a:srgbClr val="00B0F0"/>
                </a:solidFill>
              </a:rPr>
              <a:t>doctorate but I never felt I had the time; </a:t>
            </a:r>
            <a:r>
              <a:rPr lang="en-US" sz="1200" b="1" dirty="0">
                <a:solidFill>
                  <a:srgbClr val="FF0000"/>
                </a:solidFill>
              </a:rPr>
              <a:t>then I reached a point in my career where I saw that without the credentials, I would never advance to the types of positions I aspired to..</a:t>
            </a:r>
            <a:r>
              <a:rPr lang="en-US" sz="1200" b="1" dirty="0">
                <a:solidFill>
                  <a:srgbClr val="00B0F0"/>
                </a:solidFill>
              </a:rPr>
              <a:t>but I doubted I could do the work.  I wasn’t sure I could go back to school after so much time. And did I have the time, with working and a family? These were the things I struggled with as I looked for the right program</a:t>
            </a:r>
            <a:r>
              <a:rPr lang="en-US" sz="1200" b="1" dirty="0"/>
              <a:t>.</a:t>
            </a:r>
          </a:p>
          <a:p>
            <a:r>
              <a:rPr lang="en-US" sz="1200" dirty="0"/>
              <a:t>-</a:t>
            </a:r>
            <a:r>
              <a:rPr lang="en-US" sz="1200" b="1" dirty="0">
                <a:solidFill>
                  <a:srgbClr val="00B050"/>
                </a:solidFill>
              </a:rPr>
              <a:t>finally starting the program with others like me, it felt surreal. Once you switch gears from being an established administrator at a college to being a doc student, you realize you lose control over your life. You are not in charge in that classroom, like you are in your office. But also, once you say you are a doc student, people look at you differently. And people at work began to take me more seriously, ask for my opinion as if I now possessed special knowledge because I was going for the doctorate.  It was the same information I had shared previously but somehow it had a special quality? Its like magic</a:t>
            </a:r>
            <a:r>
              <a:rPr lang="en-US" sz="1200" dirty="0"/>
              <a:t>!</a:t>
            </a:r>
          </a:p>
        </p:txBody>
      </p:sp>
      <p:sp>
        <p:nvSpPr>
          <p:cNvPr id="7" name="Content Placeholder 6"/>
          <p:cNvSpPr>
            <a:spLocks noGrp="1"/>
          </p:cNvSpPr>
          <p:nvPr>
            <p:ph sz="quarter" idx="4"/>
          </p:nvPr>
        </p:nvSpPr>
        <p:spPr/>
        <p:txBody>
          <a:bodyPr>
            <a:normAutofit fontScale="92500"/>
          </a:bodyPr>
          <a:lstStyle/>
          <a:p>
            <a:r>
              <a:rPr lang="en-US" dirty="0"/>
              <a:t>How do you compile the clusters into emerging themes? (</a:t>
            </a:r>
            <a:r>
              <a:rPr lang="en-US" dirty="0">
                <a:solidFill>
                  <a:srgbClr val="FF0000"/>
                </a:solidFill>
              </a:rPr>
              <a:t>red for credentials, </a:t>
            </a:r>
            <a:r>
              <a:rPr lang="en-US" dirty="0">
                <a:solidFill>
                  <a:srgbClr val="00B0F0"/>
                </a:solidFill>
              </a:rPr>
              <a:t>blue for personal struggles, </a:t>
            </a:r>
            <a:r>
              <a:rPr lang="en-US" dirty="0">
                <a:solidFill>
                  <a:srgbClr val="00B050"/>
                </a:solidFill>
              </a:rPr>
              <a:t>green for shift in identity)</a:t>
            </a:r>
            <a:endParaRPr lang="en-US" dirty="0"/>
          </a:p>
          <a:p>
            <a:r>
              <a:rPr lang="en-US" dirty="0"/>
              <a:t>Begin to see themes emerge: Getting the degree, becoming a new person, personal achievement…</a:t>
            </a:r>
          </a:p>
          <a:p>
            <a:pPr lvl="1"/>
            <a:endParaRPr lang="en-US" dirty="0"/>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708459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229600" cy="4254691"/>
          </a:xfrm>
        </p:spPr>
        <p:txBody>
          <a:bodyPr>
            <a:normAutofit/>
          </a:bodyPr>
          <a:lstStyle/>
          <a:p>
            <a:r>
              <a:rPr lang="en-US" dirty="0"/>
              <a:t>Interpretation or analysis of qualitative data simultaneously occurs</a:t>
            </a:r>
          </a:p>
          <a:p>
            <a:r>
              <a:rPr lang="en-US" dirty="0"/>
              <a:t>Researchers interpret the data as they read and re-read the data, categorize and code the data and inductively develop a thematic analysis</a:t>
            </a:r>
          </a:p>
          <a:p>
            <a:r>
              <a:rPr lang="en-US" dirty="0"/>
              <a:t>Themes become the story or the narrative</a:t>
            </a:r>
          </a:p>
        </p:txBody>
      </p:sp>
      <p:sp>
        <p:nvSpPr>
          <p:cNvPr id="2" name="Title 1"/>
          <p:cNvSpPr>
            <a:spLocks noGrp="1"/>
          </p:cNvSpPr>
          <p:nvPr>
            <p:ph type="title"/>
          </p:nvPr>
        </p:nvSpPr>
        <p:spPr/>
        <p:txBody>
          <a:bodyPr/>
          <a:lstStyle/>
          <a:p>
            <a:pPr algn="ctr"/>
            <a:r>
              <a:rPr lang="en-US" dirty="0"/>
              <a:t>Step IV: Data Representation</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59728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Telling the story with the data</a:t>
            </a:r>
          </a:p>
          <a:p>
            <a:pPr lvl="1"/>
            <a:r>
              <a:rPr lang="en-US" b="1" dirty="0">
                <a:solidFill>
                  <a:schemeClr val="accent1">
                    <a:lumMod val="75000"/>
                  </a:schemeClr>
                </a:solidFill>
              </a:rPr>
              <a:t>Storytelling, Narrative</a:t>
            </a:r>
          </a:p>
          <a:p>
            <a:pPr lvl="1"/>
            <a:r>
              <a:rPr lang="en-US" b="1" dirty="0">
                <a:solidFill>
                  <a:schemeClr val="accent1">
                    <a:lumMod val="75000"/>
                  </a:schemeClr>
                </a:solidFill>
              </a:rPr>
              <a:t>Chronological</a:t>
            </a:r>
          </a:p>
          <a:p>
            <a:pPr lvl="1"/>
            <a:r>
              <a:rPr lang="en-US" b="1" dirty="0">
                <a:solidFill>
                  <a:schemeClr val="accent1">
                    <a:lumMod val="75000"/>
                  </a:schemeClr>
                </a:solidFill>
              </a:rPr>
              <a:t>Flashback</a:t>
            </a:r>
          </a:p>
          <a:p>
            <a:pPr lvl="1"/>
            <a:r>
              <a:rPr lang="en-US" b="1" dirty="0">
                <a:solidFill>
                  <a:schemeClr val="accent1">
                    <a:lumMod val="75000"/>
                  </a:schemeClr>
                </a:solidFill>
              </a:rPr>
              <a:t>Critical Incidents</a:t>
            </a:r>
          </a:p>
          <a:p>
            <a:pPr lvl="1"/>
            <a:r>
              <a:rPr lang="en-US" b="1" dirty="0">
                <a:solidFill>
                  <a:schemeClr val="accent1">
                    <a:lumMod val="75000"/>
                  </a:schemeClr>
                </a:solidFill>
              </a:rPr>
              <a:t>Theater</a:t>
            </a:r>
          </a:p>
          <a:p>
            <a:pPr lvl="1"/>
            <a:r>
              <a:rPr lang="en-US" b="1" dirty="0">
                <a:solidFill>
                  <a:schemeClr val="accent1">
                    <a:lumMod val="75000"/>
                  </a:schemeClr>
                </a:solidFill>
              </a:rPr>
              <a:t>Thematic</a:t>
            </a:r>
          </a:p>
          <a:p>
            <a:pPr lvl="1"/>
            <a:r>
              <a:rPr lang="en-US" b="1" dirty="0">
                <a:solidFill>
                  <a:schemeClr val="accent1">
                    <a:lumMod val="75000"/>
                  </a:schemeClr>
                </a:solidFill>
              </a:rPr>
              <a:t>Visual representation</a:t>
            </a:r>
          </a:p>
          <a:p>
            <a:pPr lvl="1"/>
            <a:r>
              <a:rPr lang="en-US" b="1" dirty="0">
                <a:solidFill>
                  <a:schemeClr val="accent1">
                    <a:lumMod val="75000"/>
                  </a:schemeClr>
                </a:solidFill>
              </a:rPr>
              <a:t>Figures, tables, charts</a:t>
            </a:r>
          </a:p>
        </p:txBody>
      </p:sp>
      <p:sp>
        <p:nvSpPr>
          <p:cNvPr id="2" name="Title 1"/>
          <p:cNvSpPr>
            <a:spLocks noGrp="1"/>
          </p:cNvSpPr>
          <p:nvPr>
            <p:ph type="title"/>
          </p:nvPr>
        </p:nvSpPr>
        <p:spPr/>
        <p:txBody>
          <a:bodyPr/>
          <a:lstStyle/>
          <a:p>
            <a:pPr algn="ctr"/>
            <a:r>
              <a:rPr lang="en-US" dirty="0"/>
              <a:t>Data Representation Types</a:t>
            </a:r>
          </a:p>
        </p:txBody>
      </p:sp>
      <p:pic>
        <p:nvPicPr>
          <p:cNvPr id="2050" name="Picture 2" descr="C:\Users\fbillups\AppData\Local\Microsoft\Windows\Temporary Internet Files\Content.IE5\FUP5HMU3\MC900382574[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7800" y="3048000"/>
            <a:ext cx="3276600" cy="35814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fbillups\AppData\Local\Microsoft\Windows\Temporary Internet Files\Content.IE5\Y9SLDX3Q\MC90029027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40701" y="1620570"/>
            <a:ext cx="1434974" cy="1427430"/>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421333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calcmode="lin" valueType="num">
                                      <p:cBhvr>
                                        <p:cTn id="2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4" dur="500"/>
                                        <p:tgtEl>
                                          <p:spTgt spid="3">
                                            <p:txEl>
                                              <p:pRg st="4" end="4"/>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p:cTn id="2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9" dur="500"/>
                                        <p:tgtEl>
                                          <p:spTgt spid="3">
                                            <p:txEl>
                                              <p:pRg st="5" end="5"/>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p:cTn id="3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4" dur="500"/>
                                        <p:tgtEl>
                                          <p:spTgt spid="3">
                                            <p:txEl>
                                              <p:pRg st="6" end="6"/>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p:cTn id="37"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9" dur="500"/>
                                        <p:tgtEl>
                                          <p:spTgt spid="3">
                                            <p:txEl>
                                              <p:pRg st="7" end="7"/>
                                            </p:txEl>
                                          </p:spTgt>
                                        </p:tgtEl>
                                      </p:cBhvr>
                                    </p:animEffect>
                                  </p:childTnLst>
                                </p:cTn>
                              </p:par>
                              <p:par>
                                <p:cTn id="40" presetID="53" presetClass="entr" presetSubtype="16"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calcmode="lin" valueType="num">
                                      <p:cBhvr>
                                        <p:cTn id="42"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4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1200" b="1" i="1" dirty="0">
                <a:solidFill>
                  <a:schemeClr val="accent1">
                    <a:lumMod val="75000"/>
                  </a:schemeClr>
                </a:solidFill>
              </a:rPr>
              <a:t>EXCERPT:  Jumping into the Abyss: Life After the Doctorate (Felice Billups)</a:t>
            </a:r>
            <a:endParaRPr lang="en-US" sz="1200" b="1" dirty="0">
              <a:solidFill>
                <a:schemeClr val="accent1">
                  <a:lumMod val="75000"/>
                </a:schemeClr>
              </a:solidFill>
            </a:endParaRPr>
          </a:p>
          <a:p>
            <a:pPr marL="0" indent="0">
              <a:buNone/>
            </a:pPr>
            <a:endParaRPr lang="en-US" sz="1200" dirty="0"/>
          </a:p>
          <a:p>
            <a:pPr marL="0" indent="0">
              <a:buNone/>
            </a:pPr>
            <a:r>
              <a:rPr lang="en-US" sz="1200" dirty="0"/>
              <a:t> This qualitative phenomenological study sought to explore doctoral degree graduates’ perceptions of self, identity and purpose in the post-dissertation phase, seeking participant perspectives on the phenomena of transition.  Considerable research has been conducted on currently enrolled doctoral students (Baird, 1997; David, 2011; Pauley, 2004; ) relative to the issues of 1) overcoming obstacles to completing the dissertation, 2) managing feelings of isolation and disengagement, 3) successfully completing dissertation research and manuscript preparation, 4) negotiating relationships with advisors and committee members, and 5) searching for teaching or scholarship positions after degree completion.  Research on the doctoral degree graduate has typically been conducted on individuals in Ph.D. programs, where the post-graduation transition has focused on moving into traditional academic roles (D’Andrea, 2002;  Di Pierro, 2007; Johnson &amp; Conyers, 2001; Varney, 2010);  minimal research has been conducted on Ed.D. graduates who are already actively engaged as professionals and/or practitioners in their fields, and who have also balanced work-life challenges while pursuing their degrees. </a:t>
            </a:r>
          </a:p>
          <a:p>
            <a:pPr marL="0" indent="0">
              <a:buNone/>
            </a:pPr>
            <a:r>
              <a:rPr lang="en-US" sz="1200" dirty="0"/>
              <a:t>The issues of personal accomplishment, anxiety, isolation, loss, hopes and aspirations, identity and role clarity, and professional recognition were all examined through the lens of the ‘lived experience’ of purposefully selected participants, all of whom recently graduated from a small Ed.D. program in the Northeast.  By integrating the two conceptual frameworks of Neugarten’s (1978) adult development theory, and  Lachman and James’ (1997) midlife development theory, the following themes emerged: 1) “You are not the same person!”, 2) “The degree is greater than the sum of its parts!”, 3) “Now what do I do with all this time?”, and 4) “When will you crown me King/Queen of the world?”.  These themes reveal  the experiences of recent doctoral degree graduates’ perceptions of the transition from doctoral student to graduate. </a:t>
            </a:r>
          </a:p>
          <a:p>
            <a:pPr marL="0" indent="0">
              <a:buNone/>
            </a:pPr>
            <a:endParaRPr lang="en-US" sz="1200" dirty="0"/>
          </a:p>
        </p:txBody>
      </p:sp>
      <p:sp>
        <p:nvSpPr>
          <p:cNvPr id="2" name="Title 1"/>
          <p:cNvSpPr>
            <a:spLocks noGrp="1"/>
          </p:cNvSpPr>
          <p:nvPr>
            <p:ph type="title"/>
          </p:nvPr>
        </p:nvSpPr>
        <p:spPr/>
        <p:txBody>
          <a:bodyPr/>
          <a:lstStyle/>
          <a:p>
            <a:pPr algn="ctr"/>
            <a:r>
              <a:rPr lang="en-US" dirty="0"/>
              <a:t>How will it look in the end?</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5461669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335846"/>
            <a:ext cx="4572000" cy="5139869"/>
          </a:xfrm>
          <a:prstGeom prst="rect">
            <a:avLst/>
          </a:prstGeom>
        </p:spPr>
        <p:txBody>
          <a:bodyPr>
            <a:spAutoFit/>
          </a:bodyPr>
          <a:lstStyle/>
          <a:p>
            <a:r>
              <a:rPr lang="en-US" b="1" dirty="0"/>
              <a:t>Theme #2 </a:t>
            </a:r>
            <a:r>
              <a:rPr lang="en-US" b="1" i="1" dirty="0"/>
              <a:t>The Degree is Greater than the Sum of its Parts:</a:t>
            </a:r>
            <a:r>
              <a:rPr lang="en-US" b="1" dirty="0"/>
              <a:t> From Candidate to Graduate. </a:t>
            </a:r>
            <a:r>
              <a:rPr lang="en-US" sz="1600" dirty="0"/>
              <a:t>As one participant stated, “The doctoral process is complicated!”. Each individual expressed similar sentiments as they described their first impressions of their course work, and the eventual evolution to dissertation research.  As separate parts of the doctoral program, they seemed manageable, but when viewed as a whole program, they seemed overwhelming.  The consensus, however, was that each program component informed the next in a way that defied description, and prepared them for the dissertation process.  As one participant expressed, “My understanding of what the degree meant was not clear until I stepped into my defense ..I had a moment when I realized that now</a:t>
            </a:r>
            <a:r>
              <a:rPr lang="en-US" dirty="0"/>
              <a:t> it all makes sense…”</a:t>
            </a:r>
          </a:p>
        </p:txBody>
      </p:sp>
      <p:sp>
        <p:nvSpPr>
          <p:cNvPr id="2" name="Footer Placeholder 1"/>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1505556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10090348"/>
              </p:ext>
            </p:extLst>
          </p:nvPr>
        </p:nvGraphicFramePr>
        <p:xfrm>
          <a:off x="685800" y="762000"/>
          <a:ext cx="7772400" cy="5181600"/>
        </p:xfrm>
        <a:graphic>
          <a:graphicData uri="http://schemas.openxmlformats.org/drawingml/2006/table">
            <a:tbl>
              <a:tblPr>
                <a:tableStyleId>{5C22544A-7EE6-4342-B048-85BDC9FD1C3A}</a:tableStyleId>
              </a:tblPr>
              <a:tblGrid>
                <a:gridCol w="777240">
                  <a:extLst>
                    <a:ext uri="{9D8B030D-6E8A-4147-A177-3AD203B41FA5}">
                      <a16:colId xmlns:a16="http://schemas.microsoft.com/office/drawing/2014/main" val="20000"/>
                    </a:ext>
                  </a:extLst>
                </a:gridCol>
                <a:gridCol w="777240">
                  <a:extLst>
                    <a:ext uri="{9D8B030D-6E8A-4147-A177-3AD203B41FA5}">
                      <a16:colId xmlns:a16="http://schemas.microsoft.com/office/drawing/2014/main" val="20001"/>
                    </a:ext>
                  </a:extLst>
                </a:gridCol>
                <a:gridCol w="777240">
                  <a:extLst>
                    <a:ext uri="{9D8B030D-6E8A-4147-A177-3AD203B41FA5}">
                      <a16:colId xmlns:a16="http://schemas.microsoft.com/office/drawing/2014/main" val="20002"/>
                    </a:ext>
                  </a:extLst>
                </a:gridCol>
                <a:gridCol w="777240">
                  <a:extLst>
                    <a:ext uri="{9D8B030D-6E8A-4147-A177-3AD203B41FA5}">
                      <a16:colId xmlns:a16="http://schemas.microsoft.com/office/drawing/2014/main" val="20003"/>
                    </a:ext>
                  </a:extLst>
                </a:gridCol>
                <a:gridCol w="777240">
                  <a:extLst>
                    <a:ext uri="{9D8B030D-6E8A-4147-A177-3AD203B41FA5}">
                      <a16:colId xmlns:a16="http://schemas.microsoft.com/office/drawing/2014/main" val="20004"/>
                    </a:ext>
                  </a:extLst>
                </a:gridCol>
                <a:gridCol w="777240">
                  <a:extLst>
                    <a:ext uri="{9D8B030D-6E8A-4147-A177-3AD203B41FA5}">
                      <a16:colId xmlns:a16="http://schemas.microsoft.com/office/drawing/2014/main" val="20005"/>
                    </a:ext>
                  </a:extLst>
                </a:gridCol>
                <a:gridCol w="777240">
                  <a:extLst>
                    <a:ext uri="{9D8B030D-6E8A-4147-A177-3AD203B41FA5}">
                      <a16:colId xmlns:a16="http://schemas.microsoft.com/office/drawing/2014/main" val="20006"/>
                    </a:ext>
                  </a:extLst>
                </a:gridCol>
                <a:gridCol w="777240">
                  <a:extLst>
                    <a:ext uri="{9D8B030D-6E8A-4147-A177-3AD203B41FA5}">
                      <a16:colId xmlns:a16="http://schemas.microsoft.com/office/drawing/2014/main" val="20007"/>
                    </a:ext>
                  </a:extLst>
                </a:gridCol>
                <a:gridCol w="777240">
                  <a:extLst>
                    <a:ext uri="{9D8B030D-6E8A-4147-A177-3AD203B41FA5}">
                      <a16:colId xmlns:a16="http://schemas.microsoft.com/office/drawing/2014/main" val="20008"/>
                    </a:ext>
                  </a:extLst>
                </a:gridCol>
                <a:gridCol w="777240">
                  <a:extLst>
                    <a:ext uri="{9D8B030D-6E8A-4147-A177-3AD203B41FA5}">
                      <a16:colId xmlns:a16="http://schemas.microsoft.com/office/drawing/2014/main" val="20009"/>
                    </a:ext>
                  </a:extLst>
                </a:gridCol>
              </a:tblGrid>
              <a:tr h="437847">
                <a:tc gridSpan="10">
                  <a:txBody>
                    <a:bodyPr/>
                    <a:lstStyle/>
                    <a:p>
                      <a:pPr algn="l" fontAlgn="b"/>
                      <a:r>
                        <a:rPr lang="en-US" sz="1100" u="none" strike="noStrike">
                          <a:effectLst/>
                        </a:rPr>
                        <a:t>CROSS-CASE ANALYSIS OF CULTURAL INCIDENTS AND ARTIFACTS: ORGANIZATIONAL CULTURE STUDY</a:t>
                      </a:r>
                      <a:endParaRPr lang="en-US" sz="1100" b="1"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1"/>
                  </a:ext>
                </a:extLst>
              </a:tr>
              <a:tr h="241905">
                <a:tc>
                  <a:txBody>
                    <a:bodyPr/>
                    <a:lstStyle/>
                    <a:p>
                      <a:pPr algn="l" fontAlgn="b"/>
                      <a:r>
                        <a:rPr lang="en-US" sz="1100" u="sng" strike="noStrike">
                          <a:effectLst/>
                        </a:rPr>
                        <a:t>SCHOOL</a:t>
                      </a:r>
                      <a:endParaRPr lang="en-US" sz="1100" b="0" i="0" u="sng" strike="noStrike">
                        <a:solidFill>
                          <a:srgbClr val="000000"/>
                        </a:solidFill>
                        <a:effectLst/>
                        <a:latin typeface="Calibri"/>
                      </a:endParaRPr>
                    </a:p>
                  </a:txBody>
                  <a:tcPr marL="9525" marR="9525" marT="9525" marB="0" anchor="b"/>
                </a:tc>
                <a:tc gridSpan="3">
                  <a:txBody>
                    <a:bodyPr/>
                    <a:lstStyle/>
                    <a:p>
                      <a:pPr algn="l" fontAlgn="b"/>
                      <a:r>
                        <a:rPr lang="en-US" sz="1100" u="sng" strike="noStrike">
                          <a:effectLst/>
                        </a:rPr>
                        <a:t>HISTORICAL INCIDENT</a:t>
                      </a:r>
                      <a:endParaRPr lang="en-US" sz="1100" b="0" i="0" u="sng"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gridSpan="3">
                  <a:txBody>
                    <a:bodyPr/>
                    <a:lstStyle/>
                    <a:p>
                      <a:pPr algn="l" fontAlgn="b"/>
                      <a:r>
                        <a:rPr lang="en-US" sz="1100" u="sng" strike="noStrike">
                          <a:effectLst/>
                        </a:rPr>
                        <a:t>CULTURAL ARTIFACTS</a:t>
                      </a:r>
                      <a:endParaRPr lang="en-US" sz="1100" b="0" i="0" u="sng"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US" sz="1100" b="0" i="0" u="sng" strike="noStrike">
                        <a:solidFill>
                          <a:srgbClr val="000000"/>
                        </a:solidFill>
                        <a:effectLst/>
                        <a:latin typeface="Calibri"/>
                      </a:endParaRPr>
                    </a:p>
                  </a:txBody>
                  <a:tcPr marL="9525" marR="9525" marT="9525" marB="0" anchor="b"/>
                </a:tc>
                <a:tc>
                  <a:txBody>
                    <a:bodyPr/>
                    <a:lstStyle/>
                    <a:p>
                      <a:pPr algn="l" fontAlgn="b"/>
                      <a:endParaRPr lang="en-US" sz="1100" b="0" i="0" u="sng"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2"/>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3"/>
                  </a:ext>
                </a:extLst>
              </a:tr>
              <a:tr h="437847">
                <a:tc>
                  <a:txBody>
                    <a:bodyPr/>
                    <a:lstStyle/>
                    <a:p>
                      <a:pPr algn="l" fontAlgn="b"/>
                      <a:r>
                        <a:rPr lang="en-US" sz="1100" u="none" strike="noStrike">
                          <a:effectLst/>
                        </a:rPr>
                        <a:t>A</a:t>
                      </a:r>
                      <a:endParaRPr lang="en-US" sz="1100" b="0" i="0" u="none" strike="noStrike">
                        <a:solidFill>
                          <a:srgbClr val="000000"/>
                        </a:solidFill>
                        <a:effectLst/>
                        <a:latin typeface="Calibri"/>
                      </a:endParaRPr>
                    </a:p>
                  </a:txBody>
                  <a:tcPr marL="9525" marR="9525" marT="9525" marB="0" anchor="b"/>
                </a:tc>
                <a:tc gridSpan="3">
                  <a:txBody>
                    <a:bodyPr/>
                    <a:lstStyle/>
                    <a:p>
                      <a:pPr algn="l" fontAlgn="b"/>
                      <a:r>
                        <a:rPr lang="en-US" sz="1100" u="none" strike="noStrike">
                          <a:effectLst/>
                        </a:rPr>
                        <a:t>supportive founding</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gridSpan="3">
                  <a:txBody>
                    <a:bodyPr/>
                    <a:lstStyle/>
                    <a:p>
                      <a:pPr algn="l" fontAlgn="b"/>
                      <a:r>
                        <a:rPr lang="en-US" sz="1100" u="none" strike="noStrike">
                          <a:effectLst/>
                        </a:rPr>
                        <a:t>egg drop contest each spring,</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4"/>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a:effectLst/>
                        </a:rPr>
                        <a:t>family</a:t>
                      </a:r>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gridSpan="4">
                  <a:txBody>
                    <a:bodyPr/>
                    <a:lstStyle/>
                    <a:p>
                      <a:pPr algn="l" fontAlgn="b"/>
                      <a:r>
                        <a:rPr lang="en-US" sz="1100" u="none" strike="noStrike">
                          <a:effectLst/>
                        </a:rPr>
                        <a:t>founders ball in fall with admin, BOT</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5"/>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6"/>
                  </a:ext>
                </a:extLst>
              </a:tr>
              <a:tr h="331410">
                <a:tc>
                  <a:txBody>
                    <a:bodyPr/>
                    <a:lstStyle/>
                    <a:p>
                      <a:pPr algn="l" fontAlgn="b"/>
                      <a:endParaRPr lang="en-US" sz="1100" b="0" i="0" u="none" strike="noStrike" dirty="0">
                        <a:solidFill>
                          <a:srgbClr val="000000"/>
                        </a:solidFill>
                        <a:effectLst/>
                        <a:latin typeface="Calibri"/>
                      </a:endParaRPr>
                    </a:p>
                  </a:txBody>
                  <a:tcPr marL="9525" marR="9525" marT="9525" marB="0" anchor="b"/>
                </a:tc>
                <a:tc gridSpan="3">
                  <a:txBody>
                    <a:bodyPr/>
                    <a:lstStyle/>
                    <a:p>
                      <a:pPr algn="l" fontAlgn="b"/>
                      <a:r>
                        <a:rPr lang="en-US" sz="1100" u="none" strike="noStrike">
                          <a:effectLst/>
                        </a:rPr>
                        <a:t>female heroine created</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gridSpan="4">
                  <a:txBody>
                    <a:bodyPr/>
                    <a:lstStyle/>
                    <a:p>
                      <a:pPr algn="l" fontAlgn="b"/>
                      <a:r>
                        <a:rPr lang="en-US" sz="1100" u="none" strike="noStrike">
                          <a:effectLst/>
                        </a:rPr>
                        <a:t>scholarships given in heroine's </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7"/>
                  </a:ext>
                </a:extLst>
              </a:tr>
              <a:tr h="437847">
                <a:tc>
                  <a:txBody>
                    <a:bodyPr/>
                    <a:lstStyle/>
                    <a:p>
                      <a:pPr algn="l" fontAlgn="b"/>
                      <a:endParaRPr lang="en-US" sz="1100" b="0" i="0" u="none" strike="noStrike">
                        <a:solidFill>
                          <a:srgbClr val="000000"/>
                        </a:solidFill>
                        <a:effectLst/>
                        <a:latin typeface="Calibri"/>
                      </a:endParaRPr>
                    </a:p>
                  </a:txBody>
                  <a:tcPr marL="9525" marR="9525" marT="9525" marB="0" anchor="b"/>
                </a:tc>
                <a:tc gridSpan="3">
                  <a:txBody>
                    <a:bodyPr/>
                    <a:lstStyle/>
                    <a:p>
                      <a:pPr algn="l" fontAlgn="b"/>
                      <a:r>
                        <a:rPr lang="en-US" sz="1100" u="none" strike="noStrike">
                          <a:effectLst/>
                        </a:rPr>
                        <a:t>institution against odds</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gridSpan="2">
                  <a:txBody>
                    <a:bodyPr/>
                    <a:lstStyle/>
                    <a:p>
                      <a:pPr algn="l" fontAlgn="b"/>
                      <a:r>
                        <a:rPr lang="en-US" sz="1100" u="none" strike="noStrike">
                          <a:effectLst/>
                        </a:rPr>
                        <a:t>name at graduation</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8"/>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09"/>
                  </a:ext>
                </a:extLst>
              </a:tr>
              <a:tr h="437847">
                <a:tc>
                  <a:txBody>
                    <a:bodyPr/>
                    <a:lstStyle/>
                    <a:p>
                      <a:pPr algn="l" fontAlgn="b"/>
                      <a:r>
                        <a:rPr lang="en-US" sz="1100" u="none" strike="noStrike">
                          <a:effectLst/>
                        </a:rPr>
                        <a:t>B</a:t>
                      </a:r>
                      <a:endParaRPr lang="en-US" sz="1100" b="0" i="0" u="none" strike="noStrike">
                        <a:solidFill>
                          <a:srgbClr val="000000"/>
                        </a:solidFill>
                        <a:effectLst/>
                        <a:latin typeface="Calibri"/>
                      </a:endParaRPr>
                    </a:p>
                  </a:txBody>
                  <a:tcPr marL="9525" marR="9525" marT="9525" marB="0" anchor="b"/>
                </a:tc>
                <a:tc gridSpan="2">
                  <a:txBody>
                    <a:bodyPr/>
                    <a:lstStyle/>
                    <a:p>
                      <a:pPr algn="l" fontAlgn="b"/>
                      <a:r>
                        <a:rPr lang="en-US" sz="1100" u="none" strike="noStrike">
                          <a:effectLst/>
                        </a:rPr>
                        <a:t>moving from city to</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gridSpan="3">
                  <a:txBody>
                    <a:bodyPr/>
                    <a:lstStyle/>
                    <a:p>
                      <a:pPr algn="l" fontAlgn="b"/>
                      <a:r>
                        <a:rPr lang="en-US" sz="1100" u="none" strike="noStrike">
                          <a:effectLst/>
                        </a:rPr>
                        <a:t>throwing seniors into</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0"/>
                  </a:ext>
                </a:extLst>
              </a:tr>
              <a:tr h="437847">
                <a:tc>
                  <a:txBody>
                    <a:bodyPr/>
                    <a:lstStyle/>
                    <a:p>
                      <a:pPr algn="l" fontAlgn="b"/>
                      <a:endParaRPr lang="en-US" sz="1100" b="0" i="0" u="none" strike="noStrike">
                        <a:solidFill>
                          <a:srgbClr val="000000"/>
                        </a:solidFill>
                        <a:effectLst/>
                        <a:latin typeface="Calibri"/>
                      </a:endParaRPr>
                    </a:p>
                  </a:txBody>
                  <a:tcPr marL="9525" marR="9525" marT="9525" marB="0" anchor="b"/>
                </a:tc>
                <a:tc gridSpan="2">
                  <a:txBody>
                    <a:bodyPr/>
                    <a:lstStyle/>
                    <a:p>
                      <a:pPr algn="l" fontAlgn="b"/>
                      <a:r>
                        <a:rPr lang="en-US" sz="1100" u="none" strike="noStrike">
                          <a:effectLst/>
                        </a:rPr>
                        <a:t>country a symbol of</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gridSpan="3">
                  <a:txBody>
                    <a:bodyPr/>
                    <a:lstStyle/>
                    <a:p>
                      <a:pPr algn="l" fontAlgn="b"/>
                      <a:r>
                        <a:rPr lang="en-US" sz="1100" u="none" strike="noStrike">
                          <a:effectLst/>
                        </a:rPr>
                        <a:t>pond on rural campus</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1"/>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gridSpan="2">
                  <a:txBody>
                    <a:bodyPr/>
                    <a:lstStyle/>
                    <a:p>
                      <a:pPr algn="l" fontAlgn="b"/>
                      <a:r>
                        <a:rPr lang="en-US" sz="1100" u="none" strike="noStrike">
                          <a:effectLst/>
                        </a:rPr>
                        <a:t>growth, expansion</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gridSpan="2">
                  <a:txBody>
                    <a:bodyPr/>
                    <a:lstStyle/>
                    <a:p>
                      <a:pPr algn="l" fontAlgn="b"/>
                      <a:r>
                        <a:rPr lang="en-US" sz="1100" u="none" strike="noStrike">
                          <a:effectLst/>
                        </a:rPr>
                        <a:t>a rite of passage</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2"/>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3"/>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gridSpan="3">
                  <a:txBody>
                    <a:bodyPr/>
                    <a:lstStyle/>
                    <a:p>
                      <a:pPr algn="l" fontAlgn="b"/>
                      <a:r>
                        <a:rPr lang="en-US" sz="1100" u="none" strike="noStrike">
                          <a:effectLst/>
                        </a:rPr>
                        <a:t>old archway stolen in</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gridSpan="2">
                  <a:txBody>
                    <a:bodyPr/>
                    <a:lstStyle/>
                    <a:p>
                      <a:pPr algn="l" fontAlgn="b"/>
                      <a:r>
                        <a:rPr lang="en-US" sz="1100" u="none" strike="noStrike">
                          <a:effectLst/>
                        </a:rPr>
                        <a:t>grads must pass </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4"/>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gridSpan="3">
                  <a:txBody>
                    <a:bodyPr/>
                    <a:lstStyle/>
                    <a:p>
                      <a:pPr algn="l" fontAlgn="b"/>
                      <a:r>
                        <a:rPr lang="en-US" sz="1100" u="none" strike="noStrike">
                          <a:effectLst/>
                        </a:rPr>
                        <a:t>middle of the night from</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gridSpan="3">
                  <a:txBody>
                    <a:bodyPr/>
                    <a:lstStyle/>
                    <a:p>
                      <a:pPr algn="l" fontAlgn="b"/>
                      <a:r>
                        <a:rPr lang="en-US" sz="1100" u="none" strike="noStrike">
                          <a:effectLst/>
                        </a:rPr>
                        <a:t>thru archway on way</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extLst>
                  <a:ext uri="{0D108BD9-81ED-4DB2-BD59-A6C34878D82A}">
                    <a16:rowId xmlns:a16="http://schemas.microsoft.com/office/drawing/2014/main" val="10015"/>
                  </a:ext>
                </a:extLst>
              </a:tr>
              <a:tr h="241905">
                <a:tc>
                  <a:txBody>
                    <a:bodyPr/>
                    <a:lstStyle/>
                    <a:p>
                      <a:pPr algn="l" fontAlgn="b"/>
                      <a:endParaRPr lang="en-US" sz="1100" b="0" i="0" u="none" strike="noStrike">
                        <a:solidFill>
                          <a:srgbClr val="000000"/>
                        </a:solidFill>
                        <a:effectLst/>
                        <a:latin typeface="Calibri"/>
                      </a:endParaRPr>
                    </a:p>
                  </a:txBody>
                  <a:tcPr marL="9525" marR="9525" marT="9525" marB="0" anchor="b"/>
                </a:tc>
                <a:tc gridSpan="3">
                  <a:txBody>
                    <a:bodyPr/>
                    <a:lstStyle/>
                    <a:p>
                      <a:pPr algn="l" fontAlgn="b"/>
                      <a:r>
                        <a:rPr lang="en-US" sz="1100" u="none" strike="noStrike">
                          <a:effectLst/>
                        </a:rPr>
                        <a:t>old campus to new one</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hMerge="1">
                  <a:txBody>
                    <a:bodyPr/>
                    <a:lstStyle/>
                    <a:p>
                      <a:endParaRPr lang="en-US"/>
                    </a:p>
                  </a:txBody>
                  <a:tcPr/>
                </a:tc>
                <a:tc gridSpan="2">
                  <a:txBody>
                    <a:bodyPr/>
                    <a:lstStyle/>
                    <a:p>
                      <a:pPr algn="l" fontAlgn="b"/>
                      <a:r>
                        <a:rPr lang="en-US" sz="1100" u="none" strike="noStrike">
                          <a:effectLst/>
                        </a:rPr>
                        <a:t>to graduation</a:t>
                      </a:r>
                      <a:endParaRPr lang="en-US" sz="1100" b="0" i="0" u="none" strike="noStrike">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dirty="0">
                        <a:solidFill>
                          <a:srgbClr val="000000"/>
                        </a:solidFill>
                        <a:effectLst/>
                        <a:latin typeface="Calibri"/>
                      </a:endParaRPr>
                    </a:p>
                  </a:txBody>
                  <a:tcPr marL="9525" marR="9525" marT="9525" marB="0" anchor="b"/>
                </a:tc>
                <a:extLst>
                  <a:ext uri="{0D108BD9-81ED-4DB2-BD59-A6C34878D82A}">
                    <a16:rowId xmlns:a16="http://schemas.microsoft.com/office/drawing/2014/main" val="10016"/>
                  </a:ext>
                </a:extLst>
              </a:tr>
            </a:tbl>
          </a:graphicData>
        </a:graphic>
      </p:graphicFrame>
      <p:sp>
        <p:nvSpPr>
          <p:cNvPr id="3" name="Footer Placeholder 2"/>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675957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Most common types of analytic approaches:</a:t>
            </a:r>
          </a:p>
          <a:p>
            <a:pPr lvl="1"/>
            <a:r>
              <a:rPr lang="en-US" b="1" dirty="0">
                <a:solidFill>
                  <a:schemeClr val="accent1">
                    <a:lumMod val="75000"/>
                  </a:schemeClr>
                </a:solidFill>
              </a:rPr>
              <a:t>Domain/Content</a:t>
            </a:r>
          </a:p>
          <a:p>
            <a:pPr lvl="1"/>
            <a:r>
              <a:rPr lang="en-US" b="1" dirty="0">
                <a:solidFill>
                  <a:schemeClr val="accent1">
                    <a:lumMod val="75000"/>
                  </a:schemeClr>
                </a:solidFill>
              </a:rPr>
              <a:t>Thematic</a:t>
            </a:r>
          </a:p>
          <a:p>
            <a:pPr lvl="1"/>
            <a:r>
              <a:rPr lang="en-US" b="1" dirty="0">
                <a:solidFill>
                  <a:schemeClr val="accent1">
                    <a:lumMod val="75000"/>
                  </a:schemeClr>
                </a:solidFill>
              </a:rPr>
              <a:t>Grounded theory/Constant comparative</a:t>
            </a:r>
          </a:p>
          <a:p>
            <a:pPr lvl="1"/>
            <a:r>
              <a:rPr lang="en-US" b="1" dirty="0">
                <a:solidFill>
                  <a:schemeClr val="accent1">
                    <a:lumMod val="75000"/>
                  </a:schemeClr>
                </a:solidFill>
              </a:rPr>
              <a:t>Ethnographic/cultural</a:t>
            </a:r>
          </a:p>
          <a:p>
            <a:pPr lvl="1"/>
            <a:r>
              <a:rPr lang="en-US" b="1" dirty="0">
                <a:solidFill>
                  <a:schemeClr val="accent1">
                    <a:lumMod val="75000"/>
                  </a:schemeClr>
                </a:solidFill>
              </a:rPr>
              <a:t>Metaphorical/ hermeneutical</a:t>
            </a:r>
          </a:p>
          <a:p>
            <a:pPr lvl="1"/>
            <a:r>
              <a:rPr lang="en-US" b="1" dirty="0">
                <a:solidFill>
                  <a:schemeClr val="accent1">
                    <a:lumMod val="75000"/>
                  </a:schemeClr>
                </a:solidFill>
              </a:rPr>
              <a:t>Phenomenological </a:t>
            </a:r>
          </a:p>
          <a:p>
            <a:pPr lvl="1"/>
            <a:r>
              <a:rPr lang="en-US" b="1" dirty="0">
                <a:solidFill>
                  <a:schemeClr val="accent1">
                    <a:lumMod val="75000"/>
                  </a:schemeClr>
                </a:solidFill>
              </a:rPr>
              <a:t>Biographical/narrative analysis</a:t>
            </a:r>
          </a:p>
          <a:p>
            <a:pPr lvl="1"/>
            <a:r>
              <a:rPr lang="en-US" b="1" dirty="0">
                <a:solidFill>
                  <a:schemeClr val="accent1">
                    <a:lumMod val="75000"/>
                  </a:schemeClr>
                </a:solidFill>
              </a:rPr>
              <a:t>Case Study, Mixed Methods, Focus Groups</a:t>
            </a:r>
          </a:p>
          <a:p>
            <a:pPr lvl="1"/>
            <a:endParaRPr lang="en-US" dirty="0"/>
          </a:p>
        </p:txBody>
      </p:sp>
      <p:sp>
        <p:nvSpPr>
          <p:cNvPr id="2" name="Title 1"/>
          <p:cNvSpPr>
            <a:spLocks noGrp="1"/>
          </p:cNvSpPr>
          <p:nvPr>
            <p:ph type="title"/>
          </p:nvPr>
        </p:nvSpPr>
        <p:spPr/>
        <p:txBody>
          <a:bodyPr>
            <a:normAutofit/>
          </a:bodyPr>
          <a:lstStyle/>
          <a:p>
            <a:r>
              <a:rPr lang="en-US" dirty="0"/>
              <a:t>Qualitative Data Analysis Types</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7394711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a:p>
            <a:r>
              <a:rPr lang="en-US" b="1" i="1" dirty="0">
                <a:solidFill>
                  <a:schemeClr val="accent1">
                    <a:lumMod val="75000"/>
                  </a:schemeClr>
                </a:solidFill>
              </a:rPr>
              <a:t>The following expert lists are provided to help you match specific qualitative research designs with the appropriate qualitative data analysis strategies…</a:t>
            </a:r>
            <a:endParaRPr lang="en-US" i="1" dirty="0"/>
          </a:p>
        </p:txBody>
      </p:sp>
      <p:sp>
        <p:nvSpPr>
          <p:cNvPr id="2" name="Title 1"/>
          <p:cNvSpPr>
            <a:spLocks noGrp="1"/>
          </p:cNvSpPr>
          <p:nvPr>
            <p:ph type="title"/>
          </p:nvPr>
        </p:nvSpPr>
        <p:spPr/>
        <p:txBody>
          <a:bodyPr>
            <a:normAutofit fontScale="90000"/>
          </a:bodyPr>
          <a:lstStyle/>
          <a:p>
            <a:r>
              <a:rPr lang="en-US" dirty="0"/>
              <a:t>If you are working with a particular research design…?</a:t>
            </a:r>
          </a:p>
        </p:txBody>
      </p:sp>
      <p:pic>
        <p:nvPicPr>
          <p:cNvPr id="3074" name="Picture 2" descr="C:\Users\fbillups\AppData\Local\Microsoft\Windows\Temporary Internet Files\Content.IE5\FUP5HMU3\MC900441970[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4201" y="4038600"/>
            <a:ext cx="2895600" cy="1371600"/>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20440480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err="1"/>
              <a:t>Nvivo</a:t>
            </a:r>
            <a:r>
              <a:rPr lang="en-US" dirty="0"/>
              <a:t>, MaxQDA, </a:t>
            </a:r>
          </a:p>
          <a:p>
            <a:r>
              <a:rPr lang="en-US" dirty="0"/>
              <a:t>Software packages either assist with theory-building or with concept mapping</a:t>
            </a:r>
          </a:p>
          <a:p>
            <a:r>
              <a:rPr lang="en-US" dirty="0"/>
              <a:t>Data-voice recognition software converts audio into text.</a:t>
            </a:r>
          </a:p>
          <a:p>
            <a:endParaRPr lang="en-US" dirty="0"/>
          </a:p>
        </p:txBody>
      </p:sp>
      <p:sp>
        <p:nvSpPr>
          <p:cNvPr id="2" name="Title 1"/>
          <p:cNvSpPr>
            <a:spLocks noGrp="1"/>
          </p:cNvSpPr>
          <p:nvPr>
            <p:ph type="title"/>
          </p:nvPr>
        </p:nvSpPr>
        <p:spPr/>
        <p:txBody>
          <a:bodyPr/>
          <a:lstStyle/>
          <a:p>
            <a:r>
              <a:rPr lang="en-US" dirty="0"/>
              <a:t>Computer Software</a:t>
            </a:r>
          </a:p>
        </p:txBody>
      </p:sp>
      <p:pic>
        <p:nvPicPr>
          <p:cNvPr id="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4419600"/>
            <a:ext cx="224631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077696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14300" indent="0">
              <a:buNone/>
            </a:pPr>
            <a:r>
              <a:rPr lang="en-US" dirty="0"/>
              <a:t>Grbich, C.  (2007).  Qualitative data analysis: An introduction.  London, UK:  Sage.</a:t>
            </a:r>
          </a:p>
          <a:p>
            <a:pPr marL="114300" indent="0">
              <a:buNone/>
            </a:pPr>
            <a:endParaRPr lang="en-US" dirty="0"/>
          </a:p>
          <a:p>
            <a:pPr marL="114300" indent="0">
              <a:buNone/>
            </a:pPr>
            <a:r>
              <a:rPr lang="en-US" dirty="0"/>
              <a:t>Miles, M. B., &amp; Huberman, A. M.  (2013).  Qualitative data analysis: An expanded sourcebook. (3</a:t>
            </a:r>
            <a:r>
              <a:rPr lang="en-US" baseline="30000" dirty="0"/>
              <a:t>rd</a:t>
            </a:r>
            <a:r>
              <a:rPr lang="en-US" dirty="0"/>
              <a:t> ed.).  Los Angeles, CA:  Sage.</a:t>
            </a:r>
          </a:p>
          <a:p>
            <a:pPr marL="114300" indent="0">
              <a:buNone/>
            </a:pPr>
            <a:endParaRPr lang="en-US" dirty="0"/>
          </a:p>
          <a:p>
            <a:pPr marL="114300" indent="0">
              <a:buNone/>
            </a:pPr>
            <a:r>
              <a:rPr lang="en-US" dirty="0"/>
              <a:t>Saldana, J.  (2009).  The coding manual for</a:t>
            </a:r>
          </a:p>
          <a:p>
            <a:pPr marL="114300" indent="0">
              <a:buNone/>
            </a:pPr>
            <a:r>
              <a:rPr lang="en-US" dirty="0"/>
              <a:t>qualitative researchers.  Los Angeles, CA:  Sage.</a:t>
            </a:r>
          </a:p>
        </p:txBody>
      </p:sp>
      <p:sp>
        <p:nvSpPr>
          <p:cNvPr id="2" name="Title 1"/>
          <p:cNvSpPr>
            <a:spLocks noGrp="1"/>
          </p:cNvSpPr>
          <p:nvPr>
            <p:ph type="title"/>
          </p:nvPr>
        </p:nvSpPr>
        <p:spPr/>
        <p:txBody>
          <a:bodyPr/>
          <a:lstStyle/>
          <a:p>
            <a:pPr algn="ctr"/>
            <a:r>
              <a:rPr lang="en-US" dirty="0"/>
              <a:t>References</a:t>
            </a:r>
          </a:p>
        </p:txBody>
      </p:sp>
      <p:sp>
        <p:nvSpPr>
          <p:cNvPr id="4" name="Footer Placeholder 3"/>
          <p:cNvSpPr>
            <a:spLocks noGrp="1"/>
          </p:cNvSpPr>
          <p:nvPr>
            <p:ph type="ftr" sz="quarter" idx="11"/>
          </p:nvPr>
        </p:nvSpPr>
        <p:spPr/>
        <p:txBody>
          <a:bodyPr/>
          <a:lstStyle/>
          <a:p>
            <a:r>
              <a:rPr lang="en-US"/>
              <a:t>Felice D. Billups, EdD.,  NERA Webinar Presentation</a:t>
            </a:r>
          </a:p>
        </p:txBody>
      </p:sp>
    </p:spTree>
    <p:extLst>
      <p:ext uri="{BB962C8B-B14F-4D97-AF65-F5344CB8AC3E}">
        <p14:creationId xmlns:p14="http://schemas.microsoft.com/office/powerpoint/2010/main" val="3885634208"/>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3CD1AC58CC0E47B544EBC3417F2D00" ma:contentTypeVersion="13" ma:contentTypeDescription="Create a new document." ma:contentTypeScope="" ma:versionID="26a84e5c379b4c85d7f5e8a32710107e">
  <xsd:schema xmlns:xsd="http://www.w3.org/2001/XMLSchema" xmlns:xs="http://www.w3.org/2001/XMLSchema" xmlns:p="http://schemas.microsoft.com/office/2006/metadata/properties" xmlns:ns3="6448fc0f-0ce1-43bc-9c1d-04ce2047b4a9" xmlns:ns4="6caffe59-4a57-4907-acc5-b924458de78f" targetNamespace="http://schemas.microsoft.com/office/2006/metadata/properties" ma:root="true" ma:fieldsID="5380fae53ee7012495c03d580401c759" ns3:_="" ns4:_="">
    <xsd:import namespace="6448fc0f-0ce1-43bc-9c1d-04ce2047b4a9"/>
    <xsd:import namespace="6caffe59-4a57-4907-acc5-b924458de78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4:SharedWithUsers" minOccurs="0"/>
                <xsd:element ref="ns4:SharedWithDetails" minOccurs="0"/>
                <xsd:element ref="ns4:SharingHintHash" minOccurs="0"/>
                <xsd:element ref="ns3:MediaServiceOCR" minOccurs="0"/>
                <xsd:element ref="ns3:MediaServiceAutoKeyPoints" minOccurs="0"/>
                <xsd:element ref="ns3:MediaServiceKeyPoints"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48fc0f-0ce1-43bc-9c1d-04ce2047b4a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caffe59-4a57-4907-acc5-b924458de78f" elementFormDefault="qualified">
    <xsd:import namespace="http://schemas.microsoft.com/office/2006/documentManagement/types"/>
    <xsd:import namespace="http://schemas.microsoft.com/office/infopath/2007/PartnerControls"/>
    <xsd:element name="SharedWithUsers" ma:index="12"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194C77E-3648-4878-9C6D-C8F25B13B7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48fc0f-0ce1-43bc-9c1d-04ce2047b4a9"/>
    <ds:schemaRef ds:uri="6caffe59-4a57-4907-acc5-b924458de7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C509842-7C72-41AD-B88A-205D6AD827B7}">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448fc0f-0ce1-43bc-9c1d-04ce2047b4a9"/>
    <ds:schemaRef ds:uri="6caffe59-4a57-4907-acc5-b924458de78f"/>
    <ds:schemaRef ds:uri="http://www.w3.org/XML/1998/namespace"/>
    <ds:schemaRef ds:uri="http://purl.org/dc/dcmitype/"/>
  </ds:schemaRefs>
</ds:datastoreItem>
</file>

<file path=customXml/itemProps3.xml><?xml version="1.0" encoding="utf-8"?>
<ds:datastoreItem xmlns:ds="http://schemas.openxmlformats.org/officeDocument/2006/customXml" ds:itemID="{B4E0412B-A5D1-4046-893E-F13E2F5ADB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587</TotalTime>
  <Words>3141</Words>
  <Application>Microsoft Office PowerPoint</Application>
  <PresentationFormat>On-screen Show (4:3)</PresentationFormat>
  <Paragraphs>244</Paragraphs>
  <Slides>31</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31</vt:i4>
      </vt:variant>
    </vt:vector>
  </HeadingPairs>
  <TitlesOfParts>
    <vt:vector size="40" baseType="lpstr">
      <vt:lpstr>Arial</vt:lpstr>
      <vt:lpstr>Calibri</vt:lpstr>
      <vt:lpstr>Calibri Light</vt:lpstr>
      <vt:lpstr>Lucida Sans Unicode</vt:lpstr>
      <vt:lpstr>Verdana</vt:lpstr>
      <vt:lpstr>Wingdings 2</vt:lpstr>
      <vt:lpstr>Wingdings 3</vt:lpstr>
      <vt:lpstr>Office Theme</vt:lpstr>
      <vt:lpstr>Concourse</vt:lpstr>
      <vt:lpstr>QUALITATIVE DATA ANALYSIS</vt:lpstr>
      <vt:lpstr>GETTING STARTED?</vt:lpstr>
      <vt:lpstr>WHAT TO DO WITH ALL THIS DATA?</vt:lpstr>
      <vt:lpstr>OVERVIEW</vt:lpstr>
      <vt:lpstr>It’s the same process…</vt:lpstr>
      <vt:lpstr>FOUR BASIC STEPS</vt:lpstr>
      <vt:lpstr>DATA ANALYSIS SPIRAL #1</vt:lpstr>
      <vt:lpstr>DATA ANALYSIS SPIRAL #2</vt:lpstr>
      <vt:lpstr>Step 1: Raw Data Management</vt:lpstr>
      <vt:lpstr>Raw Data Sample</vt:lpstr>
      <vt:lpstr>Step II: Data Reduction I</vt:lpstr>
      <vt:lpstr>Winnowing</vt:lpstr>
      <vt:lpstr>Chunks-Clusters Sample</vt:lpstr>
      <vt:lpstr>Step II: Data Reduction II</vt:lpstr>
      <vt:lpstr>Coding Process</vt:lpstr>
      <vt:lpstr>A Priori or In Vivo Codes</vt:lpstr>
      <vt:lpstr>Coding Levels</vt:lpstr>
      <vt:lpstr>Coding Sample</vt:lpstr>
      <vt:lpstr>Coding Levels (revisiting)</vt:lpstr>
      <vt:lpstr>Coding Progression</vt:lpstr>
      <vt:lpstr>Step III:  Data Interpretation &amp; Themes</vt:lpstr>
      <vt:lpstr>Themes Sample</vt:lpstr>
      <vt:lpstr>Step IV: Data Representation</vt:lpstr>
      <vt:lpstr>Data Representation Types</vt:lpstr>
      <vt:lpstr>How will it look in the end?</vt:lpstr>
      <vt:lpstr>PowerPoint Presentation</vt:lpstr>
      <vt:lpstr>PowerPoint Presentation</vt:lpstr>
      <vt:lpstr>Qualitative Data Analysis Types</vt:lpstr>
      <vt:lpstr>If you are working with a particular research design…?</vt:lpstr>
      <vt:lpstr>Computer Software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QUALITATIVE DATA ANALYSIS</dc:title>
  <dc:creator>Felice D. Billups</dc:creator>
  <cp:lastModifiedBy>Irina Neaga</cp:lastModifiedBy>
  <cp:revision>65</cp:revision>
  <cp:lastPrinted>2014-04-23T17:41:25Z</cp:lastPrinted>
  <dcterms:created xsi:type="dcterms:W3CDTF">2006-08-16T00:00:00Z</dcterms:created>
  <dcterms:modified xsi:type="dcterms:W3CDTF">2021-07-26T08:59:51Z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0x010100F43CD1AC58CC0E47B544EBC3417F2D00</vt:lpwstr>
  </property>
</Properties>
</file>