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45"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7" autoAdjust="0"/>
    <p:restoredTop sz="94660"/>
  </p:normalViewPr>
  <p:slideViewPr>
    <p:cSldViewPr snapToGrid="0">
      <p:cViewPr varScale="1">
        <p:scale>
          <a:sx n="72" d="100"/>
          <a:sy n="72" d="100"/>
        </p:scale>
        <p:origin x="4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a:xfrm>
            <a:off x="3962399" y="5870575"/>
            <a:ext cx="4893958" cy="377825"/>
          </a:xfrm>
        </p:spPr>
        <p:txBody>
          <a:bodyPr/>
          <a:lstStyle/>
          <a:p>
            <a:endParaRPr lang="en-GB"/>
          </a:p>
        </p:txBody>
      </p:sp>
      <p:sp>
        <p:nvSpPr>
          <p:cNvPr id="6" name="Slide Number Placeholder 5"/>
          <p:cNvSpPr>
            <a:spLocks noGrp="1"/>
          </p:cNvSpPr>
          <p:nvPr>
            <p:ph type="sldNum" sz="quarter" idx="12"/>
          </p:nvPr>
        </p:nvSpPr>
        <p:spPr>
          <a:xfrm>
            <a:off x="10608958" y="5870575"/>
            <a:ext cx="551167" cy="377825"/>
          </a:xfrm>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307530000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1653835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4256065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232F53-E2A2-4ACA-AE58-74458ABE2FF0}"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3588781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232F53-E2A2-4ACA-AE58-74458ABE2FF0}" type="datetimeFigureOut">
              <a:rPr lang="en-GB" smtClean="0"/>
              <a:t>23/10/2018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85318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232F53-E2A2-4ACA-AE58-74458ABE2FF0}" type="datetimeFigureOut">
              <a:rPr lang="en-GB" smtClean="0"/>
              <a:t>23/10/2018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492969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2C232F53-E2A2-4ACA-AE58-74458ABE2FF0}" type="datetimeFigureOut">
              <a:rPr lang="en-GB" smtClean="0"/>
              <a:t>23/10/2018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1804695087"/>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C232F53-E2A2-4ACA-AE58-74458ABE2FF0}"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3790031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C232F53-E2A2-4ACA-AE58-74458ABE2FF0}"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971029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C232F53-E2A2-4ACA-AE58-74458ABE2FF0}" type="datetimeFigureOut">
              <a:rPr lang="en-GB" smtClean="0"/>
              <a:t>23/10/2018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2279692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20477113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2908248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36696773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6800097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3048321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517208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232F53-E2A2-4ACA-AE58-74458ABE2FF0}" type="datetimeFigureOut">
              <a:rPr lang="en-GB" smtClean="0"/>
              <a:t>23/10/2018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F82526-9A6E-40AA-85BB-066B393299BA}" type="slidenum">
              <a:rPr lang="en-GB" smtClean="0"/>
              <a:t>‹#›</a:t>
            </a:fld>
            <a:endParaRPr lang="en-GB"/>
          </a:p>
        </p:txBody>
      </p:sp>
    </p:spTree>
    <p:extLst>
      <p:ext uri="{BB962C8B-B14F-4D97-AF65-F5344CB8AC3E}">
        <p14:creationId xmlns:p14="http://schemas.microsoft.com/office/powerpoint/2010/main" val="906908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C232F53-E2A2-4ACA-AE58-74458ABE2FF0}" type="datetimeFigureOut">
              <a:rPr lang="en-GB" smtClean="0"/>
              <a:t>23/10/2018</a:t>
            </a:fld>
            <a:endParaRPr lang="en-GB"/>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4F82526-9A6E-40AA-85BB-066B393299BA}" type="slidenum">
              <a:rPr lang="en-GB" smtClean="0"/>
              <a:t>‹#›</a:t>
            </a:fld>
            <a:endParaRPr lang="en-GB"/>
          </a:p>
        </p:txBody>
      </p:sp>
    </p:spTree>
    <p:extLst>
      <p:ext uri="{BB962C8B-B14F-4D97-AF65-F5344CB8AC3E}">
        <p14:creationId xmlns:p14="http://schemas.microsoft.com/office/powerpoint/2010/main" val="1651858379"/>
      </p:ext>
    </p:extLst>
  </p:cSld>
  <p:clrMap bg1="dk1" tx1="lt1" bg2="dk2" tx2="lt2" accent1="accent1" accent2="accent2" accent3="accent3" accent4="accent4" accent5="accent5" accent6="accent6" hlink="hlink" folHlink="folHlink"/>
  <p:sldLayoutIdLst>
    <p:sldLayoutId id="2147484146" r:id="rId1"/>
    <p:sldLayoutId id="2147484147" r:id="rId2"/>
    <p:sldLayoutId id="2147484148" r:id="rId3"/>
    <p:sldLayoutId id="2147484149" r:id="rId4"/>
    <p:sldLayoutId id="2147484150" r:id="rId5"/>
    <p:sldLayoutId id="2147484151" r:id="rId6"/>
    <p:sldLayoutId id="2147484152" r:id="rId7"/>
    <p:sldLayoutId id="2147484153" r:id="rId8"/>
    <p:sldLayoutId id="2147484154" r:id="rId9"/>
    <p:sldLayoutId id="2147484155" r:id="rId10"/>
    <p:sldLayoutId id="2147484156" r:id="rId11"/>
    <p:sldLayoutId id="2147484157" r:id="rId12"/>
    <p:sldLayoutId id="2147484158" r:id="rId13"/>
    <p:sldLayoutId id="2147484159" r:id="rId14"/>
    <p:sldLayoutId id="2147484160" r:id="rId15"/>
    <p:sldLayoutId id="2147484161" r:id="rId16"/>
    <p:sldLayoutId id="214748416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www.homeofbob.com/health/decisionMakingProcessWrkSheet.html" TargetMode="External"/><Relationship Id="rId2" Type="http://schemas.openxmlformats.org/officeDocument/2006/relationships/hyperlink" Target="https://www.edglossary.org/critical-thinking/" TargetMode="External"/><Relationship Id="rId1" Type="http://schemas.openxmlformats.org/officeDocument/2006/relationships/slideLayout" Target="../slideLayouts/slideLayout7.xml"/><Relationship Id="rId6" Type="http://schemas.openxmlformats.org/officeDocument/2006/relationships/hyperlink" Target="http://www.criticalthinking.org./resources/PDF/CT-competencies%202005.pdf" TargetMode="External"/><Relationship Id="rId5" Type="http://schemas.openxmlformats.org/officeDocument/2006/relationships/hyperlink" Target="https://www.macmillanihe.com/studentstudyskills/page/critical-and-analytical-thinking-skills/" TargetMode="External"/><Relationship Id="rId4" Type="http://schemas.openxmlformats.org/officeDocument/2006/relationships/hyperlink" Target="http://www.sdcentras.lt/mind/analysis_MT.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31010E-D20B-460B-A8F6-99894EDD73F1}"/>
              </a:ext>
            </a:extLst>
          </p:cNvPr>
          <p:cNvSpPr txBox="1"/>
          <p:nvPr/>
        </p:nvSpPr>
        <p:spPr>
          <a:xfrm>
            <a:off x="4147929" y="131083"/>
            <a:ext cx="2902226" cy="461665"/>
          </a:xfrm>
          <a:prstGeom prst="rect">
            <a:avLst/>
          </a:prstGeom>
          <a:noFill/>
        </p:spPr>
        <p:txBody>
          <a:bodyPr wrap="square" rtlCol="0">
            <a:spAutoFit/>
          </a:bodyPr>
          <a:lstStyle/>
          <a:p>
            <a:r>
              <a:rPr lang="en-GB" sz="2400" dirty="0"/>
              <a:t>Critical Thinking Skills </a:t>
            </a:r>
          </a:p>
        </p:txBody>
      </p:sp>
      <p:sp>
        <p:nvSpPr>
          <p:cNvPr id="3" name="TextBox 2">
            <a:extLst>
              <a:ext uri="{FF2B5EF4-FFF2-40B4-BE49-F238E27FC236}">
                <a16:creationId xmlns:a16="http://schemas.microsoft.com/office/drawing/2014/main" id="{7650E026-ACA3-4059-8610-D89CDD4154E3}"/>
              </a:ext>
            </a:extLst>
          </p:cNvPr>
          <p:cNvSpPr txBox="1"/>
          <p:nvPr/>
        </p:nvSpPr>
        <p:spPr>
          <a:xfrm>
            <a:off x="2861566" y="1402402"/>
            <a:ext cx="6135758" cy="1015663"/>
          </a:xfrm>
          <a:prstGeom prst="rect">
            <a:avLst/>
          </a:prstGeom>
          <a:noFill/>
        </p:spPr>
        <p:txBody>
          <a:bodyPr wrap="square" rtlCol="0">
            <a:spAutoFit/>
          </a:bodyPr>
          <a:lstStyle/>
          <a:p>
            <a:r>
              <a:rPr lang="en-GB" dirty="0"/>
              <a:t>Introduction:</a:t>
            </a:r>
          </a:p>
          <a:p>
            <a:r>
              <a:rPr lang="en-GB" sz="1200" dirty="0"/>
              <a:t>In this presentation I will be talking about the definition of critical thinking, what makes a good critical 	thinker and skills needed for critical thinking skills.</a:t>
            </a:r>
          </a:p>
          <a:p>
            <a:endParaRPr lang="en-GB" dirty="0"/>
          </a:p>
        </p:txBody>
      </p:sp>
      <p:sp>
        <p:nvSpPr>
          <p:cNvPr id="5" name="TextBox 4">
            <a:extLst>
              <a:ext uri="{FF2B5EF4-FFF2-40B4-BE49-F238E27FC236}">
                <a16:creationId xmlns:a16="http://schemas.microsoft.com/office/drawing/2014/main" id="{A3239AAE-04F5-4A2C-AF81-1858EE0F660E}"/>
              </a:ext>
            </a:extLst>
          </p:cNvPr>
          <p:cNvSpPr txBox="1"/>
          <p:nvPr/>
        </p:nvSpPr>
        <p:spPr>
          <a:xfrm>
            <a:off x="2876625" y="2398848"/>
            <a:ext cx="6135757" cy="1415772"/>
          </a:xfrm>
          <a:prstGeom prst="rect">
            <a:avLst/>
          </a:prstGeom>
          <a:noFill/>
        </p:spPr>
        <p:txBody>
          <a:bodyPr wrap="square" rtlCol="0">
            <a:spAutoFit/>
          </a:bodyPr>
          <a:lstStyle/>
          <a:p>
            <a:r>
              <a:rPr lang="en-GB" sz="1600" dirty="0"/>
              <a:t>What is critical thinking?</a:t>
            </a:r>
          </a:p>
          <a:p>
            <a:r>
              <a:rPr lang="en-GB" sz="1400" dirty="0"/>
              <a:t>Critical thinking is a word that describes forms of learning, analysis and thought. Critical thinking is not just about recalling information from your memory. It involves “analysing, evaluating, interpreting, or synthesising information and applying creative thought to form an argument, solve a problem, or reach a conclusion” (The Great Schools Partnership, 2013).</a:t>
            </a:r>
          </a:p>
        </p:txBody>
      </p:sp>
      <p:sp>
        <p:nvSpPr>
          <p:cNvPr id="6" name="TextBox 5">
            <a:extLst>
              <a:ext uri="{FF2B5EF4-FFF2-40B4-BE49-F238E27FC236}">
                <a16:creationId xmlns:a16="http://schemas.microsoft.com/office/drawing/2014/main" id="{BE4EE823-E084-4AD3-9ECD-B7A6B484A84A}"/>
              </a:ext>
            </a:extLst>
          </p:cNvPr>
          <p:cNvSpPr txBox="1"/>
          <p:nvPr/>
        </p:nvSpPr>
        <p:spPr>
          <a:xfrm>
            <a:off x="9144000" y="172277"/>
            <a:ext cx="2902226" cy="7094250"/>
          </a:xfrm>
          <a:prstGeom prst="rect">
            <a:avLst/>
          </a:prstGeom>
          <a:noFill/>
        </p:spPr>
        <p:txBody>
          <a:bodyPr wrap="square" rtlCol="0">
            <a:spAutoFit/>
          </a:bodyPr>
          <a:lstStyle/>
          <a:p>
            <a:r>
              <a:rPr lang="en-GB" sz="1400" dirty="0"/>
              <a:t>The six step process:</a:t>
            </a:r>
          </a:p>
          <a:p>
            <a:pPr marL="228600" indent="-228600">
              <a:buAutoNum type="arabicPeriod"/>
            </a:pPr>
            <a:r>
              <a:rPr lang="en-GB" sz="1300" dirty="0"/>
              <a:t>Analyse and explain the issue:</a:t>
            </a:r>
          </a:p>
          <a:p>
            <a:pPr marL="171450" indent="-171450">
              <a:buFont typeface="Arial" panose="020B0604020202020204" pitchFamily="34" charset="0"/>
              <a:buChar char="•"/>
            </a:pPr>
            <a:r>
              <a:rPr lang="en-GB" sz="1200" dirty="0"/>
              <a:t>Explain the issue extensively </a:t>
            </a:r>
          </a:p>
          <a:p>
            <a:r>
              <a:rPr lang="en-GB" sz="1300" dirty="0"/>
              <a:t>2. Collect reliable information and focus on the situation:</a:t>
            </a:r>
          </a:p>
          <a:p>
            <a:pPr marL="171450" indent="-171450">
              <a:buFont typeface="Arial" panose="020B0604020202020204" pitchFamily="34" charset="0"/>
              <a:buChar char="•"/>
            </a:pPr>
            <a:r>
              <a:rPr lang="en-GB" sz="1200" dirty="0"/>
              <a:t>Be open-minded and ready to take in all information.</a:t>
            </a:r>
          </a:p>
          <a:p>
            <a:pPr marL="171450" indent="-171450">
              <a:buFont typeface="Arial" panose="020B0604020202020204" pitchFamily="34" charset="0"/>
              <a:buChar char="•"/>
            </a:pPr>
            <a:r>
              <a:rPr lang="en-GB" sz="1200" dirty="0"/>
              <a:t>Be mindful of information that is bias which can result in unreliable information </a:t>
            </a:r>
          </a:p>
          <a:p>
            <a:r>
              <a:rPr lang="en-GB" sz="1300" dirty="0"/>
              <a:t>3. Analyse solutions, implementations and choices:</a:t>
            </a:r>
          </a:p>
          <a:p>
            <a:pPr marL="171450" indent="-171450">
              <a:buFont typeface="Arial" panose="020B0604020202020204" pitchFamily="34" charset="0"/>
              <a:buChar char="•"/>
            </a:pPr>
            <a:r>
              <a:rPr lang="en-GB" sz="1200" dirty="0"/>
              <a:t>Find possible solutions, options and implementations </a:t>
            </a:r>
          </a:p>
          <a:p>
            <a:pPr marL="171450" indent="-171450">
              <a:buFont typeface="Arial" panose="020B0604020202020204" pitchFamily="34" charset="0"/>
              <a:buChar char="•"/>
            </a:pPr>
            <a:r>
              <a:rPr lang="en-GB" sz="1200" dirty="0"/>
              <a:t>Be determined to find solutions that are reliable and unbiased </a:t>
            </a:r>
          </a:p>
          <a:p>
            <a:r>
              <a:rPr lang="en-GB" sz="1300" dirty="0"/>
              <a:t>4. Identify values for all solutions and consequences:</a:t>
            </a:r>
          </a:p>
          <a:p>
            <a:pPr marL="171450" indent="-171450">
              <a:buFont typeface="Arial" panose="020B0604020202020204" pitchFamily="34" charset="0"/>
              <a:buChar char="•"/>
            </a:pPr>
            <a:r>
              <a:rPr lang="en-GB" sz="1200" dirty="0"/>
              <a:t>Create a list for all the values and consequences of solutions </a:t>
            </a:r>
          </a:p>
          <a:p>
            <a:pPr marL="171450" indent="-171450">
              <a:buFont typeface="Arial" panose="020B0604020202020204" pitchFamily="34" charset="0"/>
              <a:buChar char="•"/>
            </a:pPr>
            <a:r>
              <a:rPr lang="en-GB" sz="1200" dirty="0"/>
              <a:t>Create a list for the advantages and disadvantages for each solution</a:t>
            </a:r>
          </a:p>
          <a:p>
            <a:pPr marL="228600" indent="-228600">
              <a:buAutoNum type="arabicPeriod" startAt="5"/>
            </a:pPr>
            <a:r>
              <a:rPr lang="en-GB" sz="1300" dirty="0"/>
              <a:t>Decide on the best option and how you are going to implement it:</a:t>
            </a:r>
          </a:p>
          <a:p>
            <a:pPr marL="171450" indent="-171450">
              <a:buFont typeface="Arial" panose="020B0604020202020204" pitchFamily="34" charset="0"/>
              <a:buChar char="•"/>
            </a:pPr>
            <a:r>
              <a:rPr lang="en-GB" sz="1200" dirty="0"/>
              <a:t> Analyse how credible the sources used are to decide if they are biased</a:t>
            </a:r>
          </a:p>
          <a:p>
            <a:pPr marL="171450" indent="-171450">
              <a:buFont typeface="Arial" panose="020B0604020202020204" pitchFamily="34" charset="0"/>
              <a:buChar char="•"/>
            </a:pPr>
            <a:r>
              <a:rPr lang="en-GB" sz="1200" dirty="0"/>
              <a:t>Decide on the best option to implement </a:t>
            </a:r>
          </a:p>
          <a:p>
            <a:pPr marL="171450" indent="-171450">
              <a:buFont typeface="Arial" panose="020B0604020202020204" pitchFamily="34" charset="0"/>
              <a:buChar char="•"/>
            </a:pPr>
            <a:r>
              <a:rPr lang="en-GB" sz="1200" dirty="0"/>
              <a:t>Analyse how you are going to implement it </a:t>
            </a:r>
          </a:p>
          <a:p>
            <a:pPr marL="171450" indent="-171450">
              <a:buFont typeface="Arial" panose="020B0604020202020204" pitchFamily="34" charset="0"/>
              <a:buChar char="•"/>
            </a:pPr>
            <a:r>
              <a:rPr lang="en-GB" sz="1200" dirty="0"/>
              <a:t>Implement the plan</a:t>
            </a:r>
          </a:p>
          <a:p>
            <a:r>
              <a:rPr lang="en-GB" sz="1300" dirty="0"/>
              <a:t>6. Evaluate the implementation:</a:t>
            </a:r>
          </a:p>
          <a:p>
            <a:pPr marL="171450" indent="-171450">
              <a:buFont typeface="Arial" panose="020B0604020202020204" pitchFamily="34" charset="0"/>
              <a:buChar char="•"/>
            </a:pPr>
            <a:r>
              <a:rPr lang="en-GB" sz="1200" dirty="0"/>
              <a:t>Look over the implantation plan and decide whether it needs changing or needs to stop or can be continued.</a:t>
            </a:r>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endParaRPr lang="en-GB" sz="1200" dirty="0"/>
          </a:p>
          <a:p>
            <a:pPr marL="171450" indent="-171450">
              <a:buFont typeface="Arial" panose="020B0604020202020204" pitchFamily="34" charset="0"/>
              <a:buChar char="•"/>
            </a:pPr>
            <a:endParaRPr lang="en-GB" sz="1200" dirty="0"/>
          </a:p>
        </p:txBody>
      </p:sp>
      <p:sp>
        <p:nvSpPr>
          <p:cNvPr id="4" name="TextBox 3">
            <a:extLst>
              <a:ext uri="{FF2B5EF4-FFF2-40B4-BE49-F238E27FC236}">
                <a16:creationId xmlns:a16="http://schemas.microsoft.com/office/drawing/2014/main" id="{9FB9DA82-DDFC-4C20-A97A-665B9F1021DE}"/>
              </a:ext>
            </a:extLst>
          </p:cNvPr>
          <p:cNvSpPr txBox="1"/>
          <p:nvPr/>
        </p:nvSpPr>
        <p:spPr>
          <a:xfrm>
            <a:off x="145774" y="79944"/>
            <a:ext cx="2584174" cy="1969770"/>
          </a:xfrm>
          <a:prstGeom prst="rect">
            <a:avLst/>
          </a:prstGeom>
          <a:noFill/>
        </p:spPr>
        <p:txBody>
          <a:bodyPr wrap="square" rtlCol="0">
            <a:spAutoFit/>
          </a:bodyPr>
          <a:lstStyle/>
          <a:p>
            <a:r>
              <a:rPr lang="en-GB" sz="1400" dirty="0"/>
              <a:t>Analytical and critical thinking</a:t>
            </a:r>
            <a:r>
              <a:rPr lang="en-GB" sz="1200" dirty="0"/>
              <a:t>:</a:t>
            </a:r>
          </a:p>
          <a:p>
            <a:pPr marL="171450" indent="-171450">
              <a:buFont typeface="Arial" panose="020B0604020202020204" pitchFamily="34" charset="0"/>
              <a:buChar char="•"/>
            </a:pPr>
            <a:r>
              <a:rPr lang="en-GB" sz="1200" dirty="0"/>
              <a:t>Identify if materials are up to date and appropriate </a:t>
            </a:r>
          </a:p>
          <a:p>
            <a:pPr marL="171450" indent="-171450">
              <a:buFont typeface="Arial" panose="020B0604020202020204" pitchFamily="34" charset="0"/>
              <a:buChar char="•"/>
            </a:pPr>
            <a:r>
              <a:rPr lang="en-GB" sz="1200" dirty="0"/>
              <a:t>Identify if the point explained by the author is proven by the materials and evidence used </a:t>
            </a:r>
          </a:p>
          <a:p>
            <a:pPr marL="171450" indent="-171450">
              <a:buFont typeface="Arial" panose="020B0604020202020204" pitchFamily="34" charset="0"/>
              <a:buChar char="•"/>
            </a:pPr>
            <a:r>
              <a:rPr lang="en-GB" sz="1200" dirty="0"/>
              <a:t>Identify any bias arguments within the source </a:t>
            </a:r>
          </a:p>
          <a:p>
            <a:pPr marL="171450" indent="-171450">
              <a:buFont typeface="Arial" panose="020B0604020202020204" pitchFamily="34" charset="0"/>
              <a:buChar char="•"/>
            </a:pPr>
            <a:r>
              <a:rPr lang="en-GB" sz="1200" dirty="0"/>
              <a:t>Check whether the argument supports the conclusion.</a:t>
            </a:r>
          </a:p>
        </p:txBody>
      </p:sp>
      <p:sp>
        <p:nvSpPr>
          <p:cNvPr id="7" name="TextBox 6">
            <a:extLst>
              <a:ext uri="{FF2B5EF4-FFF2-40B4-BE49-F238E27FC236}">
                <a16:creationId xmlns:a16="http://schemas.microsoft.com/office/drawing/2014/main" id="{766481BB-6DA6-44FE-B1B0-239FC19FA84B}"/>
              </a:ext>
            </a:extLst>
          </p:cNvPr>
          <p:cNvSpPr txBox="1"/>
          <p:nvPr/>
        </p:nvSpPr>
        <p:spPr>
          <a:xfrm>
            <a:off x="2876625" y="4007973"/>
            <a:ext cx="5735782" cy="1200329"/>
          </a:xfrm>
          <a:prstGeom prst="rect">
            <a:avLst/>
          </a:prstGeom>
          <a:noFill/>
        </p:spPr>
        <p:txBody>
          <a:bodyPr wrap="square" rtlCol="0">
            <a:spAutoFit/>
          </a:bodyPr>
          <a:lstStyle/>
          <a:p>
            <a:r>
              <a:rPr lang="en-GB" sz="1600" dirty="0"/>
              <a:t>What makes a good critical thinker?</a:t>
            </a:r>
          </a:p>
          <a:p>
            <a:pPr marL="285750" indent="-285750">
              <a:buFont typeface="Arial" panose="020B0604020202020204" pitchFamily="34" charset="0"/>
              <a:buChar char="•"/>
            </a:pPr>
            <a:r>
              <a:rPr lang="en-GB" sz="1400" dirty="0"/>
              <a:t>Able to critically analyse the situation </a:t>
            </a:r>
          </a:p>
          <a:p>
            <a:pPr marL="285750" indent="-285750">
              <a:buFont typeface="Arial" panose="020B0604020202020204" pitchFamily="34" charset="0"/>
              <a:buChar char="•"/>
            </a:pPr>
            <a:r>
              <a:rPr lang="en-GB" sz="1400" dirty="0"/>
              <a:t>Able to come up with new ideas and gain knowledge around them</a:t>
            </a:r>
          </a:p>
          <a:p>
            <a:pPr marL="285750" indent="-285750">
              <a:buFont typeface="Arial" panose="020B0604020202020204" pitchFamily="34" charset="0"/>
              <a:buChar char="•"/>
            </a:pPr>
            <a:r>
              <a:rPr lang="en-GB" sz="1400" dirty="0"/>
              <a:t>Weighs up the advantages and disadvantages of every solution before making a judgement </a:t>
            </a:r>
          </a:p>
        </p:txBody>
      </p:sp>
      <p:sp>
        <p:nvSpPr>
          <p:cNvPr id="8" name="TextBox 7">
            <a:extLst>
              <a:ext uri="{FF2B5EF4-FFF2-40B4-BE49-F238E27FC236}">
                <a16:creationId xmlns:a16="http://schemas.microsoft.com/office/drawing/2014/main" id="{BBE8ACB7-85E8-4F00-9B83-85CC32DCF305}"/>
              </a:ext>
            </a:extLst>
          </p:cNvPr>
          <p:cNvSpPr txBox="1"/>
          <p:nvPr/>
        </p:nvSpPr>
        <p:spPr>
          <a:xfrm>
            <a:off x="2861566" y="5455598"/>
            <a:ext cx="5735782" cy="1200329"/>
          </a:xfrm>
          <a:prstGeom prst="rect">
            <a:avLst/>
          </a:prstGeom>
          <a:noFill/>
        </p:spPr>
        <p:txBody>
          <a:bodyPr wrap="square" rtlCol="0">
            <a:spAutoFit/>
          </a:bodyPr>
          <a:lstStyle/>
          <a:p>
            <a:r>
              <a:rPr lang="en-GB" sz="1600" dirty="0"/>
              <a:t>Conclusion:</a:t>
            </a:r>
          </a:p>
          <a:p>
            <a:r>
              <a:rPr lang="en-GB" sz="1400" dirty="0"/>
              <a:t>In conclusion, critical thinking is analysing the information given to you not just recalling it from memory. To be a good critical thinker you need to analyse the situation and you need to look further into the sources and look at other sources to ensure that the situation isn’t bias.</a:t>
            </a:r>
          </a:p>
        </p:txBody>
      </p:sp>
      <p:sp>
        <p:nvSpPr>
          <p:cNvPr id="9" name="TextBox 8">
            <a:extLst>
              <a:ext uri="{FF2B5EF4-FFF2-40B4-BE49-F238E27FC236}">
                <a16:creationId xmlns:a16="http://schemas.microsoft.com/office/drawing/2014/main" id="{437C0E58-85D6-42E6-B586-F3C696081158}"/>
              </a:ext>
            </a:extLst>
          </p:cNvPr>
          <p:cNvSpPr txBox="1"/>
          <p:nvPr/>
        </p:nvSpPr>
        <p:spPr>
          <a:xfrm>
            <a:off x="145774" y="2393073"/>
            <a:ext cx="2584174" cy="1754326"/>
          </a:xfrm>
          <a:prstGeom prst="rect">
            <a:avLst/>
          </a:prstGeom>
          <a:noFill/>
        </p:spPr>
        <p:txBody>
          <a:bodyPr wrap="square" rtlCol="0">
            <a:spAutoFit/>
          </a:bodyPr>
          <a:lstStyle/>
          <a:p>
            <a:r>
              <a:rPr lang="en-GB" sz="1200" dirty="0"/>
              <a:t>Critical and reflective thinking:</a:t>
            </a:r>
          </a:p>
          <a:p>
            <a:pPr marL="171450" indent="-171450">
              <a:buFont typeface="Arial" panose="020B0604020202020204" pitchFamily="34" charset="0"/>
              <a:buChar char="•"/>
            </a:pPr>
            <a:r>
              <a:rPr lang="en-GB" sz="1200" dirty="0"/>
              <a:t>Reflectivity requires asking questions outside what is expected. </a:t>
            </a:r>
          </a:p>
          <a:p>
            <a:pPr marL="171450" indent="-171450">
              <a:buFont typeface="Arial" panose="020B0604020202020204" pitchFamily="34" charset="0"/>
              <a:buChar char="•"/>
            </a:pPr>
            <a:r>
              <a:rPr lang="en-GB" sz="1200" dirty="0"/>
              <a:t>Think about the “how” for every “what” </a:t>
            </a:r>
          </a:p>
          <a:p>
            <a:pPr marL="171450" indent="-171450">
              <a:buFont typeface="Arial" panose="020B0604020202020204" pitchFamily="34" charset="0"/>
              <a:buChar char="•"/>
            </a:pPr>
            <a:r>
              <a:rPr lang="en-GB" sz="1200" dirty="0"/>
              <a:t>To be critical you must research  further into the topic being discussed. </a:t>
            </a:r>
          </a:p>
          <a:p>
            <a:pPr marL="171450" indent="-171450">
              <a:buFont typeface="Arial" panose="020B0604020202020204" pitchFamily="34" charset="0"/>
              <a:buChar char="•"/>
            </a:pPr>
            <a:endParaRPr lang="en-GB" sz="1200" dirty="0"/>
          </a:p>
        </p:txBody>
      </p:sp>
      <p:sp>
        <p:nvSpPr>
          <p:cNvPr id="10" name="TextBox 9">
            <a:extLst>
              <a:ext uri="{FF2B5EF4-FFF2-40B4-BE49-F238E27FC236}">
                <a16:creationId xmlns:a16="http://schemas.microsoft.com/office/drawing/2014/main" id="{FB060624-2199-48DC-AA9A-A89EF3218CAE}"/>
              </a:ext>
            </a:extLst>
          </p:cNvPr>
          <p:cNvSpPr txBox="1"/>
          <p:nvPr/>
        </p:nvSpPr>
        <p:spPr>
          <a:xfrm>
            <a:off x="145774" y="4301436"/>
            <a:ext cx="2584174" cy="1938992"/>
          </a:xfrm>
          <a:prstGeom prst="rect">
            <a:avLst/>
          </a:prstGeom>
          <a:noFill/>
        </p:spPr>
        <p:txBody>
          <a:bodyPr wrap="square" rtlCol="0">
            <a:spAutoFit/>
          </a:bodyPr>
          <a:lstStyle/>
          <a:p>
            <a:r>
              <a:rPr lang="en-GB" sz="1200" dirty="0"/>
              <a:t>Critical and creative thinking:</a:t>
            </a:r>
          </a:p>
          <a:p>
            <a:pPr marL="171450" indent="-171450">
              <a:buFont typeface="Arial" panose="020B0604020202020204" pitchFamily="34" charset="0"/>
              <a:buChar char="•"/>
            </a:pPr>
            <a:r>
              <a:rPr lang="en-GB" sz="1200" dirty="0"/>
              <a:t>In everyday reasoning these two modes of thinking are inseparable</a:t>
            </a:r>
          </a:p>
          <a:p>
            <a:pPr marL="171450" indent="-171450">
              <a:buFont typeface="Arial" panose="020B0604020202020204" pitchFamily="34" charset="0"/>
              <a:buChar char="•"/>
            </a:pPr>
            <a:r>
              <a:rPr lang="en-GB" sz="1200" dirty="0"/>
              <a:t>When thinking the mind must both produce and assess, both judge and generate the products it constructs. Imaginative and intellectual thinking is required for sound thinking</a:t>
            </a:r>
          </a:p>
          <a:p>
            <a:pPr marL="171450" indent="-171450">
              <a:buFont typeface="Arial" panose="020B0604020202020204" pitchFamily="34" charset="0"/>
              <a:buChar char="•"/>
            </a:pPr>
            <a:endParaRPr lang="en-GB" sz="1200" dirty="0"/>
          </a:p>
        </p:txBody>
      </p:sp>
    </p:spTree>
    <p:extLst>
      <p:ext uri="{BB962C8B-B14F-4D97-AF65-F5344CB8AC3E}">
        <p14:creationId xmlns:p14="http://schemas.microsoft.com/office/powerpoint/2010/main" val="880600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B00201C-307C-4B68-94E6-51E160FB43A1}"/>
              </a:ext>
            </a:extLst>
          </p:cNvPr>
          <p:cNvSpPr txBox="1"/>
          <p:nvPr/>
        </p:nvSpPr>
        <p:spPr>
          <a:xfrm>
            <a:off x="357809" y="371061"/>
            <a:ext cx="11463130" cy="4524315"/>
          </a:xfrm>
          <a:prstGeom prst="rect">
            <a:avLst/>
          </a:prstGeom>
          <a:noFill/>
        </p:spPr>
        <p:txBody>
          <a:bodyPr wrap="square" rtlCol="0">
            <a:spAutoFit/>
          </a:bodyPr>
          <a:lstStyle/>
          <a:p>
            <a:r>
              <a:rPr lang="en-GB" b="1" u="sng" dirty="0"/>
              <a:t>References:</a:t>
            </a:r>
            <a:endParaRPr lang="en-GB" dirty="0"/>
          </a:p>
          <a:p>
            <a:r>
              <a:rPr lang="en-GB" sz="1200" dirty="0"/>
              <a:t>The Glossary of Education Reform (2014) </a:t>
            </a:r>
            <a:r>
              <a:rPr lang="en-GB" sz="1200" i="1" dirty="0"/>
              <a:t>Critical Thinking.</a:t>
            </a:r>
          </a:p>
          <a:p>
            <a:r>
              <a:rPr lang="en-GB" sz="1200" i="1" dirty="0">
                <a:hlinkClick r:id="rId2"/>
              </a:rPr>
              <a:t>https://www.edglossary.org/critical-thinking/</a:t>
            </a:r>
            <a:endParaRPr lang="en-GB" sz="1200" i="1" dirty="0"/>
          </a:p>
          <a:p>
            <a:r>
              <a:rPr lang="en-GB" sz="1200"/>
              <a:t>(</a:t>
            </a:r>
            <a:r>
              <a:rPr lang="en-GB" sz="1200" dirty="0"/>
              <a:t>Accessed:20</a:t>
            </a:r>
            <a:r>
              <a:rPr lang="en-GB" sz="1200" baseline="30000" dirty="0"/>
              <a:t>th</a:t>
            </a:r>
            <a:r>
              <a:rPr lang="en-GB" sz="1200" dirty="0"/>
              <a:t> of October 2018)</a:t>
            </a:r>
          </a:p>
          <a:p>
            <a:endParaRPr lang="en-GB" dirty="0"/>
          </a:p>
          <a:p>
            <a:r>
              <a:rPr lang="en-GB" sz="1200" dirty="0"/>
              <a:t>Sweetland, R </a:t>
            </a:r>
            <a:r>
              <a:rPr lang="en-GB" sz="1200" i="1" dirty="0"/>
              <a:t>Six Step Decisions Making Process with Critical Thinking.</a:t>
            </a:r>
          </a:p>
          <a:p>
            <a:r>
              <a:rPr lang="en-GB" sz="1200" dirty="0">
                <a:hlinkClick r:id="rId3"/>
              </a:rPr>
              <a:t>Available at: http://www.homeofbob.com/health/decisionMakingProcessWrkSheet.html</a:t>
            </a:r>
            <a:endParaRPr lang="en-GB" sz="1200" dirty="0"/>
          </a:p>
          <a:p>
            <a:r>
              <a:rPr lang="en-GB" sz="1200" dirty="0"/>
              <a:t>(Accessed: 20</a:t>
            </a:r>
            <a:r>
              <a:rPr lang="en-GB" sz="1200" baseline="30000" dirty="0"/>
              <a:t>th</a:t>
            </a:r>
            <a:r>
              <a:rPr lang="en-GB" sz="1200" dirty="0"/>
              <a:t> October 2018)</a:t>
            </a:r>
          </a:p>
          <a:p>
            <a:endParaRPr lang="en-GB" dirty="0"/>
          </a:p>
          <a:p>
            <a:r>
              <a:rPr lang="en-GB" sz="1200" dirty="0"/>
              <a:t>Project MIND, </a:t>
            </a:r>
            <a:r>
              <a:rPr lang="en-GB" sz="1200" i="1" dirty="0"/>
              <a:t>Critical Thinking and Career Education: Situation Analysis and Assessment.</a:t>
            </a:r>
            <a:endParaRPr lang="en-GB" sz="1200" dirty="0"/>
          </a:p>
          <a:p>
            <a:r>
              <a:rPr lang="en-GB" sz="1200" dirty="0">
                <a:hlinkClick r:id="rId4"/>
              </a:rPr>
              <a:t>Available at: </a:t>
            </a:r>
            <a:r>
              <a:rPr lang="en-GB" sz="1200" dirty="0">
                <a:hlinkClick r:id="rId4"/>
              </a:rPr>
              <a:t>http://www.sdcentras.lt/mind/analysis_MT.pdf</a:t>
            </a:r>
            <a:endParaRPr lang="en-GB" sz="1200" dirty="0"/>
          </a:p>
          <a:p>
            <a:r>
              <a:rPr lang="en-GB" sz="1200" dirty="0"/>
              <a:t>(Accessed: 20</a:t>
            </a:r>
            <a:r>
              <a:rPr lang="en-GB" sz="1200" baseline="30000" dirty="0"/>
              <a:t>th</a:t>
            </a:r>
            <a:r>
              <a:rPr lang="en-GB" sz="1200" dirty="0"/>
              <a:t> of October 2018)</a:t>
            </a:r>
          </a:p>
          <a:p>
            <a:endParaRPr lang="en-GB" dirty="0"/>
          </a:p>
          <a:p>
            <a:r>
              <a:rPr lang="en-GB" sz="1200" dirty="0"/>
              <a:t>Palgrave study skills, </a:t>
            </a:r>
            <a:r>
              <a:rPr lang="en-GB" sz="1200" i="1" dirty="0"/>
              <a:t>Critical and Analytical Thinking Skills.</a:t>
            </a:r>
            <a:endParaRPr lang="en-GB" sz="1200" dirty="0"/>
          </a:p>
          <a:p>
            <a:r>
              <a:rPr lang="en-GB" sz="1200" dirty="0">
                <a:hlinkClick r:id="rId5"/>
              </a:rPr>
              <a:t>Available at: </a:t>
            </a:r>
            <a:r>
              <a:rPr lang="en-GB" sz="1200" dirty="0">
                <a:hlinkClick r:id="rId5"/>
              </a:rPr>
              <a:t>https://www.macmillanihe.com/studentstudyskills/page/critical-and-analytical-thinking-skills/</a:t>
            </a:r>
            <a:endParaRPr lang="en-GB" sz="1200" dirty="0"/>
          </a:p>
          <a:p>
            <a:r>
              <a:rPr lang="en-GB" sz="1200" dirty="0"/>
              <a:t>(Accessed: 22</a:t>
            </a:r>
            <a:r>
              <a:rPr lang="en-GB" sz="1200" baseline="30000" dirty="0"/>
              <a:t>nd</a:t>
            </a:r>
            <a:r>
              <a:rPr lang="en-GB" sz="1200" dirty="0"/>
              <a:t> October 2018)</a:t>
            </a:r>
          </a:p>
          <a:p>
            <a:endParaRPr lang="en-GB" dirty="0"/>
          </a:p>
          <a:p>
            <a:r>
              <a:rPr lang="en-GB" sz="1200" dirty="0"/>
              <a:t>Elder and Paul (2005) </a:t>
            </a:r>
            <a:r>
              <a:rPr lang="en-GB" sz="1200" i="1" dirty="0"/>
              <a:t>A Guide for Educators to Critical Thinking Competency Standards.</a:t>
            </a:r>
            <a:endParaRPr lang="en-GB" sz="1200" dirty="0"/>
          </a:p>
          <a:p>
            <a:r>
              <a:rPr lang="en-GB" sz="1200" dirty="0">
                <a:hlinkClick r:id="rId6"/>
              </a:rPr>
              <a:t>Available at: http://www.criticalthinking.org./resources/PDF/CT-competencies%202005.pdf</a:t>
            </a:r>
            <a:endParaRPr lang="en-GB" sz="1200" dirty="0"/>
          </a:p>
          <a:p>
            <a:r>
              <a:rPr lang="en-GB" sz="1200" dirty="0"/>
              <a:t>(Accessed: 22</a:t>
            </a:r>
            <a:r>
              <a:rPr lang="en-GB" sz="1200" baseline="30000" dirty="0"/>
              <a:t>nd</a:t>
            </a:r>
            <a:r>
              <a:rPr lang="en-GB" sz="1200" dirty="0"/>
              <a:t> October 2018)</a:t>
            </a:r>
          </a:p>
          <a:p>
            <a:endParaRPr lang="en-GB" dirty="0"/>
          </a:p>
        </p:txBody>
      </p:sp>
    </p:spTree>
    <p:extLst>
      <p:ext uri="{BB962C8B-B14F-4D97-AF65-F5344CB8AC3E}">
        <p14:creationId xmlns:p14="http://schemas.microsoft.com/office/powerpoint/2010/main" val="117446810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TM03457452[[fn=Celestial]]</Template>
  <TotalTime>808</TotalTime>
  <Words>675</Words>
  <Application>Microsoft Office PowerPoint</Application>
  <PresentationFormat>Widescreen</PresentationFormat>
  <Paragraphs>63</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Morgan (1800638)</dc:creator>
  <cp:lastModifiedBy>Emma Morgan (1800638)</cp:lastModifiedBy>
  <cp:revision>36</cp:revision>
  <dcterms:created xsi:type="dcterms:W3CDTF">2018-10-21T20:53:53Z</dcterms:created>
  <dcterms:modified xsi:type="dcterms:W3CDTF">2018-10-23T19:37:30Z</dcterms:modified>
</cp:coreProperties>
</file>