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7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2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1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103E347-8818-49EF-99E7-FDC959CF6B89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33260DD9-56A4-4FB8-87BD-D742AA4B6AF0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96307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3E347-8818-49EF-99E7-FDC959CF6B89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0DD9-56A4-4FB8-87BD-D742AA4B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48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103E347-8818-49EF-99E7-FDC959CF6B89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33260DD9-56A4-4FB8-87BD-D742AA4B6AF0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6029406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3E347-8818-49EF-99E7-FDC959CF6B89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0DD9-56A4-4FB8-87BD-D742AA4B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803811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3E347-8818-49EF-99E7-FDC959CF6B89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0DD9-56A4-4FB8-87BD-D742AA4B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15244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3E347-8818-49EF-99E7-FDC959CF6B89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0DD9-56A4-4FB8-87BD-D742AA4B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896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3E347-8818-49EF-99E7-FDC959CF6B89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0DD9-56A4-4FB8-87BD-D742AA4B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859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4103E347-8818-49EF-99E7-FDC959CF6B89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33260DD9-56A4-4FB8-87BD-D742AA4B6AF0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62773202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4103E347-8818-49EF-99E7-FDC959CF6B89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33260DD9-56A4-4FB8-87BD-D742AA4B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407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3E347-8818-49EF-99E7-FDC959CF6B89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0DD9-56A4-4FB8-87BD-D742AA4B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7993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3E347-8818-49EF-99E7-FDC959CF6B89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0DD9-56A4-4FB8-87BD-D742AA4B6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9694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103E347-8818-49EF-99E7-FDC959CF6B89}" type="datetimeFigureOut">
              <a:rPr lang="en-GB" smtClean="0"/>
              <a:t>08/04/2019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33260DD9-56A4-4FB8-87BD-D742AA4B6AF0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38865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Saintly Literature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6020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695797"/>
            <a:ext cx="10178322" cy="4771506"/>
          </a:xfrm>
        </p:spPr>
        <p:txBody>
          <a:bodyPr>
            <a:normAutofit/>
          </a:bodyPr>
          <a:lstStyle/>
          <a:p>
            <a:r>
              <a:rPr lang="en-GB" sz="2400" dirty="0" smtClean="0"/>
              <a:t>Praise god</a:t>
            </a:r>
          </a:p>
          <a:p>
            <a:r>
              <a:rPr lang="en-GB" sz="2400" dirty="0" smtClean="0"/>
              <a:t>Celebrate saints</a:t>
            </a:r>
          </a:p>
          <a:p>
            <a:r>
              <a:rPr lang="en-GB" sz="2400" dirty="0" smtClean="0"/>
              <a:t>Provide examples</a:t>
            </a:r>
          </a:p>
          <a:p>
            <a:r>
              <a:rPr lang="en-GB" sz="2400" dirty="0" smtClean="0"/>
              <a:t>Get to know your patrons</a:t>
            </a:r>
          </a:p>
          <a:p>
            <a:r>
              <a:rPr lang="en-GB" sz="2400" dirty="0" smtClean="0"/>
              <a:t>Read out in Church, Chapter House, dining room</a:t>
            </a:r>
          </a:p>
          <a:p>
            <a:r>
              <a:rPr lang="en-GB" sz="2400" dirty="0" smtClean="0"/>
              <a:t>Imposed on you by superior</a:t>
            </a:r>
          </a:p>
          <a:p>
            <a:r>
              <a:rPr lang="en-GB" sz="2400" dirty="0" smtClean="0"/>
              <a:t>Just part of your job</a:t>
            </a:r>
          </a:p>
          <a:p>
            <a:r>
              <a:rPr lang="en-GB" sz="2400" dirty="0" smtClean="0"/>
              <a:t>Commissioned</a:t>
            </a:r>
          </a:p>
          <a:p>
            <a:r>
              <a:rPr lang="en-GB" sz="2400" dirty="0" smtClean="0"/>
              <a:t>Male or female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9402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passions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0813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Sufferings</a:t>
            </a:r>
          </a:p>
          <a:p>
            <a:r>
              <a:rPr lang="en-GB" dirty="0" smtClean="0"/>
              <a:t>Court records</a:t>
            </a:r>
          </a:p>
          <a:p>
            <a:r>
              <a:rPr lang="en-GB" dirty="0" smtClean="0"/>
              <a:t>Then more descriptive</a:t>
            </a:r>
          </a:p>
          <a:p>
            <a:r>
              <a:rPr lang="en-GB" dirty="0" smtClean="0"/>
              <a:t>Then fantasy/legend</a:t>
            </a:r>
          </a:p>
          <a:p>
            <a:r>
              <a:rPr lang="en-GB" dirty="0" smtClean="0"/>
              <a:t>George, Christopher and Lucy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962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lives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334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Pattern of lives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Initially of confessor saints</a:t>
            </a:r>
          </a:p>
          <a:p>
            <a:r>
              <a:rPr lang="en-GB" dirty="0" smtClean="0"/>
              <a:t>Starts with birth/childhood</a:t>
            </a:r>
          </a:p>
          <a:p>
            <a:r>
              <a:rPr lang="en-GB" dirty="0" smtClean="0"/>
              <a:t>Common characteristics</a:t>
            </a:r>
          </a:p>
          <a:p>
            <a:r>
              <a:rPr lang="en-GB" dirty="0" smtClean="0"/>
              <a:t>Sometimes same life!</a:t>
            </a:r>
          </a:p>
          <a:p>
            <a:r>
              <a:rPr lang="en-GB" dirty="0" smtClean="0"/>
              <a:t>Sometimes based on historical knowledge and personal experience</a:t>
            </a:r>
          </a:p>
          <a:p>
            <a:r>
              <a:rPr lang="en-GB" dirty="0" smtClean="0"/>
              <a:t>Death key</a:t>
            </a:r>
          </a:p>
          <a:p>
            <a:r>
              <a:rPr lang="en-GB" dirty="0" smtClean="0"/>
              <a:t>Could be rewritten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 smtClean="0"/>
              <a:t>Sts</a:t>
            </a:r>
            <a:r>
              <a:rPr lang="en-GB" dirty="0" smtClean="0"/>
              <a:t> </a:t>
            </a:r>
            <a:r>
              <a:rPr lang="en-GB" dirty="0" err="1" smtClean="0"/>
              <a:t>Guthlac</a:t>
            </a:r>
            <a:r>
              <a:rPr lang="en-GB" dirty="0" smtClean="0"/>
              <a:t> and Cuthbert</a:t>
            </a:r>
          </a:p>
          <a:p>
            <a:r>
              <a:rPr lang="en-GB" dirty="0" smtClean="0"/>
              <a:t>Bede and Felix</a:t>
            </a:r>
          </a:p>
          <a:p>
            <a:r>
              <a:rPr lang="en-GB" dirty="0" smtClean="0"/>
              <a:t>(Gregory and St Benedict!)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07090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legendaries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3202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Collections of lives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Classical models for collective biographies</a:t>
            </a:r>
          </a:p>
          <a:p>
            <a:r>
              <a:rPr lang="en-GB" dirty="0" smtClean="0"/>
              <a:t>Calendar/thematic arrangement</a:t>
            </a:r>
          </a:p>
          <a:p>
            <a:r>
              <a:rPr lang="en-GB" dirty="0" smtClean="0"/>
              <a:t>Regional selection</a:t>
            </a:r>
          </a:p>
          <a:p>
            <a:r>
              <a:rPr lang="en-GB" dirty="0" smtClean="0"/>
              <a:t>Alphabetical</a:t>
            </a:r>
          </a:p>
          <a:p>
            <a:r>
              <a:rPr lang="en-GB" dirty="0" smtClean="0"/>
              <a:t>Chronological</a:t>
            </a:r>
          </a:p>
          <a:p>
            <a:r>
              <a:rPr lang="en-GB" dirty="0" smtClean="0"/>
              <a:t>Order-linked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29400" y="4480559"/>
            <a:ext cx="4800600" cy="1915391"/>
          </a:xfrm>
        </p:spPr>
        <p:txBody>
          <a:bodyPr/>
          <a:lstStyle/>
          <a:p>
            <a:r>
              <a:rPr lang="en-GB" dirty="0" smtClean="0"/>
              <a:t>Dominican Anthologies</a:t>
            </a:r>
          </a:p>
          <a:p>
            <a:pPr lvl="1"/>
            <a:r>
              <a:rPr lang="en-GB" dirty="0" smtClean="0"/>
              <a:t>New lives of own saints</a:t>
            </a:r>
          </a:p>
          <a:p>
            <a:pPr lvl="1"/>
            <a:r>
              <a:rPr lang="en-GB" dirty="0" smtClean="0"/>
              <a:t>New use for lives</a:t>
            </a:r>
          </a:p>
          <a:p>
            <a:pPr lvl="1"/>
            <a:r>
              <a:rPr lang="en-GB" dirty="0" smtClean="0"/>
              <a:t>New anthologies produced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18831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golden legend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Jacobus de </a:t>
            </a:r>
            <a:r>
              <a:rPr lang="en-GB" dirty="0" err="1" smtClean="0"/>
              <a:t>Voragine</a:t>
            </a:r>
            <a:endParaRPr lang="en-GB" dirty="0" smtClean="0"/>
          </a:p>
          <a:p>
            <a:r>
              <a:rPr lang="en-GB" dirty="0" smtClean="0"/>
              <a:t>Complex historical arrangement</a:t>
            </a:r>
          </a:p>
          <a:p>
            <a:r>
              <a:rPr lang="en-GB" dirty="0" smtClean="0"/>
              <a:t>178 chapters</a:t>
            </a:r>
          </a:p>
          <a:p>
            <a:r>
              <a:rPr lang="en-GB" dirty="0" smtClean="0"/>
              <a:t>Over 1000 </a:t>
            </a:r>
            <a:r>
              <a:rPr lang="en-GB" dirty="0" err="1" smtClean="0"/>
              <a:t>mss</a:t>
            </a:r>
            <a:r>
              <a:rPr lang="en-GB" dirty="0" smtClean="0"/>
              <a:t> survive</a:t>
            </a:r>
          </a:p>
          <a:p>
            <a:r>
              <a:rPr lang="en-GB" dirty="0" smtClean="0"/>
              <a:t>(Bernard of </a:t>
            </a:r>
            <a:r>
              <a:rPr lang="en-GB" dirty="0" err="1" smtClean="0"/>
              <a:t>Gui</a:t>
            </a:r>
            <a:r>
              <a:rPr lang="en-GB" dirty="0" smtClean="0"/>
              <a:t> tried to do his own)</a:t>
            </a:r>
          </a:p>
          <a:p>
            <a:r>
              <a:rPr lang="en-GB" dirty="0" smtClean="0"/>
              <a:t>Embodied the community of saints: diverse but united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8989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Miracle books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6615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Miracle books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Thousands of stories</a:t>
            </a:r>
          </a:p>
          <a:p>
            <a:r>
              <a:rPr lang="en-GB" dirty="0" smtClean="0"/>
              <a:t>Varied in length</a:t>
            </a:r>
          </a:p>
          <a:p>
            <a:r>
              <a:rPr lang="en-GB" dirty="0" smtClean="0"/>
              <a:t>Collected at shrine</a:t>
            </a:r>
          </a:p>
          <a:p>
            <a:r>
              <a:rPr lang="en-GB" dirty="0" smtClean="0"/>
              <a:t>Selected for supporting canonisation</a:t>
            </a:r>
          </a:p>
          <a:p>
            <a:r>
              <a:rPr lang="en-GB" dirty="0" smtClean="0"/>
              <a:t>Specially commissioned</a:t>
            </a:r>
          </a:p>
          <a:p>
            <a:r>
              <a:rPr lang="en-GB" dirty="0" smtClean="0"/>
              <a:t>Authorial persona adopted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11840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sermons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1178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Sermons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On feast days</a:t>
            </a:r>
          </a:p>
          <a:p>
            <a:r>
              <a:rPr lang="en-GB" dirty="0" smtClean="0"/>
              <a:t>Dedicated to particular saints</a:t>
            </a:r>
          </a:p>
          <a:p>
            <a:r>
              <a:rPr lang="en-GB" dirty="0" smtClean="0"/>
              <a:t>Latins examples for clerical/monastic audiences</a:t>
            </a:r>
          </a:p>
          <a:p>
            <a:r>
              <a:rPr lang="en-GB" dirty="0" smtClean="0"/>
              <a:t>Vernacular examples for lay audiences</a:t>
            </a:r>
          </a:p>
          <a:p>
            <a:r>
              <a:rPr lang="en-GB" dirty="0" smtClean="0"/>
              <a:t>John </a:t>
            </a:r>
            <a:r>
              <a:rPr lang="en-GB" dirty="0" err="1" smtClean="0"/>
              <a:t>Mirk’s</a:t>
            </a:r>
            <a:r>
              <a:rPr lang="en-GB" dirty="0" smtClean="0"/>
              <a:t> ‘</a:t>
            </a:r>
            <a:r>
              <a:rPr lang="en-GB" dirty="0" err="1" smtClean="0"/>
              <a:t>Festial</a:t>
            </a:r>
            <a:r>
              <a:rPr lang="en-GB" dirty="0" smtClean="0"/>
              <a:t>’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2337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Canonisation proceedings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1853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Dossiers of different documentation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Letters</a:t>
            </a:r>
          </a:p>
          <a:p>
            <a:r>
              <a:rPr lang="en-GB" sz="3600" dirty="0" smtClean="0"/>
              <a:t>Witness testimonies</a:t>
            </a:r>
          </a:p>
          <a:p>
            <a:r>
              <a:rPr lang="en-GB" sz="3600" dirty="0" smtClean="0"/>
              <a:t>Interim reports</a:t>
            </a:r>
          </a:p>
          <a:p>
            <a:r>
              <a:rPr lang="en-GB" sz="3600" dirty="0" smtClean="0"/>
              <a:t>Papal bulls</a:t>
            </a:r>
          </a:p>
          <a:p>
            <a:r>
              <a:rPr lang="en-GB" sz="3600" dirty="0" smtClean="0"/>
              <a:t>LEGAL DOCUMENTS</a:t>
            </a:r>
            <a:endParaRPr lang="en-GB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078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Vernacular hagiography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0103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Vernacular hagiography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New big development</a:t>
            </a:r>
          </a:p>
          <a:p>
            <a:r>
              <a:rPr lang="en-GB" dirty="0" smtClean="0"/>
              <a:t>Greek to Latin normal</a:t>
            </a:r>
          </a:p>
          <a:p>
            <a:r>
              <a:rPr lang="en-GB" dirty="0" smtClean="0"/>
              <a:t>Irish and Anglo-Saxon examples</a:t>
            </a:r>
          </a:p>
          <a:p>
            <a:r>
              <a:rPr lang="en-GB" dirty="0" smtClean="0"/>
              <a:t>Middle English</a:t>
            </a:r>
          </a:p>
          <a:p>
            <a:r>
              <a:rPr lang="en-GB" dirty="0" smtClean="0"/>
              <a:t>Anglo-Norman ‘South English Legendary’</a:t>
            </a:r>
          </a:p>
          <a:p>
            <a:r>
              <a:rPr lang="en-GB" dirty="0" smtClean="0"/>
              <a:t>Could penetrate deeper into society</a:t>
            </a:r>
          </a:p>
          <a:p>
            <a:r>
              <a:rPr lang="en-GB" dirty="0" smtClean="0"/>
              <a:t>BUT </a:t>
            </a:r>
            <a:r>
              <a:rPr lang="en-GB" smtClean="0"/>
              <a:t>geographical limitations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897215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0B082E"/>
      </a:dk2>
      <a:lt2>
        <a:srgbClr val="F3F3F2"/>
      </a:lt2>
      <a:accent1>
        <a:srgbClr val="62B4C6"/>
      </a:accent1>
      <a:accent2>
        <a:srgbClr val="1B376E"/>
      </a:accent2>
      <a:accent3>
        <a:srgbClr val="9EBE55"/>
      </a:accent3>
      <a:accent4>
        <a:srgbClr val="C65E5E"/>
      </a:accent4>
      <a:accent5>
        <a:srgbClr val="D3BA55"/>
      </a:accent5>
      <a:accent6>
        <a:srgbClr val="96648A"/>
      </a:accent6>
      <a:hlink>
        <a:srgbClr val="62B4C6"/>
      </a:hlink>
      <a:folHlink>
        <a:srgbClr val="96648A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D71F8F05-6246-47AF-9E68-E57F6C93F79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Badge</Template>
  <TotalTime>15</TotalTime>
  <Words>252</Words>
  <Application>Microsoft Office PowerPoint</Application>
  <PresentationFormat>Widescreen</PresentationFormat>
  <Paragraphs>80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Gill Sans MT</vt:lpstr>
      <vt:lpstr>Impact</vt:lpstr>
      <vt:lpstr>Badge</vt:lpstr>
      <vt:lpstr>Saintly Literature</vt:lpstr>
      <vt:lpstr>purpose</vt:lpstr>
      <vt:lpstr>passions</vt:lpstr>
      <vt:lpstr>passions</vt:lpstr>
      <vt:lpstr>lives</vt:lpstr>
      <vt:lpstr>Pattern of lives</vt:lpstr>
      <vt:lpstr>legendaries</vt:lpstr>
      <vt:lpstr>Collections of lives</vt:lpstr>
      <vt:lpstr>The golden legend</vt:lpstr>
      <vt:lpstr>Miracle books</vt:lpstr>
      <vt:lpstr>Miracle books</vt:lpstr>
      <vt:lpstr>sermons</vt:lpstr>
      <vt:lpstr>Sermons</vt:lpstr>
      <vt:lpstr>Canonisation proceedings</vt:lpstr>
      <vt:lpstr>Dossiers of different documentation</vt:lpstr>
      <vt:lpstr>Vernacular hagiography</vt:lpstr>
      <vt:lpstr>Vernacular hagiography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Saintly Literature</dc:title>
  <dc:creator>Harriet Webster</dc:creator>
  <cp:lastModifiedBy>Harriet Webster</cp:lastModifiedBy>
  <cp:revision>2</cp:revision>
  <dcterms:created xsi:type="dcterms:W3CDTF">2019-04-08T08:20:37Z</dcterms:created>
  <dcterms:modified xsi:type="dcterms:W3CDTF">2019-04-08T08:36:30Z</dcterms:modified>
</cp:coreProperties>
</file>