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4" r:id="rId22"/>
    <p:sldId id="277" r:id="rId23"/>
    <p:sldId id="278"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84AE2-1CC3-0230-7CAA-7434266C938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4C3FD6-460F-4893-ECF3-C34D6EAC7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BCAF625-4FC3-D9B7-0B16-65CA10088312}"/>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5" name="Footer Placeholder 4">
            <a:extLst>
              <a:ext uri="{FF2B5EF4-FFF2-40B4-BE49-F238E27FC236}">
                <a16:creationId xmlns:a16="http://schemas.microsoft.com/office/drawing/2014/main" id="{4C124361-5116-B988-3622-F749F87123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358682-09B0-54D3-65E5-3DB4F393DFF8}"/>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632966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6547E-992A-9462-27B9-C0E0888A26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D5B76C-016F-B152-390C-E7248EE70D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FA8F5F-C991-C533-8C01-332ABB678E0A}"/>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5" name="Footer Placeholder 4">
            <a:extLst>
              <a:ext uri="{FF2B5EF4-FFF2-40B4-BE49-F238E27FC236}">
                <a16:creationId xmlns:a16="http://schemas.microsoft.com/office/drawing/2014/main" id="{36FA7346-D4A5-4CEF-4870-D437404880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93A073-8211-9793-3B59-43E72D4C5126}"/>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1999807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34764-27C3-FA51-25C4-134B793A3A8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68B07D7-911D-3EA9-3179-57A5E8B863C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034F2B-E145-AAE6-88EF-17E1EA34329D}"/>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5" name="Footer Placeholder 4">
            <a:extLst>
              <a:ext uri="{FF2B5EF4-FFF2-40B4-BE49-F238E27FC236}">
                <a16:creationId xmlns:a16="http://schemas.microsoft.com/office/drawing/2014/main" id="{65F4D611-5A65-BCD3-E510-5E7BF8677C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7CFD19-C9B4-66E9-8437-35A5167A0697}"/>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2263205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D65D5-6865-90AE-371B-30262E7AB3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2862395-9CB8-C7AD-5500-86DC342AFE0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687B9FD-01AA-C189-9AF2-E91B9B1F025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2BBB09-01F6-3B9F-9B17-9B6DDD54C091}"/>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6" name="Footer Placeholder 5">
            <a:extLst>
              <a:ext uri="{FF2B5EF4-FFF2-40B4-BE49-F238E27FC236}">
                <a16:creationId xmlns:a16="http://schemas.microsoft.com/office/drawing/2014/main" id="{BB395AAC-77A1-CB11-33D9-B9368728F3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A4410B-C90F-CDF0-0B30-A8284560CE1D}"/>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2299266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0B418-321A-76BA-8AF7-5F7BAD71DC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09E1EA-4B82-B73C-AD11-30A19C35FB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FB2A84-3948-D021-BE01-C6B8A3AF568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14ED0C7-A8AD-1C73-A4AB-39EA90CDAA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BC9C7D-99D7-2730-6B8F-9709377239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F04EDC-29C7-0CEB-CBF9-45F4FE541858}"/>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8" name="Footer Placeholder 7">
            <a:extLst>
              <a:ext uri="{FF2B5EF4-FFF2-40B4-BE49-F238E27FC236}">
                <a16:creationId xmlns:a16="http://schemas.microsoft.com/office/drawing/2014/main" id="{94FC2E14-B722-52E3-27B6-C807AB779C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9641ED-4D84-1BB6-79F3-DAAE9DCF7E4D}"/>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1239438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0A11F-D0A2-008D-F085-20E495EFAB4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33112D2-1A22-4EC1-7973-87529E6144DC}"/>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4" name="Footer Placeholder 3">
            <a:extLst>
              <a:ext uri="{FF2B5EF4-FFF2-40B4-BE49-F238E27FC236}">
                <a16:creationId xmlns:a16="http://schemas.microsoft.com/office/drawing/2014/main" id="{FA6EBE07-1244-0AD8-5EB5-4F13A6169FA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9022F96-DA30-4954-5136-00FAC89924E8}"/>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4091069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24DD4F-96B5-D5A6-22EB-8CDD3C7A54DE}"/>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3" name="Footer Placeholder 2">
            <a:extLst>
              <a:ext uri="{FF2B5EF4-FFF2-40B4-BE49-F238E27FC236}">
                <a16:creationId xmlns:a16="http://schemas.microsoft.com/office/drawing/2014/main" id="{760C92CE-9261-B34D-F4B4-A44A746601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8C176A-D2A3-4F2D-381C-66E6EF984CAF}"/>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1332861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ABC94-3DC3-6620-998A-C2A2ECA5FA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104988F-D855-7F31-6641-55A203CB5E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B826FCB-17DC-723B-D4ED-C2A6B97D51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8FB9FC-531B-E5D2-0784-747C1D9BAFCE}"/>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6" name="Footer Placeholder 5">
            <a:extLst>
              <a:ext uri="{FF2B5EF4-FFF2-40B4-BE49-F238E27FC236}">
                <a16:creationId xmlns:a16="http://schemas.microsoft.com/office/drawing/2014/main" id="{9877DF58-9EBD-FDFF-6910-B5879B044E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F523FE-694D-D0C3-1F6F-CC8F495480C2}"/>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864224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314B9-57AB-026C-86ED-0EFCF491BC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A58C0F-F5BF-002D-A73C-4ED63FE53C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B7DC8E-45EF-1B97-2522-843888A416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CCB7CD-5857-2D4F-FAFE-297A7AD70C01}"/>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6" name="Footer Placeholder 5">
            <a:extLst>
              <a:ext uri="{FF2B5EF4-FFF2-40B4-BE49-F238E27FC236}">
                <a16:creationId xmlns:a16="http://schemas.microsoft.com/office/drawing/2014/main" id="{E698F6F5-4FE4-4EC7-0061-C4F20F603A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DA578B-3C2A-3969-0975-9CD950DFB804}"/>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990383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1C148-AFB6-0332-BB83-1943D656BC8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6AA083-6849-D9BB-FAE1-B5121D57C1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D13AAB-19AB-0DE9-8923-0C1AE13A7519}"/>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5" name="Footer Placeholder 4">
            <a:extLst>
              <a:ext uri="{FF2B5EF4-FFF2-40B4-BE49-F238E27FC236}">
                <a16:creationId xmlns:a16="http://schemas.microsoft.com/office/drawing/2014/main" id="{0800E4C9-F554-9028-E870-B8B215CE04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14029-49D8-EA64-098F-2BDD804258EC}"/>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2235337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09045F-3004-D742-370C-068F76AE75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BE45EA-5637-70F7-4D67-BB80A176D0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24B04A-0212-7DF8-7D25-FE98C559B61D}"/>
              </a:ext>
            </a:extLst>
          </p:cNvPr>
          <p:cNvSpPr>
            <a:spLocks noGrp="1"/>
          </p:cNvSpPr>
          <p:nvPr>
            <p:ph type="dt" sz="half" idx="10"/>
          </p:nvPr>
        </p:nvSpPr>
        <p:spPr/>
        <p:txBody>
          <a:bodyPr/>
          <a:lstStyle/>
          <a:p>
            <a:fld id="{4377ABCF-5DD5-4127-B089-B8E08DF64FEC}" type="datetimeFigureOut">
              <a:rPr lang="en-GB" smtClean="0"/>
              <a:t>24/06/2024</a:t>
            </a:fld>
            <a:endParaRPr lang="en-GB"/>
          </a:p>
        </p:txBody>
      </p:sp>
      <p:sp>
        <p:nvSpPr>
          <p:cNvPr id="5" name="Footer Placeholder 4">
            <a:extLst>
              <a:ext uri="{FF2B5EF4-FFF2-40B4-BE49-F238E27FC236}">
                <a16:creationId xmlns:a16="http://schemas.microsoft.com/office/drawing/2014/main" id="{0B495165-C0B9-D862-7656-25F99D9A7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952804-B96C-FD63-3E40-0CED56CB79FE}"/>
              </a:ext>
            </a:extLst>
          </p:cNvPr>
          <p:cNvSpPr>
            <a:spLocks noGrp="1"/>
          </p:cNvSpPr>
          <p:nvPr>
            <p:ph type="sldNum" sz="quarter" idx="12"/>
          </p:nvPr>
        </p:nvSpPr>
        <p:spPr/>
        <p:txBody>
          <a:bodyPr/>
          <a:lstStyle/>
          <a:p>
            <a:fld id="{4620DE74-89B6-4844-A073-DF65CB847BFF}" type="slidenum">
              <a:rPr lang="en-GB" smtClean="0"/>
              <a:t>‹#›</a:t>
            </a:fld>
            <a:endParaRPr lang="en-GB"/>
          </a:p>
        </p:txBody>
      </p:sp>
    </p:spTree>
    <p:extLst>
      <p:ext uri="{BB962C8B-B14F-4D97-AF65-F5344CB8AC3E}">
        <p14:creationId xmlns:p14="http://schemas.microsoft.com/office/powerpoint/2010/main" val="1767749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DDE58C-3B92-A084-690E-104E02D47E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C1029C-BEA5-874A-A790-725625B6CB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395013-FA38-D9A9-5A22-A692405B38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77ABCF-5DD5-4127-B089-B8E08DF64FEC}" type="datetimeFigureOut">
              <a:rPr lang="en-GB" smtClean="0"/>
              <a:t>24/06/2024</a:t>
            </a:fld>
            <a:endParaRPr lang="en-GB"/>
          </a:p>
        </p:txBody>
      </p:sp>
      <p:sp>
        <p:nvSpPr>
          <p:cNvPr id="5" name="Footer Placeholder 4">
            <a:extLst>
              <a:ext uri="{FF2B5EF4-FFF2-40B4-BE49-F238E27FC236}">
                <a16:creationId xmlns:a16="http://schemas.microsoft.com/office/drawing/2014/main" id="{5968051C-0164-6018-668B-62390557A4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594327B-EBA0-18BF-E570-A6E9D08D23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620DE74-89B6-4844-A073-DF65CB847BFF}" type="slidenum">
              <a:rPr lang="en-GB" smtClean="0"/>
              <a:t>‹#›</a:t>
            </a:fld>
            <a:endParaRPr lang="en-GB"/>
          </a:p>
        </p:txBody>
      </p:sp>
    </p:spTree>
    <p:extLst>
      <p:ext uri="{BB962C8B-B14F-4D97-AF65-F5344CB8AC3E}">
        <p14:creationId xmlns:p14="http://schemas.microsoft.com/office/powerpoint/2010/main" val="32738615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www.legislation.gov.uk/ukpga/2000/14/contents" TargetMode="External"/><Relationship Id="rId3" Type="http://schemas.openxmlformats.org/officeDocument/2006/relationships/hyperlink" Target="https://www.ageuk.org.uk/search/?q=What+is+self+funding" TargetMode="External"/><Relationship Id="rId7" Type="http://schemas.openxmlformats.org/officeDocument/2006/relationships/hyperlink" Target="https://doi.org/10.1080/08946566.2020.1737615" TargetMode="External"/><Relationship Id="rId2" Type="http://schemas.openxmlformats.org/officeDocument/2006/relationships/hyperlink" Target="https://www.homecare.co.uk/advice/local-authority-funding-for-home-care" TargetMode="External"/><Relationship Id="rId1" Type="http://schemas.openxmlformats.org/officeDocument/2006/relationships/slideLayout" Target="../slideLayouts/slideLayout2.xml"/><Relationship Id="rId6" Type="http://schemas.openxmlformats.org/officeDocument/2006/relationships/hyperlink" Target="https://doi.org/10.1186/1477-7525-9-13" TargetMode="External"/><Relationship Id="rId5" Type="http://schemas.openxmlformats.org/officeDocument/2006/relationships/hyperlink" Target="https://doi.org/10.1177/0038038513500098" TargetMode="External"/><Relationship Id="rId4" Type="http://schemas.openxmlformats.org/officeDocument/2006/relationships/hyperlink" Target="https://doi.org/10.1113/JP270579" TargetMode="External"/><Relationship Id="rId9" Type="http://schemas.openxmlformats.org/officeDocument/2006/relationships/hyperlink" Target="https://www.carersuk.org/help-and-advice/practical-support/arranging-care-and-support-for-someone/residential-care/"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doi.org/10.1017/S0144686X96006356" TargetMode="External"/><Relationship Id="rId3" Type="http://schemas.openxmlformats.org/officeDocument/2006/relationships/hyperlink" Target="https://doi.org/10.1136/bmj.323.7315.719" TargetMode="External"/><Relationship Id="rId7" Type="http://schemas.openxmlformats.org/officeDocument/2006/relationships/hyperlink" Target="https://books.google.co.uk/books?hl=en&amp;lr=&amp;id=z7ZMcSP-VL" TargetMode="External"/><Relationship Id="rId2" Type="http://schemas.openxmlformats.org/officeDocument/2006/relationships/hyperlink" Target="https://doi.org/10.1002/gps.813" TargetMode="External"/><Relationship Id="rId1" Type="http://schemas.openxmlformats.org/officeDocument/2006/relationships/slideLayout" Target="../slideLayouts/slideLayout2.xml"/><Relationship Id="rId6" Type="http://schemas.openxmlformats.org/officeDocument/2006/relationships/hyperlink" Target="https://doi.org/10.1177/07334648211036402" TargetMode="External"/><Relationship Id="rId11" Type="http://schemas.openxmlformats.org/officeDocument/2006/relationships/hyperlink" Target="https://www.britishcouncil.nl/sites/default/files/social_care_older_people_kings_fund_sep_2016.pdf" TargetMode="External"/><Relationship Id="rId5" Type="http://schemas.openxmlformats.org/officeDocument/2006/relationships/hyperlink" Target="https://d1wqtxts1xzle7.cloudfront.net/111838271/__lse.ac.uk_storage_LIBRARY_Secondary" TargetMode="External"/><Relationship Id="rId10" Type="http://schemas.openxmlformats.org/officeDocument/2006/relationships/hyperlink" Target="https://aru.figshare.com/articles/thesis/Domiciliary_care_self_and_older_age/23760969" TargetMode="External"/><Relationship Id="rId4" Type="http://schemas.openxmlformats.org/officeDocument/2006/relationships/hyperlink" Target="https://doi.org/3" TargetMode="External"/><Relationship Id="rId9" Type="http://schemas.openxmlformats.org/officeDocument/2006/relationships/hyperlink" Target="https://doi.org/10.3399/bjgp19X704561"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doi.org/10.1186/s40064-015-1307-x" TargetMode="External"/><Relationship Id="rId3" Type="http://schemas.openxmlformats.org/officeDocument/2006/relationships/hyperlink" Target="https://doi.org/10.1136/bmj.323.7312.566" TargetMode="External"/><Relationship Id="rId7" Type="http://schemas.openxmlformats.org/officeDocument/2006/relationships/hyperlink" Target="https://doi.org/10.1002/hrm.21685" TargetMode="External"/><Relationship Id="rId2" Type="http://schemas.openxmlformats.org/officeDocument/2006/relationships/hyperlink" Target="https://eprints.lse.ac.uk/29040/" TargetMode="External"/><Relationship Id="rId1" Type="http://schemas.openxmlformats.org/officeDocument/2006/relationships/slideLayout" Target="../slideLayouts/slideLayout2.xml"/><Relationship Id="rId6" Type="http://schemas.openxmlformats.org/officeDocument/2006/relationships/hyperlink" Target="https://www.nhs.uk/conditions/end-of-life-care/where-you-can-have-care/care-at-home/" TargetMode="External"/><Relationship Id="rId5" Type="http://schemas.openxmlformats.org/officeDocument/2006/relationships/hyperlink" Target="https://doi.org/10.4324/9781315551128" TargetMode="External"/><Relationship Id="rId4" Type="http://schemas.openxmlformats.org/officeDocument/2006/relationships/hyperlink" Target="https://doi.org/10.1016/j.disamonth.2015.09.005" TargetMode="External"/><Relationship Id="rId9" Type="http://schemas.openxmlformats.org/officeDocument/2006/relationships/hyperlink" Target="https://books.google.co.uk/books?hl=en&amp;lr=&amp;id=rp_8EAAAQBAJ&amp;oi=fnd&amp;pg=PA1936&amp;dq=How+is+the+local+authority+fund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researchgate.net/profile/Roosa-Tikkanen/publication/347011106_International_Profiles_of_Health_Care_S" TargetMode="External"/><Relationship Id="rId2" Type="http://schemas.openxmlformats.org/officeDocument/2006/relationships/hyperlink" Target="https://www.legislation.gov.uk/ukdsi/2014/9780111117613/contents" TargetMode="External"/><Relationship Id="rId1" Type="http://schemas.openxmlformats.org/officeDocument/2006/relationships/slideLayout" Target="../slideLayouts/slideLayout2.xml"/><Relationship Id="rId6" Type="http://schemas.openxmlformats.org/officeDocument/2006/relationships/hyperlink" Target="https://doi.org/10.3390/ijerph16020192" TargetMode="External"/><Relationship Id="rId5" Type="http://schemas.openxmlformats.org/officeDocument/2006/relationships/hyperlink" Target="https://doi.org/10.1007/978-3-030-22009-9_645" TargetMode="External"/><Relationship Id="rId4" Type="http://schemas.openxmlformats.org/officeDocument/2006/relationships/hyperlink" Target="https://doi.org/10.1080/13607860500310518"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spacecoastdaily.com/2020/06/what-are-the-warning-signs-of-elder-abuse/" TargetMode="External"/><Relationship Id="rId3" Type="http://schemas.openxmlformats.org/officeDocument/2006/relationships/hyperlink" Target="https://www.tlccare.co.uk/care-services/our-approach-to-residential-care/" TargetMode="External"/><Relationship Id="rId7" Type="http://schemas.openxmlformats.org/officeDocument/2006/relationships/hyperlink" Target="https://greenwichsafeguardingadults.org.uk/home/who-is-an-adult-at-risk/" TargetMode="External"/><Relationship Id="rId2" Type="http://schemas.openxmlformats.org/officeDocument/2006/relationships/hyperlink" Target="https://www.careuk.com/help-advice/what-s-the-difference-between-a-care-home-and-a-nursing-home" TargetMode="External"/><Relationship Id="rId1" Type="http://schemas.openxmlformats.org/officeDocument/2006/relationships/slideLayout" Target="../slideLayouts/slideLayout2.xml"/><Relationship Id="rId6" Type="http://schemas.openxmlformats.org/officeDocument/2006/relationships/hyperlink" Target="https://www.tvlicensing.co.uk/easy-read/if-you-live-in-residential-care-ea14" TargetMode="External"/><Relationship Id="rId5" Type="http://schemas.openxmlformats.org/officeDocument/2006/relationships/hyperlink" Target="https://www.theliveincarecompany.co.uk/care-guides/a-guide-to-domiciliary-care/" TargetMode="External"/><Relationship Id="rId10" Type="http://schemas.openxmlformats.org/officeDocument/2006/relationships/hyperlink" Target="https://www.verywellhealth.com/what-is-palliative-care-1132354" TargetMode="External"/><Relationship Id="rId4" Type="http://schemas.openxmlformats.org/officeDocument/2006/relationships/hyperlink" Target="https://money.com/this-is-the-age-when-you-become-old-according-to-four-different-generations/" TargetMode="External"/><Relationship Id="rId9" Type="http://schemas.openxmlformats.org/officeDocument/2006/relationships/hyperlink" Target="https://www.nursenextdoor.com.au/blog/the-5-stages-of-palliative-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8004CF0-0960-3885-D040-1815F317CC57}"/>
              </a:ext>
            </a:extLst>
          </p:cNvPr>
          <p:cNvPicPr>
            <a:picLocks noChangeAspect="1"/>
          </p:cNvPicPr>
          <p:nvPr/>
        </p:nvPicPr>
        <p:blipFill rotWithShape="1">
          <a:blip r:embed="rId2"/>
          <a:srcRect t="4158"/>
          <a:stretch/>
        </p:blipFill>
        <p:spPr>
          <a:xfrm>
            <a:off x="5495540" y="10"/>
            <a:ext cx="6696457"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FEE26D-233B-E096-457B-1137D3FAA176}"/>
              </a:ext>
            </a:extLst>
          </p:cNvPr>
          <p:cNvSpPr>
            <a:spLocks noGrp="1"/>
          </p:cNvSpPr>
          <p:nvPr>
            <p:ph type="ctrTitle"/>
          </p:nvPr>
        </p:nvSpPr>
        <p:spPr>
          <a:xfrm>
            <a:off x="838200" y="365125"/>
            <a:ext cx="3822189" cy="1899912"/>
          </a:xfrm>
        </p:spPr>
        <p:txBody>
          <a:bodyPr vert="horz" lIns="91440" tIns="45720" rIns="91440" bIns="45720" rtlCol="0" anchor="ctr">
            <a:normAutofit/>
          </a:bodyPr>
          <a:lstStyle/>
          <a:p>
            <a:pPr algn="l"/>
            <a:r>
              <a:rPr lang="en-US" sz="4000"/>
              <a:t> </a:t>
            </a:r>
          </a:p>
        </p:txBody>
      </p:sp>
      <p:sp>
        <p:nvSpPr>
          <p:cNvPr id="3" name="Subtitle 2">
            <a:extLst>
              <a:ext uri="{FF2B5EF4-FFF2-40B4-BE49-F238E27FC236}">
                <a16:creationId xmlns:a16="http://schemas.microsoft.com/office/drawing/2014/main" id="{6868680F-30D4-99BB-BAA6-4342F92EDD30}"/>
              </a:ext>
            </a:extLst>
          </p:cNvPr>
          <p:cNvSpPr>
            <a:spLocks noGrp="1"/>
          </p:cNvSpPr>
          <p:nvPr>
            <p:ph type="subTitle" idx="1"/>
          </p:nvPr>
        </p:nvSpPr>
        <p:spPr>
          <a:xfrm>
            <a:off x="326572" y="566057"/>
            <a:ext cx="5257799" cy="5926818"/>
          </a:xfrm>
        </p:spPr>
        <p:txBody>
          <a:bodyPr vert="horz" lIns="91440" tIns="45720" rIns="91440" bIns="45720" rtlCol="0">
            <a:normAutofit/>
          </a:bodyPr>
          <a:lstStyle/>
          <a:p>
            <a:pPr indent="-228600" algn="l">
              <a:buFont typeface="Arial" panose="020B0604020202020204" pitchFamily="34" charset="0"/>
              <a:buChar char="•"/>
            </a:pPr>
            <a:endParaRPr lang="en-US" sz="2000" b="1" dirty="0">
              <a:latin typeface="Arial" panose="020B0604020202020204" pitchFamily="34" charset="0"/>
              <a:cs typeface="Arial" panose="020B0604020202020204" pitchFamily="34" charset="0"/>
            </a:endParaRP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Student Name:</a:t>
            </a:r>
            <a:r>
              <a:rPr lang="en-US" sz="2000" dirty="0">
                <a:latin typeface="Arial" panose="020B0604020202020204" pitchFamily="34" charset="0"/>
                <a:cs typeface="Arial" panose="020B0604020202020204" pitchFamily="34" charset="0"/>
              </a:rPr>
              <a:t> Adji Makangila</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Student ID: </a:t>
            </a:r>
            <a:r>
              <a:rPr lang="en-US" sz="2000" dirty="0">
                <a:latin typeface="Arial" panose="020B0604020202020204" pitchFamily="34" charset="0"/>
                <a:cs typeface="Arial" panose="020B0604020202020204" pitchFamily="34" charset="0"/>
              </a:rPr>
              <a:t>2126238 </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Student name: </a:t>
            </a:r>
            <a:r>
              <a:rPr lang="en-US" sz="2000" dirty="0">
                <a:latin typeface="Arial" panose="020B0604020202020204" pitchFamily="34" charset="0"/>
                <a:cs typeface="Arial" panose="020B0604020202020204" pitchFamily="34" charset="0"/>
              </a:rPr>
              <a:t>Donna </a:t>
            </a:r>
            <a:r>
              <a:rPr lang="en-US" sz="2000" dirty="0" err="1">
                <a:latin typeface="Arial" panose="020B0604020202020204" pitchFamily="34" charset="0"/>
                <a:cs typeface="Arial" panose="020B0604020202020204" pitchFamily="34" charset="0"/>
              </a:rPr>
              <a:t>Shilunga</a:t>
            </a:r>
            <a:r>
              <a:rPr lang="en-US" sz="2000" dirty="0">
                <a:latin typeface="Arial" panose="020B0604020202020204" pitchFamily="34" charset="0"/>
                <a:cs typeface="Arial" panose="020B0604020202020204" pitchFamily="34" charset="0"/>
              </a:rPr>
              <a:t> </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Student ID: </a:t>
            </a:r>
            <a:r>
              <a:rPr lang="en-US" sz="2000" dirty="0">
                <a:latin typeface="Arial" panose="020B0604020202020204" pitchFamily="34" charset="0"/>
                <a:cs typeface="Arial" panose="020B0604020202020204" pitchFamily="34" charset="0"/>
              </a:rPr>
              <a:t>2129251</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Lecture name: </a:t>
            </a:r>
            <a:r>
              <a:rPr lang="en-US" sz="2000" dirty="0">
                <a:latin typeface="Arial" panose="020B0604020202020204" pitchFamily="34" charset="0"/>
                <a:cs typeface="Arial" panose="020B0604020202020204" pitchFamily="34" charset="0"/>
              </a:rPr>
              <a:t>Joanne Davies </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Module Title: </a:t>
            </a:r>
            <a:r>
              <a:rPr lang="en-US" sz="2000" dirty="0">
                <a:latin typeface="Arial" panose="020B0604020202020204" pitchFamily="34" charset="0"/>
                <a:cs typeface="Arial" panose="020B0604020202020204" pitchFamily="34" charset="0"/>
              </a:rPr>
              <a:t>Living with Care: The Older Person </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Module Code: </a:t>
            </a:r>
            <a:r>
              <a:rPr lang="en-US" sz="2000" dirty="0">
                <a:latin typeface="Arial" panose="020B0604020202020204" pitchFamily="34" charset="0"/>
                <a:cs typeface="Arial" panose="020B0604020202020204" pitchFamily="34" charset="0"/>
              </a:rPr>
              <a:t>BMHP6009</a:t>
            </a:r>
          </a:p>
          <a:p>
            <a:pPr indent="-228600" algn="l">
              <a:buFont typeface="Arial" panose="020B0604020202020204" pitchFamily="34" charset="0"/>
              <a:buChar char="•"/>
            </a:pPr>
            <a:r>
              <a:rPr lang="en-US" sz="2000" b="1" dirty="0">
                <a:latin typeface="Arial" panose="020B0604020202020204" pitchFamily="34" charset="0"/>
                <a:cs typeface="Arial" panose="020B0604020202020204" pitchFamily="34" charset="0"/>
              </a:rPr>
              <a:t>Assignment title</a:t>
            </a:r>
            <a:r>
              <a:rPr lang="en-US" sz="2000" dirty="0">
                <a:latin typeface="Arial" panose="020B0604020202020204" pitchFamily="34" charset="0"/>
                <a:cs typeface="Arial" panose="020B0604020202020204" pitchFamily="34" charset="0"/>
              </a:rPr>
              <a:t>: Debate presentation and supporting paper</a:t>
            </a:r>
          </a:p>
        </p:txBody>
      </p:sp>
    </p:spTree>
    <p:extLst>
      <p:ext uri="{BB962C8B-B14F-4D97-AF65-F5344CB8AC3E}">
        <p14:creationId xmlns:p14="http://schemas.microsoft.com/office/powerpoint/2010/main" val="88896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393AC9-ABCE-7868-3EBE-08B730BF0C64}"/>
              </a:ext>
            </a:extLst>
          </p:cNvPr>
          <p:cNvSpPr>
            <a:spLocks noGrp="1"/>
          </p:cNvSpPr>
          <p:nvPr>
            <p:ph type="title"/>
          </p:nvPr>
        </p:nvSpPr>
        <p:spPr>
          <a:xfrm>
            <a:off x="838201" y="345810"/>
            <a:ext cx="5120561" cy="1325563"/>
          </a:xfrm>
        </p:spPr>
        <p:txBody>
          <a:bodyPr>
            <a:normAutofit/>
          </a:bodyPr>
          <a:lstStyle/>
          <a:p>
            <a:r>
              <a:rPr lang="en-GB" b="1">
                <a:latin typeface="Arial" panose="020B0604020202020204" pitchFamily="34" charset="0"/>
                <a:cs typeface="Arial" panose="020B0604020202020204" pitchFamily="34" charset="0"/>
              </a:rPr>
              <a:t>Introduction</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1C2B461-8C2C-121D-56A0-31C36CF039D0}"/>
              </a:ext>
            </a:extLst>
          </p:cNvPr>
          <p:cNvSpPr>
            <a:spLocks noGrp="1"/>
          </p:cNvSpPr>
          <p:nvPr>
            <p:ph idx="1"/>
          </p:nvPr>
        </p:nvSpPr>
        <p:spPr>
          <a:xfrm>
            <a:off x="141514" y="1589314"/>
            <a:ext cx="5788881" cy="5148943"/>
          </a:xfrm>
        </p:spPr>
        <p:txBody>
          <a:bodyPr>
            <a:normAutofit/>
          </a:bodyPr>
          <a:lstStyle/>
          <a:p>
            <a:pPr marL="0" indent="0">
              <a:buNone/>
            </a:pPr>
            <a:r>
              <a:rPr lang="en-GB" sz="1800" dirty="0">
                <a:latin typeface="Arial" panose="020B0604020202020204" pitchFamily="34" charset="0"/>
                <a:cs typeface="Arial" panose="020B0604020202020204" pitchFamily="34" charset="0"/>
              </a:rPr>
              <a:t>In this debate we are going to discuss the advantages and disadvantages of living in domiciliary care when arguing for and against whether elderly people should be best cared for in their own homes. </a:t>
            </a:r>
          </a:p>
          <a:p>
            <a:pPr marL="0" indent="0">
              <a:buNone/>
            </a:pPr>
            <a:r>
              <a:rPr lang="en-GB" sz="1800" dirty="0">
                <a:latin typeface="Arial" panose="020B0604020202020204" pitchFamily="34" charset="0"/>
                <a:cs typeface="Arial" panose="020B0604020202020204" pitchFamily="34" charset="0"/>
              </a:rPr>
              <a:t>In our debate, we will cover points such as:</a:t>
            </a:r>
          </a:p>
          <a:p>
            <a:r>
              <a:rPr lang="en-GB" sz="1800" dirty="0">
                <a:latin typeface="Arial" panose="020B0604020202020204" pitchFamily="34" charset="0"/>
                <a:cs typeface="Arial" panose="020B0604020202020204" pitchFamily="34" charset="0"/>
              </a:rPr>
              <a:t>	The definitions of Residential care and Domiciliary care.</a:t>
            </a:r>
          </a:p>
          <a:p>
            <a:r>
              <a:rPr lang="en-GB" sz="1800" dirty="0">
                <a:latin typeface="Arial" panose="020B0604020202020204" pitchFamily="34" charset="0"/>
                <a:cs typeface="Arial" panose="020B0604020202020204" pitchFamily="34" charset="0"/>
              </a:rPr>
              <a:t>	Funding options available for care in the UK</a:t>
            </a:r>
          </a:p>
          <a:p>
            <a:r>
              <a:rPr lang="en-GB" sz="1800" dirty="0">
                <a:latin typeface="Arial" panose="020B0604020202020204" pitchFamily="34" charset="0"/>
                <a:cs typeface="Arial" panose="020B0604020202020204" pitchFamily="34" charset="0"/>
              </a:rPr>
              <a:t>	End-of-life care </a:t>
            </a:r>
          </a:p>
          <a:p>
            <a:r>
              <a:rPr lang="en-GB" sz="1800" dirty="0">
                <a:latin typeface="Arial" panose="020B0604020202020204" pitchFamily="34" charset="0"/>
                <a:cs typeface="Arial" panose="020B0604020202020204" pitchFamily="34" charset="0"/>
              </a:rPr>
              <a:t>	Availability of care in UK</a:t>
            </a:r>
          </a:p>
          <a:p>
            <a:r>
              <a:rPr lang="en-GB" sz="1800" dirty="0">
                <a:latin typeface="Arial" panose="020B0604020202020204" pitchFamily="34" charset="0"/>
                <a:cs typeface="Arial" panose="020B0604020202020204" pitchFamily="34" charset="0"/>
              </a:rPr>
              <a:t>	Theory of ageing </a:t>
            </a:r>
          </a:p>
          <a:p>
            <a:r>
              <a:rPr lang="en-GB" sz="1800" dirty="0">
                <a:latin typeface="Arial" panose="020B0604020202020204" pitchFamily="34" charset="0"/>
                <a:cs typeface="Arial" panose="020B0604020202020204" pitchFamily="34" charset="0"/>
              </a:rPr>
              <a:t>	Conclusion </a:t>
            </a:r>
          </a:p>
          <a:p>
            <a:r>
              <a:rPr lang="en-GB" sz="1800" dirty="0">
                <a:latin typeface="Arial" panose="020B0604020202020204" pitchFamily="34" charset="0"/>
                <a:cs typeface="Arial" panose="020B0604020202020204" pitchFamily="34" charset="0"/>
              </a:rPr>
              <a:t>	Recommendation</a:t>
            </a:r>
          </a:p>
          <a:p>
            <a:r>
              <a:rPr lang="en-GB" sz="1800" dirty="0">
                <a:latin typeface="Arial" panose="020B0604020202020204" pitchFamily="34" charset="0"/>
                <a:cs typeface="Arial" panose="020B0604020202020204" pitchFamily="34" charset="0"/>
              </a:rPr>
              <a:t>	References </a:t>
            </a:r>
          </a:p>
          <a:p>
            <a:endParaRPr lang="en-GB" sz="1500" dirty="0"/>
          </a:p>
        </p:txBody>
      </p:sp>
      <p:sp>
        <p:nvSpPr>
          <p:cNvPr id="16" name="Oval 15">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F376E16-AAB8-1133-09C3-3C8237183321}"/>
              </a:ext>
            </a:extLst>
          </p:cNvPr>
          <p:cNvPicPr>
            <a:picLocks noChangeAspect="1"/>
          </p:cNvPicPr>
          <p:nvPr/>
        </p:nvPicPr>
        <p:blipFill rotWithShape="1">
          <a:blip r:embed="rId2"/>
          <a:srcRect l="11777" r="18878"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4"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4" name="Picture 3">
            <a:extLst>
              <a:ext uri="{FF2B5EF4-FFF2-40B4-BE49-F238E27FC236}">
                <a16:creationId xmlns:a16="http://schemas.microsoft.com/office/drawing/2014/main" id="{B5969D6E-17D8-67FE-3599-D63A53EA59D0}"/>
              </a:ext>
            </a:extLst>
          </p:cNvPr>
          <p:cNvPicPr>
            <a:picLocks noChangeAspect="1"/>
          </p:cNvPicPr>
          <p:nvPr/>
        </p:nvPicPr>
        <p:blipFill rotWithShape="1">
          <a:blip r:embed="rId3"/>
          <a:srcRect l="13339" r="8565"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3089271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9F555E-CE7C-4CF7-B1FB-206D75CBB24E}"/>
              </a:ext>
            </a:extLst>
          </p:cNvPr>
          <p:cNvSpPr>
            <a:spLocks noGrp="1"/>
          </p:cNvSpPr>
          <p:nvPr>
            <p:ph type="title"/>
          </p:nvPr>
        </p:nvSpPr>
        <p:spPr>
          <a:xfrm>
            <a:off x="413657" y="325369"/>
            <a:ext cx="4595025" cy="1767737"/>
          </a:xfrm>
        </p:spPr>
        <p:txBody>
          <a:bodyPr anchor="b">
            <a:normAutofit/>
          </a:bodyPr>
          <a:lstStyle/>
          <a:p>
            <a:r>
              <a:rPr lang="en-GB" sz="5400" b="1" dirty="0">
                <a:latin typeface="Arial" panose="020B0604020202020204" pitchFamily="34" charset="0"/>
                <a:cs typeface="Arial" panose="020B0604020202020204" pitchFamily="34" charset="0"/>
              </a:rPr>
              <a:t>What is old age?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531FD6-C59B-D200-6478-5B062DC0D3CA}"/>
              </a:ext>
            </a:extLst>
          </p:cNvPr>
          <p:cNvSpPr>
            <a:spLocks noGrp="1"/>
          </p:cNvSpPr>
          <p:nvPr>
            <p:ph idx="1"/>
          </p:nvPr>
        </p:nvSpPr>
        <p:spPr>
          <a:xfrm>
            <a:off x="87086" y="3099169"/>
            <a:ext cx="5116285" cy="3287157"/>
          </a:xfrm>
        </p:spPr>
        <p:txBody>
          <a:bodyPr>
            <a:normAutofit/>
          </a:bodyPr>
          <a:lstStyle/>
          <a:p>
            <a:pPr marL="0" indent="0">
              <a:buNone/>
            </a:pPr>
            <a:r>
              <a:rPr lang="en-GB" sz="2400" dirty="0">
                <a:latin typeface="Arial" panose="020B0604020202020204" pitchFamily="34" charset="0"/>
                <a:cs typeface="Arial" panose="020B0604020202020204" pitchFamily="34" charset="0"/>
              </a:rPr>
              <a:t>Old in the UK and internationally are defined depending on criteria that include, physical appearance, chronological age or inability to take care of oneself that can also be seen as participating in economic activity or being in retirement, which is usually at the age of 65 or plus (Sabharwal et al. 2015).</a:t>
            </a:r>
          </a:p>
          <a:p>
            <a:endParaRPr lang="en-GB" sz="2000" dirty="0">
              <a:latin typeface="Arial" panose="020B0604020202020204" pitchFamily="34" charset="0"/>
              <a:cs typeface="Arial" panose="020B0604020202020204" pitchFamily="34" charset="0"/>
            </a:endParaRPr>
          </a:p>
        </p:txBody>
      </p:sp>
      <p:pic>
        <p:nvPicPr>
          <p:cNvPr id="4" name="Picture 3" descr="A collage of women's faces&#10;&#10;Description automatically generated">
            <a:extLst>
              <a:ext uri="{FF2B5EF4-FFF2-40B4-BE49-F238E27FC236}">
                <a16:creationId xmlns:a16="http://schemas.microsoft.com/office/drawing/2014/main" id="{759F22A8-07F1-E910-D7E0-1CCE6880F8AD}"/>
              </a:ext>
            </a:extLst>
          </p:cNvPr>
          <p:cNvPicPr>
            <a:picLocks noChangeAspect="1"/>
          </p:cNvPicPr>
          <p:nvPr/>
        </p:nvPicPr>
        <p:blipFill rotWithShape="1">
          <a:blip r:embed="rId2"/>
          <a:srcRect l="15274" r="17773"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362147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394842B0-684D-44CC-B4BC-D13331CFD2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1CC64A-02C9-565A-60BA-599D4747A8A0}"/>
              </a:ext>
            </a:extLst>
          </p:cNvPr>
          <p:cNvSpPr>
            <a:spLocks noGrp="1"/>
          </p:cNvSpPr>
          <p:nvPr>
            <p:ph type="title"/>
          </p:nvPr>
        </p:nvSpPr>
        <p:spPr>
          <a:xfrm>
            <a:off x="640080" y="329184"/>
            <a:ext cx="6894576" cy="1560576"/>
          </a:xfrm>
        </p:spPr>
        <p:txBody>
          <a:bodyPr anchor="b">
            <a:normAutofit/>
          </a:bodyPr>
          <a:lstStyle/>
          <a:p>
            <a:r>
              <a:rPr lang="en-GB" sz="4100" b="1" dirty="0">
                <a:latin typeface="Arial" panose="020B0604020202020204" pitchFamily="34" charset="0"/>
                <a:cs typeface="Arial" panose="020B0604020202020204" pitchFamily="34" charset="0"/>
              </a:rPr>
              <a:t>What is Domiciliary care and Residential care? </a:t>
            </a:r>
          </a:p>
        </p:txBody>
      </p:sp>
      <p:sp>
        <p:nvSpPr>
          <p:cNvPr id="30" name="sketch line">
            <a:extLst>
              <a:ext uri="{FF2B5EF4-FFF2-40B4-BE49-F238E27FC236}">
                <a16:creationId xmlns:a16="http://schemas.microsoft.com/office/drawing/2014/main" id="{4C2A3DC3-F495-4B99-9FF3-3FB30D632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293C88-A836-5903-6965-28C1DDA82D3E}"/>
              </a:ext>
            </a:extLst>
          </p:cNvPr>
          <p:cNvSpPr>
            <a:spLocks noGrp="1"/>
          </p:cNvSpPr>
          <p:nvPr>
            <p:ph idx="1"/>
          </p:nvPr>
        </p:nvSpPr>
        <p:spPr>
          <a:xfrm>
            <a:off x="130629" y="2706624"/>
            <a:ext cx="7404027" cy="4056888"/>
          </a:xfrm>
        </p:spPr>
        <p:txBody>
          <a:bodyPr>
            <a:normAutofit/>
          </a:bodyPr>
          <a:lstStyle/>
          <a:p>
            <a:r>
              <a:rPr lang="en-GB" sz="2000" dirty="0">
                <a:latin typeface="Arial" panose="020B0604020202020204" pitchFamily="34" charset="0"/>
                <a:cs typeface="Arial" panose="020B0604020202020204" pitchFamily="34" charset="0"/>
              </a:rPr>
              <a:t>Domiciliary care is providing care services to individuals in their own homes. This type of care allows people to maintain their independence while receiving assistance with daily activities (Bolton and </a:t>
            </a:r>
            <a:r>
              <a:rPr lang="en-GB" sz="2000" dirty="0" err="1">
                <a:latin typeface="Arial" panose="020B0604020202020204" pitchFamily="34" charset="0"/>
                <a:cs typeface="Arial" panose="020B0604020202020204" pitchFamily="34" charset="0"/>
              </a:rPr>
              <a:t>Wibberley</a:t>
            </a:r>
            <a:r>
              <a:rPr lang="en-GB" sz="2000" dirty="0">
                <a:latin typeface="Arial" panose="020B0604020202020204" pitchFamily="34" charset="0"/>
                <a:cs typeface="Arial" panose="020B0604020202020204" pitchFamily="34" charset="0"/>
              </a:rPr>
              <a:t>, 2014).</a:t>
            </a:r>
          </a:p>
          <a:p>
            <a:r>
              <a:rPr lang="en-GB" sz="2000" dirty="0">
                <a:latin typeface="Arial" panose="020B0604020202020204" pitchFamily="34" charset="0"/>
                <a:cs typeface="Arial" panose="020B0604020202020204" pitchFamily="34" charset="0"/>
              </a:rPr>
              <a:t> Residential care refers to long-term care provided in a residential setting, such as a care home or nursing home, where individuals live on a full-time basis. This type of care offers accommodation, meals, personal care, and 24-hour support services (</a:t>
            </a:r>
            <a:r>
              <a:rPr lang="en-GB" sz="2000" dirty="0" err="1">
                <a:latin typeface="Arial" panose="020B0604020202020204" pitchFamily="34" charset="0"/>
                <a:cs typeface="Arial" panose="020B0604020202020204" pitchFamily="34" charset="0"/>
              </a:rPr>
              <a:t>Carersuk</a:t>
            </a:r>
            <a:r>
              <a:rPr lang="en-GB" sz="2000" dirty="0">
                <a:latin typeface="Arial" panose="020B0604020202020204" pitchFamily="34" charset="0"/>
                <a:cs typeface="Arial" panose="020B0604020202020204" pitchFamily="34" charset="0"/>
              </a:rPr>
              <a:t>, 2024).</a:t>
            </a:r>
          </a:p>
          <a:p>
            <a:r>
              <a:rPr lang="en-GB" sz="2000" dirty="0">
                <a:latin typeface="Arial" panose="020B0604020202020204" pitchFamily="34" charset="0"/>
                <a:cs typeface="Arial" panose="020B0604020202020204" pitchFamily="34" charset="0"/>
              </a:rPr>
              <a:t>Both provisions assist individuals with daily living activities, and the choice between them depends on the specific needs, preferences, and circumstances of the individual (Challis and Hughes, 2003)</a:t>
            </a:r>
          </a:p>
        </p:txBody>
      </p:sp>
      <p:pic>
        <p:nvPicPr>
          <p:cNvPr id="4" name="Picture 3">
            <a:extLst>
              <a:ext uri="{FF2B5EF4-FFF2-40B4-BE49-F238E27FC236}">
                <a16:creationId xmlns:a16="http://schemas.microsoft.com/office/drawing/2014/main" id="{4D3EB958-4CC0-1445-F00D-51BC41BA64A7}"/>
              </a:ext>
            </a:extLst>
          </p:cNvPr>
          <p:cNvPicPr>
            <a:picLocks noChangeAspect="1"/>
          </p:cNvPicPr>
          <p:nvPr/>
        </p:nvPicPr>
        <p:blipFill rotWithShape="1">
          <a:blip r:embed="rId2"/>
          <a:srcRect l="1712" r="1716"/>
          <a:stretch/>
        </p:blipFill>
        <p:spPr>
          <a:xfrm>
            <a:off x="8156454" y="-7"/>
            <a:ext cx="4035547" cy="4178808"/>
          </a:xfrm>
          <a:custGeom>
            <a:avLst/>
            <a:gdLst/>
            <a:ahLst/>
            <a:cxnLst/>
            <a:rect l="l" t="t" r="r" b="b"/>
            <a:pathLst>
              <a:path w="4035547" h="4178808">
                <a:moveTo>
                  <a:pt x="14988" y="0"/>
                </a:moveTo>
                <a:lnTo>
                  <a:pt x="4035547" y="0"/>
                </a:lnTo>
                <a:lnTo>
                  <a:pt x="4035547" y="4161794"/>
                </a:lnTo>
                <a:lnTo>
                  <a:pt x="3918602" y="4164199"/>
                </a:lnTo>
                <a:cubicBezTo>
                  <a:pt x="3673497" y="4178956"/>
                  <a:pt x="3428120" y="4172295"/>
                  <a:pt x="3183014" y="4175560"/>
                </a:cubicBezTo>
                <a:cubicBezTo>
                  <a:pt x="2855121" y="4180001"/>
                  <a:pt x="2527499" y="4168639"/>
                  <a:pt x="2199742" y="4167595"/>
                </a:cubicBezTo>
                <a:cubicBezTo>
                  <a:pt x="2132562" y="4167334"/>
                  <a:pt x="2065110" y="4170729"/>
                  <a:pt x="1998202" y="4175952"/>
                </a:cubicBezTo>
                <a:cubicBezTo>
                  <a:pt x="1905507" y="4183005"/>
                  <a:pt x="1814033" y="4174124"/>
                  <a:pt x="1722153" y="4165766"/>
                </a:cubicBezTo>
                <a:cubicBezTo>
                  <a:pt x="1611407" y="4155711"/>
                  <a:pt x="1500933" y="4164591"/>
                  <a:pt x="1390867" y="4176214"/>
                </a:cubicBezTo>
                <a:lnTo>
                  <a:pt x="1348076" y="4178808"/>
                </a:lnTo>
                <a:lnTo>
                  <a:pt x="597587" y="4178808"/>
                </a:lnTo>
                <a:lnTo>
                  <a:pt x="507890" y="4175773"/>
                </a:lnTo>
                <a:cubicBezTo>
                  <a:pt x="403218" y="4174810"/>
                  <a:pt x="298546" y="4175691"/>
                  <a:pt x="193840" y="4176214"/>
                </a:cubicBezTo>
                <a:lnTo>
                  <a:pt x="2757" y="4175742"/>
                </a:lnTo>
                <a:lnTo>
                  <a:pt x="2810" y="4034870"/>
                </a:lnTo>
                <a:cubicBezTo>
                  <a:pt x="5629" y="3979851"/>
                  <a:pt x="10539" y="3924896"/>
                  <a:pt x="15416" y="3870068"/>
                </a:cubicBezTo>
                <a:cubicBezTo>
                  <a:pt x="23018" y="3799731"/>
                  <a:pt x="25045" y="3728899"/>
                  <a:pt x="21498" y="3658244"/>
                </a:cubicBezTo>
                <a:cubicBezTo>
                  <a:pt x="17063" y="3602147"/>
                  <a:pt x="10095" y="3546050"/>
                  <a:pt x="8828" y="3489953"/>
                </a:cubicBezTo>
                <a:cubicBezTo>
                  <a:pt x="6548" y="3389688"/>
                  <a:pt x="7434" y="3289424"/>
                  <a:pt x="13262" y="3189160"/>
                </a:cubicBezTo>
                <a:cubicBezTo>
                  <a:pt x="16176" y="3138901"/>
                  <a:pt x="20864" y="3089150"/>
                  <a:pt x="22891" y="3038510"/>
                </a:cubicBezTo>
                <a:cubicBezTo>
                  <a:pt x="24918" y="2987870"/>
                  <a:pt x="28973" y="2936723"/>
                  <a:pt x="17444" y="2887098"/>
                </a:cubicBezTo>
                <a:cubicBezTo>
                  <a:pt x="-2068" y="2802699"/>
                  <a:pt x="12249" y="2718680"/>
                  <a:pt x="16430" y="2634534"/>
                </a:cubicBezTo>
                <a:cubicBezTo>
                  <a:pt x="18964" y="2582244"/>
                  <a:pt x="34168" y="2528685"/>
                  <a:pt x="20738" y="2477919"/>
                </a:cubicBezTo>
                <a:cubicBezTo>
                  <a:pt x="-421" y="2398342"/>
                  <a:pt x="13389" y="2320415"/>
                  <a:pt x="20738" y="2242107"/>
                </a:cubicBezTo>
                <a:cubicBezTo>
                  <a:pt x="29213" y="2168001"/>
                  <a:pt x="27718" y="2093082"/>
                  <a:pt x="16303" y="2019369"/>
                </a:cubicBezTo>
                <a:cubicBezTo>
                  <a:pt x="1986" y="1946239"/>
                  <a:pt x="1986" y="1871028"/>
                  <a:pt x="16303" y="1797899"/>
                </a:cubicBezTo>
                <a:cubicBezTo>
                  <a:pt x="28162" y="1737537"/>
                  <a:pt x="29530" y="1675589"/>
                  <a:pt x="20357" y="1614758"/>
                </a:cubicBezTo>
                <a:cubicBezTo>
                  <a:pt x="14149" y="1571226"/>
                  <a:pt x="3000" y="1527947"/>
                  <a:pt x="1480" y="1484415"/>
                </a:cubicBezTo>
                <a:cubicBezTo>
                  <a:pt x="-1662" y="1393377"/>
                  <a:pt x="200" y="1302238"/>
                  <a:pt x="7055" y="1211417"/>
                </a:cubicBezTo>
                <a:cubicBezTo>
                  <a:pt x="15036" y="1107980"/>
                  <a:pt x="30366" y="1004923"/>
                  <a:pt x="19724" y="900725"/>
                </a:cubicBezTo>
                <a:cubicBezTo>
                  <a:pt x="16050" y="864934"/>
                  <a:pt x="8575" y="829270"/>
                  <a:pt x="7815" y="793353"/>
                </a:cubicBezTo>
                <a:cubicBezTo>
                  <a:pt x="6168" y="726087"/>
                  <a:pt x="5407" y="659710"/>
                  <a:pt x="9208" y="590286"/>
                </a:cubicBezTo>
                <a:cubicBezTo>
                  <a:pt x="13009" y="520863"/>
                  <a:pt x="27452" y="450424"/>
                  <a:pt x="17697" y="382270"/>
                </a:cubicBezTo>
                <a:cubicBezTo>
                  <a:pt x="7941" y="314115"/>
                  <a:pt x="14276" y="247103"/>
                  <a:pt x="20611" y="180218"/>
                </a:cubicBezTo>
                <a:cubicBezTo>
                  <a:pt x="23652" y="148426"/>
                  <a:pt x="25711" y="116982"/>
                  <a:pt x="25156" y="85665"/>
                </a:cubicBezTo>
                <a:close/>
              </a:path>
            </a:pathLst>
          </a:custGeom>
        </p:spPr>
      </p:pic>
      <p:pic>
        <p:nvPicPr>
          <p:cNvPr id="5" name="Picture 4">
            <a:extLst>
              <a:ext uri="{FF2B5EF4-FFF2-40B4-BE49-F238E27FC236}">
                <a16:creationId xmlns:a16="http://schemas.microsoft.com/office/drawing/2014/main" id="{F7CFB14E-8914-1421-A24A-923517C19FFF}"/>
              </a:ext>
            </a:extLst>
          </p:cNvPr>
          <p:cNvPicPr>
            <a:picLocks noChangeAspect="1"/>
          </p:cNvPicPr>
          <p:nvPr/>
        </p:nvPicPr>
        <p:blipFill rotWithShape="1">
          <a:blip r:embed="rId3"/>
          <a:srcRect l="22102" r="12279" b="-3"/>
          <a:stretch/>
        </p:blipFill>
        <p:spPr>
          <a:xfrm>
            <a:off x="8144356" y="4267201"/>
            <a:ext cx="4047645" cy="2590808"/>
          </a:xfrm>
          <a:custGeom>
            <a:avLst/>
            <a:gdLst/>
            <a:ahLst/>
            <a:cxnLst/>
            <a:rect l="l" t="t" r="r" b="b"/>
            <a:pathLst>
              <a:path w="4047645" h="2495811">
                <a:moveTo>
                  <a:pt x="2441891" y="4"/>
                </a:moveTo>
                <a:cubicBezTo>
                  <a:pt x="2489381" y="-78"/>
                  <a:pt x="2536882" y="1163"/>
                  <a:pt x="2584383" y="4428"/>
                </a:cubicBezTo>
                <a:cubicBezTo>
                  <a:pt x="2744314" y="17813"/>
                  <a:pt x="2904989" y="21079"/>
                  <a:pt x="3065367" y="14222"/>
                </a:cubicBezTo>
                <a:cubicBezTo>
                  <a:pt x="3194244" y="5694"/>
                  <a:pt x="3323514" y="4206"/>
                  <a:pt x="3452568" y="9782"/>
                </a:cubicBezTo>
                <a:cubicBezTo>
                  <a:pt x="3572813" y="16442"/>
                  <a:pt x="3693059" y="23233"/>
                  <a:pt x="3813712" y="19315"/>
                </a:cubicBezTo>
                <a:cubicBezTo>
                  <a:pt x="3861755" y="17748"/>
                  <a:pt x="3909121" y="15789"/>
                  <a:pt x="3956758" y="13177"/>
                </a:cubicBezTo>
                <a:lnTo>
                  <a:pt x="4047645" y="9696"/>
                </a:lnTo>
                <a:lnTo>
                  <a:pt x="4047645" y="2495811"/>
                </a:lnTo>
                <a:lnTo>
                  <a:pt x="28177" y="2495811"/>
                </a:lnTo>
                <a:lnTo>
                  <a:pt x="28782" y="2485852"/>
                </a:lnTo>
                <a:cubicBezTo>
                  <a:pt x="31911" y="2365446"/>
                  <a:pt x="35027" y="2245002"/>
                  <a:pt x="38157" y="2124521"/>
                </a:cubicBezTo>
                <a:cubicBezTo>
                  <a:pt x="38284" y="2119444"/>
                  <a:pt x="39171" y="2114494"/>
                  <a:pt x="39171" y="2109417"/>
                </a:cubicBezTo>
                <a:cubicBezTo>
                  <a:pt x="48166" y="1995573"/>
                  <a:pt x="53107" y="1881729"/>
                  <a:pt x="18899" y="1770550"/>
                </a:cubicBezTo>
                <a:cubicBezTo>
                  <a:pt x="15871" y="1760104"/>
                  <a:pt x="14262" y="1749304"/>
                  <a:pt x="14084" y="1738440"/>
                </a:cubicBezTo>
                <a:cubicBezTo>
                  <a:pt x="12413" y="1641514"/>
                  <a:pt x="16644" y="1544587"/>
                  <a:pt x="26754" y="1448181"/>
                </a:cubicBezTo>
                <a:cubicBezTo>
                  <a:pt x="31949" y="1389038"/>
                  <a:pt x="26754" y="1329006"/>
                  <a:pt x="43478" y="1270498"/>
                </a:cubicBezTo>
                <a:cubicBezTo>
                  <a:pt x="50864" y="1241421"/>
                  <a:pt x="55109" y="1211634"/>
                  <a:pt x="56147" y="1181656"/>
                </a:cubicBezTo>
                <a:cubicBezTo>
                  <a:pt x="59948" y="1109060"/>
                  <a:pt x="38537" y="1040779"/>
                  <a:pt x="18139" y="972244"/>
                </a:cubicBezTo>
                <a:cubicBezTo>
                  <a:pt x="7370" y="935945"/>
                  <a:pt x="-5426" y="898886"/>
                  <a:pt x="2429" y="860811"/>
                </a:cubicBezTo>
                <a:cubicBezTo>
                  <a:pt x="16707" y="802251"/>
                  <a:pt x="24854" y="742359"/>
                  <a:pt x="26754" y="682112"/>
                </a:cubicBezTo>
                <a:cubicBezTo>
                  <a:pt x="26754" y="639468"/>
                  <a:pt x="16365" y="597712"/>
                  <a:pt x="20039" y="555195"/>
                </a:cubicBezTo>
                <a:cubicBezTo>
                  <a:pt x="28211" y="472712"/>
                  <a:pt x="30238" y="389734"/>
                  <a:pt x="26121" y="306946"/>
                </a:cubicBezTo>
                <a:cubicBezTo>
                  <a:pt x="26095" y="273846"/>
                  <a:pt x="29846" y="240848"/>
                  <a:pt x="37270" y="208585"/>
                </a:cubicBezTo>
                <a:cubicBezTo>
                  <a:pt x="46506" y="151651"/>
                  <a:pt x="48419" y="93777"/>
                  <a:pt x="42971" y="36360"/>
                </a:cubicBezTo>
                <a:lnTo>
                  <a:pt x="38853" y="8429"/>
                </a:lnTo>
                <a:lnTo>
                  <a:pt x="56649" y="7824"/>
                </a:lnTo>
                <a:cubicBezTo>
                  <a:pt x="210497" y="-156"/>
                  <a:pt x="364754" y="3162"/>
                  <a:pt x="518087" y="17748"/>
                </a:cubicBezTo>
                <a:cubicBezTo>
                  <a:pt x="626567" y="25440"/>
                  <a:pt x="735534" y="24213"/>
                  <a:pt x="843809" y="14092"/>
                </a:cubicBezTo>
                <a:cubicBezTo>
                  <a:pt x="1042499" y="-1711"/>
                  <a:pt x="1240782" y="10958"/>
                  <a:pt x="1439065" y="21666"/>
                </a:cubicBezTo>
                <a:cubicBezTo>
                  <a:pt x="1631105" y="32113"/>
                  <a:pt x="1823010" y="24408"/>
                  <a:pt x="2015050" y="17487"/>
                </a:cubicBezTo>
                <a:cubicBezTo>
                  <a:pt x="2157045" y="12394"/>
                  <a:pt x="2299420" y="249"/>
                  <a:pt x="2441891" y="4"/>
                </a:cubicBezTo>
                <a:close/>
              </a:path>
            </a:pathLst>
          </a:custGeom>
        </p:spPr>
      </p:pic>
    </p:spTree>
    <p:extLst>
      <p:ext uri="{BB962C8B-B14F-4D97-AF65-F5344CB8AC3E}">
        <p14:creationId xmlns:p14="http://schemas.microsoft.com/office/powerpoint/2010/main" val="1167044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5DD08-3F07-15A2-7B1E-AFDD7CE2D1FF}"/>
              </a:ext>
            </a:extLst>
          </p:cNvPr>
          <p:cNvSpPr>
            <a:spLocks noGrp="1"/>
          </p:cNvSpPr>
          <p:nvPr>
            <p:ph type="title"/>
          </p:nvPr>
        </p:nvSpPr>
        <p:spPr>
          <a:xfrm>
            <a:off x="130630" y="119744"/>
            <a:ext cx="5127170" cy="555171"/>
          </a:xfrm>
        </p:spPr>
        <p:txBody>
          <a:bodyPr>
            <a:normAutofit fontScale="90000"/>
          </a:bodyPr>
          <a:lstStyle/>
          <a:p>
            <a:r>
              <a:rPr lang="en-GB" sz="4000" b="1" dirty="0">
                <a:latin typeface="Arial" panose="020B0604020202020204" pitchFamily="34" charset="0"/>
                <a:cs typeface="Arial" panose="020B0604020202020204" pitchFamily="34" charset="0"/>
              </a:rPr>
              <a:t>Comparison </a:t>
            </a:r>
          </a:p>
        </p:txBody>
      </p:sp>
      <p:graphicFrame>
        <p:nvGraphicFramePr>
          <p:cNvPr id="7" name="Content Placeholder 6">
            <a:extLst>
              <a:ext uri="{FF2B5EF4-FFF2-40B4-BE49-F238E27FC236}">
                <a16:creationId xmlns:a16="http://schemas.microsoft.com/office/drawing/2014/main" id="{A124B653-09BD-9672-1A91-FE06C336F685}"/>
              </a:ext>
            </a:extLst>
          </p:cNvPr>
          <p:cNvGraphicFramePr>
            <a:graphicFrameLocks noGrp="1"/>
          </p:cNvGraphicFramePr>
          <p:nvPr>
            <p:ph idx="1"/>
            <p:extLst>
              <p:ext uri="{D42A27DB-BD31-4B8C-83A1-F6EECF244321}">
                <p14:modId xmlns:p14="http://schemas.microsoft.com/office/powerpoint/2010/main" val="1508778085"/>
              </p:ext>
            </p:extLst>
          </p:nvPr>
        </p:nvGraphicFramePr>
        <p:xfrm>
          <a:off x="-1" y="957943"/>
          <a:ext cx="9873342" cy="5923443"/>
        </p:xfrm>
        <a:graphic>
          <a:graphicData uri="http://schemas.openxmlformats.org/drawingml/2006/table">
            <a:tbl>
              <a:tblPr firstRow="1" bandRow="1">
                <a:tableStyleId>{5C22544A-7EE6-4342-B048-85BDC9FD1C3A}</a:tableStyleId>
              </a:tblPr>
              <a:tblGrid>
                <a:gridCol w="3291114">
                  <a:extLst>
                    <a:ext uri="{9D8B030D-6E8A-4147-A177-3AD203B41FA5}">
                      <a16:colId xmlns:a16="http://schemas.microsoft.com/office/drawing/2014/main" val="3182236544"/>
                    </a:ext>
                  </a:extLst>
                </a:gridCol>
                <a:gridCol w="3291114">
                  <a:extLst>
                    <a:ext uri="{9D8B030D-6E8A-4147-A177-3AD203B41FA5}">
                      <a16:colId xmlns:a16="http://schemas.microsoft.com/office/drawing/2014/main" val="1056570348"/>
                    </a:ext>
                  </a:extLst>
                </a:gridCol>
                <a:gridCol w="3291114">
                  <a:extLst>
                    <a:ext uri="{9D8B030D-6E8A-4147-A177-3AD203B41FA5}">
                      <a16:colId xmlns:a16="http://schemas.microsoft.com/office/drawing/2014/main" val="913188203"/>
                    </a:ext>
                  </a:extLst>
                </a:gridCol>
              </a:tblGrid>
              <a:tr h="448197">
                <a:tc>
                  <a:txBody>
                    <a:bodyPr/>
                    <a:lstStyle/>
                    <a:p>
                      <a:r>
                        <a:rPr lang="en-GB" dirty="0"/>
                        <a:t>Aspect </a:t>
                      </a:r>
                    </a:p>
                  </a:txBody>
                  <a:tcPr/>
                </a:tc>
                <a:tc>
                  <a:txBody>
                    <a:bodyPr/>
                    <a:lstStyle/>
                    <a:p>
                      <a:r>
                        <a:rPr lang="en-GB" dirty="0"/>
                        <a:t>Residential care</a:t>
                      </a:r>
                    </a:p>
                  </a:txBody>
                  <a:tcPr/>
                </a:tc>
                <a:tc>
                  <a:txBody>
                    <a:bodyPr/>
                    <a:lstStyle/>
                    <a:p>
                      <a:r>
                        <a:rPr lang="en-GB" dirty="0"/>
                        <a:t>Domiciliary care </a:t>
                      </a:r>
                    </a:p>
                  </a:txBody>
                  <a:tcPr/>
                </a:tc>
                <a:extLst>
                  <a:ext uri="{0D108BD9-81ED-4DB2-BD59-A6C34878D82A}">
                    <a16:rowId xmlns:a16="http://schemas.microsoft.com/office/drawing/2014/main" val="1909364398"/>
                  </a:ext>
                </a:extLst>
              </a:tr>
              <a:tr h="644669">
                <a:tc>
                  <a:txBody>
                    <a:bodyPr/>
                    <a:lstStyle/>
                    <a:p>
                      <a:r>
                        <a:rPr lang="en-GB" dirty="0"/>
                        <a:t>Location</a:t>
                      </a:r>
                    </a:p>
                  </a:txBody>
                  <a:tcPr/>
                </a:tc>
                <a:tc>
                  <a:txBody>
                    <a:bodyPr/>
                    <a:lstStyle/>
                    <a:p>
                      <a:r>
                        <a:rPr lang="en-GB" dirty="0"/>
                        <a:t>Care home or nursing home</a:t>
                      </a:r>
                    </a:p>
                  </a:txBody>
                  <a:tcPr/>
                </a:tc>
                <a:tc>
                  <a:txBody>
                    <a:bodyPr/>
                    <a:lstStyle/>
                    <a:p>
                      <a:r>
                        <a:rPr lang="en-GB" dirty="0"/>
                        <a:t>Individual's own home</a:t>
                      </a:r>
                    </a:p>
                  </a:txBody>
                  <a:tcPr/>
                </a:tc>
                <a:extLst>
                  <a:ext uri="{0D108BD9-81ED-4DB2-BD59-A6C34878D82A}">
                    <a16:rowId xmlns:a16="http://schemas.microsoft.com/office/drawing/2014/main" val="2746075073"/>
                  </a:ext>
                </a:extLst>
              </a:tr>
              <a:tr h="1004199">
                <a:tc>
                  <a:txBody>
                    <a:bodyPr/>
                    <a:lstStyle/>
                    <a:p>
                      <a:r>
                        <a:rPr lang="en-GB" dirty="0"/>
                        <a:t>Living Arrangement </a:t>
                      </a:r>
                    </a:p>
                  </a:txBody>
                  <a:tcPr/>
                </a:tc>
                <a:tc>
                  <a:txBody>
                    <a:bodyPr/>
                    <a:lstStyle/>
                    <a:p>
                      <a:r>
                        <a:rPr lang="en-GB" dirty="0"/>
                        <a:t>Full-time, communal living</a:t>
                      </a:r>
                    </a:p>
                  </a:txBody>
                  <a:tcPr/>
                </a:tc>
                <a:tc>
                  <a:txBody>
                    <a:bodyPr/>
                    <a:lstStyle/>
                    <a:p>
                      <a:r>
                        <a:rPr lang="en-GB" dirty="0"/>
                        <a:t>Independent in-home living, can have family and relative over night </a:t>
                      </a:r>
                    </a:p>
                  </a:txBody>
                  <a:tcPr/>
                </a:tc>
                <a:extLst>
                  <a:ext uri="{0D108BD9-81ED-4DB2-BD59-A6C34878D82A}">
                    <a16:rowId xmlns:a16="http://schemas.microsoft.com/office/drawing/2014/main" val="3112223215"/>
                  </a:ext>
                </a:extLst>
              </a:tr>
              <a:tr h="702940">
                <a:tc>
                  <a:txBody>
                    <a:bodyPr/>
                    <a:lstStyle/>
                    <a:p>
                      <a:r>
                        <a:rPr lang="en-GB" dirty="0"/>
                        <a:t>Care Level </a:t>
                      </a:r>
                    </a:p>
                  </a:txBody>
                  <a:tcPr/>
                </a:tc>
                <a:tc>
                  <a:txBody>
                    <a:bodyPr/>
                    <a:lstStyle/>
                    <a:p>
                      <a:r>
                        <a:rPr lang="en-GB" dirty="0"/>
                        <a:t>24/7 comprehensive care</a:t>
                      </a:r>
                    </a:p>
                  </a:txBody>
                  <a:tcPr/>
                </a:tc>
                <a:tc>
                  <a:txBody>
                    <a:bodyPr/>
                    <a:lstStyle/>
                    <a:p>
                      <a:r>
                        <a:rPr lang="en-GB" dirty="0"/>
                        <a:t>Varies, from a few hours to daily</a:t>
                      </a:r>
                    </a:p>
                  </a:txBody>
                  <a:tcPr/>
                </a:tc>
                <a:extLst>
                  <a:ext uri="{0D108BD9-81ED-4DB2-BD59-A6C34878D82A}">
                    <a16:rowId xmlns:a16="http://schemas.microsoft.com/office/drawing/2014/main" val="824891560"/>
                  </a:ext>
                </a:extLst>
              </a:tr>
              <a:tr h="830199">
                <a:tc>
                  <a:txBody>
                    <a:bodyPr/>
                    <a:lstStyle/>
                    <a:p>
                      <a:r>
                        <a:rPr lang="en-GB" dirty="0"/>
                        <a:t>Medical Supervision </a:t>
                      </a:r>
                    </a:p>
                  </a:txBody>
                  <a:tcPr/>
                </a:tc>
                <a:tc>
                  <a:txBody>
                    <a:bodyPr/>
                    <a:lstStyle/>
                    <a:p>
                      <a:r>
                        <a:rPr lang="en-GB" dirty="0"/>
                        <a:t>Often included, especially in nursing homes</a:t>
                      </a:r>
                    </a:p>
                  </a:txBody>
                  <a:tcPr/>
                </a:tc>
                <a:tc>
                  <a:txBody>
                    <a:bodyPr/>
                    <a:lstStyle/>
                    <a:p>
                      <a:r>
                        <a:rPr lang="en-GB" dirty="0"/>
                        <a:t>Limited, based on need </a:t>
                      </a:r>
                    </a:p>
                  </a:txBody>
                  <a:tcPr/>
                </a:tc>
                <a:extLst>
                  <a:ext uri="{0D108BD9-81ED-4DB2-BD59-A6C34878D82A}">
                    <a16:rowId xmlns:a16="http://schemas.microsoft.com/office/drawing/2014/main" val="877411435"/>
                  </a:ext>
                </a:extLst>
              </a:tr>
              <a:tr h="830199">
                <a:tc>
                  <a:txBody>
                    <a:bodyPr/>
                    <a:lstStyle/>
                    <a:p>
                      <a:r>
                        <a:rPr lang="en-GB" dirty="0"/>
                        <a:t>Social Interaction </a:t>
                      </a:r>
                    </a:p>
                  </a:txBody>
                  <a:tcPr/>
                </a:tc>
                <a:tc>
                  <a:txBody>
                    <a:bodyPr/>
                    <a:lstStyle/>
                    <a:p>
                      <a:r>
                        <a:rPr lang="en-GB" dirty="0"/>
                        <a:t>Facilitated through group activities</a:t>
                      </a:r>
                    </a:p>
                  </a:txBody>
                  <a:tcPr/>
                </a:tc>
                <a:tc>
                  <a:txBody>
                    <a:bodyPr/>
                    <a:lstStyle/>
                    <a:p>
                      <a:r>
                        <a:rPr lang="en-GB" dirty="0"/>
                        <a:t>Limited to caregivers and visitors</a:t>
                      </a:r>
                    </a:p>
                  </a:txBody>
                  <a:tcPr/>
                </a:tc>
                <a:extLst>
                  <a:ext uri="{0D108BD9-81ED-4DB2-BD59-A6C34878D82A}">
                    <a16:rowId xmlns:a16="http://schemas.microsoft.com/office/drawing/2014/main" val="3243344921"/>
                  </a:ext>
                </a:extLst>
              </a:tr>
              <a:tr h="1439653">
                <a:tc>
                  <a:txBody>
                    <a:bodyPr/>
                    <a:lstStyle/>
                    <a:p>
                      <a:r>
                        <a:rPr lang="en-GB" dirty="0"/>
                        <a:t>Independence</a:t>
                      </a:r>
                    </a:p>
                  </a:txBody>
                  <a:tcPr/>
                </a:tc>
                <a:tc>
                  <a:txBody>
                    <a:bodyPr/>
                    <a:lstStyle/>
                    <a:p>
                      <a:r>
                        <a:rPr lang="en-GB" dirty="0"/>
                        <a:t>More structured environment</a:t>
                      </a:r>
                    </a:p>
                  </a:txBody>
                  <a:tcPr/>
                </a:tc>
                <a:tc>
                  <a:txBody>
                    <a:bodyPr/>
                    <a:lstStyle/>
                    <a:p>
                      <a:r>
                        <a:rPr lang="en-GB" dirty="0"/>
                        <a:t>Greater independence and autonomy</a:t>
                      </a:r>
                    </a:p>
                    <a:p>
                      <a:r>
                        <a:rPr lang="en-GB" dirty="0"/>
                        <a:t>( Kendall, 2000). </a:t>
                      </a:r>
                    </a:p>
                    <a:p>
                      <a:endParaRPr lang="en-GB" dirty="0"/>
                    </a:p>
                    <a:p>
                      <a:endParaRPr lang="en-GB" dirty="0"/>
                    </a:p>
                  </a:txBody>
                  <a:tcPr/>
                </a:tc>
                <a:extLst>
                  <a:ext uri="{0D108BD9-81ED-4DB2-BD59-A6C34878D82A}">
                    <a16:rowId xmlns:a16="http://schemas.microsoft.com/office/drawing/2014/main" val="94898343"/>
                  </a:ext>
                </a:extLst>
              </a:tr>
            </a:tbl>
          </a:graphicData>
        </a:graphic>
      </p:graphicFrame>
      <p:pic>
        <p:nvPicPr>
          <p:cNvPr id="6" name="Picture 5">
            <a:extLst>
              <a:ext uri="{FF2B5EF4-FFF2-40B4-BE49-F238E27FC236}">
                <a16:creationId xmlns:a16="http://schemas.microsoft.com/office/drawing/2014/main" id="{FF185E53-27C4-5AD4-7A37-2559F50C09DB}"/>
              </a:ext>
            </a:extLst>
          </p:cNvPr>
          <p:cNvPicPr>
            <a:picLocks noChangeAspect="1"/>
          </p:cNvPicPr>
          <p:nvPr/>
        </p:nvPicPr>
        <p:blipFill>
          <a:blip r:embed="rId2"/>
          <a:stretch>
            <a:fillRect/>
          </a:stretch>
        </p:blipFill>
        <p:spPr>
          <a:xfrm>
            <a:off x="9873341" y="1763486"/>
            <a:ext cx="2318659" cy="2427514"/>
          </a:xfrm>
          <a:prstGeom prst="rect">
            <a:avLst/>
          </a:prstGeom>
        </p:spPr>
      </p:pic>
      <p:pic>
        <p:nvPicPr>
          <p:cNvPr id="9" name="Picture 8" descr="A person holding a person's hand and a person's hand holding a person's hand">
            <a:extLst>
              <a:ext uri="{FF2B5EF4-FFF2-40B4-BE49-F238E27FC236}">
                <a16:creationId xmlns:a16="http://schemas.microsoft.com/office/drawing/2014/main" id="{64C4C46F-D71A-2449-1D79-B79AE9FA2CB8}"/>
              </a:ext>
            </a:extLst>
          </p:cNvPr>
          <p:cNvPicPr>
            <a:picLocks noChangeAspect="1"/>
          </p:cNvPicPr>
          <p:nvPr/>
        </p:nvPicPr>
        <p:blipFill>
          <a:blip r:embed="rId3"/>
          <a:stretch>
            <a:fillRect/>
          </a:stretch>
        </p:blipFill>
        <p:spPr>
          <a:xfrm>
            <a:off x="9873342" y="4191000"/>
            <a:ext cx="2318658" cy="2667000"/>
          </a:xfrm>
          <a:prstGeom prst="rect">
            <a:avLst/>
          </a:prstGeom>
        </p:spPr>
      </p:pic>
    </p:spTree>
    <p:extLst>
      <p:ext uri="{BB962C8B-B14F-4D97-AF65-F5344CB8AC3E}">
        <p14:creationId xmlns:p14="http://schemas.microsoft.com/office/powerpoint/2010/main" val="4111281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CCA0B-BBFB-8918-83D9-D4F7C5E740F8}"/>
              </a:ext>
            </a:extLst>
          </p:cNvPr>
          <p:cNvSpPr>
            <a:spLocks noGrp="1"/>
          </p:cNvSpPr>
          <p:nvPr>
            <p:ph type="title"/>
          </p:nvPr>
        </p:nvSpPr>
        <p:spPr>
          <a:xfrm>
            <a:off x="6313714" y="130629"/>
            <a:ext cx="5758543" cy="1560059"/>
          </a:xfrm>
        </p:spPr>
        <p:txBody>
          <a:bodyPr/>
          <a:lstStyle/>
          <a:p>
            <a:r>
              <a:rPr lang="en-GB" b="1" dirty="0">
                <a:latin typeface="Arial" panose="020B0604020202020204" pitchFamily="34" charset="0"/>
                <a:cs typeface="Arial" panose="020B0604020202020204" pitchFamily="34" charset="0"/>
              </a:rPr>
              <a:t>Risks of Abuse </a:t>
            </a:r>
          </a:p>
        </p:txBody>
      </p:sp>
      <p:graphicFrame>
        <p:nvGraphicFramePr>
          <p:cNvPr id="4" name="Content Placeholder 3">
            <a:extLst>
              <a:ext uri="{FF2B5EF4-FFF2-40B4-BE49-F238E27FC236}">
                <a16:creationId xmlns:a16="http://schemas.microsoft.com/office/drawing/2014/main" id="{4AC7C199-4CEF-4EB3-4C62-09BD12C0931B}"/>
              </a:ext>
            </a:extLst>
          </p:cNvPr>
          <p:cNvGraphicFramePr>
            <a:graphicFrameLocks noGrp="1"/>
          </p:cNvGraphicFramePr>
          <p:nvPr>
            <p:ph idx="1"/>
            <p:extLst>
              <p:ext uri="{D42A27DB-BD31-4B8C-83A1-F6EECF244321}">
                <p14:modId xmlns:p14="http://schemas.microsoft.com/office/powerpoint/2010/main" val="2706162002"/>
              </p:ext>
            </p:extLst>
          </p:nvPr>
        </p:nvGraphicFramePr>
        <p:xfrm>
          <a:off x="0" y="1926770"/>
          <a:ext cx="12192000" cy="5192488"/>
        </p:xfrm>
        <a:graphic>
          <a:graphicData uri="http://schemas.openxmlformats.org/drawingml/2006/table">
            <a:tbl>
              <a:tblPr firstRow="1" bandRow="1">
                <a:tableStyleId>{5C22544A-7EE6-4342-B048-85BDC9FD1C3A}</a:tableStyleId>
              </a:tblPr>
              <a:tblGrid>
                <a:gridCol w="4079350">
                  <a:extLst>
                    <a:ext uri="{9D8B030D-6E8A-4147-A177-3AD203B41FA5}">
                      <a16:colId xmlns:a16="http://schemas.microsoft.com/office/drawing/2014/main" val="348649210"/>
                    </a:ext>
                  </a:extLst>
                </a:gridCol>
                <a:gridCol w="4056325">
                  <a:extLst>
                    <a:ext uri="{9D8B030D-6E8A-4147-A177-3AD203B41FA5}">
                      <a16:colId xmlns:a16="http://schemas.microsoft.com/office/drawing/2014/main" val="948757273"/>
                    </a:ext>
                  </a:extLst>
                </a:gridCol>
                <a:gridCol w="4056325">
                  <a:extLst>
                    <a:ext uri="{9D8B030D-6E8A-4147-A177-3AD203B41FA5}">
                      <a16:colId xmlns:a16="http://schemas.microsoft.com/office/drawing/2014/main" val="3723013272"/>
                    </a:ext>
                  </a:extLst>
                </a:gridCol>
              </a:tblGrid>
              <a:tr h="376245">
                <a:tc>
                  <a:txBody>
                    <a:bodyPr/>
                    <a:lstStyle/>
                    <a:p>
                      <a:r>
                        <a:rPr lang="en-GB" dirty="0">
                          <a:latin typeface="Arial" panose="020B0604020202020204" pitchFamily="34" charset="0"/>
                          <a:cs typeface="Arial" panose="020B0604020202020204" pitchFamily="34" charset="0"/>
                        </a:rPr>
                        <a:t>Risks aspect </a:t>
                      </a:r>
                    </a:p>
                  </a:txBody>
                  <a:tcPr/>
                </a:tc>
                <a:tc>
                  <a:txBody>
                    <a:bodyPr/>
                    <a:lstStyle/>
                    <a:p>
                      <a:r>
                        <a:rPr lang="en-GB" dirty="0">
                          <a:latin typeface="Arial" panose="020B0604020202020204" pitchFamily="34" charset="0"/>
                          <a:cs typeface="Arial" panose="020B0604020202020204" pitchFamily="34" charset="0"/>
                        </a:rPr>
                        <a:t>Residential care </a:t>
                      </a:r>
                    </a:p>
                  </a:txBody>
                  <a:tcPr/>
                </a:tc>
                <a:tc>
                  <a:txBody>
                    <a:bodyPr/>
                    <a:lstStyle/>
                    <a:p>
                      <a:r>
                        <a:rPr lang="en-GB" dirty="0">
                          <a:latin typeface="Arial" panose="020B0604020202020204" pitchFamily="34" charset="0"/>
                          <a:cs typeface="Arial" panose="020B0604020202020204" pitchFamily="34" charset="0"/>
                        </a:rPr>
                        <a:t>Domiciliary care </a:t>
                      </a:r>
                    </a:p>
                  </a:txBody>
                  <a:tcPr/>
                </a:tc>
                <a:extLst>
                  <a:ext uri="{0D108BD9-81ED-4DB2-BD59-A6C34878D82A}">
                    <a16:rowId xmlns:a16="http://schemas.microsoft.com/office/drawing/2014/main" val="4290673369"/>
                  </a:ext>
                </a:extLst>
              </a:tr>
              <a:tr h="852702">
                <a:tc>
                  <a:txBody>
                    <a:bodyPr/>
                    <a:lstStyle/>
                    <a:p>
                      <a:r>
                        <a:rPr lang="en-GB" dirty="0">
                          <a:latin typeface="Arial" panose="020B0604020202020204" pitchFamily="34" charset="0"/>
                          <a:cs typeface="Arial" panose="020B0604020202020204" pitchFamily="34" charset="0"/>
                        </a:rPr>
                        <a:t>Oversight and Supervision</a:t>
                      </a:r>
                    </a:p>
                  </a:txBody>
                  <a:tcPr/>
                </a:tc>
                <a:tc>
                  <a:txBody>
                    <a:bodyPr/>
                    <a:lstStyle/>
                    <a:p>
                      <a:r>
                        <a:rPr lang="en-GB" dirty="0">
                          <a:latin typeface="Arial" panose="020B0604020202020204" pitchFamily="34" charset="0"/>
                          <a:cs typeface="Arial" panose="020B0604020202020204" pitchFamily="34" charset="0"/>
                        </a:rPr>
                        <a:t>More structured, but can suffer from overcrowding and understaffing</a:t>
                      </a:r>
                    </a:p>
                  </a:txBody>
                  <a:tcPr/>
                </a:tc>
                <a:tc>
                  <a:txBody>
                    <a:bodyPr/>
                    <a:lstStyle/>
                    <a:p>
                      <a:r>
                        <a:rPr lang="en-GB" dirty="0">
                          <a:latin typeface="Arial" panose="020B0604020202020204" pitchFamily="34" charset="0"/>
                          <a:cs typeface="Arial" panose="020B0604020202020204" pitchFamily="34" charset="0"/>
                        </a:rPr>
                        <a:t>Less formal oversight, dependent on family and social services</a:t>
                      </a:r>
                    </a:p>
                  </a:txBody>
                  <a:tcPr/>
                </a:tc>
                <a:extLst>
                  <a:ext uri="{0D108BD9-81ED-4DB2-BD59-A6C34878D82A}">
                    <a16:rowId xmlns:a16="http://schemas.microsoft.com/office/drawing/2014/main" val="167104225"/>
                  </a:ext>
                </a:extLst>
              </a:tr>
              <a:tr h="658428">
                <a:tc>
                  <a:txBody>
                    <a:bodyPr/>
                    <a:lstStyle/>
                    <a:p>
                      <a:r>
                        <a:rPr lang="en-GB" dirty="0">
                          <a:latin typeface="Arial" panose="020B0604020202020204" pitchFamily="34" charset="0"/>
                          <a:cs typeface="Arial" panose="020B0604020202020204" pitchFamily="34" charset="0"/>
                        </a:rPr>
                        <a:t>Social Isolation</a:t>
                      </a:r>
                    </a:p>
                  </a:txBody>
                  <a:tcPr/>
                </a:tc>
                <a:tc>
                  <a:txBody>
                    <a:bodyPr/>
                    <a:lstStyle/>
                    <a:p>
                      <a:r>
                        <a:rPr lang="en-GB" dirty="0">
                          <a:latin typeface="Arial" panose="020B0604020202020204" pitchFamily="34" charset="0"/>
                          <a:cs typeface="Arial" panose="020B0604020202020204" pitchFamily="34" charset="0"/>
                        </a:rPr>
                        <a:t>May experience isolation within the institution</a:t>
                      </a:r>
                    </a:p>
                  </a:txBody>
                  <a:tcPr/>
                </a:tc>
                <a:tc>
                  <a:txBody>
                    <a:bodyPr/>
                    <a:lstStyle/>
                    <a:p>
                      <a:r>
                        <a:rPr lang="en-GB" dirty="0">
                          <a:latin typeface="Arial" panose="020B0604020202020204" pitchFamily="34" charset="0"/>
                          <a:cs typeface="Arial" panose="020B0604020202020204" pitchFamily="34" charset="0"/>
                        </a:rPr>
                        <a:t>can be more isolated at home without community interaction</a:t>
                      </a:r>
                    </a:p>
                  </a:txBody>
                  <a:tcPr/>
                </a:tc>
                <a:extLst>
                  <a:ext uri="{0D108BD9-81ED-4DB2-BD59-A6C34878D82A}">
                    <a16:rowId xmlns:a16="http://schemas.microsoft.com/office/drawing/2014/main" val="808666128"/>
                  </a:ext>
                </a:extLst>
              </a:tr>
              <a:tr h="859523">
                <a:tc>
                  <a:txBody>
                    <a:bodyPr/>
                    <a:lstStyle/>
                    <a:p>
                      <a:r>
                        <a:rPr lang="en-GB" dirty="0">
                          <a:latin typeface="Arial" panose="020B0604020202020204" pitchFamily="34" charset="0"/>
                          <a:cs typeface="Arial" panose="020B0604020202020204" pitchFamily="34" charset="0"/>
                        </a:rPr>
                        <a:t>Caregiver Dynamics</a:t>
                      </a:r>
                    </a:p>
                  </a:txBody>
                  <a:tcPr/>
                </a:tc>
                <a:tc>
                  <a:txBody>
                    <a:bodyPr/>
                    <a:lstStyle/>
                    <a:p>
                      <a:r>
                        <a:rPr lang="en-GB" dirty="0">
                          <a:latin typeface="Arial" panose="020B0604020202020204" pitchFamily="34" charset="0"/>
                          <a:cs typeface="Arial" panose="020B0604020202020204" pitchFamily="34" charset="0"/>
                        </a:rPr>
                        <a:t>Staff-resident power imbalances, staff burnout (less staff more patients)</a:t>
                      </a:r>
                    </a:p>
                  </a:txBody>
                  <a:tcPr/>
                </a:tc>
                <a:tc>
                  <a:txBody>
                    <a:bodyPr/>
                    <a:lstStyle/>
                    <a:p>
                      <a:pPr>
                        <a:lnSpc>
                          <a:spcPct val="107000"/>
                        </a:lnSpc>
                        <a:spcAft>
                          <a:spcPts val="800"/>
                        </a:spcAft>
                      </a:pPr>
                      <a:r>
                        <a:rPr lang="en-GB" sz="1800" kern="100" dirty="0">
                          <a:effectLst/>
                          <a:latin typeface="Arial" panose="020B0604020202020204" pitchFamily="34" charset="0"/>
                          <a:ea typeface="Aptos" panose="020B0004020202020204" pitchFamily="34" charset="0"/>
                          <a:cs typeface="Arial" panose="020B0604020202020204" pitchFamily="34" charset="0"/>
                        </a:rPr>
                        <a:t>One-on-one care, potentially less supervision </a:t>
                      </a:r>
                    </a:p>
                  </a:txBody>
                  <a:tcPr marL="68580" marR="68580" marT="0" marB="0"/>
                </a:tc>
                <a:extLst>
                  <a:ext uri="{0D108BD9-81ED-4DB2-BD59-A6C34878D82A}">
                    <a16:rowId xmlns:a16="http://schemas.microsoft.com/office/drawing/2014/main" val="3105812151"/>
                  </a:ext>
                </a:extLst>
              </a:tr>
              <a:tr h="940612">
                <a:tc>
                  <a:txBody>
                    <a:bodyPr/>
                    <a:lstStyle/>
                    <a:p>
                      <a:r>
                        <a:rPr lang="en-GB" dirty="0">
                          <a:latin typeface="Arial" panose="020B0604020202020204" pitchFamily="34" charset="0"/>
                          <a:cs typeface="Arial" panose="020B0604020202020204" pitchFamily="34" charset="0"/>
                        </a:rPr>
                        <a:t>Access to Resources</a:t>
                      </a:r>
                    </a:p>
                  </a:txBody>
                  <a:tcPr/>
                </a:tc>
                <a:tc>
                  <a:txBody>
                    <a:bodyPr/>
                    <a:lstStyle/>
                    <a:p>
                      <a:r>
                        <a:rPr lang="en-GB" dirty="0">
                          <a:latin typeface="Arial" panose="020B0604020202020204" pitchFamily="34" charset="0"/>
                          <a:cs typeface="Arial" panose="020B0604020202020204" pitchFamily="34" charset="0"/>
                        </a:rPr>
                        <a:t>Limited personal control by residents</a:t>
                      </a:r>
                    </a:p>
                  </a:txBody>
                  <a:tcPr/>
                </a:tc>
                <a:tc>
                  <a:txBody>
                    <a:bodyPr/>
                    <a:lstStyle/>
                    <a:p>
                      <a:r>
                        <a:rPr lang="en-GB" dirty="0">
                          <a:latin typeface="Arial" panose="020B0604020202020204" pitchFamily="34" charset="0"/>
                          <a:cs typeface="Arial" panose="020B0604020202020204" pitchFamily="34" charset="0"/>
                        </a:rPr>
                        <a:t>Greater access to personal resources by caregivers and a higher risk of financial abuse</a:t>
                      </a:r>
                    </a:p>
                  </a:txBody>
                  <a:tcPr/>
                </a:tc>
                <a:extLst>
                  <a:ext uri="{0D108BD9-81ED-4DB2-BD59-A6C34878D82A}">
                    <a16:rowId xmlns:a16="http://schemas.microsoft.com/office/drawing/2014/main" val="828101238"/>
                  </a:ext>
                </a:extLst>
              </a:tr>
              <a:tr h="1504978">
                <a:tc>
                  <a:txBody>
                    <a:bodyPr/>
                    <a:lstStyle/>
                    <a:p>
                      <a:r>
                        <a:rPr lang="en-GB" dirty="0">
                          <a:latin typeface="Arial" panose="020B0604020202020204" pitchFamily="34" charset="0"/>
                          <a:cs typeface="Arial" panose="020B0604020202020204" pitchFamily="34" charset="0"/>
                        </a:rPr>
                        <a:t>Regulatory Environment</a:t>
                      </a:r>
                    </a:p>
                  </a:txBody>
                  <a:tcPr/>
                </a:tc>
                <a:tc>
                  <a:txBody>
                    <a:bodyPr/>
                    <a:lstStyle/>
                    <a:p>
                      <a:r>
                        <a:rPr lang="en-GB" dirty="0">
                          <a:latin typeface="Arial" panose="020B0604020202020204" pitchFamily="34" charset="0"/>
                          <a:cs typeface="Arial" panose="020B0604020202020204" pitchFamily="34" charset="0"/>
                        </a:rPr>
                        <a:t>Subject to stricter regulations, but enforcement can vary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(Fraga Dominguez et al. 2022)</a:t>
                      </a:r>
                    </a:p>
                  </a:txBody>
                  <a:tcPr/>
                </a:tc>
                <a:tc>
                  <a:txBody>
                    <a:bodyPr/>
                    <a:lstStyle/>
                    <a:p>
                      <a:r>
                        <a:rPr lang="en-GB" dirty="0">
                          <a:latin typeface="Arial" panose="020B0604020202020204" pitchFamily="34" charset="0"/>
                          <a:cs typeface="Arial" panose="020B0604020202020204" pitchFamily="34" charset="0"/>
                        </a:rPr>
                        <a:t>Varies widely, especially with informal caregivers, unregulated carers can increase the risk of abuse due to a lack of professional oversight (Burnett et al. 2020)</a:t>
                      </a:r>
                    </a:p>
                  </a:txBody>
                  <a:tcPr/>
                </a:tc>
                <a:extLst>
                  <a:ext uri="{0D108BD9-81ED-4DB2-BD59-A6C34878D82A}">
                    <a16:rowId xmlns:a16="http://schemas.microsoft.com/office/drawing/2014/main" val="2359519561"/>
                  </a:ext>
                </a:extLst>
              </a:tr>
            </a:tbl>
          </a:graphicData>
        </a:graphic>
      </p:graphicFrame>
      <p:pic>
        <p:nvPicPr>
          <p:cNvPr id="3" name="Picture 2">
            <a:extLst>
              <a:ext uri="{FF2B5EF4-FFF2-40B4-BE49-F238E27FC236}">
                <a16:creationId xmlns:a16="http://schemas.microsoft.com/office/drawing/2014/main" id="{303DAC6B-E458-B547-9BC6-40627A918157}"/>
              </a:ext>
            </a:extLst>
          </p:cNvPr>
          <p:cNvPicPr>
            <a:picLocks noChangeAspect="1"/>
          </p:cNvPicPr>
          <p:nvPr/>
        </p:nvPicPr>
        <p:blipFill>
          <a:blip r:embed="rId2"/>
          <a:stretch>
            <a:fillRect/>
          </a:stretch>
        </p:blipFill>
        <p:spPr>
          <a:xfrm>
            <a:off x="0" y="0"/>
            <a:ext cx="2917369" cy="1926770"/>
          </a:xfrm>
          <a:prstGeom prst="rect">
            <a:avLst/>
          </a:prstGeom>
        </p:spPr>
      </p:pic>
      <p:pic>
        <p:nvPicPr>
          <p:cNvPr id="6" name="Picture 5" descr="A person in a wheelchair being held by a hand">
            <a:extLst>
              <a:ext uri="{FF2B5EF4-FFF2-40B4-BE49-F238E27FC236}">
                <a16:creationId xmlns:a16="http://schemas.microsoft.com/office/drawing/2014/main" id="{5FFBA4DD-284E-E674-6805-915E23284F01}"/>
              </a:ext>
            </a:extLst>
          </p:cNvPr>
          <p:cNvPicPr>
            <a:picLocks noChangeAspect="1"/>
          </p:cNvPicPr>
          <p:nvPr/>
        </p:nvPicPr>
        <p:blipFill>
          <a:blip r:embed="rId3"/>
          <a:stretch>
            <a:fillRect/>
          </a:stretch>
        </p:blipFill>
        <p:spPr>
          <a:xfrm>
            <a:off x="2917369" y="0"/>
            <a:ext cx="3178631" cy="1926770"/>
          </a:xfrm>
          <a:prstGeom prst="rect">
            <a:avLst/>
          </a:prstGeom>
        </p:spPr>
      </p:pic>
    </p:spTree>
    <p:extLst>
      <p:ext uri="{BB962C8B-B14F-4D97-AF65-F5344CB8AC3E}">
        <p14:creationId xmlns:p14="http://schemas.microsoft.com/office/powerpoint/2010/main" val="1979165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234B86-B104-23B5-8631-968DFFFAAADE}"/>
              </a:ext>
            </a:extLst>
          </p:cNvPr>
          <p:cNvSpPr>
            <a:spLocks noGrp="1"/>
          </p:cNvSpPr>
          <p:nvPr>
            <p:ph type="title"/>
          </p:nvPr>
        </p:nvSpPr>
        <p:spPr>
          <a:xfrm>
            <a:off x="337457" y="163286"/>
            <a:ext cx="5334000" cy="1175657"/>
          </a:xfrm>
        </p:spPr>
        <p:txBody>
          <a:bodyPr>
            <a:normAutofit/>
          </a:bodyPr>
          <a:lstStyle/>
          <a:p>
            <a:r>
              <a:rPr lang="en-GB" b="1" dirty="0">
                <a:latin typeface="Arial" panose="020B0604020202020204" pitchFamily="34" charset="0"/>
                <a:cs typeface="Arial" panose="020B0604020202020204" pitchFamily="34" charset="0"/>
              </a:rPr>
              <a:t>Funding available </a:t>
            </a:r>
          </a:p>
        </p:txBody>
      </p:sp>
      <p:sp>
        <p:nvSpPr>
          <p:cNvPr id="3" name="Content Placeholder 2">
            <a:extLst>
              <a:ext uri="{FF2B5EF4-FFF2-40B4-BE49-F238E27FC236}">
                <a16:creationId xmlns:a16="http://schemas.microsoft.com/office/drawing/2014/main" id="{915B9C9E-DE09-4869-CADB-2717AA1284E8}"/>
              </a:ext>
            </a:extLst>
          </p:cNvPr>
          <p:cNvSpPr>
            <a:spLocks noGrp="1"/>
          </p:cNvSpPr>
          <p:nvPr>
            <p:ph idx="1"/>
          </p:nvPr>
        </p:nvSpPr>
        <p:spPr>
          <a:xfrm>
            <a:off x="0" y="1338943"/>
            <a:ext cx="6325330" cy="5355771"/>
          </a:xfrm>
        </p:spPr>
        <p:txBody>
          <a:bodyPr>
            <a:normAutofit lnSpcReduction="10000"/>
          </a:bodyPr>
          <a:lstStyle/>
          <a:p>
            <a:endParaRPr lang="en-GB" sz="1000" b="1"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Domiciliary care and residential care</a:t>
            </a:r>
            <a:r>
              <a:rPr lang="en-GB" sz="1600" dirty="0">
                <a:latin typeface="Arial" panose="020B0604020202020204" pitchFamily="34" charset="0"/>
                <a:cs typeface="Arial" panose="020B0604020202020204" pitchFamily="34" charset="0"/>
              </a:rPr>
              <a:t> in the UK are funded from different sources, depending on individual circumstances. For example, </a:t>
            </a:r>
            <a:r>
              <a:rPr lang="en-GB" sz="1600" b="1" dirty="0">
                <a:latin typeface="Arial" panose="020B0604020202020204" pitchFamily="34" charset="0"/>
                <a:cs typeface="Arial" panose="020B0604020202020204" pitchFamily="34" charset="0"/>
              </a:rPr>
              <a:t>The National Health Service </a:t>
            </a:r>
            <a:r>
              <a:rPr lang="en-GB" sz="1600" dirty="0">
                <a:latin typeface="Arial" panose="020B0604020202020204" pitchFamily="34" charset="0"/>
                <a:cs typeface="Arial" panose="020B0604020202020204" pitchFamily="34" charset="0"/>
              </a:rPr>
              <a:t>(NHS) may provide funding for domiciliary care if the individual's care needs are primarily health-related needing medical treatments, nursing care, or rehabilitation service (</a:t>
            </a:r>
            <a:r>
              <a:rPr lang="en-GB" sz="1600" dirty="0" err="1">
                <a:latin typeface="Arial" panose="020B0604020202020204" pitchFamily="34" charset="0"/>
                <a:cs typeface="Arial" panose="020B0604020202020204" pitchFamily="34" charset="0"/>
              </a:rPr>
              <a:t>Thorlby</a:t>
            </a:r>
            <a:r>
              <a:rPr lang="en-GB" sz="1600" dirty="0">
                <a:latin typeface="Arial" panose="020B0604020202020204" pitchFamily="34" charset="0"/>
                <a:cs typeface="Arial" panose="020B0604020202020204" pitchFamily="34" charset="0"/>
              </a:rPr>
              <a:t> and Arora, 2020).</a:t>
            </a:r>
          </a:p>
          <a:p>
            <a:endParaRPr lang="en-GB" sz="1600" b="1"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Local authorities (councils) </a:t>
            </a:r>
            <a:r>
              <a:rPr lang="en-GB" sz="1600" dirty="0">
                <a:latin typeface="Arial" panose="020B0604020202020204" pitchFamily="34" charset="0"/>
                <a:cs typeface="Arial" panose="020B0604020202020204" pitchFamily="34" charset="0"/>
              </a:rPr>
              <a:t>in the UK provide financial assistance for domiciliary care to those who are eligible based on a needs assessment. The level of funding provided depends on factors such as income, savings, and the level of care needed… also Individuals who are eligible for domiciliary care may receive a </a:t>
            </a:r>
            <a:r>
              <a:rPr lang="en-GB" sz="1600" b="1" dirty="0">
                <a:latin typeface="Arial" panose="020B0604020202020204" pitchFamily="34" charset="0"/>
                <a:cs typeface="Arial" panose="020B0604020202020204" pitchFamily="34" charset="0"/>
              </a:rPr>
              <a:t>personal budget from the local authority</a:t>
            </a:r>
            <a:r>
              <a:rPr lang="en-GB" sz="1600" dirty="0">
                <a:latin typeface="Arial" panose="020B0604020202020204" pitchFamily="34" charset="0"/>
                <a:cs typeface="Arial" panose="020B0604020202020204" pitchFamily="34" charset="0"/>
              </a:rPr>
              <a:t>, which allows them to arrange and pay for their care services. This often refers to a personal budget (Sumner and Smith, 2024; Homecare, 2024)</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Those who are not eligible for financial assistance from the local authority, or the NHS must pay for domiciliary care services out of their pocket. </a:t>
            </a:r>
            <a:r>
              <a:rPr lang="en-GB" sz="1600" b="1" dirty="0">
                <a:latin typeface="Arial" panose="020B0604020202020204" pitchFamily="34" charset="0"/>
                <a:cs typeface="Arial" panose="020B0604020202020204" pitchFamily="34" charset="0"/>
              </a:rPr>
              <a:t>Self-funding</a:t>
            </a:r>
            <a:r>
              <a:rPr lang="en-GB" sz="1600" dirty="0">
                <a:latin typeface="Arial" panose="020B0604020202020204" pitchFamily="34" charset="0"/>
                <a:cs typeface="Arial" panose="020B0604020202020204" pitchFamily="34" charset="0"/>
              </a:rPr>
              <a:t> is often the case for individuals who have savings or assets above the threshold set by the local authority (</a:t>
            </a:r>
            <a:r>
              <a:rPr lang="en-GB" sz="1600" dirty="0" err="1">
                <a:latin typeface="Arial" panose="020B0604020202020204" pitchFamily="34" charset="0"/>
                <a:cs typeface="Arial" panose="020B0604020202020204" pitchFamily="34" charset="0"/>
              </a:rPr>
              <a:t>AgeUK</a:t>
            </a:r>
            <a:r>
              <a:rPr lang="en-GB" sz="1600" dirty="0">
                <a:latin typeface="Arial" panose="020B0604020202020204" pitchFamily="34" charset="0"/>
                <a:cs typeface="Arial" panose="020B0604020202020204" pitchFamily="34" charset="0"/>
              </a:rPr>
              <a:t>, 2022). </a:t>
            </a:r>
          </a:p>
          <a:p>
            <a:pPr marL="0" indent="0">
              <a:buNone/>
            </a:pPr>
            <a:endParaRPr lang="en-GB" sz="10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76A6E0C-307E-37B8-A5B0-57C3CBF4F1A1}"/>
              </a:ext>
            </a:extLst>
          </p:cNvPr>
          <p:cNvPicPr>
            <a:picLocks noChangeAspect="1"/>
          </p:cNvPicPr>
          <p:nvPr/>
        </p:nvPicPr>
        <p:blipFill rotWithShape="1">
          <a:blip r:embed="rId2"/>
          <a:srcRect t="2979" r="-1" b="-1"/>
          <a:stretch/>
        </p:blipFill>
        <p:spPr>
          <a:xfrm>
            <a:off x="6335486" y="-4"/>
            <a:ext cx="585651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5" name="Picture 4">
            <a:extLst>
              <a:ext uri="{FF2B5EF4-FFF2-40B4-BE49-F238E27FC236}">
                <a16:creationId xmlns:a16="http://schemas.microsoft.com/office/drawing/2014/main" id="{E57A298A-0A5B-0C6B-B83A-67CC3AF9F9D4}"/>
              </a:ext>
            </a:extLst>
          </p:cNvPr>
          <p:cNvPicPr>
            <a:picLocks noChangeAspect="1"/>
          </p:cNvPicPr>
          <p:nvPr/>
        </p:nvPicPr>
        <p:blipFill rotWithShape="1">
          <a:blip r:embed="rId3"/>
          <a:srcRect t="15207" b="3024"/>
          <a:stretch/>
        </p:blipFill>
        <p:spPr>
          <a:xfrm>
            <a:off x="6179307" y="3802961"/>
            <a:ext cx="601980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208136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02AB641-44BE-BBD4-6D4F-C7192EDDFB22}"/>
              </a:ext>
            </a:extLst>
          </p:cNvPr>
          <p:cNvPicPr>
            <a:picLocks noChangeAspect="1"/>
          </p:cNvPicPr>
          <p:nvPr/>
        </p:nvPicPr>
        <p:blipFill rotWithShape="1">
          <a:blip r:embed="rId2"/>
          <a:srcRect l="2392" t="9091" r="20906"/>
          <a:stretch/>
        </p:blipFill>
        <p:spPr>
          <a:xfrm>
            <a:off x="6183086" y="10"/>
            <a:ext cx="6008914" cy="6857990"/>
          </a:xfrm>
          <a:prstGeom prst="rect">
            <a:avLst/>
          </a:prstGeom>
        </p:spPr>
      </p:pic>
      <p:sp>
        <p:nvSpPr>
          <p:cNvPr id="16" name="Rectangle 15">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1375611-B6E8-AE1E-6C37-EC8D238F3F69}"/>
              </a:ext>
            </a:extLst>
          </p:cNvPr>
          <p:cNvSpPr>
            <a:spLocks noGrp="1"/>
          </p:cNvSpPr>
          <p:nvPr>
            <p:ph type="title"/>
          </p:nvPr>
        </p:nvSpPr>
        <p:spPr>
          <a:xfrm>
            <a:off x="371094" y="488115"/>
            <a:ext cx="3438144" cy="1111831"/>
          </a:xfrm>
        </p:spPr>
        <p:txBody>
          <a:bodyPr anchor="b">
            <a:normAutofit/>
          </a:bodyPr>
          <a:lstStyle/>
          <a:p>
            <a:r>
              <a:rPr lang="en-GB" sz="2800" b="1" dirty="0">
                <a:latin typeface="Arial" panose="020B0604020202020204" pitchFamily="34" charset="0"/>
                <a:cs typeface="Arial" panose="020B0604020202020204" pitchFamily="34" charset="0"/>
              </a:rPr>
              <a:t>Funding Available </a:t>
            </a:r>
          </a:p>
        </p:txBody>
      </p:sp>
      <p:sp>
        <p:nvSpPr>
          <p:cNvPr id="13" name="Rectangle 1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17D2E54-C7CE-8135-DE31-C2ED64D3D853}"/>
              </a:ext>
            </a:extLst>
          </p:cNvPr>
          <p:cNvSpPr>
            <a:spLocks noGrp="1"/>
          </p:cNvSpPr>
          <p:nvPr>
            <p:ph idx="1"/>
          </p:nvPr>
        </p:nvSpPr>
        <p:spPr>
          <a:xfrm>
            <a:off x="0" y="2088061"/>
            <a:ext cx="6183086" cy="4742507"/>
          </a:xfrm>
        </p:spPr>
        <p:txBody>
          <a:bodyPr anchor="t">
            <a:normAutofit/>
          </a:bodyPr>
          <a:lstStyle/>
          <a:p>
            <a:endParaRPr lang="en-GB" sz="11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Means-tested benefits, such as Attendance Allowance or Personal Independence Payment help to cover the costs of domiciliary care and can be available for eligible people depending on circumstances. In some other cases, they are funded by charitable resources that provide financial assistance or grants to individuals who need domiciliary care but are unable to afford it (Curtis and Burns, 2015)</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Both domiciliary and residential care providers are funded in the same way but the funding process for domiciliary care can be complex, and the eligibility criteria may vary depending on factors such as age, health condition, and location within the UK( Homecare, 2024)</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96696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361B86-751D-4F86-92C3-494C6E0017A4}"/>
              </a:ext>
            </a:extLst>
          </p:cNvPr>
          <p:cNvSpPr>
            <a:spLocks noGrp="1"/>
          </p:cNvSpPr>
          <p:nvPr>
            <p:ph type="title"/>
          </p:nvPr>
        </p:nvSpPr>
        <p:spPr>
          <a:xfrm>
            <a:off x="686834" y="1153572"/>
            <a:ext cx="3200400" cy="4461163"/>
          </a:xfrm>
        </p:spPr>
        <p:txBody>
          <a:bodyPr>
            <a:normAutofit/>
          </a:bodyPr>
          <a:lstStyle/>
          <a:p>
            <a:r>
              <a:rPr lang="en-GB" b="1">
                <a:solidFill>
                  <a:srgbClr val="FFFFFF"/>
                </a:solidFill>
                <a:latin typeface="Arial" panose="020B0604020202020204" pitchFamily="34" charset="0"/>
                <a:cs typeface="Arial" panose="020B0604020202020204" pitchFamily="34" charset="0"/>
              </a:rPr>
              <a:t>Availability of care in the UK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58F998C-301D-5457-457E-F4935C8F8C46}"/>
              </a:ext>
            </a:extLst>
          </p:cNvPr>
          <p:cNvSpPr>
            <a:spLocks noGrp="1"/>
          </p:cNvSpPr>
          <p:nvPr>
            <p:ph idx="1"/>
          </p:nvPr>
        </p:nvSpPr>
        <p:spPr>
          <a:xfrm>
            <a:off x="4447308" y="591344"/>
            <a:ext cx="6906491" cy="5585619"/>
          </a:xfrm>
        </p:spPr>
        <p:txBody>
          <a:bodyPr anchor="ctr">
            <a:normAutofit/>
          </a:bodyPr>
          <a:lstStyle/>
          <a:p>
            <a:r>
              <a:rPr lang="en-GB" sz="2400" dirty="0">
                <a:latin typeface="Arial" panose="020B0604020202020204" pitchFamily="34" charset="0"/>
                <a:cs typeface="Arial" panose="020B0604020202020204" pitchFamily="34" charset="0"/>
              </a:rPr>
              <a:t>In the UK care provisions range from domiciliary, Residential, respite, and nursing home. These provisions restrain different professions and specialists in dementia and, autism care environments. </a:t>
            </a:r>
          </a:p>
          <a:p>
            <a:pPr marL="0" indent="0">
              <a:buNone/>
            </a:pPr>
            <a:r>
              <a:rPr lang="en-GB" sz="2400" dirty="0">
                <a:latin typeface="Arial" panose="020B0604020202020204" pitchFamily="34" charset="0"/>
                <a:cs typeface="Arial" panose="020B0604020202020204" pitchFamily="34" charset="0"/>
              </a:rPr>
              <a:t> </a:t>
            </a:r>
          </a:p>
          <a:p>
            <a:pPr marL="0" indent="0">
              <a:buNone/>
            </a:pPr>
            <a:r>
              <a:rPr lang="en-GB" sz="2400" b="1" dirty="0">
                <a:latin typeface="Arial" panose="020B0604020202020204" pitchFamily="34" charset="0"/>
                <a:cs typeface="Arial" panose="020B0604020202020204" pitchFamily="34" charset="0"/>
              </a:rPr>
              <a:t>Availability issues for Residential care </a:t>
            </a:r>
          </a:p>
          <a:p>
            <a:r>
              <a:rPr lang="en-GB" sz="2400" dirty="0">
                <a:latin typeface="Arial" panose="020B0604020202020204" pitchFamily="34" charset="0"/>
                <a:cs typeface="Arial" panose="020B0604020202020204" pitchFamily="34" charset="0"/>
              </a:rPr>
              <a:t>Capacity Issues, an ageing population has increased demand in the UK leading to waiting lists and capacity constraints in some areas(Zhou, </a:t>
            </a:r>
            <a:r>
              <a:rPr lang="en-GB" sz="2400" dirty="0" err="1">
                <a:latin typeface="Arial" panose="020B0604020202020204" pitchFamily="34" charset="0"/>
                <a:cs typeface="Arial" panose="020B0604020202020204" pitchFamily="34" charset="0"/>
              </a:rPr>
              <a:t>Oyegoke</a:t>
            </a:r>
            <a:r>
              <a:rPr lang="en-GB" sz="2400" dirty="0">
                <a:latin typeface="Arial" panose="020B0604020202020204" pitchFamily="34" charset="0"/>
                <a:cs typeface="Arial" panose="020B0604020202020204" pitchFamily="34" charset="0"/>
              </a:rPr>
              <a:t> and Sun, 2019).</a:t>
            </a:r>
          </a:p>
          <a:p>
            <a:r>
              <a:rPr lang="en-GB" sz="2400" dirty="0">
                <a:latin typeface="Arial" panose="020B0604020202020204" pitchFamily="34" charset="0"/>
                <a:cs typeface="Arial" panose="020B0604020202020204" pitchFamily="34" charset="0"/>
              </a:rPr>
              <a:t>Funding, adequate funding and resources are ongoing challenges, with pressures on both public and private sectors (Humphries et al. 2016).</a:t>
            </a:r>
          </a:p>
          <a:p>
            <a:pPr marL="0" indent="0">
              <a:buNone/>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39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6B0E81-97EC-8DDA-B4CA-DF9D83156819}"/>
              </a:ext>
            </a:extLst>
          </p:cNvPr>
          <p:cNvSpPr>
            <a:spLocks noGrp="1"/>
          </p:cNvSpPr>
          <p:nvPr>
            <p:ph type="title"/>
          </p:nvPr>
        </p:nvSpPr>
        <p:spPr>
          <a:xfrm>
            <a:off x="4572001" y="601744"/>
            <a:ext cx="6781800" cy="1338696"/>
          </a:xfrm>
        </p:spPr>
        <p:txBody>
          <a:bodyPr>
            <a:normAutofit/>
          </a:bodyPr>
          <a:lstStyle/>
          <a:p>
            <a:r>
              <a:rPr lang="en-GB" b="1" dirty="0">
                <a:latin typeface="Arial" panose="020B0604020202020204" pitchFamily="34" charset="0"/>
                <a:cs typeface="Arial" panose="020B0604020202020204" pitchFamily="34" charset="0"/>
              </a:rPr>
              <a:t>Availability issues for domiciliary care service </a:t>
            </a:r>
          </a:p>
        </p:txBody>
      </p:sp>
      <p:pic>
        <p:nvPicPr>
          <p:cNvPr id="5" name="Picture 4" descr="Colourful carved figures of humans">
            <a:extLst>
              <a:ext uri="{FF2B5EF4-FFF2-40B4-BE49-F238E27FC236}">
                <a16:creationId xmlns:a16="http://schemas.microsoft.com/office/drawing/2014/main" id="{23227B14-5145-483F-9913-69B941A8E82A}"/>
              </a:ext>
            </a:extLst>
          </p:cNvPr>
          <p:cNvPicPr>
            <a:picLocks noChangeAspect="1"/>
          </p:cNvPicPr>
          <p:nvPr/>
        </p:nvPicPr>
        <p:blipFill rotWithShape="1">
          <a:blip r:embed="rId2"/>
          <a:srcRect l="30741" r="30250"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40897F34-7F2B-4EBB-988A-935DF4BF5BA8}"/>
              </a:ext>
            </a:extLst>
          </p:cNvPr>
          <p:cNvSpPr>
            <a:spLocks noGrp="1"/>
          </p:cNvSpPr>
          <p:nvPr>
            <p:ph idx="1"/>
          </p:nvPr>
        </p:nvSpPr>
        <p:spPr>
          <a:xfrm>
            <a:off x="4572000" y="2201958"/>
            <a:ext cx="7467599" cy="4656042"/>
          </a:xfrm>
        </p:spPr>
        <p:txBody>
          <a:bodyPr anchor="t">
            <a:normAutofit lnSpcReduction="10000"/>
          </a:bodyPr>
          <a:lstStyle/>
          <a:p>
            <a:r>
              <a:rPr lang="en-GB" sz="2000" dirty="0">
                <a:latin typeface="Arial" panose="020B0604020202020204" pitchFamily="34" charset="0"/>
                <a:cs typeface="Arial" panose="020B0604020202020204" pitchFamily="34" charset="0"/>
              </a:rPr>
              <a:t>Workforce Shortages: Recruitment and retention of skilled of care workers are significant issues, impacting the availability and quality of care. For example, ensuring that suitable and trusted members of staff are recruited to avoid the risks of harm and abuse that could affect elderly people in their homes. Also, provide staff rotations to minimise the risks of covered abuse from one regular staff. All this process takes time and needs prompt vetting checks (Rubery et al.2015).</a:t>
            </a:r>
          </a:p>
          <a:p>
            <a:r>
              <a:rPr lang="en-GB" sz="2000" dirty="0">
                <a:latin typeface="Arial" panose="020B0604020202020204" pitchFamily="34" charset="0"/>
                <a:cs typeface="Arial" panose="020B0604020202020204" pitchFamily="34" charset="0"/>
              </a:rPr>
              <a:t>Geographical Disparities: Access to domiciliary care can vary widely, with rural areas often facing more significant challenges in service provision. Elderly people in rural areas struggle to have enough carers for their services. This often costs a lot and causes problems of affordability (Milligan, 2016). </a:t>
            </a:r>
          </a:p>
          <a:p>
            <a:r>
              <a:rPr lang="en-GB" sz="2000" dirty="0">
                <a:latin typeface="Arial" panose="020B0604020202020204" pitchFamily="34" charset="0"/>
                <a:cs typeface="Arial" panose="020B0604020202020204" pitchFamily="34" charset="0"/>
              </a:rPr>
              <a:t>Reduce funding besides the increasing number of older adults (Hughes, 2023).  </a:t>
            </a:r>
          </a:p>
          <a:p>
            <a:endParaRPr lang="en-GB" sz="1700" dirty="0">
              <a:latin typeface="Arial" panose="020B0604020202020204" pitchFamily="34" charset="0"/>
              <a:cs typeface="Arial" panose="020B0604020202020204" pitchFamily="34" charset="0"/>
            </a:endParaRPr>
          </a:p>
          <a:p>
            <a:endParaRPr lang="en-GB" sz="1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1725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16770EC-0601-DEDC-4214-5AA92DEF062F}"/>
              </a:ext>
            </a:extLst>
          </p:cNvPr>
          <p:cNvSpPr>
            <a:spLocks noGrp="1"/>
          </p:cNvSpPr>
          <p:nvPr>
            <p:ph type="title"/>
          </p:nvPr>
        </p:nvSpPr>
        <p:spPr>
          <a:xfrm>
            <a:off x="838200" y="365125"/>
            <a:ext cx="5393361" cy="1325563"/>
          </a:xfrm>
        </p:spPr>
        <p:txBody>
          <a:bodyPr>
            <a:normAutofit/>
          </a:bodyPr>
          <a:lstStyle/>
          <a:p>
            <a:r>
              <a:rPr lang="en-GB" b="1" dirty="0">
                <a:latin typeface="Arial" panose="020B0604020202020204" pitchFamily="34" charset="0"/>
                <a:cs typeface="Arial" panose="020B0604020202020204" pitchFamily="34" charset="0"/>
              </a:rPr>
              <a:t>End of life care </a:t>
            </a:r>
          </a:p>
        </p:txBody>
      </p:sp>
      <p:sp>
        <p:nvSpPr>
          <p:cNvPr id="3" name="Content Placeholder 2">
            <a:extLst>
              <a:ext uri="{FF2B5EF4-FFF2-40B4-BE49-F238E27FC236}">
                <a16:creationId xmlns:a16="http://schemas.microsoft.com/office/drawing/2014/main" id="{3F4AAB00-7E13-BA40-A94B-53DC9706DB22}"/>
              </a:ext>
            </a:extLst>
          </p:cNvPr>
          <p:cNvSpPr>
            <a:spLocks noGrp="1"/>
          </p:cNvSpPr>
          <p:nvPr>
            <p:ph idx="1"/>
          </p:nvPr>
        </p:nvSpPr>
        <p:spPr>
          <a:xfrm>
            <a:off x="0" y="1706775"/>
            <a:ext cx="6726212" cy="5140016"/>
          </a:xfrm>
        </p:spPr>
        <p:txBody>
          <a:bodyPr>
            <a:normAutofit/>
          </a:bodyPr>
          <a:lstStyle/>
          <a:p>
            <a:pPr marL="0" indent="0">
              <a:buNone/>
            </a:pPr>
            <a:r>
              <a:rPr lang="en-GB" sz="1800" b="1" dirty="0">
                <a:latin typeface="Arial" panose="020B0604020202020204" pitchFamily="34" charset="0"/>
                <a:cs typeface="Arial" panose="020B0604020202020204" pitchFamily="34" charset="0"/>
              </a:rPr>
              <a:t>Domiciliary advantage</a:t>
            </a:r>
          </a:p>
          <a:p>
            <a:r>
              <a:rPr lang="en-GB" sz="1800" dirty="0">
                <a:latin typeface="Arial" panose="020B0604020202020204" pitchFamily="34" charset="0"/>
                <a:cs typeface="Arial" panose="020B0604020202020204" pitchFamily="34" charset="0"/>
              </a:rPr>
              <a:t>Comfort home where Patients can stay in familiar surroundings, which can be emotionally comforting and less stressful.</a:t>
            </a:r>
          </a:p>
          <a:p>
            <a:r>
              <a:rPr lang="en-GB" sz="1800" dirty="0">
                <a:latin typeface="Arial" panose="020B0604020202020204" pitchFamily="34" charset="0"/>
                <a:cs typeface="Arial" panose="020B0604020202020204" pitchFamily="34" charset="0"/>
              </a:rPr>
              <a:t>Cost-Effectiveness: Home care can be less expensive than residential care, especially if intensive medical interventions are not required.</a:t>
            </a:r>
          </a:p>
          <a:p>
            <a:r>
              <a:rPr lang="en-GB" sz="1800" dirty="0">
                <a:latin typeface="Arial" panose="020B0604020202020204" pitchFamily="34" charset="0"/>
                <a:cs typeface="Arial" panose="020B0604020202020204" pitchFamily="34" charset="0"/>
              </a:rPr>
              <a:t>Family Involvement: Families can be more involved in the care process, which can be reassuring for both the patient and the family members ( </a:t>
            </a:r>
            <a:r>
              <a:rPr lang="en-GB" sz="1800" dirty="0" err="1">
                <a:latin typeface="Arial" panose="020B0604020202020204" pitchFamily="34" charset="0"/>
                <a:cs typeface="Arial" panose="020B0604020202020204" pitchFamily="34" charset="0"/>
              </a:rPr>
              <a:t>Teno</a:t>
            </a:r>
            <a:r>
              <a:rPr lang="en-GB" sz="1800" dirty="0">
                <a:latin typeface="Arial" panose="020B0604020202020204" pitchFamily="34" charset="0"/>
                <a:cs typeface="Arial" panose="020B0604020202020204" pitchFamily="34" charset="0"/>
              </a:rPr>
              <a:t> et al. 2004; Percival et al. 2014). </a:t>
            </a:r>
          </a:p>
          <a:p>
            <a:endParaRPr lang="en-GB" sz="1800"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Disadvantage</a:t>
            </a:r>
            <a:r>
              <a:rPr lang="en-GB" sz="1800" dirty="0">
                <a:latin typeface="Arial" panose="020B0604020202020204" pitchFamily="34" charset="0"/>
                <a:cs typeface="Arial" panose="020B0604020202020204" pitchFamily="34" charset="0"/>
              </a:rPr>
              <a:t> </a:t>
            </a:r>
          </a:p>
          <a:p>
            <a:r>
              <a:rPr lang="en-GB" sz="1800" dirty="0">
                <a:latin typeface="Arial" panose="020B0604020202020204" pitchFamily="34" charset="0"/>
                <a:cs typeface="Arial" panose="020B0604020202020204" pitchFamily="34" charset="0"/>
              </a:rPr>
              <a:t>Limited medical resources </a:t>
            </a:r>
          </a:p>
          <a:p>
            <a:r>
              <a:rPr lang="en-GB" sz="1800" dirty="0">
                <a:latin typeface="Arial" panose="020B0604020202020204" pitchFamily="34" charset="0"/>
                <a:cs typeface="Arial" panose="020B0604020202020204" pitchFamily="34" charset="0"/>
              </a:rPr>
              <a:t> Caregivers’ burden on family interference in the delivery of care causes physical and emotional exhaustion on carers (Hoare, Kelly and Barclay, 2019).</a:t>
            </a:r>
          </a:p>
          <a:p>
            <a:endParaRPr lang="en-GB" sz="15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29121E4-F80B-4013-5AC7-FEBCF5CBE1A1}"/>
              </a:ext>
            </a:extLst>
          </p:cNvPr>
          <p:cNvPicPr>
            <a:picLocks noChangeAspect="1"/>
          </p:cNvPicPr>
          <p:nvPr/>
        </p:nvPicPr>
        <p:blipFill rotWithShape="1">
          <a:blip r:embed="rId2"/>
          <a:srcRect l="10522" r="18729" b="1"/>
          <a:stretch/>
        </p:blipFill>
        <p:spPr>
          <a:xfrm>
            <a:off x="6666984" y="535422"/>
            <a:ext cx="5176299" cy="5059836"/>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8801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51F3819-4351-4730-8E02-40BF286E0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DAE5130-F148-4C5A-A6CB-48165DC767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12191996"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1FE71B-85C0-D903-AAE4-C7F0A18CB711}"/>
              </a:ext>
            </a:extLst>
          </p:cNvPr>
          <p:cNvSpPr>
            <a:spLocks noGrp="1"/>
          </p:cNvSpPr>
          <p:nvPr>
            <p:ph type="title"/>
          </p:nvPr>
        </p:nvSpPr>
        <p:spPr>
          <a:xfrm>
            <a:off x="4653887" y="609600"/>
            <a:ext cx="6564574" cy="1330518"/>
          </a:xfrm>
        </p:spPr>
        <p:txBody>
          <a:bodyPr>
            <a:normAutofit/>
          </a:bodyPr>
          <a:lstStyle/>
          <a:p>
            <a:r>
              <a:rPr lang="en-GB" b="1" dirty="0">
                <a:latin typeface="Arial" panose="020B0604020202020204" pitchFamily="34" charset="0"/>
                <a:cs typeface="Arial" panose="020B0604020202020204" pitchFamily="34" charset="0"/>
              </a:rPr>
              <a:t>End of Life Care</a:t>
            </a:r>
          </a:p>
        </p:txBody>
      </p:sp>
      <p:pic>
        <p:nvPicPr>
          <p:cNvPr id="5" name="Picture 4" descr="Two people holding each other's hands">
            <a:extLst>
              <a:ext uri="{FF2B5EF4-FFF2-40B4-BE49-F238E27FC236}">
                <a16:creationId xmlns:a16="http://schemas.microsoft.com/office/drawing/2014/main" id="{6198DED8-BD22-19E4-30FD-6F3462354D2E}"/>
              </a:ext>
            </a:extLst>
          </p:cNvPr>
          <p:cNvPicPr>
            <a:picLocks noChangeAspect="1"/>
          </p:cNvPicPr>
          <p:nvPr/>
        </p:nvPicPr>
        <p:blipFill rotWithShape="1">
          <a:blip r:embed="rId2"/>
          <a:srcRect l="7040" r="14345" b="2"/>
          <a:stretch/>
        </p:blipFill>
        <p:spPr>
          <a:xfrm>
            <a:off x="-8" y="3429008"/>
            <a:ext cx="4038600" cy="3428999"/>
          </a:xfrm>
          <a:custGeom>
            <a:avLst/>
            <a:gdLst/>
            <a:ahLst/>
            <a:cxnLst/>
            <a:rect l="l" t="t" r="r" b="b"/>
            <a:pathLst>
              <a:path w="4038600" h="3428999">
                <a:moveTo>
                  <a:pt x="0" y="0"/>
                </a:moveTo>
                <a:lnTo>
                  <a:pt x="3832764" y="0"/>
                </a:lnTo>
                <a:lnTo>
                  <a:pt x="3833410" y="4411"/>
                </a:lnTo>
                <a:cubicBezTo>
                  <a:pt x="3834310" y="12542"/>
                  <a:pt x="3834933" y="20617"/>
                  <a:pt x="3835321" y="28434"/>
                </a:cubicBezTo>
                <a:cubicBezTo>
                  <a:pt x="3843020" y="30350"/>
                  <a:pt x="3840588" y="61692"/>
                  <a:pt x="3852266" y="50998"/>
                </a:cubicBezTo>
                <a:cubicBezTo>
                  <a:pt x="3853153" y="61314"/>
                  <a:pt x="3849223" y="70391"/>
                  <a:pt x="3856614" y="62023"/>
                </a:cubicBezTo>
                <a:cubicBezTo>
                  <a:pt x="3857136" y="65272"/>
                  <a:pt x="3858208" y="66796"/>
                  <a:pt x="3859557" y="67517"/>
                </a:cubicBezTo>
                <a:lnTo>
                  <a:pt x="3860141" y="67604"/>
                </a:lnTo>
                <a:lnTo>
                  <a:pt x="3861913" y="90672"/>
                </a:lnTo>
                <a:lnTo>
                  <a:pt x="3863084" y="93141"/>
                </a:lnTo>
                <a:cubicBezTo>
                  <a:pt x="3863070" y="98407"/>
                  <a:pt x="3863057" y="103672"/>
                  <a:pt x="3863043" y="108938"/>
                </a:cubicBezTo>
                <a:lnTo>
                  <a:pt x="3863660" y="116693"/>
                </a:lnTo>
                <a:lnTo>
                  <a:pt x="3862518" y="119721"/>
                </a:lnTo>
                <a:cubicBezTo>
                  <a:pt x="3862017" y="122528"/>
                  <a:pt x="3862239" y="125949"/>
                  <a:pt x="3864097" y="130743"/>
                </a:cubicBezTo>
                <a:lnTo>
                  <a:pt x="3864775" y="131693"/>
                </a:lnTo>
                <a:lnTo>
                  <a:pt x="3864231" y="141960"/>
                </a:lnTo>
                <a:cubicBezTo>
                  <a:pt x="3863734" y="145469"/>
                  <a:pt x="3862886" y="148837"/>
                  <a:pt x="3861543" y="151981"/>
                </a:cubicBezTo>
                <a:cubicBezTo>
                  <a:pt x="3876816" y="176028"/>
                  <a:pt x="3873891" y="209754"/>
                  <a:pt x="3881956" y="241275"/>
                </a:cubicBezTo>
                <a:cubicBezTo>
                  <a:pt x="3880805" y="282291"/>
                  <a:pt x="3871108" y="290637"/>
                  <a:pt x="3883245" y="317540"/>
                </a:cubicBezTo>
                <a:cubicBezTo>
                  <a:pt x="3887431" y="330343"/>
                  <a:pt x="3884915" y="349601"/>
                  <a:pt x="3894824" y="382132"/>
                </a:cubicBezTo>
                <a:cubicBezTo>
                  <a:pt x="3902184" y="412768"/>
                  <a:pt x="3905028" y="440981"/>
                  <a:pt x="3912029" y="468465"/>
                </a:cubicBezTo>
                <a:cubicBezTo>
                  <a:pt x="3918870" y="501219"/>
                  <a:pt x="3919171" y="493504"/>
                  <a:pt x="3923563" y="512872"/>
                </a:cubicBezTo>
                <a:cubicBezTo>
                  <a:pt x="3925161" y="516259"/>
                  <a:pt x="3933257" y="548851"/>
                  <a:pt x="3935302" y="551780"/>
                </a:cubicBezTo>
                <a:cubicBezTo>
                  <a:pt x="3940193" y="569420"/>
                  <a:pt x="3948108" y="591435"/>
                  <a:pt x="3952908" y="618713"/>
                </a:cubicBezTo>
                <a:cubicBezTo>
                  <a:pt x="3949597" y="640336"/>
                  <a:pt x="3968857" y="662091"/>
                  <a:pt x="3964097" y="689135"/>
                </a:cubicBezTo>
                <a:cubicBezTo>
                  <a:pt x="3963409" y="698730"/>
                  <a:pt x="3967777" y="726290"/>
                  <a:pt x="3972561" y="730194"/>
                </a:cubicBezTo>
                <a:cubicBezTo>
                  <a:pt x="3974287" y="735671"/>
                  <a:pt x="3973869" y="742863"/>
                  <a:pt x="3978553" y="744105"/>
                </a:cubicBezTo>
                <a:cubicBezTo>
                  <a:pt x="3984369" y="746793"/>
                  <a:pt x="3979392" y="769550"/>
                  <a:pt x="3985056" y="764665"/>
                </a:cubicBezTo>
                <a:cubicBezTo>
                  <a:pt x="3981721" y="780759"/>
                  <a:pt x="3994221" y="788526"/>
                  <a:pt x="3998681" y="799644"/>
                </a:cubicBezTo>
                <a:cubicBezTo>
                  <a:pt x="3996807" y="806167"/>
                  <a:pt x="3999133" y="812044"/>
                  <a:pt x="4002586" y="819512"/>
                </a:cubicBezTo>
                <a:lnTo>
                  <a:pt x="4007152" y="829775"/>
                </a:lnTo>
                <a:cubicBezTo>
                  <a:pt x="4007290" y="831346"/>
                  <a:pt x="4007429" y="832918"/>
                  <a:pt x="4007568" y="834489"/>
                </a:cubicBezTo>
                <a:cubicBezTo>
                  <a:pt x="4008582" y="842878"/>
                  <a:pt x="4012501" y="870527"/>
                  <a:pt x="4013238" y="880111"/>
                </a:cubicBezTo>
                <a:lnTo>
                  <a:pt x="4011990" y="891990"/>
                </a:lnTo>
                <a:cubicBezTo>
                  <a:pt x="4012878" y="895711"/>
                  <a:pt x="4017741" y="899277"/>
                  <a:pt x="4018561" y="902435"/>
                </a:cubicBezTo>
                <a:lnTo>
                  <a:pt x="4016914" y="910937"/>
                </a:lnTo>
                <a:cubicBezTo>
                  <a:pt x="4021666" y="910045"/>
                  <a:pt x="4017754" y="920062"/>
                  <a:pt x="4017630" y="927631"/>
                </a:cubicBezTo>
                <a:cubicBezTo>
                  <a:pt x="4017765" y="943134"/>
                  <a:pt x="4017899" y="958638"/>
                  <a:pt x="4018033" y="974141"/>
                </a:cubicBezTo>
                <a:lnTo>
                  <a:pt x="4020844" y="1002853"/>
                </a:lnTo>
                <a:lnTo>
                  <a:pt x="4019159" y="1011649"/>
                </a:lnTo>
                <a:cubicBezTo>
                  <a:pt x="4018755" y="1030805"/>
                  <a:pt x="4025427" y="1051984"/>
                  <a:pt x="4019983" y="1065586"/>
                </a:cubicBezTo>
                <a:cubicBezTo>
                  <a:pt x="4019342" y="1071115"/>
                  <a:pt x="4019489" y="1076118"/>
                  <a:pt x="4020124" y="1080768"/>
                </a:cubicBezTo>
                <a:lnTo>
                  <a:pt x="4023046" y="1093182"/>
                </a:lnTo>
                <a:lnTo>
                  <a:pt x="4030993" y="1117768"/>
                </a:lnTo>
                <a:cubicBezTo>
                  <a:pt x="4017255" y="1119010"/>
                  <a:pt x="4036257" y="1175819"/>
                  <a:pt x="4024084" y="1169607"/>
                </a:cubicBezTo>
                <a:cubicBezTo>
                  <a:pt x="4026558" y="1192318"/>
                  <a:pt x="4002019" y="1213340"/>
                  <a:pt x="4015242" y="1235237"/>
                </a:cubicBezTo>
                <a:cubicBezTo>
                  <a:pt x="4014162" y="1269305"/>
                  <a:pt x="4018570" y="1317827"/>
                  <a:pt x="4017602" y="1350990"/>
                </a:cubicBezTo>
                <a:cubicBezTo>
                  <a:pt x="4023169" y="1344874"/>
                  <a:pt x="4021893" y="1374627"/>
                  <a:pt x="4021736" y="1378298"/>
                </a:cubicBezTo>
                <a:cubicBezTo>
                  <a:pt x="4018952" y="1400570"/>
                  <a:pt x="4019832" y="1419813"/>
                  <a:pt x="4016278" y="1458310"/>
                </a:cubicBezTo>
                <a:cubicBezTo>
                  <a:pt x="4018014" y="1492373"/>
                  <a:pt x="4008830" y="1521984"/>
                  <a:pt x="4018868" y="1553366"/>
                </a:cubicBezTo>
                <a:cubicBezTo>
                  <a:pt x="4016990" y="1555494"/>
                  <a:pt x="4015540" y="1558122"/>
                  <a:pt x="4014402" y="1561090"/>
                </a:cubicBezTo>
                <a:lnTo>
                  <a:pt x="4011936" y="1570307"/>
                </a:lnTo>
                <a:lnTo>
                  <a:pt x="4012405" y="1571592"/>
                </a:lnTo>
                <a:cubicBezTo>
                  <a:pt x="4013272" y="1577147"/>
                  <a:pt x="4012836" y="1580457"/>
                  <a:pt x="4011825" y="1582767"/>
                </a:cubicBezTo>
                <a:lnTo>
                  <a:pt x="4010160" y="1584906"/>
                </a:lnTo>
                <a:lnTo>
                  <a:pt x="4009282" y="1592480"/>
                </a:lnTo>
                <a:lnTo>
                  <a:pt x="4004224" y="1632608"/>
                </a:lnTo>
                <a:lnTo>
                  <a:pt x="4004766" y="1633033"/>
                </a:lnTo>
                <a:cubicBezTo>
                  <a:pt x="4005917" y="1634501"/>
                  <a:pt x="4006652" y="1636551"/>
                  <a:pt x="4006536" y="1639879"/>
                </a:cubicBezTo>
                <a:cubicBezTo>
                  <a:pt x="4015184" y="1636475"/>
                  <a:pt x="4009709" y="1642588"/>
                  <a:pt x="4008603" y="1652696"/>
                </a:cubicBezTo>
                <a:cubicBezTo>
                  <a:pt x="4021787" y="1649666"/>
                  <a:pt x="4013526" y="1677353"/>
                  <a:pt x="4020520" y="1683689"/>
                </a:cubicBezTo>
                <a:cubicBezTo>
                  <a:pt x="4019410" y="1691182"/>
                  <a:pt x="4018476" y="1699055"/>
                  <a:pt x="4017793" y="1707144"/>
                </a:cubicBezTo>
                <a:cubicBezTo>
                  <a:pt x="4017716" y="1708742"/>
                  <a:pt x="4017637" y="1710339"/>
                  <a:pt x="4017559" y="1711937"/>
                </a:cubicBezTo>
                <a:lnTo>
                  <a:pt x="4017686" y="1712065"/>
                </a:lnTo>
                <a:cubicBezTo>
                  <a:pt x="4017911" y="1713173"/>
                  <a:pt x="4017938" y="1714774"/>
                  <a:pt x="4017696" y="1717183"/>
                </a:cubicBezTo>
                <a:lnTo>
                  <a:pt x="4017133" y="1720681"/>
                </a:lnTo>
                <a:lnTo>
                  <a:pt x="4016678" y="1729981"/>
                </a:lnTo>
                <a:lnTo>
                  <a:pt x="4017384" y="1733388"/>
                </a:lnTo>
                <a:lnTo>
                  <a:pt x="4018907" y="1735034"/>
                </a:lnTo>
                <a:cubicBezTo>
                  <a:pt x="4018834" y="1735303"/>
                  <a:pt x="4018762" y="1735573"/>
                  <a:pt x="4018689" y="1735842"/>
                </a:cubicBezTo>
                <a:cubicBezTo>
                  <a:pt x="4015637" y="1741502"/>
                  <a:pt x="4011570" y="1742214"/>
                  <a:pt x="4022227" y="1754258"/>
                </a:cubicBezTo>
                <a:cubicBezTo>
                  <a:pt x="4017088" y="1767842"/>
                  <a:pt x="4023675" y="1773031"/>
                  <a:pt x="4025215" y="1794468"/>
                </a:cubicBezTo>
                <a:cubicBezTo>
                  <a:pt x="4020602" y="1801685"/>
                  <a:pt x="4021846" y="1809129"/>
                  <a:pt x="4024929" y="1817026"/>
                </a:cubicBezTo>
                <a:cubicBezTo>
                  <a:pt x="4022135" y="1836468"/>
                  <a:pt x="4026097" y="1856359"/>
                  <a:pt x="4026330" y="1879330"/>
                </a:cubicBezTo>
                <a:lnTo>
                  <a:pt x="4036998" y="1941432"/>
                </a:lnTo>
                <a:lnTo>
                  <a:pt x="4036084" y="2000732"/>
                </a:lnTo>
                <a:cubicBezTo>
                  <a:pt x="4034263" y="2008113"/>
                  <a:pt x="4032229" y="2015157"/>
                  <a:pt x="4030076" y="2021755"/>
                </a:cubicBezTo>
                <a:cubicBezTo>
                  <a:pt x="4035967" y="2031320"/>
                  <a:pt x="4023973" y="2053600"/>
                  <a:pt x="4037221" y="2057342"/>
                </a:cubicBezTo>
                <a:cubicBezTo>
                  <a:pt x="4034697" y="2066435"/>
                  <a:pt x="4028501" y="2069516"/>
                  <a:pt x="4037394" y="2070619"/>
                </a:cubicBezTo>
                <a:cubicBezTo>
                  <a:pt x="4036804" y="2073734"/>
                  <a:pt x="4037226" y="2076065"/>
                  <a:pt x="4038135" y="2078045"/>
                </a:cubicBezTo>
                <a:lnTo>
                  <a:pt x="4038600" y="2078724"/>
                </a:lnTo>
                <a:lnTo>
                  <a:pt x="4032779" y="2098845"/>
                </a:lnTo>
                <a:lnTo>
                  <a:pt x="4032983" y="2102024"/>
                </a:lnTo>
                <a:lnTo>
                  <a:pt x="4027939" y="2114492"/>
                </a:lnTo>
                <a:lnTo>
                  <a:pt x="4018466" y="2141885"/>
                </a:lnTo>
                <a:cubicBezTo>
                  <a:pt x="4016935" y="2144144"/>
                  <a:pt x="4008999" y="2172239"/>
                  <a:pt x="4006867" y="2173326"/>
                </a:cubicBezTo>
                <a:cubicBezTo>
                  <a:pt x="4012131" y="2208338"/>
                  <a:pt x="3995887" y="2179358"/>
                  <a:pt x="3992697" y="2212754"/>
                </a:cubicBezTo>
                <a:cubicBezTo>
                  <a:pt x="4005768" y="2234675"/>
                  <a:pt x="3987982" y="2231911"/>
                  <a:pt x="3984358" y="2281700"/>
                </a:cubicBezTo>
                <a:cubicBezTo>
                  <a:pt x="3976909" y="2307292"/>
                  <a:pt x="3981397" y="2321058"/>
                  <a:pt x="3966554" y="2358247"/>
                </a:cubicBezTo>
                <a:cubicBezTo>
                  <a:pt x="3960999" y="2394590"/>
                  <a:pt x="3953833" y="2470676"/>
                  <a:pt x="3951025" y="2499761"/>
                </a:cubicBezTo>
                <a:cubicBezTo>
                  <a:pt x="3960739" y="2527319"/>
                  <a:pt x="3950548" y="2509832"/>
                  <a:pt x="3949702" y="2532758"/>
                </a:cubicBezTo>
                <a:cubicBezTo>
                  <a:pt x="3938760" y="2520705"/>
                  <a:pt x="3952389" y="2562520"/>
                  <a:pt x="3938861" y="2556795"/>
                </a:cubicBezTo>
                <a:cubicBezTo>
                  <a:pt x="3939134" y="2561148"/>
                  <a:pt x="3939827" y="2565547"/>
                  <a:pt x="3940623" y="2570003"/>
                </a:cubicBezTo>
                <a:cubicBezTo>
                  <a:pt x="3940759" y="2570781"/>
                  <a:pt x="3940897" y="2571558"/>
                  <a:pt x="3941033" y="2572336"/>
                </a:cubicBezTo>
                <a:lnTo>
                  <a:pt x="3940366" y="2580478"/>
                </a:lnTo>
                <a:lnTo>
                  <a:pt x="3943063" y="2584265"/>
                </a:lnTo>
                <a:lnTo>
                  <a:pt x="3944125" y="2597587"/>
                </a:lnTo>
                <a:cubicBezTo>
                  <a:pt x="3944077" y="2602348"/>
                  <a:pt x="3943504" y="2607198"/>
                  <a:pt x="3942089" y="2612155"/>
                </a:cubicBezTo>
                <a:cubicBezTo>
                  <a:pt x="3932438" y="2625816"/>
                  <a:pt x="3941792" y="2663179"/>
                  <a:pt x="3929196" y="2679622"/>
                </a:cubicBezTo>
                <a:cubicBezTo>
                  <a:pt x="3925571" y="2686502"/>
                  <a:pt x="3920517" y="2712894"/>
                  <a:pt x="3923315" y="2720986"/>
                </a:cubicBezTo>
                <a:cubicBezTo>
                  <a:pt x="3923036" y="2727128"/>
                  <a:pt x="3920401" y="2732389"/>
                  <a:pt x="3923961" y="2738269"/>
                </a:cubicBezTo>
                <a:cubicBezTo>
                  <a:pt x="3928018" y="2746479"/>
                  <a:pt x="3916599" y="2759296"/>
                  <a:pt x="3922927" y="2761348"/>
                </a:cubicBezTo>
                <a:cubicBezTo>
                  <a:pt x="3919813" y="2786694"/>
                  <a:pt x="3907933" y="2868089"/>
                  <a:pt x="3905273" y="2890343"/>
                </a:cubicBezTo>
                <a:cubicBezTo>
                  <a:pt x="3905945" y="2891698"/>
                  <a:pt x="3906516" y="2893225"/>
                  <a:pt x="3906968" y="2894872"/>
                </a:cubicBezTo>
                <a:cubicBezTo>
                  <a:pt x="3909594" y="2904456"/>
                  <a:pt x="3907729" y="2916058"/>
                  <a:pt x="3902804" y="2920783"/>
                </a:cubicBezTo>
                <a:cubicBezTo>
                  <a:pt x="3885416" y="2946524"/>
                  <a:pt x="3880691" y="2976695"/>
                  <a:pt x="3873409" y="3003309"/>
                </a:cubicBezTo>
                <a:cubicBezTo>
                  <a:pt x="3866483" y="3034202"/>
                  <a:pt x="3883685" y="3021162"/>
                  <a:pt x="3865677" y="3054172"/>
                </a:cubicBezTo>
                <a:cubicBezTo>
                  <a:pt x="3869656" y="3061216"/>
                  <a:pt x="3869021" y="3066386"/>
                  <a:pt x="3865322" y="3073552"/>
                </a:cubicBezTo>
                <a:cubicBezTo>
                  <a:pt x="3862309" y="3088769"/>
                  <a:pt x="3874353" y="3094511"/>
                  <a:pt x="3864576" y="3105939"/>
                </a:cubicBezTo>
                <a:cubicBezTo>
                  <a:pt x="3871414" y="3106866"/>
                  <a:pt x="3862070" y="3136685"/>
                  <a:pt x="3869897" y="3133416"/>
                </a:cubicBezTo>
                <a:cubicBezTo>
                  <a:pt x="3873987" y="3146871"/>
                  <a:pt x="3863598" y="3146263"/>
                  <a:pt x="3866944" y="3159200"/>
                </a:cubicBezTo>
                <a:cubicBezTo>
                  <a:pt x="3866209" y="3171160"/>
                  <a:pt x="3861238" y="3148758"/>
                  <a:pt x="3858655" y="3160960"/>
                </a:cubicBezTo>
                <a:cubicBezTo>
                  <a:pt x="3856672" y="3176428"/>
                  <a:pt x="3845007" y="3169580"/>
                  <a:pt x="3857964" y="3189916"/>
                </a:cubicBezTo>
                <a:cubicBezTo>
                  <a:pt x="3851730" y="3203678"/>
                  <a:pt x="3857918" y="3210651"/>
                  <a:pt x="3857749" y="3234304"/>
                </a:cubicBezTo>
                <a:lnTo>
                  <a:pt x="3855596" y="3240571"/>
                </a:lnTo>
                <a:lnTo>
                  <a:pt x="3861634" y="3248569"/>
                </a:lnTo>
                <a:cubicBezTo>
                  <a:pt x="3864052" y="3253014"/>
                  <a:pt x="3865516" y="3258342"/>
                  <a:pt x="3864663" y="3265444"/>
                </a:cubicBezTo>
                <a:cubicBezTo>
                  <a:pt x="3848300" y="3307894"/>
                  <a:pt x="3875588" y="3268090"/>
                  <a:pt x="3865146" y="3338829"/>
                </a:cubicBezTo>
                <a:cubicBezTo>
                  <a:pt x="3862730" y="3342195"/>
                  <a:pt x="3864130" y="3351680"/>
                  <a:pt x="3867052" y="3351725"/>
                </a:cubicBezTo>
                <a:cubicBezTo>
                  <a:pt x="3865794" y="3356006"/>
                  <a:pt x="3859439" y="3365106"/>
                  <a:pt x="3863912" y="3367707"/>
                </a:cubicBezTo>
                <a:cubicBezTo>
                  <a:pt x="3863241" y="3379301"/>
                  <a:pt x="3861774" y="3390600"/>
                  <a:pt x="3859561" y="3401335"/>
                </a:cubicBezTo>
                <a:lnTo>
                  <a:pt x="3853212" y="3423129"/>
                </a:lnTo>
                <a:lnTo>
                  <a:pt x="3856572" y="3428759"/>
                </a:lnTo>
                <a:lnTo>
                  <a:pt x="3856601" y="3428999"/>
                </a:lnTo>
                <a:lnTo>
                  <a:pt x="0" y="3428999"/>
                </a:lnTo>
                <a:close/>
              </a:path>
            </a:pathLst>
          </a:custGeom>
        </p:spPr>
      </p:pic>
      <p:pic>
        <p:nvPicPr>
          <p:cNvPr id="4" name="Picture 3">
            <a:extLst>
              <a:ext uri="{FF2B5EF4-FFF2-40B4-BE49-F238E27FC236}">
                <a16:creationId xmlns:a16="http://schemas.microsoft.com/office/drawing/2014/main" id="{F2B395DC-9D3C-C4DF-AADE-3D146423B850}"/>
              </a:ext>
            </a:extLst>
          </p:cNvPr>
          <p:cNvPicPr>
            <a:picLocks noChangeAspect="1"/>
          </p:cNvPicPr>
          <p:nvPr/>
        </p:nvPicPr>
        <p:blipFill rotWithShape="1">
          <a:blip r:embed="rId3"/>
          <a:srcRect l="20218" r="6559" b="4"/>
          <a:stretch/>
        </p:blipFill>
        <p:spPr>
          <a:xfrm>
            <a:off x="9" y="-7"/>
            <a:ext cx="3832765" cy="3493830"/>
          </a:xfrm>
          <a:custGeom>
            <a:avLst/>
            <a:gdLst/>
            <a:ahLst/>
            <a:cxnLst/>
            <a:rect l="l" t="t" r="r" b="b"/>
            <a:pathLst>
              <a:path w="3832765" h="3429000">
                <a:moveTo>
                  <a:pt x="0" y="0"/>
                </a:moveTo>
                <a:lnTo>
                  <a:pt x="3647227" y="0"/>
                </a:lnTo>
                <a:lnTo>
                  <a:pt x="3639550" y="38855"/>
                </a:lnTo>
                <a:cubicBezTo>
                  <a:pt x="3636650" y="54773"/>
                  <a:pt x="3634345" y="68219"/>
                  <a:pt x="3632595" y="77266"/>
                </a:cubicBezTo>
                <a:cubicBezTo>
                  <a:pt x="3626536" y="79781"/>
                  <a:pt x="3626501" y="84794"/>
                  <a:pt x="3629067" y="94172"/>
                </a:cubicBezTo>
                <a:cubicBezTo>
                  <a:pt x="3627578" y="163765"/>
                  <a:pt x="3557526" y="242917"/>
                  <a:pt x="3584106" y="259179"/>
                </a:cubicBezTo>
                <a:cubicBezTo>
                  <a:pt x="3583700" y="275569"/>
                  <a:pt x="3606846" y="331307"/>
                  <a:pt x="3599938" y="369872"/>
                </a:cubicBezTo>
                <a:cubicBezTo>
                  <a:pt x="3585388" y="383902"/>
                  <a:pt x="3596928" y="466732"/>
                  <a:pt x="3595032" y="485807"/>
                </a:cubicBezTo>
                <a:cubicBezTo>
                  <a:pt x="3585943" y="488250"/>
                  <a:pt x="3592517" y="521115"/>
                  <a:pt x="3579338" y="516547"/>
                </a:cubicBezTo>
                <a:cubicBezTo>
                  <a:pt x="3573622" y="519766"/>
                  <a:pt x="3573367" y="529229"/>
                  <a:pt x="3578241" y="534293"/>
                </a:cubicBezTo>
                <a:cubicBezTo>
                  <a:pt x="3576722" y="545474"/>
                  <a:pt x="3569890" y="551581"/>
                  <a:pt x="3577790" y="563888"/>
                </a:cubicBezTo>
                <a:cubicBezTo>
                  <a:pt x="3576008" y="579306"/>
                  <a:pt x="3555937" y="592508"/>
                  <a:pt x="3568362" y="606614"/>
                </a:cubicBezTo>
                <a:cubicBezTo>
                  <a:pt x="3548060" y="617296"/>
                  <a:pt x="3566748" y="665721"/>
                  <a:pt x="3562360" y="696544"/>
                </a:cubicBezTo>
                <a:cubicBezTo>
                  <a:pt x="3540870" y="749643"/>
                  <a:pt x="3563552" y="814684"/>
                  <a:pt x="3525923" y="839698"/>
                </a:cubicBezTo>
                <a:cubicBezTo>
                  <a:pt x="3535181" y="895191"/>
                  <a:pt x="3521523" y="937628"/>
                  <a:pt x="3518879" y="980382"/>
                </a:cubicBezTo>
                <a:cubicBezTo>
                  <a:pt x="3513995" y="999599"/>
                  <a:pt x="3527321" y="1012505"/>
                  <a:pt x="3515302" y="1028426"/>
                </a:cubicBezTo>
                <a:cubicBezTo>
                  <a:pt x="3518279" y="1066840"/>
                  <a:pt x="3496325" y="1148092"/>
                  <a:pt x="3536738" y="1210870"/>
                </a:cubicBezTo>
                <a:lnTo>
                  <a:pt x="3591526" y="1380154"/>
                </a:lnTo>
                <a:cubicBezTo>
                  <a:pt x="3610626" y="1430030"/>
                  <a:pt x="3618402" y="1446676"/>
                  <a:pt x="3627364" y="1475232"/>
                </a:cubicBezTo>
                <a:cubicBezTo>
                  <a:pt x="3630584" y="1500131"/>
                  <a:pt x="3621205" y="1517302"/>
                  <a:pt x="3629315" y="1551492"/>
                </a:cubicBezTo>
                <a:cubicBezTo>
                  <a:pt x="3627771" y="1569255"/>
                  <a:pt x="3642142" y="1604305"/>
                  <a:pt x="3642065" y="1616703"/>
                </a:cubicBezTo>
                <a:cubicBezTo>
                  <a:pt x="3644190" y="1615867"/>
                  <a:pt x="3646228" y="1622618"/>
                  <a:pt x="3644837" y="1625880"/>
                </a:cubicBezTo>
                <a:cubicBezTo>
                  <a:pt x="3644873" y="1682450"/>
                  <a:pt x="3660396" y="1644242"/>
                  <a:pt x="3653089" y="1681195"/>
                </a:cubicBezTo>
                <a:cubicBezTo>
                  <a:pt x="3653672" y="1703685"/>
                  <a:pt x="3678100" y="1693642"/>
                  <a:pt x="3669268" y="1720463"/>
                </a:cubicBezTo>
                <a:cubicBezTo>
                  <a:pt x="3672709" y="1747068"/>
                  <a:pt x="3683894" y="1760489"/>
                  <a:pt x="3680555" y="1787683"/>
                </a:cubicBezTo>
                <a:cubicBezTo>
                  <a:pt x="3683815" y="1812577"/>
                  <a:pt x="3690283" y="1832624"/>
                  <a:pt x="3690144" y="1854892"/>
                </a:cubicBezTo>
                <a:cubicBezTo>
                  <a:pt x="3694176" y="1862246"/>
                  <a:pt x="3696364" y="1869845"/>
                  <a:pt x="3692847" y="1879545"/>
                </a:cubicBezTo>
                <a:lnTo>
                  <a:pt x="3705899" y="1950159"/>
                </a:lnTo>
                <a:cubicBezTo>
                  <a:pt x="3705811" y="1963349"/>
                  <a:pt x="3696947" y="1944883"/>
                  <a:pt x="3698529" y="1956744"/>
                </a:cubicBezTo>
                <a:cubicBezTo>
                  <a:pt x="3704089" y="1967128"/>
                  <a:pt x="3694319" y="1972691"/>
                  <a:pt x="3700670" y="1983128"/>
                </a:cubicBezTo>
                <a:cubicBezTo>
                  <a:pt x="3707325" y="1975376"/>
                  <a:pt x="3704290" y="2019261"/>
                  <a:pt x="3710819" y="2016104"/>
                </a:cubicBezTo>
                <a:cubicBezTo>
                  <a:pt x="3703899" y="2032806"/>
                  <a:pt x="3716180" y="2041037"/>
                  <a:pt x="3716263" y="2057358"/>
                </a:cubicBezTo>
                <a:cubicBezTo>
                  <a:pt x="3714181" y="2066395"/>
                  <a:pt x="3708419" y="2088153"/>
                  <a:pt x="3713451" y="2092532"/>
                </a:cubicBezTo>
                <a:cubicBezTo>
                  <a:pt x="3702969" y="2134723"/>
                  <a:pt x="3713408" y="2112089"/>
                  <a:pt x="3712825" y="2145702"/>
                </a:cubicBezTo>
                <a:cubicBezTo>
                  <a:pt x="3711099" y="2175441"/>
                  <a:pt x="3721651" y="2170882"/>
                  <a:pt x="3710370" y="2205762"/>
                </a:cubicBezTo>
                <a:cubicBezTo>
                  <a:pt x="3706686" y="2213193"/>
                  <a:pt x="3707151" y="2225380"/>
                  <a:pt x="3711407" y="2232983"/>
                </a:cubicBezTo>
                <a:cubicBezTo>
                  <a:pt x="3712139" y="2234292"/>
                  <a:pt x="3712959" y="2235411"/>
                  <a:pt x="3713840" y="2236309"/>
                </a:cubicBezTo>
                <a:cubicBezTo>
                  <a:pt x="3705311" y="2258197"/>
                  <a:pt x="3712810" y="2264929"/>
                  <a:pt x="3706371" y="2276362"/>
                </a:cubicBezTo>
                <a:cubicBezTo>
                  <a:pt x="3707813" y="2303313"/>
                  <a:pt x="3719116" y="2319717"/>
                  <a:pt x="3713548" y="2330164"/>
                </a:cubicBezTo>
                <a:cubicBezTo>
                  <a:pt x="3716700" y="2349548"/>
                  <a:pt x="3722681" y="2379563"/>
                  <a:pt x="3725281" y="2392669"/>
                </a:cubicBezTo>
                <a:cubicBezTo>
                  <a:pt x="3729704" y="2396182"/>
                  <a:pt x="3728251" y="2402767"/>
                  <a:pt x="3729156" y="2408800"/>
                </a:cubicBezTo>
                <a:cubicBezTo>
                  <a:pt x="3733288" y="2414878"/>
                  <a:pt x="3733591" y="2443086"/>
                  <a:pt x="3731527" y="2451803"/>
                </a:cubicBezTo>
                <a:lnTo>
                  <a:pt x="3736702" y="2478754"/>
                </a:lnTo>
                <a:cubicBezTo>
                  <a:pt x="3728550" y="2525478"/>
                  <a:pt x="3760386" y="2545889"/>
                  <a:pt x="3730701" y="2582746"/>
                </a:cubicBezTo>
                <a:cubicBezTo>
                  <a:pt x="3730821" y="2599785"/>
                  <a:pt x="3740171" y="2587220"/>
                  <a:pt x="3740291" y="2604259"/>
                </a:cubicBezTo>
                <a:cubicBezTo>
                  <a:pt x="3743848" y="2626667"/>
                  <a:pt x="3731064" y="2615985"/>
                  <a:pt x="3745312" y="2636571"/>
                </a:cubicBezTo>
                <a:cubicBezTo>
                  <a:pt x="3741774" y="2677126"/>
                  <a:pt x="3756230" y="2698390"/>
                  <a:pt x="3745913" y="2734956"/>
                </a:cubicBezTo>
                <a:cubicBezTo>
                  <a:pt x="3751211" y="2727858"/>
                  <a:pt x="3750682" y="2814031"/>
                  <a:pt x="3749695" y="2825841"/>
                </a:cubicBezTo>
                <a:cubicBezTo>
                  <a:pt x="3749942" y="2850991"/>
                  <a:pt x="3747920" y="2877551"/>
                  <a:pt x="3747393" y="2915771"/>
                </a:cubicBezTo>
                <a:cubicBezTo>
                  <a:pt x="3750755" y="2949567"/>
                  <a:pt x="3739923" y="2933903"/>
                  <a:pt x="3751447" y="2964244"/>
                </a:cubicBezTo>
                <a:cubicBezTo>
                  <a:pt x="3751616" y="2982921"/>
                  <a:pt x="3749341" y="3024704"/>
                  <a:pt x="3748411" y="3027834"/>
                </a:cubicBezTo>
                <a:lnTo>
                  <a:pt x="3748938" y="3029071"/>
                </a:lnTo>
                <a:cubicBezTo>
                  <a:pt x="3750070" y="3034527"/>
                  <a:pt x="3749794" y="3037871"/>
                  <a:pt x="3748894" y="3040270"/>
                </a:cubicBezTo>
                <a:lnTo>
                  <a:pt x="3747334" y="3042558"/>
                </a:lnTo>
                <a:cubicBezTo>
                  <a:pt x="3747162" y="3045102"/>
                  <a:pt x="3746989" y="3047646"/>
                  <a:pt x="3746817" y="3050190"/>
                </a:cubicBezTo>
                <a:lnTo>
                  <a:pt x="3744491" y="3065086"/>
                </a:lnTo>
                <a:lnTo>
                  <a:pt x="3745283" y="3068003"/>
                </a:lnTo>
                <a:lnTo>
                  <a:pt x="3743686" y="3090671"/>
                </a:lnTo>
                <a:lnTo>
                  <a:pt x="3744246" y="3091046"/>
                </a:lnTo>
                <a:cubicBezTo>
                  <a:pt x="3745467" y="3092400"/>
                  <a:pt x="3746300" y="3094375"/>
                  <a:pt x="3746343" y="3097703"/>
                </a:cubicBezTo>
                <a:cubicBezTo>
                  <a:pt x="3754816" y="3093496"/>
                  <a:pt x="3749641" y="3100105"/>
                  <a:pt x="3749018" y="3110287"/>
                </a:cubicBezTo>
                <a:cubicBezTo>
                  <a:pt x="3762039" y="3106026"/>
                  <a:pt x="3755113" y="3134407"/>
                  <a:pt x="3762400" y="3140063"/>
                </a:cubicBezTo>
                <a:cubicBezTo>
                  <a:pt x="3761648" y="3147641"/>
                  <a:pt x="3761093" y="3155576"/>
                  <a:pt x="3760798" y="3163705"/>
                </a:cubicBezTo>
                <a:cubicBezTo>
                  <a:pt x="3760796" y="3165306"/>
                  <a:pt x="3760795" y="3166906"/>
                  <a:pt x="3760793" y="3168507"/>
                </a:cubicBezTo>
                <a:lnTo>
                  <a:pt x="3760925" y="3168621"/>
                </a:lnTo>
                <a:cubicBezTo>
                  <a:pt x="3761203" y="3169703"/>
                  <a:pt x="3761307" y="3171298"/>
                  <a:pt x="3761180" y="3173722"/>
                </a:cubicBezTo>
                <a:lnTo>
                  <a:pt x="3760784" y="3177263"/>
                </a:lnTo>
                <a:lnTo>
                  <a:pt x="3760776" y="3186578"/>
                </a:lnTo>
                <a:lnTo>
                  <a:pt x="3761644" y="3189908"/>
                </a:lnTo>
                <a:cubicBezTo>
                  <a:pt x="3767239" y="3200999"/>
                  <a:pt x="3784386" y="3192521"/>
                  <a:pt x="3778090" y="3215620"/>
                </a:cubicBezTo>
                <a:cubicBezTo>
                  <a:pt x="3782929" y="3238942"/>
                  <a:pt x="3794645" y="3248487"/>
                  <a:pt x="3792860" y="3273934"/>
                </a:cubicBezTo>
                <a:cubicBezTo>
                  <a:pt x="3797428" y="3295746"/>
                  <a:pt x="3804878" y="3312408"/>
                  <a:pt x="3805965" y="3332638"/>
                </a:cubicBezTo>
                <a:cubicBezTo>
                  <a:pt x="3810325" y="3338359"/>
                  <a:pt x="3812891" y="3344736"/>
                  <a:pt x="3809972" y="3354360"/>
                </a:cubicBezTo>
                <a:cubicBezTo>
                  <a:pt x="3815463" y="3373933"/>
                  <a:pt x="3822569" y="3374995"/>
                  <a:pt x="3820366" y="3391014"/>
                </a:cubicBezTo>
                <a:cubicBezTo>
                  <a:pt x="3832550" y="3396219"/>
                  <a:pt x="3828906" y="3399305"/>
                  <a:pt x="3827143" y="3406519"/>
                </a:cubicBezTo>
                <a:cubicBezTo>
                  <a:pt x="3827126" y="3406819"/>
                  <a:pt x="3827110" y="3407118"/>
                  <a:pt x="3827093" y="3407418"/>
                </a:cubicBezTo>
                <a:lnTo>
                  <a:pt x="3828820" y="3408091"/>
                </a:lnTo>
                <a:lnTo>
                  <a:pt x="3830121" y="3410929"/>
                </a:lnTo>
                <a:lnTo>
                  <a:pt x="3831461" y="3420084"/>
                </a:lnTo>
                <a:cubicBezTo>
                  <a:pt x="3831507" y="3421309"/>
                  <a:pt x="3831554" y="3422534"/>
                  <a:pt x="3831600" y="3423759"/>
                </a:cubicBezTo>
                <a:cubicBezTo>
                  <a:pt x="3831831" y="3426205"/>
                  <a:pt x="3832160" y="3427719"/>
                  <a:pt x="3832580" y="3428642"/>
                </a:cubicBezTo>
                <a:cubicBezTo>
                  <a:pt x="3832626" y="3428658"/>
                  <a:pt x="3832672" y="3428675"/>
                  <a:pt x="3832719" y="3428690"/>
                </a:cubicBezTo>
                <a:lnTo>
                  <a:pt x="3832765" y="3429000"/>
                </a:lnTo>
                <a:lnTo>
                  <a:pt x="0" y="3429000"/>
                </a:lnTo>
                <a:close/>
              </a:path>
            </a:pathLst>
          </a:custGeom>
        </p:spPr>
      </p:pic>
      <p:sp>
        <p:nvSpPr>
          <p:cNvPr id="3" name="Content Placeholder 2">
            <a:extLst>
              <a:ext uri="{FF2B5EF4-FFF2-40B4-BE49-F238E27FC236}">
                <a16:creationId xmlns:a16="http://schemas.microsoft.com/office/drawing/2014/main" id="{D57AF005-C765-5C73-02D7-60BC6F3309F5}"/>
              </a:ext>
            </a:extLst>
          </p:cNvPr>
          <p:cNvSpPr>
            <a:spLocks noGrp="1"/>
          </p:cNvSpPr>
          <p:nvPr>
            <p:ph idx="1"/>
          </p:nvPr>
        </p:nvSpPr>
        <p:spPr>
          <a:xfrm>
            <a:off x="4321629" y="2057400"/>
            <a:ext cx="7772400" cy="4702629"/>
          </a:xfrm>
        </p:spPr>
        <p:txBody>
          <a:bodyPr>
            <a:normAutofit/>
          </a:bodyPr>
          <a:lstStyle/>
          <a:p>
            <a:endParaRPr lang="en-GB" sz="20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best setting for end-of-life care depends on the individual’s medical needs, personal preferences, family dynamics, and financial situation.</a:t>
            </a:r>
          </a:p>
          <a:p>
            <a:r>
              <a:rPr lang="en-GB" sz="2400" dirty="0">
                <a:latin typeface="Arial" panose="020B0604020202020204" pitchFamily="34" charset="0"/>
                <a:cs typeface="Arial" panose="020B0604020202020204" pitchFamily="34" charset="0"/>
              </a:rPr>
              <a:t> Residential care facilities offer comprehensive and specialised services but may lack the personal touch and comfort of home. On the other hand, domiciliary care provides a familiar environment and personalised attention but may lack immediate medical support and place a burden on family caregivers</a:t>
            </a:r>
            <a:r>
              <a:rPr lang="en-GB" sz="2000" dirty="0">
                <a:latin typeface="Arial" panose="020B0604020202020204" pitchFamily="34" charset="0"/>
                <a:cs typeface="Arial" panose="020B0604020202020204" pitchFamily="34" charset="0"/>
              </a:rPr>
              <a:t> ( NHS, 2021)</a:t>
            </a:r>
          </a:p>
        </p:txBody>
      </p:sp>
    </p:spTree>
    <p:extLst>
      <p:ext uri="{BB962C8B-B14F-4D97-AF65-F5344CB8AC3E}">
        <p14:creationId xmlns:p14="http://schemas.microsoft.com/office/powerpoint/2010/main" val="4065590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639C3025-4784-4B16-914D-CCFC3E833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0AD20437-C88A-4F45-9C6D-DA32B29A4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8610598"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2538DC-CEE3-EFF9-F712-FCE73338C8F0}"/>
              </a:ext>
            </a:extLst>
          </p:cNvPr>
          <p:cNvSpPr>
            <a:spLocks noGrp="1"/>
          </p:cNvSpPr>
          <p:nvPr>
            <p:ph type="title"/>
          </p:nvPr>
        </p:nvSpPr>
        <p:spPr>
          <a:xfrm>
            <a:off x="478971" y="326571"/>
            <a:ext cx="6770283" cy="990600"/>
          </a:xfrm>
        </p:spPr>
        <p:txBody>
          <a:bodyPr>
            <a:normAutofit/>
          </a:bodyPr>
          <a:lstStyle/>
          <a:p>
            <a:r>
              <a:rPr lang="en-GB" b="1" dirty="0">
                <a:solidFill>
                  <a:schemeClr val="tx1">
                    <a:lumMod val="85000"/>
                    <a:lumOff val="15000"/>
                  </a:schemeClr>
                </a:solidFill>
                <a:latin typeface="Arial" panose="020B0604020202020204" pitchFamily="34" charset="0"/>
                <a:cs typeface="Arial" panose="020B0604020202020204" pitchFamily="34" charset="0"/>
              </a:rPr>
              <a:t>Theories of Ageing </a:t>
            </a:r>
          </a:p>
        </p:txBody>
      </p:sp>
      <p:sp>
        <p:nvSpPr>
          <p:cNvPr id="3" name="Content Placeholder 2">
            <a:extLst>
              <a:ext uri="{FF2B5EF4-FFF2-40B4-BE49-F238E27FC236}">
                <a16:creationId xmlns:a16="http://schemas.microsoft.com/office/drawing/2014/main" id="{C980CB94-93F9-EDD7-92C0-5D88EDCCE7F0}"/>
              </a:ext>
            </a:extLst>
          </p:cNvPr>
          <p:cNvSpPr>
            <a:spLocks noGrp="1"/>
          </p:cNvSpPr>
          <p:nvPr>
            <p:ph idx="1"/>
          </p:nvPr>
        </p:nvSpPr>
        <p:spPr>
          <a:xfrm>
            <a:off x="0" y="1317171"/>
            <a:ext cx="7663543" cy="5540827"/>
          </a:xfrm>
        </p:spPr>
        <p:txBody>
          <a:bodyPr>
            <a:normAutofit fontScale="92500" lnSpcReduction="10000"/>
          </a:bodyPr>
          <a:lstStyle/>
          <a:p>
            <a:endParaRPr lang="en-GB" sz="1000" dirty="0">
              <a:solidFill>
                <a:schemeClr val="tx1">
                  <a:lumMod val="85000"/>
                  <a:lumOff val="15000"/>
                </a:schemeClr>
              </a:solidFill>
              <a:latin typeface="Arial" panose="020B0604020202020204" pitchFamily="34" charset="0"/>
              <a:cs typeface="Arial" panose="020B0604020202020204" pitchFamily="34" charset="0"/>
            </a:endParaRPr>
          </a:p>
          <a:p>
            <a:r>
              <a:rPr lang="en-GB" sz="2000" dirty="0">
                <a:solidFill>
                  <a:schemeClr val="tx1">
                    <a:lumMod val="85000"/>
                    <a:lumOff val="15000"/>
                  </a:schemeClr>
                </a:solidFill>
                <a:latin typeface="Arial" panose="020B0604020202020204" pitchFamily="34" charset="0"/>
                <a:cs typeface="Arial" panose="020B0604020202020204" pitchFamily="34" charset="0"/>
              </a:rPr>
              <a:t>In the UK the theory of ageing is not a framework enforcement. Still, it’s how the research departments in the UK view and analyse elderly people’s changes throughout their ageing periods by looking at factors such as.</a:t>
            </a:r>
          </a:p>
          <a:p>
            <a:r>
              <a:rPr lang="en-GB" sz="2000" b="1" dirty="0">
                <a:solidFill>
                  <a:schemeClr val="tx1">
                    <a:lumMod val="85000"/>
                    <a:lumOff val="15000"/>
                  </a:schemeClr>
                </a:solidFill>
                <a:latin typeface="Arial" panose="020B0604020202020204" pitchFamily="34" charset="0"/>
                <a:cs typeface="Arial" panose="020B0604020202020204" pitchFamily="34" charset="0"/>
              </a:rPr>
              <a:t>Biological theory </a:t>
            </a:r>
            <a:r>
              <a:rPr lang="en-GB" sz="2000" dirty="0">
                <a:solidFill>
                  <a:schemeClr val="tx1">
                    <a:lumMod val="85000"/>
                    <a:lumOff val="15000"/>
                  </a:schemeClr>
                </a:solidFill>
                <a:latin typeface="Arial" panose="020B0604020202020204" pitchFamily="34" charset="0"/>
                <a:cs typeface="Arial" panose="020B0604020202020204" pitchFamily="34" charset="0"/>
              </a:rPr>
              <a:t>is when the body becomes less active and less responsive over time (Lipsky and King, 2015).</a:t>
            </a:r>
          </a:p>
          <a:p>
            <a:r>
              <a:rPr lang="en-GB" sz="2000" b="1" dirty="0">
                <a:solidFill>
                  <a:schemeClr val="tx1">
                    <a:lumMod val="85000"/>
                    <a:lumOff val="15000"/>
                  </a:schemeClr>
                </a:solidFill>
                <a:latin typeface="Arial" panose="020B0604020202020204" pitchFamily="34" charset="0"/>
                <a:cs typeface="Arial" panose="020B0604020202020204" pitchFamily="34" charset="0"/>
              </a:rPr>
              <a:t>Psychosocial theory </a:t>
            </a:r>
            <a:r>
              <a:rPr lang="en-GB" sz="2000" dirty="0">
                <a:solidFill>
                  <a:schemeClr val="tx1">
                    <a:lumMod val="85000"/>
                    <a:lumOff val="15000"/>
                  </a:schemeClr>
                </a:solidFill>
                <a:latin typeface="Arial" panose="020B0604020202020204" pitchFamily="34" charset="0"/>
                <a:cs typeface="Arial" panose="020B0604020202020204" pitchFamily="34" charset="0"/>
              </a:rPr>
              <a:t>emphasises the role of psychological, social, and environmental factors in shaping the ageing process (Bowling and </a:t>
            </a:r>
            <a:r>
              <a:rPr lang="en-GB" sz="2000" dirty="0" err="1">
                <a:solidFill>
                  <a:schemeClr val="tx1">
                    <a:lumMod val="85000"/>
                    <a:lumOff val="15000"/>
                  </a:schemeClr>
                </a:solidFill>
                <a:latin typeface="Arial" panose="020B0604020202020204" pitchFamily="34" charset="0"/>
                <a:cs typeface="Arial" panose="020B0604020202020204" pitchFamily="34" charset="0"/>
              </a:rPr>
              <a:t>Iliffe</a:t>
            </a:r>
            <a:r>
              <a:rPr lang="en-GB" sz="2000" dirty="0">
                <a:solidFill>
                  <a:schemeClr val="tx1">
                    <a:lumMod val="85000"/>
                    <a:lumOff val="15000"/>
                  </a:schemeClr>
                </a:solidFill>
                <a:latin typeface="Arial" panose="020B0604020202020204" pitchFamily="34" charset="0"/>
                <a:cs typeface="Arial" panose="020B0604020202020204" pitchFamily="34" charset="0"/>
              </a:rPr>
              <a:t>, 2011).</a:t>
            </a:r>
          </a:p>
          <a:p>
            <a:r>
              <a:rPr lang="en-GB" sz="2000" b="1" dirty="0">
                <a:solidFill>
                  <a:schemeClr val="tx1">
                    <a:lumMod val="85000"/>
                    <a:lumOff val="15000"/>
                  </a:schemeClr>
                </a:solidFill>
                <a:latin typeface="Arial" panose="020B0604020202020204" pitchFamily="34" charset="0"/>
                <a:cs typeface="Arial" panose="020B0604020202020204" pitchFamily="34" charset="0"/>
              </a:rPr>
              <a:t>Life course theory</a:t>
            </a:r>
            <a:r>
              <a:rPr lang="en-GB" sz="2000" dirty="0">
                <a:solidFill>
                  <a:schemeClr val="tx1">
                    <a:lumMod val="85000"/>
                    <a:lumOff val="15000"/>
                  </a:schemeClr>
                </a:solidFill>
                <a:latin typeface="Arial" panose="020B0604020202020204" pitchFamily="34" charset="0"/>
                <a:cs typeface="Arial" panose="020B0604020202020204" pitchFamily="34" charset="0"/>
              </a:rPr>
              <a:t> views ageing as a lifelong process influenced by cumulative experiences and events across the lifespan for example, it considers how factors such as socioeconomic status, education, and early life experiences shape health and well-being in later life (Bengtson et al. 2012; Fuller-Iglesias, Smith and Antonucci, 2009).</a:t>
            </a:r>
          </a:p>
          <a:p>
            <a:r>
              <a:rPr lang="en-GB" sz="2000" b="1" dirty="0">
                <a:solidFill>
                  <a:schemeClr val="tx1">
                    <a:lumMod val="85000"/>
                    <a:lumOff val="15000"/>
                  </a:schemeClr>
                </a:solidFill>
                <a:latin typeface="Arial" panose="020B0604020202020204" pitchFamily="34" charset="0"/>
                <a:cs typeface="Arial" panose="020B0604020202020204" pitchFamily="34" charset="0"/>
              </a:rPr>
              <a:t>Disengagement theory</a:t>
            </a:r>
            <a:r>
              <a:rPr lang="en-GB" sz="2000" dirty="0">
                <a:solidFill>
                  <a:schemeClr val="tx1">
                    <a:lumMod val="85000"/>
                    <a:lumOff val="15000"/>
                  </a:schemeClr>
                </a:solidFill>
                <a:latin typeface="Arial" panose="020B0604020202020204" pitchFamily="34" charset="0"/>
                <a:cs typeface="Arial" panose="020B0604020202020204" pitchFamily="34" charset="0"/>
              </a:rPr>
              <a:t>, this theory, proposed by Cumming and Henry in 1961 consisted of saying that elderly people gradually withdraw from social roles and interactions, leading to a mutual disengagement between older adults and society (Zhang and Lin, 2022). </a:t>
            </a:r>
          </a:p>
          <a:p>
            <a:endParaRPr lang="en-GB" sz="1000" dirty="0">
              <a:solidFill>
                <a:schemeClr val="tx1">
                  <a:lumMod val="85000"/>
                  <a:lumOff val="1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179A638-5614-ABAE-8EBD-027401359822}"/>
              </a:ext>
            </a:extLst>
          </p:cNvPr>
          <p:cNvPicPr>
            <a:picLocks noChangeAspect="1"/>
          </p:cNvPicPr>
          <p:nvPr/>
        </p:nvPicPr>
        <p:blipFill rotWithShape="1">
          <a:blip r:embed="rId2"/>
          <a:srcRect r="-1" b="180"/>
          <a:stretch/>
        </p:blipFill>
        <p:spPr>
          <a:xfrm>
            <a:off x="7663543" y="3429000"/>
            <a:ext cx="4528457" cy="3429000"/>
          </a:xfrm>
          <a:custGeom>
            <a:avLst/>
            <a:gdLst/>
            <a:ahLst/>
            <a:cxnLst/>
            <a:rect l="l" t="t" r="r" b="b"/>
            <a:pathLst>
              <a:path w="4390035" h="3429000">
                <a:moveTo>
                  <a:pt x="73290" y="0"/>
                </a:moveTo>
                <a:lnTo>
                  <a:pt x="4390035" y="0"/>
                </a:lnTo>
                <a:lnTo>
                  <a:pt x="4390035" y="3429000"/>
                </a:lnTo>
                <a:lnTo>
                  <a:pt x="436073" y="3429000"/>
                </a:lnTo>
                <a:lnTo>
                  <a:pt x="427332" y="3410468"/>
                </a:lnTo>
                <a:cubicBezTo>
                  <a:pt x="419323" y="3391643"/>
                  <a:pt x="413863" y="3372861"/>
                  <a:pt x="421685" y="3366814"/>
                </a:cubicBezTo>
                <a:cubicBezTo>
                  <a:pt x="417583" y="3332384"/>
                  <a:pt x="433681" y="3294011"/>
                  <a:pt x="423663" y="3247798"/>
                </a:cubicBezTo>
                <a:cubicBezTo>
                  <a:pt x="421194" y="3188032"/>
                  <a:pt x="418245" y="3205513"/>
                  <a:pt x="412524" y="3110724"/>
                </a:cubicBezTo>
                <a:cubicBezTo>
                  <a:pt x="404022" y="3069386"/>
                  <a:pt x="436006" y="3027577"/>
                  <a:pt x="419732" y="3004503"/>
                </a:cubicBezTo>
                <a:cubicBezTo>
                  <a:pt x="407578" y="2949657"/>
                  <a:pt x="388511" y="2896851"/>
                  <a:pt x="363651" y="2842588"/>
                </a:cubicBezTo>
                <a:cubicBezTo>
                  <a:pt x="332103" y="2797699"/>
                  <a:pt x="331554" y="2711800"/>
                  <a:pt x="263212" y="2651456"/>
                </a:cubicBezTo>
                <a:cubicBezTo>
                  <a:pt x="235935" y="2585326"/>
                  <a:pt x="214760" y="2535145"/>
                  <a:pt x="194330" y="2484251"/>
                </a:cubicBezTo>
                <a:cubicBezTo>
                  <a:pt x="184580" y="2468441"/>
                  <a:pt x="154039" y="2380429"/>
                  <a:pt x="140630" y="2346096"/>
                </a:cubicBezTo>
                <a:cubicBezTo>
                  <a:pt x="76681" y="2257531"/>
                  <a:pt x="91260" y="2243719"/>
                  <a:pt x="77185" y="2144811"/>
                </a:cubicBezTo>
                <a:cubicBezTo>
                  <a:pt x="66953" y="2112233"/>
                  <a:pt x="67414" y="2096078"/>
                  <a:pt x="50887" y="2061697"/>
                </a:cubicBezTo>
                <a:lnTo>
                  <a:pt x="27133" y="1969379"/>
                </a:lnTo>
                <a:lnTo>
                  <a:pt x="29988" y="1961973"/>
                </a:lnTo>
                <a:lnTo>
                  <a:pt x="31559" y="1961231"/>
                </a:lnTo>
                <a:lnTo>
                  <a:pt x="14905" y="1880268"/>
                </a:lnTo>
                <a:cubicBezTo>
                  <a:pt x="12271" y="1874644"/>
                  <a:pt x="-805" y="1860096"/>
                  <a:pt x="2188" y="1847922"/>
                </a:cubicBezTo>
                <a:lnTo>
                  <a:pt x="21879" y="1779161"/>
                </a:lnTo>
                <a:lnTo>
                  <a:pt x="27968" y="1733684"/>
                </a:lnTo>
                <a:cubicBezTo>
                  <a:pt x="25035" y="1726530"/>
                  <a:pt x="21617" y="1619937"/>
                  <a:pt x="16511" y="1614373"/>
                </a:cubicBezTo>
                <a:cubicBezTo>
                  <a:pt x="47946" y="1547691"/>
                  <a:pt x="4394" y="1556097"/>
                  <a:pt x="12613" y="1479987"/>
                </a:cubicBezTo>
                <a:cubicBezTo>
                  <a:pt x="15110" y="1387360"/>
                  <a:pt x="4986" y="1320420"/>
                  <a:pt x="4190" y="1214801"/>
                </a:cubicBezTo>
                <a:cubicBezTo>
                  <a:pt x="3611" y="1152457"/>
                  <a:pt x="-6268" y="1080052"/>
                  <a:pt x="6503" y="966549"/>
                </a:cubicBezTo>
                <a:cubicBezTo>
                  <a:pt x="10182" y="901722"/>
                  <a:pt x="25065" y="884915"/>
                  <a:pt x="20609" y="845066"/>
                </a:cubicBezTo>
                <a:cubicBezTo>
                  <a:pt x="20199" y="816540"/>
                  <a:pt x="19791" y="788014"/>
                  <a:pt x="19381" y="759488"/>
                </a:cubicBezTo>
                <a:lnTo>
                  <a:pt x="21672" y="741102"/>
                </a:lnTo>
                <a:lnTo>
                  <a:pt x="30720" y="737125"/>
                </a:lnTo>
                <a:lnTo>
                  <a:pt x="23211" y="691098"/>
                </a:lnTo>
                <a:cubicBezTo>
                  <a:pt x="25461" y="680873"/>
                  <a:pt x="43338" y="650431"/>
                  <a:pt x="42062" y="637700"/>
                </a:cubicBezTo>
                <a:cubicBezTo>
                  <a:pt x="23297" y="593852"/>
                  <a:pt x="30263" y="601340"/>
                  <a:pt x="41571" y="540174"/>
                </a:cubicBezTo>
                <a:cubicBezTo>
                  <a:pt x="35397" y="519975"/>
                  <a:pt x="35174" y="428356"/>
                  <a:pt x="46636" y="415352"/>
                </a:cubicBezTo>
                <a:cubicBezTo>
                  <a:pt x="48960" y="401821"/>
                  <a:pt x="44602" y="386587"/>
                  <a:pt x="56977" y="379461"/>
                </a:cubicBezTo>
                <a:cubicBezTo>
                  <a:pt x="71829" y="368123"/>
                  <a:pt x="47958" y="323384"/>
                  <a:pt x="65759" y="328645"/>
                </a:cubicBezTo>
                <a:cubicBezTo>
                  <a:pt x="49386" y="296830"/>
                  <a:pt x="65237" y="231983"/>
                  <a:pt x="72589" y="203608"/>
                </a:cubicBezTo>
                <a:cubicBezTo>
                  <a:pt x="75524" y="153257"/>
                  <a:pt x="77980" y="142710"/>
                  <a:pt x="78370" y="105992"/>
                </a:cubicBezTo>
                <a:cubicBezTo>
                  <a:pt x="80828" y="104127"/>
                  <a:pt x="70890" y="52128"/>
                  <a:pt x="70125" y="25135"/>
                </a:cubicBezTo>
                <a:close/>
              </a:path>
            </a:pathLst>
          </a:custGeom>
        </p:spPr>
      </p:pic>
      <p:pic>
        <p:nvPicPr>
          <p:cNvPr id="4" name="Picture 3">
            <a:extLst>
              <a:ext uri="{FF2B5EF4-FFF2-40B4-BE49-F238E27FC236}">
                <a16:creationId xmlns:a16="http://schemas.microsoft.com/office/drawing/2014/main" id="{A935DEAE-0B8D-4F56-5AD5-37F1493F167D}"/>
              </a:ext>
            </a:extLst>
          </p:cNvPr>
          <p:cNvPicPr>
            <a:picLocks noChangeAspect="1"/>
          </p:cNvPicPr>
          <p:nvPr/>
        </p:nvPicPr>
        <p:blipFill rotWithShape="1">
          <a:blip r:embed="rId3"/>
          <a:srcRect r="3" b="18849"/>
          <a:stretch/>
        </p:blipFill>
        <p:spPr>
          <a:xfrm>
            <a:off x="7663543" y="-17"/>
            <a:ext cx="4528457" cy="3432349"/>
          </a:xfrm>
          <a:custGeom>
            <a:avLst/>
            <a:gdLst/>
            <a:ahLst/>
            <a:cxnLst/>
            <a:rect l="l" t="t" r="r" b="b"/>
            <a:pathLst>
              <a:path w="4349068" h="3428999">
                <a:moveTo>
                  <a:pt x="711944" y="0"/>
                </a:moveTo>
                <a:lnTo>
                  <a:pt x="4349068" y="0"/>
                </a:lnTo>
                <a:lnTo>
                  <a:pt x="4349068" y="3428999"/>
                </a:lnTo>
                <a:lnTo>
                  <a:pt x="32307" y="3428999"/>
                </a:lnTo>
                <a:lnTo>
                  <a:pt x="34693" y="3410051"/>
                </a:lnTo>
                <a:cubicBezTo>
                  <a:pt x="37039" y="3395347"/>
                  <a:pt x="38143" y="3381819"/>
                  <a:pt x="32792" y="3373027"/>
                </a:cubicBezTo>
                <a:cubicBezTo>
                  <a:pt x="29961" y="3298527"/>
                  <a:pt x="20335" y="3290617"/>
                  <a:pt x="14318" y="3222737"/>
                </a:cubicBezTo>
                <a:cubicBezTo>
                  <a:pt x="11384" y="3146284"/>
                  <a:pt x="-6116" y="3184007"/>
                  <a:pt x="2241" y="3118188"/>
                </a:cubicBezTo>
                <a:cubicBezTo>
                  <a:pt x="16306" y="3109217"/>
                  <a:pt x="34183" y="3024732"/>
                  <a:pt x="27952" y="3003808"/>
                </a:cubicBezTo>
                <a:cubicBezTo>
                  <a:pt x="27563" y="2966753"/>
                  <a:pt x="27366" y="2989870"/>
                  <a:pt x="27149" y="2944921"/>
                </a:cubicBezTo>
                <a:lnTo>
                  <a:pt x="41941" y="2877744"/>
                </a:lnTo>
                <a:cubicBezTo>
                  <a:pt x="36258" y="2880724"/>
                  <a:pt x="54303" y="2822146"/>
                  <a:pt x="53926" y="2807161"/>
                </a:cubicBezTo>
                <a:cubicBezTo>
                  <a:pt x="56083" y="2775643"/>
                  <a:pt x="30060" y="2769288"/>
                  <a:pt x="53334" y="2752347"/>
                </a:cubicBezTo>
                <a:lnTo>
                  <a:pt x="60008" y="2748299"/>
                </a:lnTo>
                <a:cubicBezTo>
                  <a:pt x="60210" y="2745962"/>
                  <a:pt x="60411" y="2743625"/>
                  <a:pt x="60613" y="2741288"/>
                </a:cubicBezTo>
                <a:cubicBezTo>
                  <a:pt x="60116" y="2737657"/>
                  <a:pt x="58269" y="2735847"/>
                  <a:pt x="53819" y="2737160"/>
                </a:cubicBezTo>
                <a:cubicBezTo>
                  <a:pt x="70191" y="2705347"/>
                  <a:pt x="64153" y="2699356"/>
                  <a:pt x="66799" y="2659631"/>
                </a:cubicBezTo>
                <a:cubicBezTo>
                  <a:pt x="77943" y="2612127"/>
                  <a:pt x="64846" y="2628594"/>
                  <a:pt x="86795" y="2573336"/>
                </a:cubicBezTo>
                <a:cubicBezTo>
                  <a:pt x="96119" y="2559732"/>
                  <a:pt x="108676" y="2541339"/>
                  <a:pt x="108890" y="2528057"/>
                </a:cubicBezTo>
                <a:lnTo>
                  <a:pt x="137074" y="2489594"/>
                </a:lnTo>
                <a:cubicBezTo>
                  <a:pt x="138076" y="2487774"/>
                  <a:pt x="138422" y="2473350"/>
                  <a:pt x="137897" y="2468303"/>
                </a:cubicBezTo>
                <a:lnTo>
                  <a:pt x="155171" y="2460480"/>
                </a:lnTo>
                <a:lnTo>
                  <a:pt x="147972" y="2423535"/>
                </a:lnTo>
                <a:lnTo>
                  <a:pt x="155293" y="2404394"/>
                </a:lnTo>
                <a:cubicBezTo>
                  <a:pt x="172891" y="2392610"/>
                  <a:pt x="160687" y="2347474"/>
                  <a:pt x="168818" y="2324643"/>
                </a:cubicBezTo>
                <a:cubicBezTo>
                  <a:pt x="169390" y="2297698"/>
                  <a:pt x="193082" y="2284202"/>
                  <a:pt x="198340" y="2255535"/>
                </a:cubicBezTo>
                <a:cubicBezTo>
                  <a:pt x="214268" y="2249648"/>
                  <a:pt x="228319" y="2207828"/>
                  <a:pt x="217338" y="2184679"/>
                </a:cubicBezTo>
                <a:lnTo>
                  <a:pt x="242924" y="2093132"/>
                </a:lnTo>
                <a:cubicBezTo>
                  <a:pt x="264937" y="2084587"/>
                  <a:pt x="280562" y="1985868"/>
                  <a:pt x="290446" y="1950235"/>
                </a:cubicBezTo>
                <a:cubicBezTo>
                  <a:pt x="308239" y="1920183"/>
                  <a:pt x="350073" y="1898905"/>
                  <a:pt x="361001" y="1861568"/>
                </a:cubicBezTo>
                <a:cubicBezTo>
                  <a:pt x="367163" y="1810687"/>
                  <a:pt x="352049" y="1869507"/>
                  <a:pt x="356015" y="1809499"/>
                </a:cubicBezTo>
                <a:cubicBezTo>
                  <a:pt x="355145" y="1754297"/>
                  <a:pt x="367821" y="1767680"/>
                  <a:pt x="375846" y="1693716"/>
                </a:cubicBezTo>
                <a:cubicBezTo>
                  <a:pt x="374712" y="1654244"/>
                  <a:pt x="382062" y="1627007"/>
                  <a:pt x="381776" y="1605195"/>
                </a:cubicBezTo>
                <a:cubicBezTo>
                  <a:pt x="389848" y="1568952"/>
                  <a:pt x="392552" y="1564518"/>
                  <a:pt x="396301" y="1516217"/>
                </a:cubicBezTo>
                <a:cubicBezTo>
                  <a:pt x="401397" y="1488452"/>
                  <a:pt x="428137" y="1457870"/>
                  <a:pt x="409866" y="1429841"/>
                </a:cubicBezTo>
                <a:cubicBezTo>
                  <a:pt x="422203" y="1412325"/>
                  <a:pt x="460064" y="1413592"/>
                  <a:pt x="442210" y="1380081"/>
                </a:cubicBezTo>
                <a:cubicBezTo>
                  <a:pt x="464590" y="1394128"/>
                  <a:pt x="443394" y="1335176"/>
                  <a:pt x="463662" y="1334891"/>
                </a:cubicBezTo>
                <a:cubicBezTo>
                  <a:pt x="480316" y="1336427"/>
                  <a:pt x="515162" y="1194568"/>
                  <a:pt x="519523" y="1185551"/>
                </a:cubicBezTo>
                <a:cubicBezTo>
                  <a:pt x="527731" y="1149210"/>
                  <a:pt x="536547" y="1148087"/>
                  <a:pt x="542909" y="1111168"/>
                </a:cubicBezTo>
                <a:cubicBezTo>
                  <a:pt x="555522" y="1057226"/>
                  <a:pt x="531818" y="1022543"/>
                  <a:pt x="543055" y="993353"/>
                </a:cubicBezTo>
                <a:cubicBezTo>
                  <a:pt x="559986" y="960214"/>
                  <a:pt x="580459" y="867450"/>
                  <a:pt x="592544" y="813953"/>
                </a:cubicBezTo>
                <a:cubicBezTo>
                  <a:pt x="604272" y="746430"/>
                  <a:pt x="608119" y="666470"/>
                  <a:pt x="613420" y="588218"/>
                </a:cubicBezTo>
                <a:cubicBezTo>
                  <a:pt x="604962" y="475380"/>
                  <a:pt x="590630" y="536119"/>
                  <a:pt x="596055" y="376479"/>
                </a:cubicBezTo>
                <a:lnTo>
                  <a:pt x="605018" y="280992"/>
                </a:lnTo>
                <a:cubicBezTo>
                  <a:pt x="604854" y="276227"/>
                  <a:pt x="610771" y="223140"/>
                  <a:pt x="610608" y="218374"/>
                </a:cubicBezTo>
                <a:lnTo>
                  <a:pt x="604880" y="188178"/>
                </a:lnTo>
                <a:lnTo>
                  <a:pt x="630913" y="152404"/>
                </a:lnTo>
                <a:cubicBezTo>
                  <a:pt x="640688" y="136342"/>
                  <a:pt x="647365" y="122048"/>
                  <a:pt x="663530" y="91810"/>
                </a:cubicBezTo>
                <a:lnTo>
                  <a:pt x="705264" y="3016"/>
                </a:lnTo>
                <a:close/>
              </a:path>
            </a:pathLst>
          </a:custGeom>
        </p:spPr>
      </p:pic>
    </p:spTree>
    <p:extLst>
      <p:ext uri="{BB962C8B-B14F-4D97-AF65-F5344CB8AC3E}">
        <p14:creationId xmlns:p14="http://schemas.microsoft.com/office/powerpoint/2010/main" val="670839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24BA8A-D135-35CA-41A6-3F2AFD01E9D7}"/>
              </a:ext>
            </a:extLst>
          </p:cNvPr>
          <p:cNvSpPr>
            <a:spLocks noGrp="1"/>
          </p:cNvSpPr>
          <p:nvPr>
            <p:ph type="title"/>
          </p:nvPr>
        </p:nvSpPr>
        <p:spPr>
          <a:xfrm>
            <a:off x="261258" y="87086"/>
            <a:ext cx="5638799" cy="1023257"/>
          </a:xfrm>
        </p:spPr>
        <p:txBody>
          <a:bodyPr anchor="b">
            <a:normAutofit/>
          </a:bodyPr>
          <a:lstStyle/>
          <a:p>
            <a:r>
              <a:rPr lang="en-GB" sz="4000" b="1" dirty="0">
                <a:latin typeface="Arial" panose="020B0604020202020204" pitchFamily="34" charset="0"/>
                <a:cs typeface="Arial" panose="020B0604020202020204" pitchFamily="34" charset="0"/>
              </a:rPr>
              <a:t>Legislations </a:t>
            </a:r>
          </a:p>
        </p:txBody>
      </p:sp>
      <p:sp>
        <p:nvSpPr>
          <p:cNvPr id="3" name="Content Placeholder 2">
            <a:extLst>
              <a:ext uri="{FF2B5EF4-FFF2-40B4-BE49-F238E27FC236}">
                <a16:creationId xmlns:a16="http://schemas.microsoft.com/office/drawing/2014/main" id="{E4B1E1FF-867A-4881-0FFF-7D3EC903B0F1}"/>
              </a:ext>
            </a:extLst>
          </p:cNvPr>
          <p:cNvSpPr>
            <a:spLocks noGrp="1"/>
          </p:cNvSpPr>
          <p:nvPr>
            <p:ph idx="1"/>
          </p:nvPr>
        </p:nvSpPr>
        <p:spPr>
          <a:xfrm>
            <a:off x="0" y="1240971"/>
            <a:ext cx="7542243" cy="5617015"/>
          </a:xfrm>
        </p:spPr>
        <p:txBody>
          <a:bodyPr anchor="t">
            <a:normAutofit fontScale="92500" lnSpcReduction="10000"/>
          </a:bodyPr>
          <a:lstStyle/>
          <a:p>
            <a:endParaRPr lang="en-GB" sz="8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In the UK, </a:t>
            </a:r>
            <a:r>
              <a:rPr lang="en-GB" sz="1800" b="1" dirty="0">
                <a:latin typeface="Arial" panose="020B0604020202020204" pitchFamily="34" charset="0"/>
                <a:cs typeface="Arial" panose="020B0604020202020204" pitchFamily="34" charset="0"/>
              </a:rPr>
              <a:t>Domiciliary care and Residential care</a:t>
            </a:r>
            <a:r>
              <a:rPr lang="en-GB" sz="1800" dirty="0">
                <a:latin typeface="Arial" panose="020B0604020202020204" pitchFamily="34" charset="0"/>
                <a:cs typeface="Arial" panose="020B0604020202020204" pitchFamily="34" charset="0"/>
              </a:rPr>
              <a:t> are governed by a combination of laws, regulations, and standards aimed at ensuring the safety, quality, and rights of individuals receiving care. For example,</a:t>
            </a:r>
          </a:p>
          <a:p>
            <a:pPr marL="0" indent="0">
              <a:buNone/>
            </a:pPr>
            <a:r>
              <a:rPr lang="en-GB" sz="1800" b="1" dirty="0">
                <a:latin typeface="Arial" panose="020B0604020202020204" pitchFamily="34" charset="0"/>
                <a:cs typeface="Arial" panose="020B0604020202020204" pitchFamily="34" charset="0"/>
              </a:rPr>
              <a:t>Care Act 2014</a:t>
            </a:r>
            <a:r>
              <a:rPr lang="en-GB" sz="1800" dirty="0">
                <a:latin typeface="Arial" panose="020B0604020202020204" pitchFamily="34" charset="0"/>
                <a:cs typeface="Arial" panose="020B0604020202020204" pitchFamily="34" charset="0"/>
              </a:rPr>
              <a:t>: This is a piece of legislation in England that sets out the legal framework for adult social care. It outlines the responsibilities of local authorities in assessing and meeting the care and support needs of individuals, including those receiving domiciliary care and residential care(Fernandez, Snell and Marczak, 2015).</a:t>
            </a:r>
          </a:p>
          <a:p>
            <a:r>
              <a:rPr lang="en-GB" sz="1800" b="1" dirty="0">
                <a:latin typeface="Arial" panose="020B0604020202020204" pitchFamily="34" charset="0"/>
                <a:cs typeface="Arial" panose="020B0604020202020204" pitchFamily="34" charset="0"/>
              </a:rPr>
              <a:t>Health and Social Care Act 2008 (Regulated Activities) Regulations 2014. s2</a:t>
            </a:r>
            <a:r>
              <a:rPr lang="en-GB" sz="1800" dirty="0">
                <a:latin typeface="Arial" panose="020B0604020202020204" pitchFamily="34" charset="0"/>
                <a:cs typeface="Arial" panose="020B0604020202020204" pitchFamily="34" charset="0"/>
              </a:rPr>
              <a:t> regulations are set to ensure the safety and well-being of individuals receiving care. They cover aspects such as person-centred care, dignity and respect, and protection from abuse (HSC Act, 2008).</a:t>
            </a:r>
          </a:p>
          <a:p>
            <a:r>
              <a:rPr lang="en-GB" sz="1800" b="1" dirty="0">
                <a:latin typeface="Arial" panose="020B0604020202020204" pitchFamily="34" charset="0"/>
                <a:cs typeface="Arial" panose="020B0604020202020204" pitchFamily="34" charset="0"/>
              </a:rPr>
              <a:t>Care Standards Act 2000: </a:t>
            </a:r>
            <a:r>
              <a:rPr lang="en-GB" sz="1800" dirty="0">
                <a:latin typeface="Arial" panose="020B0604020202020204" pitchFamily="34" charset="0"/>
                <a:cs typeface="Arial" panose="020B0604020202020204" pitchFamily="34" charset="0"/>
              </a:rPr>
              <a:t>This legislation applies to care homes in England and Wales and sets out the regulatory framework for the registration and inspection of care homes by the Care Quality Commission (CQC) in England and the Care Inspectorate Wales (CIW) in Wales (Kerrison and Pollock, 2001).</a:t>
            </a:r>
          </a:p>
          <a:p>
            <a:r>
              <a:rPr lang="en-GB" sz="1800" b="1" dirty="0">
                <a:latin typeface="Arial" panose="020B0604020202020204" pitchFamily="34" charset="0"/>
                <a:cs typeface="Arial" panose="020B0604020202020204" pitchFamily="34" charset="0"/>
              </a:rPr>
              <a:t>National Minimum Standards for Domiciliary Care Agencies: </a:t>
            </a:r>
            <a:r>
              <a:rPr lang="en-GB" sz="1800" dirty="0">
                <a:latin typeface="Arial" panose="020B0604020202020204" pitchFamily="34" charset="0"/>
                <a:cs typeface="Arial" panose="020B0604020202020204" pitchFamily="34" charset="0"/>
              </a:rPr>
              <a:t>These are standards set by the relevant regulatory bodies, such as the CQC in England and the Care Inspectorate in Scotland, to ensure the quality and safety of domiciliary care services (Venables et al. 2006). </a:t>
            </a:r>
          </a:p>
          <a:p>
            <a:endParaRPr lang="en-GB" sz="800" dirty="0">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C44C1FC7-E515-9E93-02B7-DA767696C119}"/>
              </a:ext>
            </a:extLst>
          </p:cNvPr>
          <p:cNvPicPr>
            <a:picLocks noChangeAspect="1"/>
          </p:cNvPicPr>
          <p:nvPr/>
        </p:nvPicPr>
        <p:blipFill rotWithShape="1">
          <a:blip r:embed="rId2"/>
          <a:srcRect l="22531" r="2565" b="-1"/>
          <a:stretch/>
        </p:blipFill>
        <p:spPr>
          <a:xfrm>
            <a:off x="7566097" y="1359677"/>
            <a:ext cx="3680400" cy="3680410"/>
          </a:xfrm>
          <a:prstGeom prst="rect">
            <a:avLst/>
          </a:prstGeom>
        </p:spPr>
      </p:pic>
    </p:spTree>
    <p:extLst>
      <p:ext uri="{BB962C8B-B14F-4D97-AF65-F5344CB8AC3E}">
        <p14:creationId xmlns:p14="http://schemas.microsoft.com/office/powerpoint/2010/main" val="720830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39C3025-4784-4B16-914D-CCFC3E833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AD20437-C88A-4F45-9C6D-DA32B29A4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8610598"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974BC2-F257-D363-9257-1DFD7306AE63}"/>
              </a:ext>
            </a:extLst>
          </p:cNvPr>
          <p:cNvSpPr>
            <a:spLocks noGrp="1"/>
          </p:cNvSpPr>
          <p:nvPr>
            <p:ph type="title"/>
          </p:nvPr>
        </p:nvSpPr>
        <p:spPr>
          <a:xfrm>
            <a:off x="457200" y="152401"/>
            <a:ext cx="5475514" cy="1240970"/>
          </a:xfrm>
        </p:spPr>
        <p:txBody>
          <a:bodyPr>
            <a:normAutofit/>
          </a:bodyPr>
          <a:lstStyle/>
          <a:p>
            <a:r>
              <a:rPr lang="en-GB" b="1" dirty="0">
                <a:solidFill>
                  <a:schemeClr val="tx1">
                    <a:lumMod val="85000"/>
                    <a:lumOff val="15000"/>
                  </a:schemeClr>
                </a:solidFill>
                <a:latin typeface="Arial" panose="020B0604020202020204" pitchFamily="34" charset="0"/>
                <a:cs typeface="Arial" panose="020B0604020202020204" pitchFamily="34" charset="0"/>
              </a:rPr>
              <a:t>Conclusion </a:t>
            </a:r>
          </a:p>
        </p:txBody>
      </p:sp>
      <p:sp>
        <p:nvSpPr>
          <p:cNvPr id="3" name="Content Placeholder 2">
            <a:extLst>
              <a:ext uri="{FF2B5EF4-FFF2-40B4-BE49-F238E27FC236}">
                <a16:creationId xmlns:a16="http://schemas.microsoft.com/office/drawing/2014/main" id="{EBD73597-D5C5-F46B-8FD1-96BF0BA2C08F}"/>
              </a:ext>
            </a:extLst>
          </p:cNvPr>
          <p:cNvSpPr>
            <a:spLocks noGrp="1"/>
          </p:cNvSpPr>
          <p:nvPr>
            <p:ph idx="1"/>
          </p:nvPr>
        </p:nvSpPr>
        <p:spPr>
          <a:xfrm>
            <a:off x="87086" y="1393371"/>
            <a:ext cx="7755845" cy="5312229"/>
          </a:xfrm>
        </p:spPr>
        <p:txBody>
          <a:bodyPr>
            <a:normAutofit/>
          </a:bodyPr>
          <a:lstStyle/>
          <a:p>
            <a:endParaRPr lang="en-GB" sz="1400" dirty="0">
              <a:solidFill>
                <a:schemeClr val="tx1">
                  <a:lumMod val="85000"/>
                  <a:lumOff val="15000"/>
                </a:schemeClr>
              </a:solidFill>
              <a:latin typeface="Arial" panose="020B0604020202020204" pitchFamily="34" charset="0"/>
              <a:cs typeface="Arial" panose="020B0604020202020204" pitchFamily="34" charset="0"/>
            </a:endParaRPr>
          </a:p>
          <a:p>
            <a:r>
              <a:rPr lang="en-GB" sz="1800" dirty="0">
                <a:solidFill>
                  <a:schemeClr val="tx1">
                    <a:lumMod val="85000"/>
                    <a:lumOff val="15000"/>
                  </a:schemeClr>
                </a:solidFill>
                <a:latin typeface="Arial" panose="020B0604020202020204" pitchFamily="34" charset="0"/>
                <a:cs typeface="Arial" panose="020B0604020202020204" pitchFamily="34" charset="0"/>
              </a:rPr>
              <a:t>Domiciliary care offers a more personalised and comfortable experience for end-of-life patients by allowing patients to remain in their familiar home environment. It fosters greater family involvement and tailored care, enhancing emotional well-being. Also, domiciliary care can be more cost-effective compared to residential provision. Despite potential limitations in immediate medical resources, the personalised attention and emotional comfort provided at home often compensate for the benefits of residential care for many individuals, making domiciliary care a preferred choice for those prioritising familiarity, individualised care, and family presence (Percival et al. 2014; Glendinning, Schunk and McLaughlin, 1997). However, on the other hand,</a:t>
            </a:r>
          </a:p>
          <a:p>
            <a:r>
              <a:rPr lang="en-GB" sz="1800" dirty="0">
                <a:solidFill>
                  <a:schemeClr val="tx1">
                    <a:lumMod val="85000"/>
                    <a:lumOff val="15000"/>
                  </a:schemeClr>
                </a:solidFill>
                <a:latin typeface="Arial" panose="020B0604020202020204" pitchFamily="34" charset="0"/>
                <a:cs typeface="Arial" panose="020B0604020202020204" pitchFamily="34" charset="0"/>
              </a:rPr>
              <a:t>Residential care provides comprehensive, professional support, ensuring immediate medical attention and specialised services. It alleviates the caregiving burden on families and offers social interaction and structured activities, enhancing the overall quality of life for end-of-life patients in a secure, well-equipped environment (Burge and Street, 2010).</a:t>
            </a:r>
          </a:p>
          <a:p>
            <a:endParaRPr lang="en-GB" sz="1400" dirty="0">
              <a:solidFill>
                <a:schemeClr val="tx1">
                  <a:lumMod val="85000"/>
                  <a:lumOff val="15000"/>
                </a:schemeClr>
              </a:solidFill>
              <a:latin typeface="Arial" panose="020B0604020202020204" pitchFamily="34" charset="0"/>
              <a:cs typeface="Arial" panose="020B0604020202020204" pitchFamily="34" charset="0"/>
            </a:endParaRPr>
          </a:p>
          <a:p>
            <a:pPr marL="0" indent="0">
              <a:buNone/>
            </a:pPr>
            <a:endParaRPr lang="en-GB" sz="1800" dirty="0">
              <a:solidFill>
                <a:schemeClr val="tx1">
                  <a:lumMod val="85000"/>
                  <a:lumOff val="15000"/>
                </a:schemeClr>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79CAC71-90B4-26EC-0D4D-E34745925B75}"/>
              </a:ext>
            </a:extLst>
          </p:cNvPr>
          <p:cNvPicPr>
            <a:picLocks noChangeAspect="1"/>
          </p:cNvPicPr>
          <p:nvPr/>
        </p:nvPicPr>
        <p:blipFill rotWithShape="1">
          <a:blip r:embed="rId2"/>
          <a:srcRect r="14544" b="2"/>
          <a:stretch/>
        </p:blipFill>
        <p:spPr>
          <a:xfrm>
            <a:off x="7801965" y="3429000"/>
            <a:ext cx="4390035" cy="3429000"/>
          </a:xfrm>
          <a:custGeom>
            <a:avLst/>
            <a:gdLst/>
            <a:ahLst/>
            <a:cxnLst/>
            <a:rect l="l" t="t" r="r" b="b"/>
            <a:pathLst>
              <a:path w="4390035" h="3429000">
                <a:moveTo>
                  <a:pt x="73290" y="0"/>
                </a:moveTo>
                <a:lnTo>
                  <a:pt x="4390035" y="0"/>
                </a:lnTo>
                <a:lnTo>
                  <a:pt x="4390035" y="3429000"/>
                </a:lnTo>
                <a:lnTo>
                  <a:pt x="436073" y="3429000"/>
                </a:lnTo>
                <a:lnTo>
                  <a:pt x="427332" y="3410468"/>
                </a:lnTo>
                <a:cubicBezTo>
                  <a:pt x="419323" y="3391643"/>
                  <a:pt x="413863" y="3372861"/>
                  <a:pt x="421685" y="3366814"/>
                </a:cubicBezTo>
                <a:cubicBezTo>
                  <a:pt x="417583" y="3332384"/>
                  <a:pt x="433681" y="3294011"/>
                  <a:pt x="423663" y="3247798"/>
                </a:cubicBezTo>
                <a:cubicBezTo>
                  <a:pt x="421194" y="3188032"/>
                  <a:pt x="418245" y="3205513"/>
                  <a:pt x="412524" y="3110724"/>
                </a:cubicBezTo>
                <a:cubicBezTo>
                  <a:pt x="404022" y="3069386"/>
                  <a:pt x="436006" y="3027577"/>
                  <a:pt x="419732" y="3004503"/>
                </a:cubicBezTo>
                <a:cubicBezTo>
                  <a:pt x="407578" y="2949657"/>
                  <a:pt x="388511" y="2896851"/>
                  <a:pt x="363651" y="2842588"/>
                </a:cubicBezTo>
                <a:cubicBezTo>
                  <a:pt x="332103" y="2797699"/>
                  <a:pt x="331554" y="2711800"/>
                  <a:pt x="263212" y="2651456"/>
                </a:cubicBezTo>
                <a:cubicBezTo>
                  <a:pt x="235935" y="2585326"/>
                  <a:pt x="214760" y="2535145"/>
                  <a:pt x="194330" y="2484251"/>
                </a:cubicBezTo>
                <a:cubicBezTo>
                  <a:pt x="184580" y="2468441"/>
                  <a:pt x="154039" y="2380429"/>
                  <a:pt x="140630" y="2346096"/>
                </a:cubicBezTo>
                <a:cubicBezTo>
                  <a:pt x="76681" y="2257531"/>
                  <a:pt x="91260" y="2243719"/>
                  <a:pt x="77185" y="2144811"/>
                </a:cubicBezTo>
                <a:cubicBezTo>
                  <a:pt x="66953" y="2112233"/>
                  <a:pt x="67414" y="2096078"/>
                  <a:pt x="50887" y="2061697"/>
                </a:cubicBezTo>
                <a:lnTo>
                  <a:pt x="27133" y="1969379"/>
                </a:lnTo>
                <a:lnTo>
                  <a:pt x="29988" y="1961973"/>
                </a:lnTo>
                <a:lnTo>
                  <a:pt x="31559" y="1961231"/>
                </a:lnTo>
                <a:lnTo>
                  <a:pt x="14905" y="1880268"/>
                </a:lnTo>
                <a:cubicBezTo>
                  <a:pt x="12271" y="1874644"/>
                  <a:pt x="-805" y="1860096"/>
                  <a:pt x="2188" y="1847922"/>
                </a:cubicBezTo>
                <a:lnTo>
                  <a:pt x="21879" y="1779161"/>
                </a:lnTo>
                <a:lnTo>
                  <a:pt x="27968" y="1733684"/>
                </a:lnTo>
                <a:cubicBezTo>
                  <a:pt x="25035" y="1726530"/>
                  <a:pt x="21617" y="1619937"/>
                  <a:pt x="16511" y="1614373"/>
                </a:cubicBezTo>
                <a:cubicBezTo>
                  <a:pt x="47946" y="1547691"/>
                  <a:pt x="4394" y="1556097"/>
                  <a:pt x="12613" y="1479987"/>
                </a:cubicBezTo>
                <a:cubicBezTo>
                  <a:pt x="15110" y="1387360"/>
                  <a:pt x="4986" y="1320420"/>
                  <a:pt x="4190" y="1214801"/>
                </a:cubicBezTo>
                <a:cubicBezTo>
                  <a:pt x="3611" y="1152457"/>
                  <a:pt x="-6268" y="1080052"/>
                  <a:pt x="6503" y="966549"/>
                </a:cubicBezTo>
                <a:cubicBezTo>
                  <a:pt x="10182" y="901722"/>
                  <a:pt x="25065" y="884915"/>
                  <a:pt x="20609" y="845066"/>
                </a:cubicBezTo>
                <a:cubicBezTo>
                  <a:pt x="20199" y="816540"/>
                  <a:pt x="19791" y="788014"/>
                  <a:pt x="19381" y="759488"/>
                </a:cubicBezTo>
                <a:lnTo>
                  <a:pt x="21672" y="741102"/>
                </a:lnTo>
                <a:lnTo>
                  <a:pt x="30720" y="737125"/>
                </a:lnTo>
                <a:lnTo>
                  <a:pt x="23211" y="691098"/>
                </a:lnTo>
                <a:cubicBezTo>
                  <a:pt x="25461" y="680873"/>
                  <a:pt x="43338" y="650431"/>
                  <a:pt x="42062" y="637700"/>
                </a:cubicBezTo>
                <a:cubicBezTo>
                  <a:pt x="23297" y="593852"/>
                  <a:pt x="30263" y="601340"/>
                  <a:pt x="41571" y="540174"/>
                </a:cubicBezTo>
                <a:cubicBezTo>
                  <a:pt x="35397" y="519975"/>
                  <a:pt x="35174" y="428356"/>
                  <a:pt x="46636" y="415352"/>
                </a:cubicBezTo>
                <a:cubicBezTo>
                  <a:pt x="48960" y="401821"/>
                  <a:pt x="44602" y="386587"/>
                  <a:pt x="56977" y="379461"/>
                </a:cubicBezTo>
                <a:cubicBezTo>
                  <a:pt x="71829" y="368123"/>
                  <a:pt x="47958" y="323384"/>
                  <a:pt x="65759" y="328645"/>
                </a:cubicBezTo>
                <a:cubicBezTo>
                  <a:pt x="49386" y="296830"/>
                  <a:pt x="65237" y="231983"/>
                  <a:pt x="72589" y="203608"/>
                </a:cubicBezTo>
                <a:cubicBezTo>
                  <a:pt x="75524" y="153257"/>
                  <a:pt x="77980" y="142710"/>
                  <a:pt x="78370" y="105992"/>
                </a:cubicBezTo>
                <a:cubicBezTo>
                  <a:pt x="80828" y="104127"/>
                  <a:pt x="70890" y="52128"/>
                  <a:pt x="70125" y="25135"/>
                </a:cubicBezTo>
                <a:close/>
              </a:path>
            </a:pathLst>
          </a:custGeom>
        </p:spPr>
      </p:pic>
      <p:pic>
        <p:nvPicPr>
          <p:cNvPr id="5" name="Picture 4" descr="Large skydiving group mid-air">
            <a:extLst>
              <a:ext uri="{FF2B5EF4-FFF2-40B4-BE49-F238E27FC236}">
                <a16:creationId xmlns:a16="http://schemas.microsoft.com/office/drawing/2014/main" id="{8F9C6C40-8DCC-E93E-D14A-80055CF7D7F7}"/>
              </a:ext>
            </a:extLst>
          </p:cNvPr>
          <p:cNvPicPr>
            <a:picLocks noChangeAspect="1"/>
          </p:cNvPicPr>
          <p:nvPr/>
        </p:nvPicPr>
        <p:blipFill rotWithShape="1">
          <a:blip r:embed="rId3"/>
          <a:srcRect l="8258" r="7484" b="3"/>
          <a:stretch/>
        </p:blipFill>
        <p:spPr>
          <a:xfrm>
            <a:off x="7842932" y="-17"/>
            <a:ext cx="4349068" cy="3432349"/>
          </a:xfrm>
          <a:custGeom>
            <a:avLst/>
            <a:gdLst/>
            <a:ahLst/>
            <a:cxnLst/>
            <a:rect l="l" t="t" r="r" b="b"/>
            <a:pathLst>
              <a:path w="4349068" h="3428999">
                <a:moveTo>
                  <a:pt x="711944" y="0"/>
                </a:moveTo>
                <a:lnTo>
                  <a:pt x="4349068" y="0"/>
                </a:lnTo>
                <a:lnTo>
                  <a:pt x="4349068" y="3428999"/>
                </a:lnTo>
                <a:lnTo>
                  <a:pt x="32307" y="3428999"/>
                </a:lnTo>
                <a:lnTo>
                  <a:pt x="34693" y="3410051"/>
                </a:lnTo>
                <a:cubicBezTo>
                  <a:pt x="37039" y="3395347"/>
                  <a:pt x="38143" y="3381819"/>
                  <a:pt x="32792" y="3373027"/>
                </a:cubicBezTo>
                <a:cubicBezTo>
                  <a:pt x="29961" y="3298527"/>
                  <a:pt x="20335" y="3290617"/>
                  <a:pt x="14318" y="3222737"/>
                </a:cubicBezTo>
                <a:cubicBezTo>
                  <a:pt x="11384" y="3146284"/>
                  <a:pt x="-6116" y="3184007"/>
                  <a:pt x="2241" y="3118188"/>
                </a:cubicBezTo>
                <a:cubicBezTo>
                  <a:pt x="16306" y="3109217"/>
                  <a:pt x="34183" y="3024732"/>
                  <a:pt x="27952" y="3003808"/>
                </a:cubicBezTo>
                <a:cubicBezTo>
                  <a:pt x="27563" y="2966753"/>
                  <a:pt x="27366" y="2989870"/>
                  <a:pt x="27149" y="2944921"/>
                </a:cubicBezTo>
                <a:lnTo>
                  <a:pt x="41941" y="2877744"/>
                </a:lnTo>
                <a:cubicBezTo>
                  <a:pt x="36258" y="2880724"/>
                  <a:pt x="54303" y="2822146"/>
                  <a:pt x="53926" y="2807161"/>
                </a:cubicBezTo>
                <a:cubicBezTo>
                  <a:pt x="56083" y="2775643"/>
                  <a:pt x="30060" y="2769288"/>
                  <a:pt x="53334" y="2752347"/>
                </a:cubicBezTo>
                <a:lnTo>
                  <a:pt x="60008" y="2748299"/>
                </a:lnTo>
                <a:cubicBezTo>
                  <a:pt x="60210" y="2745962"/>
                  <a:pt x="60411" y="2743625"/>
                  <a:pt x="60613" y="2741288"/>
                </a:cubicBezTo>
                <a:cubicBezTo>
                  <a:pt x="60116" y="2737657"/>
                  <a:pt x="58269" y="2735847"/>
                  <a:pt x="53819" y="2737160"/>
                </a:cubicBezTo>
                <a:cubicBezTo>
                  <a:pt x="70191" y="2705347"/>
                  <a:pt x="64153" y="2699356"/>
                  <a:pt x="66799" y="2659631"/>
                </a:cubicBezTo>
                <a:cubicBezTo>
                  <a:pt x="77943" y="2612127"/>
                  <a:pt x="64846" y="2628594"/>
                  <a:pt x="86795" y="2573336"/>
                </a:cubicBezTo>
                <a:cubicBezTo>
                  <a:pt x="96119" y="2559732"/>
                  <a:pt x="108676" y="2541339"/>
                  <a:pt x="108890" y="2528057"/>
                </a:cubicBezTo>
                <a:lnTo>
                  <a:pt x="137074" y="2489594"/>
                </a:lnTo>
                <a:cubicBezTo>
                  <a:pt x="138076" y="2487774"/>
                  <a:pt x="138422" y="2473350"/>
                  <a:pt x="137897" y="2468303"/>
                </a:cubicBezTo>
                <a:lnTo>
                  <a:pt x="155171" y="2460480"/>
                </a:lnTo>
                <a:lnTo>
                  <a:pt x="147972" y="2423535"/>
                </a:lnTo>
                <a:lnTo>
                  <a:pt x="155293" y="2404394"/>
                </a:lnTo>
                <a:cubicBezTo>
                  <a:pt x="172891" y="2392610"/>
                  <a:pt x="160687" y="2347474"/>
                  <a:pt x="168818" y="2324643"/>
                </a:cubicBezTo>
                <a:cubicBezTo>
                  <a:pt x="169390" y="2297698"/>
                  <a:pt x="193082" y="2284202"/>
                  <a:pt x="198340" y="2255535"/>
                </a:cubicBezTo>
                <a:cubicBezTo>
                  <a:pt x="214268" y="2249648"/>
                  <a:pt x="228319" y="2207828"/>
                  <a:pt x="217338" y="2184679"/>
                </a:cubicBezTo>
                <a:lnTo>
                  <a:pt x="242924" y="2093132"/>
                </a:lnTo>
                <a:cubicBezTo>
                  <a:pt x="264937" y="2084587"/>
                  <a:pt x="280562" y="1985868"/>
                  <a:pt x="290446" y="1950235"/>
                </a:cubicBezTo>
                <a:cubicBezTo>
                  <a:pt x="308239" y="1920183"/>
                  <a:pt x="350073" y="1898905"/>
                  <a:pt x="361001" y="1861568"/>
                </a:cubicBezTo>
                <a:cubicBezTo>
                  <a:pt x="367163" y="1810687"/>
                  <a:pt x="352049" y="1869507"/>
                  <a:pt x="356015" y="1809499"/>
                </a:cubicBezTo>
                <a:cubicBezTo>
                  <a:pt x="355145" y="1754297"/>
                  <a:pt x="367821" y="1767680"/>
                  <a:pt x="375846" y="1693716"/>
                </a:cubicBezTo>
                <a:cubicBezTo>
                  <a:pt x="374712" y="1654244"/>
                  <a:pt x="382062" y="1627007"/>
                  <a:pt x="381776" y="1605195"/>
                </a:cubicBezTo>
                <a:cubicBezTo>
                  <a:pt x="389848" y="1568952"/>
                  <a:pt x="392552" y="1564518"/>
                  <a:pt x="396301" y="1516217"/>
                </a:cubicBezTo>
                <a:cubicBezTo>
                  <a:pt x="401397" y="1488452"/>
                  <a:pt x="428137" y="1457870"/>
                  <a:pt x="409866" y="1429841"/>
                </a:cubicBezTo>
                <a:cubicBezTo>
                  <a:pt x="422203" y="1412325"/>
                  <a:pt x="460064" y="1413592"/>
                  <a:pt x="442210" y="1380081"/>
                </a:cubicBezTo>
                <a:cubicBezTo>
                  <a:pt x="464590" y="1394128"/>
                  <a:pt x="443394" y="1335176"/>
                  <a:pt x="463662" y="1334891"/>
                </a:cubicBezTo>
                <a:cubicBezTo>
                  <a:pt x="480316" y="1336427"/>
                  <a:pt x="515162" y="1194568"/>
                  <a:pt x="519523" y="1185551"/>
                </a:cubicBezTo>
                <a:cubicBezTo>
                  <a:pt x="527731" y="1149210"/>
                  <a:pt x="536547" y="1148087"/>
                  <a:pt x="542909" y="1111168"/>
                </a:cubicBezTo>
                <a:cubicBezTo>
                  <a:pt x="555522" y="1057226"/>
                  <a:pt x="531818" y="1022543"/>
                  <a:pt x="543055" y="993353"/>
                </a:cubicBezTo>
                <a:cubicBezTo>
                  <a:pt x="559986" y="960214"/>
                  <a:pt x="580459" y="867450"/>
                  <a:pt x="592544" y="813953"/>
                </a:cubicBezTo>
                <a:cubicBezTo>
                  <a:pt x="604272" y="746430"/>
                  <a:pt x="608119" y="666470"/>
                  <a:pt x="613420" y="588218"/>
                </a:cubicBezTo>
                <a:cubicBezTo>
                  <a:pt x="604962" y="475380"/>
                  <a:pt x="590630" y="536119"/>
                  <a:pt x="596055" y="376479"/>
                </a:cubicBezTo>
                <a:lnTo>
                  <a:pt x="605018" y="280992"/>
                </a:lnTo>
                <a:cubicBezTo>
                  <a:pt x="604854" y="276227"/>
                  <a:pt x="610771" y="223140"/>
                  <a:pt x="610608" y="218374"/>
                </a:cubicBezTo>
                <a:lnTo>
                  <a:pt x="604880" y="188178"/>
                </a:lnTo>
                <a:lnTo>
                  <a:pt x="630913" y="152404"/>
                </a:lnTo>
                <a:cubicBezTo>
                  <a:pt x="640688" y="136342"/>
                  <a:pt x="647365" y="122048"/>
                  <a:pt x="663530" y="91810"/>
                </a:cubicBezTo>
                <a:lnTo>
                  <a:pt x="705264" y="3016"/>
                </a:lnTo>
                <a:close/>
              </a:path>
            </a:pathLst>
          </a:custGeom>
        </p:spPr>
      </p:pic>
    </p:spTree>
    <p:extLst>
      <p:ext uri="{BB962C8B-B14F-4D97-AF65-F5344CB8AC3E}">
        <p14:creationId xmlns:p14="http://schemas.microsoft.com/office/powerpoint/2010/main" val="2307342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38DC969-22D9-EA9A-B90E-0924FC680B6B}"/>
              </a:ext>
            </a:extLst>
          </p:cNvPr>
          <p:cNvSpPr>
            <a:spLocks noGrp="1"/>
          </p:cNvSpPr>
          <p:nvPr>
            <p:ph type="title"/>
          </p:nvPr>
        </p:nvSpPr>
        <p:spPr>
          <a:xfrm>
            <a:off x="147194" y="365126"/>
            <a:ext cx="6084367" cy="769564"/>
          </a:xfrm>
        </p:spPr>
        <p:txBody>
          <a:bodyPr>
            <a:normAutofit/>
          </a:bodyPr>
          <a:lstStyle/>
          <a:p>
            <a:r>
              <a:rPr lang="en-GB" b="1" dirty="0">
                <a:latin typeface="Arial" panose="020B0604020202020204" pitchFamily="34" charset="0"/>
                <a:cs typeface="Arial" panose="020B0604020202020204" pitchFamily="34" charset="0"/>
              </a:rPr>
              <a:t>Recommendations</a:t>
            </a:r>
          </a:p>
        </p:txBody>
      </p:sp>
      <p:sp>
        <p:nvSpPr>
          <p:cNvPr id="3" name="Content Placeholder 2">
            <a:extLst>
              <a:ext uri="{FF2B5EF4-FFF2-40B4-BE49-F238E27FC236}">
                <a16:creationId xmlns:a16="http://schemas.microsoft.com/office/drawing/2014/main" id="{5CDE46DF-FF89-D37D-4EE4-6DB99570A169}"/>
              </a:ext>
            </a:extLst>
          </p:cNvPr>
          <p:cNvSpPr>
            <a:spLocks noGrp="1"/>
          </p:cNvSpPr>
          <p:nvPr>
            <p:ph idx="1"/>
          </p:nvPr>
        </p:nvSpPr>
        <p:spPr>
          <a:xfrm>
            <a:off x="0" y="1150776"/>
            <a:ext cx="7957457" cy="5533054"/>
          </a:xfrm>
        </p:spPr>
        <p:txBody>
          <a:bodyPr>
            <a:normAutofit lnSpcReduction="10000"/>
          </a:bodyPr>
          <a:lstStyle/>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800" dirty="0">
                <a:latin typeface="Arial" panose="020B0604020202020204" pitchFamily="34" charset="0"/>
                <a:cs typeface="Arial" panose="020B0604020202020204" pitchFamily="34" charset="0"/>
              </a:rPr>
              <a:t>To improve domiciliary care, it is crucial to enhance access to comprehensive medical resources and support services.</a:t>
            </a:r>
          </a:p>
          <a:p>
            <a:r>
              <a:rPr lang="en-GB" sz="1800" dirty="0">
                <a:latin typeface="Arial" panose="020B0604020202020204" pitchFamily="34" charset="0"/>
                <a:cs typeface="Arial" panose="020B0604020202020204" pitchFamily="34" charset="0"/>
              </a:rPr>
              <a:t>Implementing regular home visits by multidisciplinary healthcare teams, including doctors, nurses, and social workers, can ensure holistic care.</a:t>
            </a:r>
          </a:p>
          <a:p>
            <a:r>
              <a:rPr lang="en-GB" sz="1800" dirty="0">
                <a:latin typeface="Arial" panose="020B0604020202020204" pitchFamily="34" charset="0"/>
                <a:cs typeface="Arial" panose="020B0604020202020204" pitchFamily="34" charset="0"/>
              </a:rPr>
              <a:t>Providing advanced training for home caregivers can elevate the quality of care.</a:t>
            </a:r>
          </a:p>
          <a:p>
            <a:r>
              <a:rPr lang="en-GB" sz="1800" dirty="0">
                <a:latin typeface="Arial" panose="020B0604020202020204" pitchFamily="34" charset="0"/>
                <a:cs typeface="Arial" panose="020B0604020202020204" pitchFamily="34" charset="0"/>
              </a:rPr>
              <a:t>Encouraging community involvement and establishing support networks for caregivers can alleviate their burden and improve overall care outcomes.</a:t>
            </a:r>
          </a:p>
          <a:p>
            <a:r>
              <a:rPr lang="en-GB" sz="1800" dirty="0">
                <a:latin typeface="Arial" panose="020B0604020202020204" pitchFamily="34" charset="0"/>
                <a:cs typeface="Arial" panose="020B0604020202020204" pitchFamily="34" charset="0"/>
              </a:rPr>
              <a:t>increasing financial support and subsidies for home care services can make them more accessible.</a:t>
            </a:r>
          </a:p>
          <a:p>
            <a:r>
              <a:rPr lang="en-GB" sz="1800" dirty="0">
                <a:latin typeface="Arial" panose="020B0604020202020204" pitchFamily="34" charset="0"/>
                <a:cs typeface="Arial" panose="020B0604020202020204" pitchFamily="34" charset="0"/>
              </a:rPr>
              <a:t>Provide adequate housing for those in need of extra support and be able to use equipment freely when there is enough space. </a:t>
            </a:r>
          </a:p>
          <a:p>
            <a:r>
              <a:rPr lang="en-GB" sz="1800" dirty="0">
                <a:latin typeface="Arial" panose="020B0604020202020204" pitchFamily="34" charset="0"/>
                <a:cs typeface="Arial" panose="020B0604020202020204" pitchFamily="34" charset="0"/>
              </a:rPr>
              <a:t>Issues accounted for might be a shortage of housing to accommodate everyone in need and this might be a problem using certain equipment in domiciliary care due to the space provided and certain people might need to go to residential care depending on the level of their health condition and assessment made by social workers. </a:t>
            </a:r>
          </a:p>
          <a:p>
            <a:r>
              <a:rPr lang="en-GB" sz="1800" dirty="0">
                <a:latin typeface="Arial" panose="020B0604020202020204" pitchFamily="34" charset="0"/>
                <a:cs typeface="Arial" panose="020B0604020202020204" pitchFamily="34" charset="0"/>
              </a:rPr>
              <a:t>(Elkan et al. 2001; </a:t>
            </a:r>
            <a:r>
              <a:rPr lang="en-GB" sz="1800" dirty="0" err="1">
                <a:latin typeface="Arial" panose="020B0604020202020204" pitchFamily="34" charset="0"/>
                <a:cs typeface="Arial" panose="020B0604020202020204" pitchFamily="34" charset="0"/>
              </a:rPr>
              <a:t>Teno</a:t>
            </a:r>
            <a:r>
              <a:rPr lang="en-GB" sz="1800" dirty="0">
                <a:latin typeface="Arial" panose="020B0604020202020204" pitchFamily="34" charset="0"/>
                <a:cs typeface="Arial" panose="020B0604020202020204" pitchFamily="34" charset="0"/>
              </a:rPr>
              <a:t> et al. 2015)</a:t>
            </a:r>
          </a:p>
          <a:p>
            <a:endParaRPr lang="en-GB" sz="1100" dirty="0">
              <a:latin typeface="Arial" panose="020B0604020202020204" pitchFamily="34" charset="0"/>
              <a:cs typeface="Arial" panose="020B0604020202020204" pitchFamily="34" charset="0"/>
            </a:endParaRPr>
          </a:p>
        </p:txBody>
      </p:sp>
      <p:pic>
        <p:nvPicPr>
          <p:cNvPr id="5" name="Picture 4" descr="Stethoscope">
            <a:extLst>
              <a:ext uri="{FF2B5EF4-FFF2-40B4-BE49-F238E27FC236}">
                <a16:creationId xmlns:a16="http://schemas.microsoft.com/office/drawing/2014/main" id="{0C98B2FB-16DC-E35A-E8B6-BE8E30D5C7F3}"/>
              </a:ext>
            </a:extLst>
          </p:cNvPr>
          <p:cNvPicPr>
            <a:picLocks noChangeAspect="1"/>
          </p:cNvPicPr>
          <p:nvPr/>
        </p:nvPicPr>
        <p:blipFill rotWithShape="1">
          <a:blip r:embed="rId2"/>
          <a:srcRect l="23398" r="9851" b="-2"/>
          <a:stretch/>
        </p:blipFill>
        <p:spPr>
          <a:xfrm>
            <a:off x="7688306" y="2071900"/>
            <a:ext cx="3808852" cy="3808852"/>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8"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154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4112A-721F-122B-FAE5-49B6CE633DB5}"/>
              </a:ext>
            </a:extLst>
          </p:cNvPr>
          <p:cNvSpPr>
            <a:spLocks noGrp="1"/>
          </p:cNvSpPr>
          <p:nvPr>
            <p:ph type="title"/>
          </p:nvPr>
        </p:nvSpPr>
        <p:spPr>
          <a:xfrm>
            <a:off x="185058" y="97970"/>
            <a:ext cx="3646714" cy="631373"/>
          </a:xfrm>
        </p:spPr>
        <p:txBody>
          <a:bodyPr>
            <a:normAutofit fontScale="90000"/>
          </a:bodyPr>
          <a:lstStyle/>
          <a:p>
            <a:r>
              <a:rPr lang="en-GB" sz="4000" b="1" dirty="0">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D985675D-627F-A0CF-E1B6-B6DD13CE4099}"/>
              </a:ext>
            </a:extLst>
          </p:cNvPr>
          <p:cNvSpPr>
            <a:spLocks noGrp="1"/>
          </p:cNvSpPr>
          <p:nvPr>
            <p:ph idx="1"/>
          </p:nvPr>
        </p:nvSpPr>
        <p:spPr>
          <a:xfrm>
            <a:off x="0" y="729343"/>
            <a:ext cx="12115800" cy="6030687"/>
          </a:xfrm>
        </p:spPr>
        <p:txBody>
          <a:bodyPr>
            <a:normAutofit fontScale="92500" lnSpcReduction="10000"/>
          </a:bodyPr>
          <a:lstStyle/>
          <a:p>
            <a:pPr>
              <a:lnSpc>
                <a:spcPct val="107000"/>
              </a:lnSpc>
              <a:spcAft>
                <a:spcPts val="800"/>
              </a:spcAft>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 © 2024 HOMECARE.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https://www.homecare.co.uk/advice/local-authority-funding-for-home-care#</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17 June 2024).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AGEUK.(2022).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https://www.ageuk.org.uk/search/?q=What+is+self+funding</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16 June 2024).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Bengtson, V.L., Elder Jr, G.H. and Putney, N.M. (2012).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The life course perspective on ageing</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Linked lives, timing, and history. Adult lives: A life course perspective, pp.9-17.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https://doi.org/10.1113/JP270579</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Bolton, S.C. and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Wibberley</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G. (2014).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Domiciliary care: the formal and informal labour process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Sociology, 48(4), pp.682-697.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https://doi.org/10.1177/0038038513500098</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Bowling, A. and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Iliffe</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S. (2011).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Psychological approach to successful ageing predicts future quality of life in older adults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Health and quality of life outcomes, 9, pp.1-10. DOI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https://doi.org/10.1186/1477-7525-9-13</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Burnett, J.,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Suchting</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R., Green, C. E.,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Cannell</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M. B., &amp; Dyer, C. B. (2020).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Socioecological indicators of senior financial exploitation: an application of data science to 8,800 substantiated mistreatment cases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Journal of Elder Abuse &amp; Neglect, 32(2), 105–120.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https://doi.org/10.1080/08946566.2020.1737615</a:t>
            </a:r>
            <a:endPar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Burge, S. and Street, D. (2010). Advantage and choice: Social relationships and staff assistance in assisted living. Journals of Gerontology Series B: Psychological Sciences and Social Sciences, 65(3), pp.358-369. https://doi.org/10.1093/geronb/gbp118</a:t>
            </a:r>
          </a:p>
          <a:p>
            <a:pPr marL="342900" lvl="0" indent="-342900">
              <a:lnSpc>
                <a:spcPct val="107000"/>
              </a:lnSpc>
              <a:spcAft>
                <a:spcPts val="800"/>
              </a:spcAft>
              <a:buFont typeface="Arial" panose="020B0604020202020204" pitchFamily="34" charset="0"/>
              <a:buChar char="•"/>
            </a:pPr>
            <a:r>
              <a:rPr lang="en-GB" sz="1600"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Care Standards Act (2000) c.14: available at: </a:t>
            </a:r>
            <a:r>
              <a:rPr lang="en-GB" sz="1600" u="sng" kern="100" dirty="0">
                <a:solidFill>
                  <a:srgbClr val="467886"/>
                </a:solidFill>
                <a:effectLst/>
                <a:highlight>
                  <a:srgbClr val="FFFFFF"/>
                </a:highlight>
                <a:latin typeface="Arial" panose="020B0604020202020204" pitchFamily="34" charset="0"/>
                <a:ea typeface="Aptos" panose="020B0004020202020204" pitchFamily="34" charset="0"/>
                <a:cs typeface="Times New Roman" panose="02020603050405020304" pitchFamily="18" charset="0"/>
                <a:hlinkClick r:id="rId8"/>
              </a:rPr>
              <a:t>https://www.legislation.gov.uk/ukpga/2000/14/contents</a:t>
            </a:r>
            <a:r>
              <a:rPr lang="en-GB" sz="1600"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 (Assessed on: 22 June 2024).</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Carersuk</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(2024)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https://www.carersuk.org/help-and-advice/practical-support/arranging-care-and-support-for-someone/residential-care/#:~:text=What%20is%20residential%20care%3F,the%20toilet%20and%20taking%20medication</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16 June 2024).</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4011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CAEA8A-1C20-7741-3C88-E8CF33597F95}"/>
              </a:ext>
            </a:extLst>
          </p:cNvPr>
          <p:cNvSpPr>
            <a:spLocks noGrp="1"/>
          </p:cNvSpPr>
          <p:nvPr>
            <p:ph idx="1"/>
          </p:nvPr>
        </p:nvSpPr>
        <p:spPr>
          <a:xfrm>
            <a:off x="87086" y="130629"/>
            <a:ext cx="12028714" cy="6727370"/>
          </a:xfrm>
        </p:spPr>
        <p:txBody>
          <a:bodyPr>
            <a:normAutofit fontScale="92500" lnSpcReduction="20000"/>
          </a:bodyPr>
          <a:lstStyle/>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Challis, D. and Hughes, J. (2003).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Residential and nursing home care—issues of balance and quality of care</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International journal of geriatric psychiatry, 18(3), pp.201-204.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https://doi.org/10.1002/gps.813</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p>
          <a:p>
            <a:pPr marL="342900" lvl="0" indent="-342900">
              <a:lnSpc>
                <a:spcPct val="107000"/>
              </a:lnSpc>
              <a:spcAft>
                <a:spcPts val="800"/>
              </a:spcAft>
              <a:buFont typeface="Arial" panose="020B0604020202020204" pitchFamily="34" charset="0"/>
              <a:buChar char="•"/>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Elkan, R., Egger, M., Kendrick, D., Dewey, M., Hewitt, M., Robinson, J., Blair, M., Williams, D. and Brummell, K. (2001). Effectiveness of home-based support for older people: a systematic review and meta-analysis Commentary: When, where, and why do preventive home visits work?. </a:t>
            </a:r>
            <a:r>
              <a:rPr lang="en-GB" sz="1600" kern="100" dirty="0" err="1">
                <a:effectLst/>
                <a:latin typeface="Aptos" panose="020B0004020202020204" pitchFamily="34" charset="0"/>
                <a:ea typeface="Aptos" panose="020B0004020202020204" pitchFamily="34" charset="0"/>
                <a:cs typeface="Times New Roman" panose="02020603050405020304" pitchFamily="18" charset="0"/>
              </a:rPr>
              <a:t>Bmj</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323(7315), p.719. </a:t>
            </a:r>
            <a:r>
              <a:rPr lang="en-GB" sz="1600" kern="100" dirty="0">
                <a:effectLst/>
                <a:latin typeface="Aptos" panose="020B0004020202020204" pitchFamily="34" charset="0"/>
                <a:ea typeface="Aptos" panose="020B0004020202020204" pitchFamily="34" charset="0"/>
                <a:cs typeface="Times New Roman" panose="02020603050405020304" pitchFamily="18" charset="0"/>
                <a:hlinkClick r:id="rId3"/>
              </a:rPr>
              <a:t>https://doi.org/10.1136/bmj.323.7315.719</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Curtis, L.A. and Burns, A. (2015).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Unit costs of health and social care 2015. </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Personal Social Services Research Unit.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https://doi.org/3</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Fernandez, J.L., Snell, T. and Marczak, J. (2015)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An assessment of the impact of the Care Act 2014 eligibility regulations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https://d1wqtxts1xzle7.cloudfront.net/111838271/__lse.ac.uk_storage_LIBRARY_Secondary</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(Assessed on: 18 June 2024).</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Fraga Dominguez, S.,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Ozguler</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B., Storey, J.E. and Rogers, M. (2022).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Elder abuse vulnerability and risk factors: Is financial abuse different from other subtypes?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Journal of Applied Gerontology, 41(4), pp.928-939.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https://doi.org/10.1177/07334648211036402</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Fuller-Iglesias, H., Smith, J. and Antonucci, T.C. (2009).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Theories of aging from a life-course and life-span perspective</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Annual review of gerontology and geriatrics, p.1.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https://books.google.co.uk/books?hl=en&amp;lr=&amp;id=z7ZMcSP-VL</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 20 June 2024).</a:t>
            </a:r>
          </a:p>
          <a:p>
            <a:pPr marL="342900" lvl="0" indent="-342900">
              <a:lnSpc>
                <a:spcPct val="107000"/>
              </a:lnSpc>
              <a:spcAft>
                <a:spcPts val="800"/>
              </a:spcAft>
              <a:buFont typeface="Arial" panose="020B0604020202020204" pitchFamily="34" charset="0"/>
              <a:buChar char="•"/>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Glendinning, Schunk and McLaughlin. (1997). Paying for long-term domiciliary care: A comparative perspective. Ageing &amp; Society, 17(2), pp.123-140. </a:t>
            </a:r>
            <a:r>
              <a:rPr lang="en-GB" sz="1600" kern="100" dirty="0">
                <a:effectLst/>
                <a:latin typeface="Aptos" panose="020B0004020202020204" pitchFamily="34" charset="0"/>
                <a:ea typeface="Aptos" panose="020B0004020202020204" pitchFamily="34" charset="0"/>
                <a:cs typeface="Times New Roman" panose="02020603050405020304" pitchFamily="18" charset="0"/>
                <a:hlinkClick r:id="rId8"/>
              </a:rPr>
              <a:t>https://doi.org/10.1017/S0144686X96006356</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Hoare, S., Kelly, M.P. and Barclay, S. (2019).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Home care and end-of-life hospital admissions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 retrospective interview study in English primary and secondary care. British Journal of General Practice, 69(685), pp.e561-e569.</a:t>
            </a:r>
            <a:r>
              <a:rPr lang="pt-BR" sz="1600" kern="100" dirty="0">
                <a:effectLst/>
                <a:latin typeface="Arial" panose="020B0604020202020204" pitchFamily="34" charset="0"/>
                <a:ea typeface="Aptos" panose="020B0004020202020204" pitchFamily="34" charset="0"/>
                <a:cs typeface="Times New Roman" panose="02020603050405020304" pitchFamily="18" charset="0"/>
              </a:rPr>
              <a:t> DOI: </a:t>
            </a:r>
            <a:r>
              <a:rPr lang="pt-BR"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https://doi.org/10.3399/bjgp19X704561</a:t>
            </a:r>
            <a:r>
              <a:rPr lang="pt-BR"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Hughes, S. (2023).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Domiciliary care, self and older age </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(Doctoral dissertation, Anglia Ruskin Research Online (ARRO)).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0"/>
              </a:rPr>
              <a:t>https://aru.figshare.com/articles/thesis/Domiciliary_care_self_and_older_age/23760969</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15 June 2024).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Humphries, R.,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Thorlby</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R., Holder, H., Hall, P. and Charles, A. (2016).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Social care for older people</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The Kings Fund: Home truths. London. Available at :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1"/>
              </a:rPr>
              <a:t>https://www.britishcouncil.nl/sites/default/files/social_care_older_people_kings_fund_sep_2016.pdf</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 Accessed on: 16 June 2024).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7196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5176A8-5BAC-C135-72DA-6EBE36028E73}"/>
              </a:ext>
            </a:extLst>
          </p:cNvPr>
          <p:cNvSpPr>
            <a:spLocks noGrp="1"/>
          </p:cNvSpPr>
          <p:nvPr>
            <p:ph idx="1"/>
          </p:nvPr>
        </p:nvSpPr>
        <p:spPr>
          <a:xfrm>
            <a:off x="119743" y="119742"/>
            <a:ext cx="11887200" cy="6738257"/>
          </a:xfrm>
        </p:spPr>
        <p:txBody>
          <a:bodyPr>
            <a:normAutofit fontScale="92500" lnSpcReduction="20000"/>
          </a:bodyPr>
          <a:lstStyle/>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Kendall, J. ( 2000).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The third sector and social care for older people in England</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Towards an explanation of its contrasting contributions in residential care, domiciliary care and daycare (No. 8). Centre for Civil Society (London School of Economics and Political Science).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https://eprints.lse.ac.uk/29040/</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16 June 2024).</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600" dirty="0">
                <a:effectLst/>
                <a:highlight>
                  <a:srgbClr val="FFFFFF"/>
                </a:highlight>
                <a:latin typeface="Arial" panose="020B0604020202020204" pitchFamily="34" charset="0"/>
                <a:ea typeface="Aptos" panose="020B0004020202020204" pitchFamily="34" charset="0"/>
              </a:rPr>
              <a:t>Kerrison, S.H. and Pollock, A.M. (2001). </a:t>
            </a:r>
            <a:r>
              <a:rPr lang="en-GB" sz="1600" i="1" dirty="0">
                <a:effectLst/>
                <a:highlight>
                  <a:srgbClr val="FFFFFF"/>
                </a:highlight>
                <a:latin typeface="Arial" panose="020B0604020202020204" pitchFamily="34" charset="0"/>
                <a:ea typeface="Aptos" panose="020B0004020202020204" pitchFamily="34" charset="0"/>
              </a:rPr>
              <a:t>Caring for older people in the private sector in England. </a:t>
            </a:r>
            <a:r>
              <a:rPr lang="en-GB" sz="1600" dirty="0">
                <a:effectLst/>
                <a:highlight>
                  <a:srgbClr val="FFFFFF"/>
                </a:highlight>
                <a:latin typeface="Arial" panose="020B0604020202020204" pitchFamily="34" charset="0"/>
                <a:ea typeface="Aptos" panose="020B0004020202020204" pitchFamily="34" charset="0"/>
              </a:rPr>
              <a:t>BMJ, 323(7312), pp.566-569. </a:t>
            </a:r>
            <a:r>
              <a:rPr lang="en-GB" sz="1600" u="sng" dirty="0">
                <a:solidFill>
                  <a:srgbClr val="467886"/>
                </a:solidFill>
                <a:effectLst/>
                <a:highlight>
                  <a:srgbClr val="FFFFFF"/>
                </a:highlight>
                <a:latin typeface="Arial" panose="020B0604020202020204" pitchFamily="34" charset="0"/>
                <a:ea typeface="Aptos" panose="020B0004020202020204" pitchFamily="34" charset="0"/>
                <a:hlinkClick r:id="rId3"/>
              </a:rPr>
              <a:t>https://doi.org/10.1136/bmj.323.7312.566</a:t>
            </a: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Lipsky, M.S. and King, M. (2015).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Biological theories of aging</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Disease-a-month, 61(11), pp.460-466.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https://doi.org/10.1016/j.disamonth.2015.09.005</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Milligan, C. (2016).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There's no place like home</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Place and care in an ageing society. Routledge.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https://doi.org/10.4324/9781315551128</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pt-BR" sz="1600" kern="100" dirty="0">
                <a:effectLst/>
                <a:latin typeface="Arial" panose="020B0604020202020204" pitchFamily="34" charset="0"/>
                <a:ea typeface="Aptos" panose="020B0004020202020204" pitchFamily="34" charset="0"/>
                <a:cs typeface="Times New Roman" panose="02020603050405020304" pitchFamily="18" charset="0"/>
              </a:rPr>
              <a:t>NHS. ( 2021). Available at: </a:t>
            </a:r>
            <a:r>
              <a:rPr lang="pt-BR"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https://www.nhs.uk/conditions/end-of-life-care/where-you-can-have-care/care-at-home/</a:t>
            </a:r>
            <a:r>
              <a:rPr lang="pt-BR" sz="1600" kern="100" dirty="0">
                <a:effectLst/>
                <a:latin typeface="Arial" panose="020B0604020202020204" pitchFamily="34" charset="0"/>
                <a:ea typeface="Aptos" panose="020B0004020202020204" pitchFamily="34" charset="0"/>
                <a:cs typeface="Times New Roman" panose="02020603050405020304" pitchFamily="18" charset="0"/>
              </a:rPr>
              <a:t>( Accessed on: 19 June 2024).</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Percival, J., Lasseter, G., Purdy, S. and Wye, L.(2014).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Earthly Angels”? A qualitative study of the domiciliary care worker role in meeting the needs of families caring for those dying at home. </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Palliative &amp; Supportive Care, 12(6), pp.445-453. doi:10.1017/S147895151300076X.</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Rubery, J., Grimshaw, D.,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Hebson</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G. and Ugarte, S.M. (2015).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It's all about time”: time as contested terrain in the management and experience of domiciliary care work in England.</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Human Resource Management, 54(5), pp.753-772.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https://doi.org/10.1002/hrm.21685</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Sabharwal, S., Wilson, H., Reilly, P. and Gupte, C.M. (2015). </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Heterogeneity of the definition of elderly age in current orthopaedic research</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600" kern="100" dirty="0" err="1">
                <a:effectLst/>
                <a:latin typeface="Arial" panose="020B0604020202020204" pitchFamily="34" charset="0"/>
                <a:ea typeface="Aptos" panose="020B0004020202020204" pitchFamily="34" charset="0"/>
                <a:cs typeface="Times New Roman" panose="02020603050405020304" pitchFamily="18" charset="0"/>
              </a:rPr>
              <a:t>Springerplus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4, pp.1-7.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https://doi.org/10.1186/s40064-015-1307-x</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600" kern="100" dirty="0">
                <a:effectLst/>
                <a:latin typeface="Arial" panose="020B0604020202020204" pitchFamily="34" charset="0"/>
                <a:ea typeface="Aptos" panose="020B0004020202020204" pitchFamily="34" charset="0"/>
                <a:cs typeface="Times New Roman" panose="02020603050405020304" pitchFamily="18" charset="0"/>
              </a:rPr>
              <a:t>Sumner, G. and Smith, R. (2024</a:t>
            </a:r>
            <a:r>
              <a:rPr lang="en-GB" sz="1600" i="1" kern="100" dirty="0">
                <a:effectLst/>
                <a:latin typeface="Arial" panose="020B0604020202020204" pitchFamily="34" charset="0"/>
                <a:ea typeface="Aptos" panose="020B0004020202020204" pitchFamily="34" charset="0"/>
                <a:cs typeface="Times New Roman" panose="02020603050405020304" pitchFamily="18" charset="0"/>
              </a:rPr>
              <a:t>). Planning local authority services for the elderly</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Taylor &amp; Francis. Available at: </a:t>
            </a:r>
            <a:r>
              <a:rPr lang="en-GB" sz="16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https://books.google.co.uk/books?hl=en&amp;lr=&amp;id=rp_8EAAAQBAJ&amp;oi=fnd&amp;pg=PA1936&amp;dq=How+is+the+local+authority+funds</a:t>
            </a:r>
            <a:r>
              <a:rPr lang="en-GB" sz="1600" kern="100" dirty="0">
                <a:effectLst/>
                <a:latin typeface="Arial" panose="020B0604020202020204" pitchFamily="34" charset="0"/>
                <a:ea typeface="Aptos" panose="020B0004020202020204" pitchFamily="34" charset="0"/>
                <a:cs typeface="Times New Roman" panose="02020603050405020304" pitchFamily="18" charset="0"/>
              </a:rPr>
              <a:t> (accessed on: 15 June 2024).</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0024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DE0FE5-E336-40B9-9571-6F8E02AE1043}"/>
              </a:ext>
            </a:extLst>
          </p:cNvPr>
          <p:cNvSpPr>
            <a:spLocks noGrp="1"/>
          </p:cNvSpPr>
          <p:nvPr>
            <p:ph idx="1"/>
          </p:nvPr>
        </p:nvSpPr>
        <p:spPr>
          <a:xfrm>
            <a:off x="239486" y="261257"/>
            <a:ext cx="11647713" cy="6324600"/>
          </a:xfrm>
        </p:spPr>
        <p:txBody>
          <a:bodyPr>
            <a:normAutofit/>
          </a:bodyPr>
          <a:lstStyle/>
          <a:p>
            <a:pPr marL="342900" lvl="0" indent="-342900">
              <a:lnSpc>
                <a:spcPct val="107000"/>
              </a:lnSpc>
              <a:spcAft>
                <a:spcPts val="800"/>
              </a:spcAft>
              <a:buFont typeface="Arial" panose="020B0604020202020204" pitchFamily="34" charset="0"/>
              <a:buChar char="•"/>
            </a:pPr>
            <a:r>
              <a:rPr lang="en-GB" sz="1800" kern="100" dirty="0" err="1">
                <a:effectLst/>
                <a:latin typeface="Arial" panose="020B0604020202020204" pitchFamily="34" charset="0"/>
                <a:ea typeface="Aptos" panose="020B0004020202020204" pitchFamily="34" charset="0"/>
                <a:cs typeface="Times New Roman" panose="02020603050405020304" pitchFamily="18" charset="0"/>
              </a:rPr>
              <a:t>Teno</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J.M., Clarridge, B.R., Casey, V., Welch, L.C., </a:t>
            </a:r>
            <a:r>
              <a:rPr lang="en-GB" sz="1800" kern="100" dirty="0" err="1">
                <a:effectLst/>
                <a:latin typeface="Arial" panose="020B0604020202020204" pitchFamily="34" charset="0"/>
                <a:ea typeface="Aptos" panose="020B0004020202020204" pitchFamily="34" charset="0"/>
                <a:cs typeface="Times New Roman" panose="02020603050405020304" pitchFamily="18" charset="0"/>
              </a:rPr>
              <a:t>Wetle</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T., Shield, R. and Mor, V. (2004). </a:t>
            </a:r>
            <a:r>
              <a:rPr lang="en-GB" sz="1800" i="1" kern="100" dirty="0">
                <a:effectLst/>
                <a:latin typeface="Arial" panose="020B0604020202020204" pitchFamily="34" charset="0"/>
                <a:ea typeface="Aptos" panose="020B0004020202020204" pitchFamily="34" charset="0"/>
                <a:cs typeface="Times New Roman" panose="02020603050405020304" pitchFamily="18" charset="0"/>
              </a:rPr>
              <a:t>Family perspectives on end-of-life care at the last place of care</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Jama, 291(1), pp.88-93. doi:10.1001/jama.291.1.88.</a:t>
            </a:r>
          </a:p>
          <a:p>
            <a:pPr marL="342900" lvl="0" indent="-342900">
              <a:lnSpc>
                <a:spcPct val="107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The Health and Social Care Act 2008 (Regulated Activities) Regulations 2014: Available at: </a:t>
            </a:r>
            <a:r>
              <a:rPr lang="en-GB" sz="18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https://www.legislation.gov.uk/ukdsi/2014/9780111117613/contents</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(Assessed on 20 June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Thorley, R. and Arora, S.(2020). </a:t>
            </a:r>
            <a:r>
              <a:rPr lang="en-GB" sz="1800" i="1" kern="100" dirty="0">
                <a:effectLst/>
                <a:latin typeface="Arial" panose="020B0604020202020204" pitchFamily="34" charset="0"/>
                <a:ea typeface="Aptos" panose="020B0004020202020204" pitchFamily="34" charset="0"/>
                <a:cs typeface="Times New Roman" panose="02020603050405020304" pitchFamily="18" charset="0"/>
              </a:rPr>
              <a:t>The </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English</a:t>
            </a:r>
            <a:r>
              <a:rPr lang="en-GB" sz="1800" i="1" kern="100" dirty="0">
                <a:effectLst/>
                <a:latin typeface="Arial" panose="020B0604020202020204" pitchFamily="34" charset="0"/>
                <a:ea typeface="Aptos" panose="020B0004020202020204" pitchFamily="34" charset="0"/>
                <a:cs typeface="Times New Roman" panose="02020603050405020304" pitchFamily="18" charset="0"/>
              </a:rPr>
              <a:t> health care system</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International profiles of health care systems, p.59. Available a </a:t>
            </a:r>
            <a:r>
              <a:rPr lang="en-GB" sz="18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https://www.researchgate.net/profile/Roosa-Tikkanen/publication/347011106_International_Profiles_of_Health_Care_S</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800" kern="100" dirty="0" err="1">
                <a:effectLst/>
                <a:latin typeface="Arial" panose="020B0604020202020204" pitchFamily="34" charset="0"/>
                <a:ea typeface="Aptos" panose="020B0004020202020204" pitchFamily="34" charset="0"/>
                <a:cs typeface="Times New Roman" panose="02020603050405020304" pitchFamily="18" charset="0"/>
              </a:rPr>
              <a:t>Aceeseede</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on: 18 June 2024).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800"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Venables, D., Reilly, S., Challis, D., Hughes, J. and </a:t>
            </a:r>
            <a:r>
              <a:rPr lang="en-GB" sz="1800" kern="100" dirty="0" err="1">
                <a:effectLst/>
                <a:highlight>
                  <a:srgbClr val="FFFFFF"/>
                </a:highlight>
                <a:latin typeface="Arial" panose="020B0604020202020204" pitchFamily="34" charset="0"/>
                <a:ea typeface="Aptos" panose="020B0004020202020204" pitchFamily="34" charset="0"/>
                <a:cs typeface="Times New Roman" panose="02020603050405020304" pitchFamily="18" charset="0"/>
              </a:rPr>
              <a:t>Abendstern</a:t>
            </a:r>
            <a:r>
              <a:rPr lang="en-GB" sz="1800"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 M. (2006). </a:t>
            </a:r>
            <a:r>
              <a:rPr lang="en-GB" sz="1800" i="1"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Standards of care in-home care services:</a:t>
            </a:r>
            <a:r>
              <a:rPr lang="en-GB" sz="1800"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 A comparison of generic and specialist services for older people with dementia. Aging and Mental Health, 10(2), pp.187-194. </a:t>
            </a:r>
            <a:r>
              <a:rPr lang="en-GB" sz="1800" u="sng" kern="100" dirty="0">
                <a:solidFill>
                  <a:srgbClr val="467886"/>
                </a:solidFill>
                <a:effectLst/>
                <a:highlight>
                  <a:srgbClr val="FFFFFF"/>
                </a:highlight>
                <a:latin typeface="Arial" panose="020B0604020202020204" pitchFamily="34" charset="0"/>
                <a:ea typeface="Aptos" panose="020B0004020202020204" pitchFamily="34" charset="0"/>
                <a:cs typeface="Times New Roman" panose="02020603050405020304" pitchFamily="18" charset="0"/>
                <a:hlinkClick r:id="rId4"/>
              </a:rPr>
              <a:t>https://doi.org/10.1080/13607860500310518</a:t>
            </a:r>
            <a:r>
              <a:rPr lang="en-GB" sz="1800" kern="100" dirty="0">
                <a:effectLst/>
                <a:highlight>
                  <a:srgbClr val="FFFFFF"/>
                </a:highligh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Zhang, X. and Lin, H. (2022). </a:t>
            </a:r>
            <a:r>
              <a:rPr lang="en-GB" sz="1800" i="1" kern="100" dirty="0">
                <a:effectLst/>
                <a:latin typeface="Arial" panose="020B0604020202020204" pitchFamily="34" charset="0"/>
                <a:ea typeface="Aptos" panose="020B0004020202020204" pitchFamily="34" charset="0"/>
                <a:cs typeface="Times New Roman" panose="02020603050405020304" pitchFamily="18" charset="0"/>
              </a:rPr>
              <a:t>Disengagement theory</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In </a:t>
            </a:r>
            <a:r>
              <a:rPr lang="en-GB" sz="1800" kern="100" dirty="0" err="1">
                <a:effectLst/>
                <a:latin typeface="Arial" panose="020B0604020202020204" pitchFamily="34" charset="0"/>
                <a:ea typeface="Aptos" panose="020B0004020202020204" pitchFamily="34" charset="0"/>
                <a:cs typeface="Times New Roman" panose="02020603050405020304" pitchFamily="18" charset="0"/>
              </a:rPr>
              <a:t>Encyclopedia</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of gerontology and population aging (pp. 1471-1476). Cham: Springer International Publishing. </a:t>
            </a:r>
            <a:r>
              <a:rPr lang="en-GB" sz="18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https://doi.org/10.1007/978-3-030-22009-9_645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Zhou, W., </a:t>
            </a:r>
            <a:r>
              <a:rPr lang="en-GB" sz="1800" kern="100" dirty="0" err="1">
                <a:effectLst/>
                <a:latin typeface="Arial" panose="020B0604020202020204" pitchFamily="34" charset="0"/>
                <a:ea typeface="Aptos" panose="020B0004020202020204" pitchFamily="34" charset="0"/>
                <a:cs typeface="Times New Roman" panose="02020603050405020304" pitchFamily="18" charset="0"/>
              </a:rPr>
              <a:t>Oyegoke</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A.S. and Sun, M. (2019). </a:t>
            </a:r>
            <a:r>
              <a:rPr lang="en-GB" sz="1800" i="1" kern="100" dirty="0">
                <a:effectLst/>
                <a:latin typeface="Arial" panose="020B0604020202020204" pitchFamily="34" charset="0"/>
                <a:ea typeface="Aptos" panose="020B0004020202020204" pitchFamily="34" charset="0"/>
                <a:cs typeface="Times New Roman" panose="02020603050405020304" pitchFamily="18" charset="0"/>
              </a:rPr>
              <a:t>Causes of delays during housing adaptation for healthy aging in the UK. </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International Journal of Environmental Research and Public Health, 16(2), p.192. </a:t>
            </a:r>
            <a:r>
              <a:rPr lang="en-GB" sz="18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https://doi.org/10.3390/ijerph16020192</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683487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4488B-82B1-D7CF-C230-FD593711572A}"/>
              </a:ext>
            </a:extLst>
          </p:cNvPr>
          <p:cNvSpPr>
            <a:spLocks noGrp="1"/>
          </p:cNvSpPr>
          <p:nvPr>
            <p:ph type="title"/>
          </p:nvPr>
        </p:nvSpPr>
        <p:spPr>
          <a:xfrm>
            <a:off x="228600" y="163287"/>
            <a:ext cx="4452257" cy="1527402"/>
          </a:xfrm>
        </p:spPr>
        <p:txBody>
          <a:bodyPr>
            <a:normAutofit/>
          </a:bodyPr>
          <a:lstStyle/>
          <a:p>
            <a:r>
              <a:rPr lang="en-GB" sz="3600" b="1" dirty="0">
                <a:latin typeface="Arial" panose="020B0604020202020204" pitchFamily="34" charset="0"/>
                <a:cs typeface="Arial" panose="020B0604020202020204" pitchFamily="34" charset="0"/>
              </a:rPr>
              <a:t>Image References </a:t>
            </a:r>
          </a:p>
        </p:txBody>
      </p:sp>
      <p:sp>
        <p:nvSpPr>
          <p:cNvPr id="3" name="Content Placeholder 2">
            <a:extLst>
              <a:ext uri="{FF2B5EF4-FFF2-40B4-BE49-F238E27FC236}">
                <a16:creationId xmlns:a16="http://schemas.microsoft.com/office/drawing/2014/main" id="{654B54F5-E41B-7DC2-DC16-B84486E18261}"/>
              </a:ext>
            </a:extLst>
          </p:cNvPr>
          <p:cNvSpPr>
            <a:spLocks noGrp="1"/>
          </p:cNvSpPr>
          <p:nvPr>
            <p:ph idx="1"/>
          </p:nvPr>
        </p:nvSpPr>
        <p:spPr>
          <a:xfrm>
            <a:off x="152400" y="1328057"/>
            <a:ext cx="11941629" cy="5453743"/>
          </a:xfrm>
        </p:spPr>
        <p:txBody>
          <a:bodyPr>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2"/>
              </a:rPr>
              <a:t>https://www.careuk.com/help-advice/what-s-the-difference-between-a-care-home-and-a-nursing-home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3"/>
              </a:rPr>
              <a:t>https://www.tlccare.co.uk/care-services/our-approach-to-residential-care/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https://money.com/this-is-the-age-when-you-become-old-according-to-four-different-generations/</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https://www.theliveincarecompany.co.uk/care-guides/a-guide-to-domiciliary-care/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https://www.tvlicensing.co.uk/easy-read/if-you-live-in-residential-care-ea14</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https://greenwichsafeguardingadults.org.uk/home/who-is-an-adult-at-risk/</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8"/>
              </a:rPr>
              <a:t>https://spacecoastdaily.com/2020/06/what-are-the-warning-signs-of-elder-abuse/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9"/>
              </a:rPr>
              <a:t>https://www.nursenextdoor.com.au/blog/the-5-stages-of-palliative-care/</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0n: 18 June 2024).</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10"/>
              </a:rPr>
              <a:t>https://www.verywellhealth.com/what-is-palliative-care-1132354</a:t>
            </a: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on: 18 June 2024).</a:t>
            </a:r>
          </a:p>
          <a:p>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79703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B040A4C94EAC46BE1B9499E5F0E36C" ma:contentTypeVersion="11" ma:contentTypeDescription="Create a new document." ma:contentTypeScope="" ma:versionID="0d149ed5a1bb28f998684886874e1646">
  <xsd:schema xmlns:xsd="http://www.w3.org/2001/XMLSchema" xmlns:xs="http://www.w3.org/2001/XMLSchema" xmlns:p="http://schemas.microsoft.com/office/2006/metadata/properties" xmlns:ns3="8ecffad1-7cd6-4418-bee0-2d8591d139cb" xmlns:ns4="ac030f0c-32f4-4761-8968-de7f208a415f" targetNamespace="http://schemas.microsoft.com/office/2006/metadata/properties" ma:root="true" ma:fieldsID="96cd3617aa2323ab0483a5d48121cf83" ns3:_="" ns4:_="">
    <xsd:import namespace="8ecffad1-7cd6-4418-bee0-2d8591d139cb"/>
    <xsd:import namespace="ac030f0c-32f4-4761-8968-de7f208a415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_activity" minOccurs="0"/>
                <xsd:element ref="ns3:MediaServiceObjectDetectorVersions"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cffad1-7cd6-4418-bee0-2d8591d139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030f0c-32f4-4761-8968-de7f208a415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8ecffad1-7cd6-4418-bee0-2d8591d139cb" xsi:nil="true"/>
  </documentManagement>
</p:properties>
</file>

<file path=customXml/itemProps1.xml><?xml version="1.0" encoding="utf-8"?>
<ds:datastoreItem xmlns:ds="http://schemas.openxmlformats.org/officeDocument/2006/customXml" ds:itemID="{C3D8F420-92FD-4E8A-834D-FB7246F6BC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cffad1-7cd6-4418-bee0-2d8591d139cb"/>
    <ds:schemaRef ds:uri="ac030f0c-32f4-4761-8968-de7f208a41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980A3D0-DDEF-4E25-82F9-11F26237F422}">
  <ds:schemaRefs>
    <ds:schemaRef ds:uri="http://schemas.microsoft.com/sharepoint/v3/contenttype/forms"/>
  </ds:schemaRefs>
</ds:datastoreItem>
</file>

<file path=customXml/itemProps3.xml><?xml version="1.0" encoding="utf-8"?>
<ds:datastoreItem xmlns:ds="http://schemas.openxmlformats.org/officeDocument/2006/customXml" ds:itemID="{1279004E-59A0-40B5-B5C0-ADFEAF7B02CA}">
  <ds:schemaRefs>
    <ds:schemaRef ds:uri="http://purl.org/dc/terms/"/>
    <ds:schemaRef ds:uri="http://purl.org/dc/dcmitype/"/>
    <ds:schemaRef ds:uri="http://schemas.microsoft.com/office/infopath/2007/PartnerControls"/>
    <ds:schemaRef ds:uri="http://schemas.microsoft.com/office/2006/documentManagement/types"/>
    <ds:schemaRef ds:uri="http://purl.org/dc/elements/1.1/"/>
    <ds:schemaRef ds:uri="http://www.w3.org/XML/1998/namespace"/>
    <ds:schemaRef ds:uri="ac030f0c-32f4-4761-8968-de7f208a415f"/>
    <ds:schemaRef ds:uri="http://schemas.openxmlformats.org/package/2006/metadata/core-properties"/>
    <ds:schemaRef ds:uri="8ecffad1-7cd6-4418-bee0-2d8591d139cb"/>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896</TotalTime>
  <Words>4141</Words>
  <Application>Microsoft Office PowerPoint</Application>
  <PresentationFormat>Widescreen</PresentationFormat>
  <Paragraphs>203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Aptos Display</vt:lpstr>
      <vt:lpstr>Arial</vt:lpstr>
      <vt:lpstr>Calibri</vt:lpstr>
      <vt:lpstr>Office Theme</vt:lpstr>
      <vt:lpstr> </vt:lpstr>
      <vt:lpstr>Introduction</vt:lpstr>
      <vt:lpstr>What is old age?</vt:lpstr>
      <vt:lpstr>What is Domiciliary care and Residential care? </vt:lpstr>
      <vt:lpstr>Comparison </vt:lpstr>
      <vt:lpstr>Risks of Abuse </vt:lpstr>
      <vt:lpstr>Funding available </vt:lpstr>
      <vt:lpstr>Funding Available </vt:lpstr>
      <vt:lpstr>Availability of care in the UK </vt:lpstr>
      <vt:lpstr>Availability issues for domiciliary care service </vt:lpstr>
      <vt:lpstr>End of life care </vt:lpstr>
      <vt:lpstr>End of Life Care</vt:lpstr>
      <vt:lpstr>Theories of Ageing </vt:lpstr>
      <vt:lpstr>Legislations </vt:lpstr>
      <vt:lpstr>Conclusion </vt:lpstr>
      <vt:lpstr>Recommendations</vt:lpstr>
      <vt:lpstr>References </vt:lpstr>
      <vt:lpstr>PowerPoint Presentation</vt:lpstr>
      <vt:lpstr>PowerPoint Presentation</vt:lpstr>
      <vt:lpstr>PowerPoint Presentation</vt:lpstr>
      <vt:lpstr>Image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Adji makangila</dc:creator>
  <cp:lastModifiedBy>Donna shilunga</cp:lastModifiedBy>
  <cp:revision>31</cp:revision>
  <dcterms:created xsi:type="dcterms:W3CDTF">2024-06-17T12:34:06Z</dcterms:created>
  <dcterms:modified xsi:type="dcterms:W3CDTF">2024-06-24T13:09:47Z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0x01010046B040A4C94EAC46BE1B9499E5F0E36C</vt:lpwstr>
  </property>
</Properties>
</file>