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43"/>
  </p:notesMasterIdLst>
  <p:sldIdLst>
    <p:sldId id="290" r:id="rId2"/>
    <p:sldId id="270" r:id="rId3"/>
    <p:sldId id="291" r:id="rId4"/>
    <p:sldId id="292" r:id="rId5"/>
    <p:sldId id="272" r:id="rId6"/>
    <p:sldId id="273" r:id="rId7"/>
    <p:sldId id="293" r:id="rId8"/>
    <p:sldId id="348" r:id="rId9"/>
    <p:sldId id="294" r:id="rId10"/>
    <p:sldId id="295" r:id="rId11"/>
    <p:sldId id="338" r:id="rId12"/>
    <p:sldId id="339" r:id="rId13"/>
    <p:sldId id="337" r:id="rId14"/>
    <p:sldId id="340" r:id="rId15"/>
    <p:sldId id="341" r:id="rId16"/>
    <p:sldId id="296" r:id="rId17"/>
    <p:sldId id="297" r:id="rId18"/>
    <p:sldId id="298" r:id="rId19"/>
    <p:sldId id="299" r:id="rId20"/>
    <p:sldId id="300" r:id="rId21"/>
    <p:sldId id="342" r:id="rId22"/>
    <p:sldId id="343" r:id="rId23"/>
    <p:sldId id="301" r:id="rId24"/>
    <p:sldId id="302" r:id="rId25"/>
    <p:sldId id="303" r:id="rId26"/>
    <p:sldId id="346" r:id="rId27"/>
    <p:sldId id="344" r:id="rId28"/>
    <p:sldId id="345" r:id="rId29"/>
    <p:sldId id="347" r:id="rId30"/>
    <p:sldId id="349" r:id="rId31"/>
    <p:sldId id="304" r:id="rId32"/>
    <p:sldId id="305" r:id="rId33"/>
    <p:sldId id="306" r:id="rId34"/>
    <p:sldId id="307" r:id="rId35"/>
    <p:sldId id="308" r:id="rId36"/>
    <p:sldId id="274" r:id="rId37"/>
    <p:sldId id="275" r:id="rId38"/>
    <p:sldId id="276" r:id="rId39"/>
    <p:sldId id="277" r:id="rId40"/>
    <p:sldId id="278" r:id="rId41"/>
    <p:sldId id="309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01" autoAdjust="0"/>
    <p:restoredTop sz="94660"/>
  </p:normalViewPr>
  <p:slideViewPr>
    <p:cSldViewPr>
      <p:cViewPr varScale="1">
        <p:scale>
          <a:sx n="103" d="100"/>
          <a:sy n="103" d="100"/>
        </p:scale>
        <p:origin x="669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DE1C0-7080-453D-8B0E-B5CF3B78F5D6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4B8F94-1D05-4F65-A4CD-1C230E0731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963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CA460-138A-4408-B2EE-A9846ECA9E2F}" type="datetimeFigureOut">
              <a:rPr lang="en-GB" smtClean="0"/>
              <a:pPr/>
              <a:t>26/11/2019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FC9CA-6E28-4F07-8C89-EC1E55B876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_8IEuKECttM" TargetMode="External"/><Relationship Id="rId3" Type="http://schemas.openxmlformats.org/officeDocument/2006/relationships/image" Target="../media/image7.png"/><Relationship Id="rId7" Type="http://schemas.openxmlformats.org/officeDocument/2006/relationships/image" Target="../media/image1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hyperlink" Target="https://www.youtube.com/watch?v=aRvzapleXJ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jpe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ircularecology.com/embodied-energy-and-carbon-footprint-database.html" TargetMode="External"/><Relationship Id="rId4" Type="http://schemas.openxmlformats.org/officeDocument/2006/relationships/hyperlink" Target="http://www.openlca.org/lca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SUSTAINABLE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496673" y="3717032"/>
            <a:ext cx="61387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MATERIALS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5293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If we think about materials….</a:t>
            </a:r>
            <a:endParaRPr lang="en-GB" sz="3200" dirty="0"/>
          </a:p>
        </p:txBody>
      </p:sp>
      <p:pic>
        <p:nvPicPr>
          <p:cNvPr id="1028" name="Picture 4" descr="Construction waste and demolition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72816"/>
            <a:ext cx="82296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683" y="4725144"/>
            <a:ext cx="2776863" cy="18478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4734739"/>
            <a:ext cx="2513279" cy="188710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4749444"/>
            <a:ext cx="2760152" cy="1833968"/>
          </a:xfrm>
          <a:prstGeom prst="rect">
            <a:avLst/>
          </a:prstGeom>
        </p:spPr>
      </p:pic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82496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323528" y="98072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MATERIALS PROPERTIES</a:t>
            </a:r>
            <a:endParaRPr lang="es-ES" sz="2400" b="1" dirty="0">
              <a:solidFill>
                <a:srgbClr val="002060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1043608" y="198884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Construction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materials</a:t>
            </a:r>
            <a:endParaRPr lang="es-ES" sz="24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043608" y="2564904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Manufactured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specific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purpose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Technology</a:t>
            </a:r>
            <a:r>
              <a:rPr lang="es-ES_tradnl" sz="2400" dirty="0" smtClean="0"/>
              <a:t>)</a:t>
            </a:r>
          </a:p>
          <a:p>
            <a:endParaRPr lang="es-ES_tradnl" sz="2400" dirty="0"/>
          </a:p>
          <a:p>
            <a:pPr>
              <a:buFont typeface="Arial" pitchFamily="34" charset="0"/>
              <a:buChar char="•"/>
            </a:pPr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r>
              <a:rPr lang="es-ES_tradnl" sz="24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s-ES_tradnl" sz="2400" dirty="0" err="1" smtClean="0"/>
              <a:t>Compression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strength</a:t>
            </a:r>
            <a:r>
              <a:rPr lang="es-ES_tradnl" sz="24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s-ES_tradnl" sz="2400" dirty="0" err="1" smtClean="0"/>
              <a:t>Elasticity</a:t>
            </a:r>
            <a:endParaRPr lang="es-ES_tradnl" sz="2400" dirty="0" smtClean="0"/>
          </a:p>
          <a:p>
            <a:pPr>
              <a:buFont typeface="Arial" pitchFamily="34" charset="0"/>
              <a:buChar char="•"/>
            </a:pPr>
            <a:r>
              <a:rPr lang="es-ES_tradnl" sz="2400" dirty="0" smtClean="0"/>
              <a:t>…</a:t>
            </a:r>
            <a:endParaRPr lang="es-ES" sz="24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1115616" y="5517232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They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improve</a:t>
            </a:r>
            <a:r>
              <a:rPr lang="es-ES_tradnl" sz="2400" dirty="0" smtClean="0"/>
              <a:t> interior </a:t>
            </a:r>
            <a:r>
              <a:rPr lang="es-ES_tradnl" sz="2400" dirty="0" err="1" smtClean="0"/>
              <a:t>comfort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habitability</a:t>
            </a:r>
            <a:r>
              <a:rPr lang="es-ES_tradnl" sz="2400" dirty="0" smtClean="0"/>
              <a:t> </a:t>
            </a:r>
            <a:endParaRPr lang="es-ES" sz="24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323528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ENVIRONMENTAL IMPACT OF CONSTRUCTION MATERIALS </a:t>
            </a:r>
            <a:endParaRPr lang="es-ES" sz="2400" b="1" dirty="0">
              <a:solidFill>
                <a:srgbClr val="002060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1043608" y="2708920"/>
            <a:ext cx="69847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s-ES_tradnl" sz="2400" dirty="0" err="1" smtClean="0"/>
              <a:t>Consumption</a:t>
            </a:r>
            <a:r>
              <a:rPr lang="es-ES_tradnl" sz="2400" dirty="0" smtClean="0"/>
              <a:t> of natural </a:t>
            </a:r>
            <a:r>
              <a:rPr lang="es-ES_tradnl" sz="2400" dirty="0" err="1" smtClean="0"/>
              <a:t>resources</a:t>
            </a:r>
            <a:r>
              <a:rPr lang="es-ES_tradnl" sz="2400" dirty="0" smtClean="0"/>
              <a:t> </a:t>
            </a:r>
          </a:p>
          <a:p>
            <a:pPr>
              <a:spcAft>
                <a:spcPts val="1800"/>
              </a:spcAft>
            </a:pPr>
            <a:r>
              <a:rPr lang="es-ES_tradnl" sz="2400" dirty="0" err="1" smtClean="0"/>
              <a:t>Consumption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energy</a:t>
            </a:r>
            <a:r>
              <a:rPr lang="es-ES_tradnl" sz="2400" dirty="0" smtClean="0"/>
              <a:t> </a:t>
            </a:r>
          </a:p>
          <a:p>
            <a:pPr>
              <a:spcAft>
                <a:spcPts val="1800"/>
              </a:spcAft>
            </a:pPr>
            <a:r>
              <a:rPr lang="es-ES_tradnl" sz="2400" dirty="0" err="1" smtClean="0"/>
              <a:t>Emissions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pollutant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dangerous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health</a:t>
            </a:r>
            <a:r>
              <a:rPr lang="es-ES_tradnl" sz="2400" dirty="0" smtClean="0"/>
              <a:t> </a:t>
            </a:r>
          </a:p>
          <a:p>
            <a:pPr>
              <a:spcAft>
                <a:spcPts val="1800"/>
              </a:spcAft>
            </a:pPr>
            <a:r>
              <a:rPr lang="es-ES_tradnl" sz="2400" dirty="0" err="1" smtClean="0"/>
              <a:t>Impact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ecosystems</a:t>
            </a:r>
            <a:endParaRPr lang="es-ES_tradnl" sz="2400" dirty="0" smtClean="0"/>
          </a:p>
          <a:p>
            <a:pPr>
              <a:spcAft>
                <a:spcPts val="1800"/>
              </a:spcAft>
            </a:pPr>
            <a:endParaRPr lang="es-ES" sz="2400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 smtClean="0"/>
              <a:t>Assessed through the product life cycle: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600" dirty="0" smtClean="0"/>
              <a:t>Mining / extraction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600" dirty="0" smtClean="0"/>
              <a:t>Manufacture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600" dirty="0" smtClean="0"/>
              <a:t>Construction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600" dirty="0" smtClean="0"/>
              <a:t>Operation and maintenance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2600" dirty="0" smtClean="0"/>
              <a:t>Demolition </a:t>
            </a:r>
          </a:p>
          <a:p>
            <a:pPr marL="731520" lvl="1" indent="-457200">
              <a:buFont typeface="+mj-lt"/>
              <a:buAutoNum type="arabicPeriod"/>
            </a:pPr>
            <a:endParaRPr lang="en-GB" dirty="0"/>
          </a:p>
          <a:p>
            <a:r>
              <a:rPr lang="en-GB" sz="3000" dirty="0" smtClean="0"/>
              <a:t>Two types of assessments</a:t>
            </a:r>
            <a:r>
              <a:rPr lang="en-GB" dirty="0" smtClean="0"/>
              <a:t>:</a:t>
            </a:r>
          </a:p>
          <a:p>
            <a:pPr lvl="1"/>
            <a:r>
              <a:rPr lang="en-GB" sz="2600" dirty="0" smtClean="0"/>
              <a:t>Generic</a:t>
            </a:r>
          </a:p>
          <a:p>
            <a:pPr lvl="1"/>
            <a:r>
              <a:rPr lang="en-GB" sz="2600" dirty="0" smtClean="0"/>
              <a:t>Proprietary </a:t>
            </a:r>
            <a:endParaRPr lang="en-GB" sz="26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9 CuadroTexto"/>
          <p:cNvSpPr txBox="1"/>
          <p:nvPr/>
        </p:nvSpPr>
        <p:spPr>
          <a:xfrm>
            <a:off x="323528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ENVIRONMENTAL IMPACT OF CONSTRUCTION MATERIALS </a:t>
            </a:r>
            <a:endParaRPr lang="es-E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70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Most commonly considered impacts:</a:t>
            </a:r>
          </a:p>
          <a:p>
            <a:pPr lvl="1"/>
            <a:r>
              <a:rPr lang="en-GB" dirty="0" smtClean="0"/>
              <a:t>Climate change / embodied carbon</a:t>
            </a:r>
          </a:p>
          <a:p>
            <a:pPr lvl="1"/>
            <a:r>
              <a:rPr lang="en-GB" dirty="0" smtClean="0"/>
              <a:t>Acidification</a:t>
            </a:r>
          </a:p>
          <a:p>
            <a:pPr lvl="1"/>
            <a:r>
              <a:rPr lang="en-GB" dirty="0" smtClean="0"/>
              <a:t>Eutrophication</a:t>
            </a:r>
          </a:p>
          <a:p>
            <a:pPr lvl="1"/>
            <a:r>
              <a:rPr lang="en-GB" dirty="0" smtClean="0"/>
              <a:t>Stratospheric Ozone Depletion</a:t>
            </a:r>
          </a:p>
          <a:p>
            <a:pPr lvl="1"/>
            <a:r>
              <a:rPr lang="en-GB" dirty="0" smtClean="0"/>
              <a:t>Photochemical Ozone Creation</a:t>
            </a:r>
          </a:p>
          <a:p>
            <a:r>
              <a:rPr lang="en-GB" dirty="0" smtClean="0"/>
              <a:t>Can also consider:</a:t>
            </a:r>
          </a:p>
          <a:p>
            <a:pPr lvl="1"/>
            <a:r>
              <a:rPr lang="en-GB" dirty="0" smtClean="0"/>
              <a:t>Renewable and non-renewable primary energy</a:t>
            </a:r>
          </a:p>
          <a:p>
            <a:pPr lvl="1"/>
            <a:r>
              <a:rPr lang="en-GB" dirty="0" smtClean="0"/>
              <a:t>Water consumption</a:t>
            </a:r>
          </a:p>
          <a:p>
            <a:pPr lvl="1"/>
            <a:r>
              <a:rPr lang="en-GB" dirty="0" smtClean="0"/>
              <a:t>Waste for disposal</a:t>
            </a:r>
          </a:p>
          <a:p>
            <a:pPr lvl="1"/>
            <a:r>
              <a:rPr lang="en-GB" dirty="0" smtClean="0"/>
              <a:t>Toxicity to ecosystems &amp; humans</a:t>
            </a:r>
          </a:p>
          <a:p>
            <a:pPr lvl="1"/>
            <a:r>
              <a:rPr lang="en-GB" dirty="0" smtClean="0"/>
              <a:t>Resource depletion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9 CuadroTexto"/>
          <p:cNvSpPr txBox="1"/>
          <p:nvPr/>
        </p:nvSpPr>
        <p:spPr>
          <a:xfrm>
            <a:off x="323528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ENVIRONMENTAL IMPACT OF CONSTRUCTION MATERIALS </a:t>
            </a:r>
            <a:endParaRPr lang="es-E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704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323528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CRITERIA FOR THE SELECTION OF SUSTAINABLE MATERIALS </a:t>
            </a:r>
            <a:endParaRPr lang="es-ES" sz="2400" b="1" dirty="0">
              <a:solidFill>
                <a:srgbClr val="002060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395536" y="191683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Sustainable</a:t>
            </a:r>
            <a:r>
              <a:rPr lang="es-ES_tradnl" sz="2400" b="1" dirty="0" smtClean="0"/>
              <a:t> Material</a:t>
            </a:r>
          </a:p>
          <a:p>
            <a:r>
              <a:rPr lang="es-ES_tradnl" sz="2400" dirty="0"/>
              <a:t>	</a:t>
            </a:r>
            <a:endParaRPr lang="es-ES_tradnl" sz="2400" dirty="0" smtClean="0"/>
          </a:p>
          <a:p>
            <a:r>
              <a:rPr lang="es-ES_tradnl" sz="2400" dirty="0" smtClean="0"/>
              <a:t>“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which</a:t>
            </a:r>
            <a:r>
              <a:rPr lang="es-ES_tradnl" sz="2400" dirty="0" smtClean="0"/>
              <a:t> causes </a:t>
            </a:r>
            <a:r>
              <a:rPr lang="es-ES_tradnl" sz="2400" dirty="0" err="1" smtClean="0"/>
              <a:t>less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damage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environment</a:t>
            </a:r>
            <a:r>
              <a:rPr lang="es-ES_tradnl" sz="2400" dirty="0" smtClean="0"/>
              <a:t>”</a:t>
            </a:r>
          </a:p>
        </p:txBody>
      </p:sp>
      <p:sp>
        <p:nvSpPr>
          <p:cNvPr id="14" name="13 CuadroTexto"/>
          <p:cNvSpPr txBox="1"/>
          <p:nvPr/>
        </p:nvSpPr>
        <p:spPr>
          <a:xfrm>
            <a:off x="791580" y="443711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criteria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choose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material </a:t>
            </a:r>
            <a:r>
              <a:rPr lang="es-ES_tradnl" sz="2400" dirty="0" err="1" smtClean="0"/>
              <a:t>selection</a:t>
            </a:r>
            <a:r>
              <a:rPr lang="es-ES_tradnl" sz="2400" dirty="0" smtClean="0"/>
              <a:t>?</a:t>
            </a:r>
            <a:endParaRPr lang="es-ES" sz="2400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323528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2060"/>
                </a:solidFill>
              </a:rPr>
              <a:t>CRITERIA FOR THE SELECTION OF SUSTAINABLE MATERIALS </a:t>
            </a:r>
            <a:endParaRPr lang="es-ES" sz="2400" b="1" dirty="0">
              <a:solidFill>
                <a:srgbClr val="002060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395536" y="191683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Sustainable</a:t>
            </a:r>
            <a:r>
              <a:rPr lang="es-ES_tradnl" sz="2400" b="1" dirty="0" smtClean="0"/>
              <a:t> Material</a:t>
            </a:r>
          </a:p>
          <a:p>
            <a:r>
              <a:rPr lang="es-ES_tradnl" sz="2400" dirty="0"/>
              <a:t>	</a:t>
            </a:r>
            <a:endParaRPr lang="es-ES_tradnl" sz="2400" dirty="0" smtClean="0"/>
          </a:p>
          <a:p>
            <a:r>
              <a:rPr lang="es-ES_tradnl" sz="2400" dirty="0" smtClean="0"/>
              <a:t>“</a:t>
            </a:r>
            <a:r>
              <a:rPr lang="es-ES_tradnl" sz="2400" dirty="0" err="1" smtClean="0"/>
              <a:t>That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which</a:t>
            </a:r>
            <a:r>
              <a:rPr lang="es-ES_tradnl" sz="2400" dirty="0" smtClean="0"/>
              <a:t> causes </a:t>
            </a:r>
            <a:r>
              <a:rPr lang="es-ES_tradnl" sz="2400" dirty="0" err="1" smtClean="0"/>
              <a:t>less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damage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environment</a:t>
            </a:r>
            <a:r>
              <a:rPr lang="es-ES_tradnl" sz="2400" dirty="0" smtClean="0"/>
              <a:t>”</a:t>
            </a:r>
          </a:p>
        </p:txBody>
      </p:sp>
      <p:sp>
        <p:nvSpPr>
          <p:cNvPr id="14" name="13 CuadroTexto"/>
          <p:cNvSpPr txBox="1"/>
          <p:nvPr/>
        </p:nvSpPr>
        <p:spPr>
          <a:xfrm>
            <a:off x="755576" y="3573016"/>
            <a:ext cx="7488832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Caractheristics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selection</a:t>
            </a:r>
            <a:r>
              <a:rPr lang="es-ES_tradnl" sz="2400" dirty="0" smtClean="0"/>
              <a:t>:</a:t>
            </a:r>
          </a:p>
          <a:p>
            <a:endParaRPr lang="es-ES_tradnl" sz="2400" dirty="0"/>
          </a:p>
          <a:p>
            <a:pPr marL="1371600" lvl="2" indent="-457200">
              <a:spcAft>
                <a:spcPts val="600"/>
              </a:spcAft>
              <a:buFont typeface="+mj-lt"/>
              <a:buAutoNum type="arabicPeriod"/>
            </a:pPr>
            <a:r>
              <a:rPr lang="es-ES_tradnl" sz="2400" dirty="0" smtClean="0"/>
              <a:t>Natural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</a:p>
          <a:p>
            <a:pPr marL="1371600" lvl="2" indent="-457200">
              <a:spcAft>
                <a:spcPts val="600"/>
              </a:spcAft>
              <a:buFont typeface="+mj-lt"/>
              <a:buAutoNum type="arabicPeriod"/>
            </a:pPr>
            <a:r>
              <a:rPr lang="es-ES_tradnl" sz="2400" dirty="0" err="1" smtClean="0"/>
              <a:t>Low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embodied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energy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</a:p>
          <a:p>
            <a:pPr marL="1371600" lvl="2" indent="-457200">
              <a:spcAft>
                <a:spcPts val="600"/>
              </a:spcAft>
              <a:buFont typeface="+mj-lt"/>
              <a:buAutoNum type="arabicPeriod"/>
            </a:pPr>
            <a:r>
              <a:rPr lang="es-ES_tradnl" sz="2400" dirty="0" smtClean="0"/>
              <a:t>Non-</a:t>
            </a:r>
            <a:r>
              <a:rPr lang="es-ES_tradnl" sz="2400" dirty="0" err="1" smtClean="0"/>
              <a:t>detrimental</a:t>
            </a:r>
            <a:r>
              <a:rPr lang="es-ES_tradnl" sz="2400" dirty="0" smtClean="0"/>
              <a:t>-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-</a:t>
            </a:r>
            <a:r>
              <a:rPr lang="es-ES_tradnl" sz="2400" dirty="0" err="1" smtClean="0"/>
              <a:t>health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</a:p>
          <a:p>
            <a:pPr marL="1371600" lvl="2" indent="-457200">
              <a:spcAft>
                <a:spcPts val="600"/>
              </a:spcAft>
              <a:buFont typeface="+mj-lt"/>
              <a:buAutoNum type="arabicPeriod"/>
            </a:pP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recovery</a:t>
            </a:r>
            <a:r>
              <a:rPr lang="es-ES_tradnl" sz="2400" dirty="0" smtClean="0"/>
              <a:t> </a:t>
            </a:r>
            <a:endParaRPr lang="es-ES" sz="2400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41952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1187624" y="2276872"/>
            <a:ext cx="676875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400" dirty="0" err="1" smtClean="0"/>
              <a:t>Most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important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characteristics</a:t>
            </a:r>
            <a:r>
              <a:rPr lang="es-ES_tradnl" sz="2400" dirty="0" smtClean="0"/>
              <a:t>: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Easy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obtain</a:t>
            </a:r>
            <a:endParaRPr lang="es-ES_tradnl" sz="2400" dirty="0" smtClean="0"/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longevity</a:t>
            </a:r>
            <a:r>
              <a:rPr lang="es-ES_tradnl" sz="2400" dirty="0" smtClean="0"/>
              <a:t> 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smtClean="0"/>
              <a:t>No </a:t>
            </a:r>
            <a:r>
              <a:rPr lang="es-ES_tradnl" sz="2400" dirty="0" err="1" smtClean="0"/>
              <a:t>need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complicated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technology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use 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High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mass</a:t>
            </a:r>
            <a:r>
              <a:rPr lang="es-ES_tradnl" sz="2400" dirty="0" smtClean="0"/>
              <a:t> 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Extraction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local </a:t>
            </a:r>
            <a:r>
              <a:rPr lang="es-ES_tradnl" sz="2400" dirty="0" err="1" smtClean="0"/>
              <a:t>resources</a:t>
            </a:r>
            <a:r>
              <a:rPr lang="es-ES_tradnl" sz="2400" dirty="0" smtClean="0"/>
              <a:t> </a:t>
            </a:r>
          </a:p>
          <a:p>
            <a:pPr lvl="1">
              <a:spcAft>
                <a:spcPts val="1200"/>
              </a:spcAft>
              <a:buFontTx/>
              <a:buChar char="-"/>
            </a:pPr>
            <a:r>
              <a:rPr lang="es-ES_tradnl" sz="2400" dirty="0" err="1" smtClean="0"/>
              <a:t>Safe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easy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returno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environment</a:t>
            </a:r>
            <a:r>
              <a:rPr lang="es-ES_tradnl" sz="2400" dirty="0" smtClean="0"/>
              <a:t> </a:t>
            </a:r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348880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Gives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stability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compression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strength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long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lifespan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Clay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content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needed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about</a:t>
            </a:r>
            <a:r>
              <a:rPr lang="es-ES_tradnl" sz="2400" dirty="0" smtClean="0"/>
              <a:t> 20%)</a:t>
            </a:r>
          </a:p>
          <a:p>
            <a:pPr>
              <a:buFontTx/>
              <a:buChar char="-"/>
            </a:pPr>
            <a:r>
              <a:rPr lang="es-ES_tradnl" sz="2400" dirty="0" smtClean="0"/>
              <a:t>Use in: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Walls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Rendering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Pavement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" sz="2400" dirty="0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683568" y="22048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smtClean="0"/>
              <a:t>Adobe</a:t>
            </a:r>
            <a:endParaRPr lang="es-ES" sz="2400" dirty="0"/>
          </a:p>
        </p:txBody>
      </p:sp>
      <p:sp>
        <p:nvSpPr>
          <p:cNvPr id="34818" name="AutoShape 2" descr="haciendo adob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" name="19 Imagen" descr="construtierra_construccion_0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2924944"/>
            <a:ext cx="2680692" cy="2680692"/>
          </a:xfrm>
          <a:prstGeom prst="rect">
            <a:avLst/>
          </a:prstGeom>
        </p:spPr>
      </p:pic>
      <p:pic>
        <p:nvPicPr>
          <p:cNvPr id="27" name="26 Imagen" descr="construtierra_construccion_0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848" y="2924944"/>
            <a:ext cx="2664296" cy="2664296"/>
          </a:xfrm>
          <a:prstGeom prst="rect">
            <a:avLst/>
          </a:prstGeom>
        </p:spPr>
      </p:pic>
      <p:pic>
        <p:nvPicPr>
          <p:cNvPr id="28" name="27 Imagen" descr="construtierra_construccion_05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2160" y="2924944"/>
            <a:ext cx="2699792" cy="2699792"/>
          </a:xfrm>
          <a:prstGeom prst="rect">
            <a:avLst/>
          </a:prstGeom>
        </p:spPr>
      </p:pic>
      <p:sp>
        <p:nvSpPr>
          <p:cNvPr id="21" name="20 CuadroTexto"/>
          <p:cNvSpPr txBox="1"/>
          <p:nvPr/>
        </p:nvSpPr>
        <p:spPr>
          <a:xfrm>
            <a:off x="395536" y="58772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Mix</a:t>
            </a:r>
            <a:r>
              <a:rPr lang="es-ES_tradnl" dirty="0" smtClean="0"/>
              <a:t> of </a:t>
            </a:r>
            <a:r>
              <a:rPr lang="es-ES_tradnl" dirty="0" err="1" smtClean="0"/>
              <a:t>clay</a:t>
            </a:r>
            <a:r>
              <a:rPr lang="es-ES_tradnl" dirty="0" smtClean="0"/>
              <a:t> and </a:t>
            </a:r>
            <a:r>
              <a:rPr lang="es-ES_tradnl" dirty="0" err="1" smtClean="0"/>
              <a:t>straw</a:t>
            </a:r>
            <a:endParaRPr lang="en-GB" dirty="0"/>
          </a:p>
        </p:txBody>
      </p:sp>
      <p:sp>
        <p:nvSpPr>
          <p:cNvPr id="29" name="28 CuadroTexto"/>
          <p:cNvSpPr txBox="1"/>
          <p:nvPr/>
        </p:nvSpPr>
        <p:spPr>
          <a:xfrm>
            <a:off x="3203848" y="58772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Put</a:t>
            </a:r>
            <a:r>
              <a:rPr lang="es-ES_tradnl" dirty="0" smtClean="0"/>
              <a:t> material </a:t>
            </a:r>
            <a:r>
              <a:rPr lang="es-ES_tradnl" dirty="0" err="1" smtClean="0"/>
              <a:t>inside</a:t>
            </a:r>
            <a:r>
              <a:rPr lang="es-ES_tradnl" dirty="0" smtClean="0"/>
              <a:t> </a:t>
            </a:r>
            <a:r>
              <a:rPr lang="es-ES_tradnl" dirty="0" err="1" smtClean="0"/>
              <a:t>mould</a:t>
            </a:r>
            <a:endParaRPr lang="en-GB" dirty="0"/>
          </a:p>
        </p:txBody>
      </p:sp>
      <p:sp>
        <p:nvSpPr>
          <p:cNvPr id="30" name="29 CuadroTexto"/>
          <p:cNvSpPr txBox="1"/>
          <p:nvPr/>
        </p:nvSpPr>
        <p:spPr>
          <a:xfrm>
            <a:off x="6012160" y="58772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Build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wall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683568" y="22048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err="1" smtClean="0"/>
              <a:t>Compressed</a:t>
            </a:r>
            <a:r>
              <a:rPr lang="es-ES" sz="2400" dirty="0" smtClean="0"/>
              <a:t> </a:t>
            </a:r>
            <a:r>
              <a:rPr lang="es-ES" sz="2400" dirty="0" err="1" smtClean="0"/>
              <a:t>earth</a:t>
            </a:r>
            <a:r>
              <a:rPr lang="es-ES" sz="2400" dirty="0" smtClean="0"/>
              <a:t> blocks</a:t>
            </a:r>
            <a:endParaRPr lang="es-ES" sz="2400" dirty="0"/>
          </a:p>
        </p:txBody>
      </p:sp>
      <p:sp>
        <p:nvSpPr>
          <p:cNvPr id="34818" name="AutoShape 2" descr="haciendo adob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" name="14 Imagen" descr="construtierra_construccion_0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656" y="2852936"/>
            <a:ext cx="2880320" cy="2880320"/>
          </a:xfrm>
          <a:prstGeom prst="rect">
            <a:avLst/>
          </a:prstGeom>
        </p:spPr>
      </p:pic>
      <p:pic>
        <p:nvPicPr>
          <p:cNvPr id="16" name="15 Imagen" descr="construtierra_construccion_0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008" y="2852936"/>
            <a:ext cx="2880320" cy="28803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683568" y="22048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err="1" smtClean="0"/>
              <a:t>Rammed</a:t>
            </a:r>
            <a:r>
              <a:rPr lang="es-ES" sz="2400" dirty="0" smtClean="0"/>
              <a:t> </a:t>
            </a:r>
            <a:r>
              <a:rPr lang="es-ES" sz="2400" dirty="0" err="1" smtClean="0"/>
              <a:t>earth</a:t>
            </a:r>
            <a:endParaRPr lang="es-ES" sz="2400" dirty="0"/>
          </a:p>
        </p:txBody>
      </p:sp>
      <p:sp>
        <p:nvSpPr>
          <p:cNvPr id="34818" name="AutoShape 2" descr="haciendo adob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9" name="28 Imagen" descr="construtierra_construccion_0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2924944"/>
            <a:ext cx="2592288" cy="2592288"/>
          </a:xfrm>
          <a:prstGeom prst="rect">
            <a:avLst/>
          </a:prstGeom>
        </p:spPr>
      </p:pic>
      <p:pic>
        <p:nvPicPr>
          <p:cNvPr id="30" name="29 Imagen" descr="construtierra_construccion_07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56" y="2924944"/>
            <a:ext cx="2592288" cy="2592288"/>
          </a:xfrm>
          <a:prstGeom prst="rect">
            <a:avLst/>
          </a:prstGeom>
        </p:spPr>
      </p:pic>
      <p:pic>
        <p:nvPicPr>
          <p:cNvPr id="31" name="30 Imagen" descr="construtierra_construccion_08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176" y="2924944"/>
            <a:ext cx="2592288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683568" y="22048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err="1" smtClean="0"/>
              <a:t>Superadobe</a:t>
            </a:r>
            <a:endParaRPr lang="es-ES" sz="2400" dirty="0"/>
          </a:p>
        </p:txBody>
      </p:sp>
      <p:sp>
        <p:nvSpPr>
          <p:cNvPr id="34818" name="AutoShape 2" descr="haciendo adob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1" name="20 Imagen" descr="descarg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2120" y="1484784"/>
            <a:ext cx="3172435" cy="2376264"/>
          </a:xfrm>
          <a:prstGeom prst="rect">
            <a:avLst/>
          </a:prstGeom>
        </p:spPr>
      </p:pic>
      <p:pic>
        <p:nvPicPr>
          <p:cNvPr id="27" name="26 Imagen" descr="906158_421884427911279_572419384_o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528" y="3861048"/>
            <a:ext cx="4067944" cy="2713287"/>
          </a:xfrm>
          <a:prstGeom prst="rect">
            <a:avLst/>
          </a:prstGeom>
        </p:spPr>
      </p:pic>
      <p:pic>
        <p:nvPicPr>
          <p:cNvPr id="28" name="27 Imagen" descr="CalEarth-disaster-proof-eco-shelter-5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40" y="3933056"/>
            <a:ext cx="3419872" cy="2240768"/>
          </a:xfrm>
          <a:prstGeom prst="rect">
            <a:avLst/>
          </a:prstGeom>
        </p:spPr>
      </p:pic>
      <p:pic>
        <p:nvPicPr>
          <p:cNvPr id="32" name="31 Imagen" descr="f2cd53cfcb0b04bcd32a421eeeb046a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3808" y="1988840"/>
            <a:ext cx="2660940" cy="1775346"/>
          </a:xfrm>
          <a:prstGeom prst="rect">
            <a:avLst/>
          </a:prstGeom>
        </p:spPr>
      </p:pic>
      <p:sp>
        <p:nvSpPr>
          <p:cNvPr id="17" name="21 Rectángulo">
            <a:hlinkClick r:id="rId8"/>
          </p:cNvPr>
          <p:cNvSpPr/>
          <p:nvPr/>
        </p:nvSpPr>
        <p:spPr>
          <a:xfrm>
            <a:off x="4355976" y="6277011"/>
            <a:ext cx="48865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8"/>
              </a:rPr>
              <a:t>https://www.youtube.com/watch?v=_8IEuKECttM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EARTH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9" name="18 CuadroTexto"/>
          <p:cNvSpPr txBox="1"/>
          <p:nvPr/>
        </p:nvSpPr>
        <p:spPr>
          <a:xfrm>
            <a:off x="683568" y="2204864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err="1" smtClean="0"/>
              <a:t>Comments</a:t>
            </a:r>
            <a:r>
              <a:rPr lang="es-ES" sz="2400" dirty="0" smtClean="0"/>
              <a:t>:</a:t>
            </a:r>
            <a:endParaRPr lang="es-ES" sz="2400" dirty="0"/>
          </a:p>
        </p:txBody>
      </p:sp>
      <p:sp>
        <p:nvSpPr>
          <p:cNvPr id="34818" name="AutoShape 2" descr="haciendo adob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16 CuadroTexto"/>
          <p:cNvSpPr txBox="1"/>
          <p:nvPr/>
        </p:nvSpPr>
        <p:spPr>
          <a:xfrm>
            <a:off x="1043608" y="3068960"/>
            <a:ext cx="69847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buFontTx/>
              <a:buChar char="-"/>
            </a:pP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climate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seismic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areas</a:t>
            </a:r>
            <a:endParaRPr lang="es-ES_tradnl" sz="2400" dirty="0" smtClean="0"/>
          </a:p>
          <a:p>
            <a:pPr>
              <a:spcBef>
                <a:spcPts val="600"/>
              </a:spcBef>
              <a:buFontTx/>
              <a:buChar char="-"/>
            </a:pPr>
            <a:r>
              <a:rPr lang="es-ES_tradnl" sz="2400" dirty="0" err="1" smtClean="0"/>
              <a:t>Surface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deteriorated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easily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permanent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maintenance</a:t>
            </a:r>
            <a:endParaRPr lang="es-ES_tradnl" sz="2400" dirty="0" smtClean="0"/>
          </a:p>
          <a:p>
            <a:pPr>
              <a:spcBef>
                <a:spcPts val="600"/>
              </a:spcBef>
              <a:buFontTx/>
              <a:buChar char="-"/>
            </a:pPr>
            <a:r>
              <a:rPr lang="es-ES_tradnl" sz="2400" dirty="0" err="1" smtClean="0"/>
              <a:t>Rendering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Never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mix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cement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Problems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retraction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elasticity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permeability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539552" y="2492896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Cohesion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forces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increases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stability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resistance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Use in:</a:t>
            </a:r>
          </a:p>
          <a:p>
            <a:pPr lvl="1">
              <a:buFontTx/>
              <a:buChar char="-"/>
            </a:pPr>
            <a:r>
              <a:rPr lang="es-ES_tradnl" sz="2400" dirty="0" smtClean="0"/>
              <a:t>Adobe (</a:t>
            </a:r>
            <a:r>
              <a:rPr lang="es-ES_tradnl" sz="2400" dirty="0" err="1" smtClean="0"/>
              <a:t>mixed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straw</a:t>
            </a:r>
            <a:r>
              <a:rPr lang="es-ES_tradnl" sz="2400" dirty="0" smtClean="0"/>
              <a:t>)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Firing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ceramics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" sz="24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CLAY</a:t>
            </a:r>
            <a:endParaRPr lang="es-ES" sz="2400" b="1" dirty="0"/>
          </a:p>
        </p:txBody>
      </p:sp>
      <p:pic>
        <p:nvPicPr>
          <p:cNvPr id="23" name="22 Imagen" descr="bricks.jpg.662x0_q70_crop-sca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4221088"/>
            <a:ext cx="3141839" cy="2088232"/>
          </a:xfrm>
          <a:prstGeom prst="rect">
            <a:avLst/>
          </a:prstGeom>
        </p:spPr>
      </p:pic>
      <p:pic>
        <p:nvPicPr>
          <p:cNvPr id="24" name="23 Imagen" descr="descarga (1)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7864" y="4221088"/>
            <a:ext cx="3168352" cy="2108394"/>
          </a:xfrm>
          <a:prstGeom prst="rect">
            <a:avLst/>
          </a:prstGeom>
        </p:spPr>
      </p:pic>
      <p:pic>
        <p:nvPicPr>
          <p:cNvPr id="22" name="21 Imagen" descr="brick-versus-ceramic-56a2fde93df78cf7727b6e5b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0152" y="4221088"/>
            <a:ext cx="2904648" cy="21063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323528" y="2852936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Much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mechanical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resistance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lifespan</a:t>
            </a:r>
            <a:r>
              <a:rPr lang="es-ES_tradnl" sz="2400" dirty="0" smtClean="0"/>
              <a:t> </a:t>
            </a:r>
          </a:p>
          <a:p>
            <a:pPr>
              <a:buFontTx/>
              <a:buChar char="-"/>
            </a:pPr>
            <a:r>
              <a:rPr lang="es-ES_tradnl" sz="2400" dirty="0" smtClean="0"/>
              <a:t>Heavy </a:t>
            </a:r>
            <a:r>
              <a:rPr lang="es-ES_tradnl" sz="2400" dirty="0" err="1" smtClean="0"/>
              <a:t>construction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Use in: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Foundation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Walls</a:t>
            </a:r>
            <a:r>
              <a:rPr lang="es-ES_tradnl" sz="2400" dirty="0" smtClean="0"/>
              <a:t> </a:t>
            </a:r>
          </a:p>
          <a:p>
            <a:pPr lvl="2">
              <a:buFontTx/>
              <a:buChar char="-"/>
            </a:pPr>
            <a:r>
              <a:rPr lang="es-ES_tradnl" sz="2400" dirty="0" err="1" smtClean="0"/>
              <a:t>Masonry</a:t>
            </a:r>
            <a:endParaRPr lang="es-ES_tradnl" sz="2400" dirty="0" smtClean="0"/>
          </a:p>
          <a:p>
            <a:pPr lvl="2">
              <a:buFontTx/>
              <a:buChar char="-"/>
            </a:pPr>
            <a:r>
              <a:rPr lang="es-ES_tradnl" sz="2400" dirty="0" err="1" smtClean="0"/>
              <a:t>With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without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binder</a:t>
            </a:r>
            <a:r>
              <a:rPr lang="es-ES_tradnl" sz="2400" dirty="0" smtClean="0"/>
              <a:t>/</a:t>
            </a:r>
            <a:r>
              <a:rPr lang="es-ES_tradnl" sz="2400" dirty="0" err="1" smtClean="0"/>
              <a:t>mortar</a:t>
            </a:r>
            <a:endParaRPr lang="es-ES_tradnl" sz="2400" dirty="0" smtClean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7" name="16 Rectángulo">
            <a:hlinkClick r:id="rId4"/>
          </p:cNvPr>
          <p:cNvSpPr/>
          <p:nvPr/>
        </p:nvSpPr>
        <p:spPr>
          <a:xfrm>
            <a:off x="3923928" y="5949280"/>
            <a:ext cx="4860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https://www.youtube.com/watch?v=aRvzapleXJ4</a:t>
            </a:r>
            <a:endParaRPr lang="en-GB" dirty="0"/>
          </a:p>
        </p:txBody>
      </p:sp>
      <p:pic>
        <p:nvPicPr>
          <p:cNvPr id="22" name="21 Imagen" descr="stone-walls-6lg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0151" y="593302"/>
            <a:ext cx="3024337" cy="2268253"/>
          </a:xfrm>
          <a:prstGeom prst="rect">
            <a:avLst/>
          </a:prstGeom>
        </p:spPr>
      </p:pic>
      <p:pic>
        <p:nvPicPr>
          <p:cNvPr id="23" name="22 Imagen" descr="Ashlar-Vs-Rubble-Masonr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0152" y="2924944"/>
            <a:ext cx="3034451" cy="2016224"/>
          </a:xfrm>
          <a:prstGeom prst="rect">
            <a:avLst/>
          </a:prstGeom>
        </p:spPr>
      </p:pic>
      <p:sp>
        <p:nvSpPr>
          <p:cNvPr id="24" name="23 CuadroTexto"/>
          <p:cNvSpPr txBox="1"/>
          <p:nvPr/>
        </p:nvSpPr>
        <p:spPr>
          <a:xfrm>
            <a:off x="2915816" y="148478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STONE</a:t>
            </a:r>
            <a:endParaRPr lang="es-E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62880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TIMBER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467544" y="2348880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Organic</a:t>
            </a:r>
            <a:r>
              <a:rPr lang="es-ES_tradnl" sz="2400" dirty="0" smtClean="0"/>
              <a:t> material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flexural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strength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insulation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thermal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mass</a:t>
            </a:r>
            <a:r>
              <a:rPr lang="es-ES_tradnl" sz="2400" dirty="0" smtClean="0"/>
              <a:t>)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Easy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cut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carve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Danger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decomposition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moisture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insect</a:t>
            </a:r>
            <a:r>
              <a:rPr lang="es-ES_tradnl" sz="2400" dirty="0" smtClean="0"/>
              <a:t>/</a:t>
            </a:r>
            <a:r>
              <a:rPr lang="es-ES_tradnl" sz="2400" dirty="0" err="1" smtClean="0"/>
              <a:t>plants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attack</a:t>
            </a:r>
            <a:r>
              <a:rPr lang="es-ES_tradnl" sz="2400" dirty="0" smtClean="0"/>
              <a:t>)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Fire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destroy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Use in: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Beams</a:t>
            </a:r>
            <a:r>
              <a:rPr lang="es-ES_tradnl" sz="2400" dirty="0" smtClean="0"/>
              <a:t>			-</a:t>
            </a:r>
            <a:r>
              <a:rPr lang="es-ES_tradnl" sz="2400" dirty="0" err="1" smtClean="0"/>
              <a:t>Walls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Boards</a:t>
            </a:r>
            <a:r>
              <a:rPr lang="es-ES_tradnl" sz="2400" dirty="0" smtClean="0"/>
              <a:t>			-</a:t>
            </a:r>
            <a:r>
              <a:rPr lang="es-ES_tradnl" sz="2400" dirty="0" err="1" smtClean="0"/>
              <a:t>Cladding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Bearing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elements</a:t>
            </a:r>
            <a:r>
              <a:rPr lang="es-ES_tradnl" sz="2400" dirty="0" smtClean="0"/>
              <a:t>		-</a:t>
            </a:r>
            <a:r>
              <a:rPr lang="es-ES_tradnl" sz="2400" dirty="0" err="1" smtClean="0"/>
              <a:t>Doors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windows</a:t>
            </a:r>
            <a:endParaRPr lang="es-ES_tradnl" sz="2400" dirty="0" smtClean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14 CuadroTexto"/>
          <p:cNvSpPr txBox="1"/>
          <p:nvPr/>
        </p:nvSpPr>
        <p:spPr>
          <a:xfrm>
            <a:off x="611560" y="2564904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More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:</a:t>
            </a:r>
          </a:p>
          <a:p>
            <a:endParaRPr lang="es-ES_tradnl" sz="2400" dirty="0"/>
          </a:p>
          <a:p>
            <a:r>
              <a:rPr lang="es-ES_tradnl" sz="2400" dirty="0" err="1" smtClean="0"/>
              <a:t>Soft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wood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pine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poplar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spruce</a:t>
            </a:r>
            <a:endParaRPr lang="es-ES_tradnl" sz="2400" dirty="0" smtClean="0"/>
          </a:p>
          <a:p>
            <a:r>
              <a:rPr lang="es-ES_tradnl" sz="2400" dirty="0" err="1" smtClean="0"/>
              <a:t>Hard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wood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oak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ash</a:t>
            </a:r>
            <a:endParaRPr lang="es-ES_tradnl" sz="2400" dirty="0" smtClean="0"/>
          </a:p>
          <a:p>
            <a:endParaRPr lang="es-ES_tradnl" sz="2400" dirty="0"/>
          </a:p>
          <a:p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outdoors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cypress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teak</a:t>
            </a:r>
            <a:endParaRPr lang="es-ES_tradnl" sz="2400" dirty="0" smtClean="0"/>
          </a:p>
          <a:p>
            <a:r>
              <a:rPr lang="es-ES_tradnl" sz="2400" dirty="0" err="1" smtClean="0"/>
              <a:t>For</a:t>
            </a:r>
            <a:r>
              <a:rPr lang="es-ES_tradnl" sz="2400" dirty="0" smtClean="0"/>
              <a:t> interior: </a:t>
            </a:r>
            <a:r>
              <a:rPr lang="es-ES_tradnl" sz="2400" dirty="0" err="1" smtClean="0"/>
              <a:t>spruce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cherry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tree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poplar</a:t>
            </a:r>
            <a:endParaRPr lang="es-ES_tradnl" sz="2400" dirty="0" smtClean="0"/>
          </a:p>
          <a:p>
            <a:r>
              <a:rPr lang="es-ES_tradnl" sz="2400" dirty="0" err="1" smtClean="0"/>
              <a:t>Resistant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fungi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insects</a:t>
            </a:r>
            <a:r>
              <a:rPr lang="es-ES_tradnl" sz="2400" dirty="0" smtClean="0"/>
              <a:t>: </a:t>
            </a:r>
            <a:r>
              <a:rPr lang="es-ES_tradnl" sz="2400" dirty="0" err="1" smtClean="0"/>
              <a:t>cedar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mahogany</a:t>
            </a:r>
            <a:endParaRPr lang="es-ES_tradnl" sz="2400" dirty="0" smtClean="0"/>
          </a:p>
          <a:p>
            <a:endParaRPr lang="es-ES_tradnl" sz="2400" dirty="0"/>
          </a:p>
          <a:p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best</a:t>
            </a:r>
            <a:r>
              <a:rPr lang="es-ES_tradnl" sz="2400" dirty="0" smtClean="0"/>
              <a:t>: use local </a:t>
            </a:r>
            <a:r>
              <a:rPr lang="es-ES_tradnl" sz="2400" dirty="0" err="1" smtClean="0"/>
              <a:t>timber</a:t>
            </a:r>
            <a:endParaRPr lang="es-ES" sz="2400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24" name="23 CuadroTexto"/>
          <p:cNvSpPr txBox="1"/>
          <p:nvPr/>
        </p:nvSpPr>
        <p:spPr>
          <a:xfrm>
            <a:off x="2915816" y="162880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TIMBER</a:t>
            </a:r>
            <a:endParaRPr lang="es-ES" sz="2400" b="1" dirty="0"/>
          </a:p>
        </p:txBody>
      </p:sp>
      <p:pic>
        <p:nvPicPr>
          <p:cNvPr id="25" name="24 Imagen" descr="tiny-timber-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2276872"/>
            <a:ext cx="3707904" cy="2480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23 Imagen" descr="descarga (2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033" y="2708920"/>
            <a:ext cx="3795967" cy="4149080"/>
          </a:xfrm>
          <a:prstGeom prst="rect">
            <a:avLst/>
          </a:prstGeom>
        </p:spPr>
      </p:pic>
      <p:sp>
        <p:nvSpPr>
          <p:cNvPr id="14" name="13 CuadroTexto"/>
          <p:cNvSpPr txBox="1"/>
          <p:nvPr/>
        </p:nvSpPr>
        <p:spPr>
          <a:xfrm>
            <a:off x="2915816" y="155679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CANE/BAMBOO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852936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smtClean="0"/>
              <a:t>Light and flexible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Same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problems</a:t>
            </a:r>
            <a:r>
              <a:rPr lang="es-ES_tradnl" sz="2400" dirty="0" smtClean="0"/>
              <a:t> as </a:t>
            </a:r>
            <a:r>
              <a:rPr lang="es-ES_tradnl" sz="2400" dirty="0" err="1" smtClean="0"/>
              <a:t>timber</a:t>
            </a:r>
            <a:r>
              <a:rPr lang="es-ES_tradnl" sz="2400" dirty="0" smtClean="0"/>
              <a:t> </a:t>
            </a:r>
          </a:p>
          <a:p>
            <a:pPr>
              <a:buFontTx/>
              <a:buChar char="-"/>
            </a:pPr>
            <a:r>
              <a:rPr lang="es-ES_tradnl" sz="2400" dirty="0" smtClean="0"/>
              <a:t>Use in: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Construction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boards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roofing</a:t>
            </a:r>
            <a:r>
              <a:rPr lang="es-ES_tradnl" sz="2400" dirty="0" smtClean="0"/>
              <a:t> 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Ceilings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Partitions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Internal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reinforcement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" sz="24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11 Imagen" descr="cañizo_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820" y="3717032"/>
            <a:ext cx="3824082" cy="2921239"/>
          </a:xfrm>
          <a:prstGeom prst="rect">
            <a:avLst/>
          </a:prstGeom>
        </p:spPr>
      </p:pic>
      <p:sp>
        <p:nvSpPr>
          <p:cNvPr id="14" name="13 CuadroTexto"/>
          <p:cNvSpPr txBox="1"/>
          <p:nvPr/>
        </p:nvSpPr>
        <p:spPr>
          <a:xfrm>
            <a:off x="2915816" y="155679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CANE/BAMBOO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pic>
        <p:nvPicPr>
          <p:cNvPr id="11" name="10 Imagen" descr="74e9aebe08b65b18062b0f97d0d2f039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44" y="2204864"/>
            <a:ext cx="5075876" cy="2859410"/>
          </a:xfrm>
          <a:prstGeom prst="rect">
            <a:avLst/>
          </a:prstGeom>
        </p:spPr>
      </p:pic>
      <p:sp>
        <p:nvSpPr>
          <p:cNvPr id="13" name="12 CuadroTexto"/>
          <p:cNvSpPr txBox="1"/>
          <p:nvPr/>
        </p:nvSpPr>
        <p:spPr>
          <a:xfrm>
            <a:off x="467544" y="522920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Roofing</a:t>
            </a:r>
            <a:endParaRPr lang="en-GB" sz="2000" dirty="0"/>
          </a:p>
        </p:txBody>
      </p:sp>
      <p:sp>
        <p:nvSpPr>
          <p:cNvPr id="16" name="15 CuadroTexto"/>
          <p:cNvSpPr txBox="1"/>
          <p:nvPr/>
        </p:nvSpPr>
        <p:spPr>
          <a:xfrm>
            <a:off x="6084168" y="314096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000" dirty="0" err="1" smtClean="0"/>
              <a:t>Fencing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55679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CANE/BAMBOO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8" name="17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467544" y="573325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Structural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elements</a:t>
            </a:r>
            <a:endParaRPr lang="en-GB" sz="2000" dirty="0"/>
          </a:p>
        </p:txBody>
      </p:sp>
      <p:sp>
        <p:nvSpPr>
          <p:cNvPr id="16" name="15 CuadroTexto"/>
          <p:cNvSpPr txBox="1"/>
          <p:nvPr/>
        </p:nvSpPr>
        <p:spPr>
          <a:xfrm>
            <a:off x="6084168" y="270892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sz="2000" dirty="0" err="1" smtClean="0"/>
              <a:t>Walls</a:t>
            </a:r>
            <a:endParaRPr lang="en-GB" sz="2000" dirty="0"/>
          </a:p>
        </p:txBody>
      </p:sp>
      <p:pic>
        <p:nvPicPr>
          <p:cNvPr id="17" name="16 Imagen" descr="DSCF053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2060848"/>
            <a:ext cx="4608512" cy="3456384"/>
          </a:xfrm>
          <a:prstGeom prst="rect">
            <a:avLst/>
          </a:prstGeom>
        </p:spPr>
      </p:pic>
      <p:pic>
        <p:nvPicPr>
          <p:cNvPr id="15" name="14 Imagen" descr="4317062023_726ee33036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9992" y="3212976"/>
            <a:ext cx="4277163" cy="3353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62880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LIME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492896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Oldest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binder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Romans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Binding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characteristics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Disinfecting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Used</a:t>
            </a:r>
            <a:r>
              <a:rPr lang="es-ES_tradnl" sz="2400" dirty="0" smtClean="0"/>
              <a:t> in:</a:t>
            </a:r>
          </a:p>
          <a:p>
            <a:pPr lvl="1">
              <a:buFontTx/>
              <a:buChar char="-"/>
            </a:pPr>
            <a:r>
              <a:rPr lang="es-ES_tradnl" sz="2400" dirty="0" smtClean="0"/>
              <a:t>Wall </a:t>
            </a:r>
            <a:r>
              <a:rPr lang="es-ES_tradnl" sz="2400" dirty="0" err="1" smtClean="0"/>
              <a:t>consolidation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Mortars</a:t>
            </a:r>
            <a:r>
              <a:rPr lang="es-ES_tradnl" sz="2400" dirty="0" smtClean="0"/>
              <a:t> and concrete</a:t>
            </a:r>
          </a:p>
          <a:p>
            <a:pPr lvl="1">
              <a:buFontTx/>
              <a:buChar char="-"/>
            </a:pPr>
            <a:endParaRPr lang="es-ES_tradnl" sz="2400" dirty="0" smtClean="0"/>
          </a:p>
          <a:p>
            <a:pPr>
              <a:buFontTx/>
              <a:buChar char="-"/>
            </a:pPr>
            <a:endParaRPr lang="es-ES" sz="24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1403648" y="573325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HOT LIME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22" name="21 CuadroTexto"/>
          <p:cNvSpPr txBox="1"/>
          <p:nvPr/>
        </p:nvSpPr>
        <p:spPr>
          <a:xfrm>
            <a:off x="3203848" y="573325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HYDRATED LIME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23" name="22 CuadroTexto"/>
          <p:cNvSpPr txBox="1"/>
          <p:nvPr/>
        </p:nvSpPr>
        <p:spPr>
          <a:xfrm>
            <a:off x="5868144" y="573325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HYDRAULIC LIME</a:t>
            </a:r>
            <a:endParaRPr lang="en-GB" sz="2400" b="1" dirty="0">
              <a:solidFill>
                <a:schemeClr val="tx2"/>
              </a:solidFill>
            </a:endParaRPr>
          </a:p>
        </p:txBody>
      </p:sp>
      <p:pic>
        <p:nvPicPr>
          <p:cNvPr id="24" name="23 Imagen" descr="mixing-hot-lime-1024x47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8" y="3429000"/>
            <a:ext cx="4108249" cy="19137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62880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GYPSUM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636912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Binding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characteristics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Quick </a:t>
            </a:r>
            <a:r>
              <a:rPr lang="es-ES_tradnl" sz="2400" dirty="0" err="1" smtClean="0"/>
              <a:t>setting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Very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quick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return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environment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Used</a:t>
            </a:r>
            <a:r>
              <a:rPr lang="es-ES_tradnl" sz="2400" dirty="0" smtClean="0"/>
              <a:t> in: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Plaster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mortars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mixed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mortars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Ceilings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Vaults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archs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stairs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without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formwork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smtClean="0"/>
              <a:t>Interior </a:t>
            </a:r>
            <a:r>
              <a:rPr lang="es-ES_tradnl" sz="2400" dirty="0" err="1" smtClean="0"/>
              <a:t>rendering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Precast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smtClean="0"/>
              <a:t>Ornamental </a:t>
            </a:r>
            <a:r>
              <a:rPr lang="es-ES_tradnl" sz="2400" dirty="0" err="1" smtClean="0"/>
              <a:t>elements</a:t>
            </a:r>
            <a:r>
              <a:rPr lang="es-ES_tradnl" sz="2400" dirty="0" smtClean="0"/>
              <a:t> </a:t>
            </a:r>
            <a:endParaRPr lang="es-ES" sz="24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77281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STRAW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924944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400" dirty="0" err="1" smtClean="0"/>
              <a:t>Wheat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corn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pruning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smtClean="0"/>
              <a:t>Once </a:t>
            </a:r>
            <a:r>
              <a:rPr lang="es-ES_tradnl" sz="2400" dirty="0" err="1" smtClean="0"/>
              <a:t>dried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attack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fungi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insects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reduced</a:t>
            </a:r>
            <a:r>
              <a:rPr lang="es-ES_tradnl" sz="2400" dirty="0" smtClean="0"/>
              <a:t> </a:t>
            </a:r>
          </a:p>
          <a:p>
            <a:pPr>
              <a:buFontTx/>
              <a:buChar char="-"/>
            </a:pPr>
            <a:r>
              <a:rPr lang="es-ES_tradnl" sz="2400" dirty="0" smtClean="0"/>
              <a:t>Big </a:t>
            </a:r>
            <a:r>
              <a:rPr lang="es-ES_tradnl" sz="2400" dirty="0" err="1" smtClean="0"/>
              <a:t>elasticity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flexibility</a:t>
            </a:r>
            <a:r>
              <a:rPr lang="es-ES_tradnl" sz="2400" dirty="0" smtClean="0"/>
              <a:t> </a:t>
            </a:r>
          </a:p>
          <a:p>
            <a:pPr>
              <a:buFontTx/>
              <a:buChar char="-"/>
            </a:pPr>
            <a:r>
              <a:rPr lang="es-ES_tradnl" sz="2400" dirty="0" err="1" smtClean="0"/>
              <a:t>Used</a:t>
            </a:r>
            <a:r>
              <a:rPr lang="es-ES_tradnl" sz="2400" dirty="0" smtClean="0"/>
              <a:t> in:</a:t>
            </a:r>
          </a:p>
          <a:p>
            <a:pPr lvl="1">
              <a:buFontTx/>
              <a:buChar char="-"/>
            </a:pPr>
            <a:r>
              <a:rPr lang="es-ES_tradnl" sz="2400" dirty="0" smtClean="0"/>
              <a:t>Interior </a:t>
            </a:r>
            <a:r>
              <a:rPr lang="es-ES_tradnl" sz="2400" dirty="0" err="1" smtClean="0"/>
              <a:t>reinforcement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smtClean="0"/>
              <a:t>Wall </a:t>
            </a:r>
            <a:r>
              <a:rPr lang="es-ES_tradnl" sz="2400" dirty="0" err="1" smtClean="0"/>
              <a:t>execution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straw</a:t>
            </a:r>
            <a:r>
              <a:rPr lang="es-ES_tradnl" sz="2400" dirty="0" smtClean="0"/>
              <a:t> bales)</a:t>
            </a:r>
          </a:p>
          <a:p>
            <a:pPr lvl="1">
              <a:buFontTx/>
              <a:buChar char="-"/>
            </a:pPr>
            <a:endParaRPr lang="es-ES_tradnl" sz="2400" dirty="0" smtClean="0"/>
          </a:p>
          <a:p>
            <a:pPr>
              <a:buFontTx/>
              <a:buChar char="-"/>
            </a:pPr>
            <a:endParaRPr lang="es-ES" sz="2400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77281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STRAW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467544" y="5733256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Framed</a:t>
            </a:r>
            <a:endParaRPr lang="en-GB" dirty="0"/>
          </a:p>
        </p:txBody>
      </p:sp>
      <p:pic>
        <p:nvPicPr>
          <p:cNvPr id="15" name="14 Imagen" descr="straw_bale_framing_exterio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8" y="2636912"/>
            <a:ext cx="4286974" cy="2976149"/>
          </a:xfrm>
          <a:prstGeom prst="rect">
            <a:avLst/>
          </a:prstGeom>
        </p:spPr>
      </p:pic>
      <p:pic>
        <p:nvPicPr>
          <p:cNvPr id="11" name="10 Imagen" descr="straw-bale-house-walls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44" y="2708920"/>
            <a:ext cx="4364322" cy="2906638"/>
          </a:xfrm>
          <a:prstGeom prst="rect">
            <a:avLst/>
          </a:prstGeom>
        </p:spPr>
      </p:pic>
      <p:sp>
        <p:nvSpPr>
          <p:cNvPr id="16" name="15 CuadroTexto"/>
          <p:cNvSpPr txBox="1"/>
          <p:nvPr/>
        </p:nvSpPr>
        <p:spPr>
          <a:xfrm>
            <a:off x="4751512" y="580526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Without</a:t>
            </a:r>
            <a:r>
              <a:rPr lang="es-ES_tradnl" dirty="0" smtClean="0"/>
              <a:t> </a:t>
            </a:r>
            <a:r>
              <a:rPr lang="es-ES_tradnl" dirty="0" err="1" smtClean="0"/>
              <a:t>frame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77281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STRAW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pic>
        <p:nvPicPr>
          <p:cNvPr id="10" name="9 Imagen" descr="1248436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7864" y="2348880"/>
            <a:ext cx="5472608" cy="4104456"/>
          </a:xfrm>
          <a:prstGeom prst="rect">
            <a:avLst/>
          </a:prstGeom>
        </p:spPr>
      </p:pic>
      <p:pic>
        <p:nvPicPr>
          <p:cNvPr id="11" name="10 Imagen" descr="ef8932b4508660f8bf2e741aad8fb524--container-houses-prefab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934" y="2348880"/>
            <a:ext cx="3073385" cy="4104456"/>
          </a:xfrm>
          <a:prstGeom prst="rect">
            <a:avLst/>
          </a:prstGeom>
        </p:spPr>
      </p:pic>
      <p:sp>
        <p:nvSpPr>
          <p:cNvPr id="12" name="11 CuadroTexto"/>
          <p:cNvSpPr txBox="1"/>
          <p:nvPr/>
        </p:nvSpPr>
        <p:spPr>
          <a:xfrm>
            <a:off x="3995936" y="64886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dirty="0" smtClean="0"/>
              <a:t>El Faro. Expo Zaragoza 2008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2915816" y="1772816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STRAW</a:t>
            </a:r>
            <a:endParaRPr lang="es-ES" sz="2400" b="1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3995936" y="64886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_tradnl" dirty="0" smtClean="0"/>
              <a:t>El Faro. Expo Zaragoza 2008</a:t>
            </a:r>
            <a:endParaRPr lang="en-GB" dirty="0"/>
          </a:p>
        </p:txBody>
      </p:sp>
      <p:pic>
        <p:nvPicPr>
          <p:cNvPr id="13" name="12 Imagen" descr="el_faro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9632" y="2348880"/>
            <a:ext cx="6552406" cy="41748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971600" y="177281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RESTORATION AND RETROFITTING OF OLD BUILDNGS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924944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problems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have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combining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traditional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modern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?</a:t>
            </a:r>
          </a:p>
          <a:p>
            <a:endParaRPr lang="es-ES_tradnl" sz="2400" dirty="0" smtClean="0"/>
          </a:p>
          <a:p>
            <a:r>
              <a:rPr lang="es-ES_tradnl" sz="2400" dirty="0" err="1" smtClean="0"/>
              <a:t>How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affect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performance </a:t>
            </a:r>
            <a:r>
              <a:rPr lang="es-ES_tradnl" sz="2400" dirty="0" err="1" smtClean="0"/>
              <a:t>if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change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traditional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modern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?</a:t>
            </a:r>
          </a:p>
          <a:p>
            <a:pPr lvl="1">
              <a:buFontTx/>
              <a:buChar char="-"/>
            </a:pPr>
            <a:endParaRPr lang="es-ES_tradnl" sz="2400" dirty="0" smtClean="0"/>
          </a:p>
          <a:p>
            <a:endParaRPr lang="es-ES" sz="2400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13 CuadroTexto"/>
          <p:cNvSpPr txBox="1"/>
          <p:nvPr/>
        </p:nvSpPr>
        <p:spPr>
          <a:xfrm>
            <a:off x="971600" y="177281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smtClean="0"/>
              <a:t>RESPONSIBLE SOURCING MATERIALS</a:t>
            </a:r>
            <a:endParaRPr lang="es-ES" sz="24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39552" y="2924944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Read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document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given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answer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questions</a:t>
            </a:r>
            <a:r>
              <a:rPr lang="es-ES_tradnl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Why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responsible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sourcing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so </a:t>
            </a:r>
            <a:r>
              <a:rPr lang="es-ES_tradnl" sz="2400" dirty="0" err="1" smtClean="0"/>
              <a:t>important</a:t>
            </a:r>
            <a:r>
              <a:rPr lang="es-ES_tradnl" sz="2400" dirty="0" smtClean="0"/>
              <a:t>?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does</a:t>
            </a:r>
            <a:r>
              <a:rPr lang="es-ES_tradnl" sz="2400" dirty="0" smtClean="0"/>
              <a:t> FSC </a:t>
            </a:r>
            <a:r>
              <a:rPr lang="es-ES_tradnl" sz="2400" dirty="0" err="1" smtClean="0"/>
              <a:t>certificate</a:t>
            </a:r>
            <a:r>
              <a:rPr lang="es-ES_tradnl" sz="2400" dirty="0" smtClean="0"/>
              <a:t>?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BES 6001?</a:t>
            </a:r>
          </a:p>
          <a:p>
            <a:pPr marL="342900" indent="-342900">
              <a:buFontTx/>
              <a:buChar char="-"/>
            </a:pP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areas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assessment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considered</a:t>
            </a:r>
            <a:r>
              <a:rPr lang="es-ES_tradnl" sz="2400" dirty="0" smtClean="0"/>
              <a:t>?</a:t>
            </a:r>
          </a:p>
          <a:p>
            <a:pPr marL="342900" indent="-342900">
              <a:buFontTx/>
              <a:buChar char="-"/>
            </a:pPr>
            <a:endParaRPr lang="es-ES_tradnl" sz="2400" dirty="0" smtClean="0"/>
          </a:p>
          <a:p>
            <a:pPr lvl="1">
              <a:buFontTx/>
              <a:buChar char="-"/>
            </a:pPr>
            <a:endParaRPr lang="es-ES_tradnl" sz="2400" dirty="0" smtClean="0"/>
          </a:p>
          <a:p>
            <a:endParaRPr lang="es-ES" sz="2400" dirty="0"/>
          </a:p>
        </p:txBody>
      </p:sp>
      <p:grpSp>
        <p:nvGrpSpPr>
          <p:cNvPr id="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s-ES_tradnl" sz="2400" b="1" dirty="0" smtClean="0">
                <a:solidFill>
                  <a:srgbClr val="C00000"/>
                </a:solidFill>
              </a:rPr>
              <a:t>Natural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materials</a:t>
            </a:r>
            <a:endParaRPr lang="es-ES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16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754" y="2204864"/>
            <a:ext cx="7724483" cy="36996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1403648" y="2204864"/>
            <a:ext cx="65527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400" dirty="0" err="1" smtClean="0"/>
              <a:t>Characteristics</a:t>
            </a:r>
            <a:r>
              <a:rPr lang="es-ES_tradnl" sz="2400" dirty="0" smtClean="0"/>
              <a:t>:</a:t>
            </a:r>
          </a:p>
          <a:p>
            <a:pPr>
              <a:spcBef>
                <a:spcPts val="1200"/>
              </a:spcBef>
            </a:pPr>
            <a:endParaRPr lang="es-ES_tradnl" sz="2400" dirty="0" smtClean="0"/>
          </a:p>
          <a:p>
            <a:pPr>
              <a:spcBef>
                <a:spcPts val="1200"/>
              </a:spcBef>
              <a:buFontTx/>
              <a:buChar char="-"/>
            </a:pPr>
            <a:r>
              <a:rPr lang="es-ES_tradnl" sz="2400" dirty="0" err="1" smtClean="0"/>
              <a:t>Few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physical</a:t>
            </a:r>
            <a:r>
              <a:rPr lang="es-ES_tradnl" sz="2400" dirty="0" smtClean="0"/>
              <a:t> and/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chemical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transformations</a:t>
            </a:r>
            <a:r>
              <a:rPr lang="es-ES_tradnl" sz="2400" dirty="0" smtClean="0"/>
              <a:t> </a:t>
            </a:r>
          </a:p>
          <a:p>
            <a:pPr>
              <a:spcBef>
                <a:spcPts val="1200"/>
              </a:spcBef>
              <a:buFontTx/>
              <a:buChar char="-"/>
            </a:pPr>
            <a:r>
              <a:rPr lang="es-ES_tradnl" sz="2400" dirty="0" err="1" smtClean="0"/>
              <a:t>Reduction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transport</a:t>
            </a:r>
            <a:r>
              <a:rPr lang="es-ES_tradnl" sz="2400" dirty="0" smtClean="0"/>
              <a:t> </a:t>
            </a:r>
          </a:p>
          <a:p>
            <a:pPr>
              <a:spcBef>
                <a:spcPts val="1200"/>
              </a:spcBef>
              <a:buFontTx/>
              <a:buChar char="-"/>
            </a:pPr>
            <a:r>
              <a:rPr lang="es-ES_tradnl" sz="2400" dirty="0" smtClean="0"/>
              <a:t>Use of local </a:t>
            </a: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</a:p>
          <a:p>
            <a:pPr>
              <a:spcBef>
                <a:spcPts val="1200"/>
              </a:spcBef>
              <a:buFontTx/>
              <a:buChar char="-"/>
            </a:pPr>
            <a:r>
              <a:rPr lang="es-ES_tradnl" sz="2400" dirty="0" err="1" smtClean="0"/>
              <a:t>Good</a:t>
            </a:r>
            <a:r>
              <a:rPr lang="es-ES_tradnl" sz="2400" dirty="0" smtClean="0"/>
              <a:t> properties </a:t>
            </a:r>
            <a:r>
              <a:rPr lang="es-ES_tradnl" sz="2400" dirty="0" err="1" smtClean="0"/>
              <a:t>during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useful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life</a:t>
            </a:r>
            <a:r>
              <a:rPr lang="es-ES_tradnl" sz="2400" dirty="0" smtClean="0"/>
              <a:t> </a:t>
            </a:r>
          </a:p>
          <a:p>
            <a:pPr>
              <a:spcBef>
                <a:spcPts val="1200"/>
              </a:spcBef>
              <a:buFontTx/>
              <a:buChar char="-"/>
            </a:pPr>
            <a:r>
              <a:rPr lang="es-ES_tradnl" sz="2400" dirty="0" err="1" smtClean="0"/>
              <a:t>Materials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recovery</a:t>
            </a:r>
            <a:endParaRPr lang="es-ES" sz="2400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12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5288843"/>
              </p:ext>
            </p:extLst>
          </p:nvPr>
        </p:nvGraphicFramePr>
        <p:xfrm>
          <a:off x="1487996" y="1556792"/>
          <a:ext cx="6096000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2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3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MATERIAL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EMBEDDED</a:t>
                      </a:r>
                      <a:r>
                        <a:rPr lang="es-ES_tradnl" baseline="0" dirty="0" smtClean="0"/>
                        <a:t> PRIMARY ENERGY </a:t>
                      </a:r>
                      <a:r>
                        <a:rPr lang="es-ES_tradnl" dirty="0" smtClean="0"/>
                        <a:t>(MJ/Kg)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Steel in </a:t>
                      </a:r>
                      <a:r>
                        <a:rPr lang="es-ES_tradnl" dirty="0" err="1" smtClean="0"/>
                        <a:t>the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market</a:t>
                      </a:r>
                      <a:r>
                        <a:rPr lang="es-ES_tradnl" dirty="0" smtClean="0"/>
                        <a:t> (20% </a:t>
                      </a:r>
                      <a:r>
                        <a:rPr lang="es-ES_tradnl" dirty="0" err="1" smtClean="0"/>
                        <a:t>recicled</a:t>
                      </a:r>
                      <a:r>
                        <a:rPr lang="es-ES_tradnl" dirty="0" smtClean="0"/>
                        <a:t>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35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100% </a:t>
                      </a:r>
                      <a:r>
                        <a:rPr lang="es-ES_tradnl" dirty="0" err="1" smtClean="0"/>
                        <a:t>recycled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steel</a:t>
                      </a:r>
                      <a:r>
                        <a:rPr lang="es-ES_tradnl" dirty="0" smtClean="0"/>
                        <a:t> (</a:t>
                      </a:r>
                      <a:r>
                        <a:rPr lang="es-ES_tradnl" dirty="0" err="1" smtClean="0"/>
                        <a:t>hypothetical</a:t>
                      </a:r>
                      <a:r>
                        <a:rPr lang="es-ES_tradnl" dirty="0" smtClean="0"/>
                        <a:t>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17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Primary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aluminium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215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100% </a:t>
                      </a:r>
                      <a:r>
                        <a:rPr lang="es-ES_tradnl" dirty="0" err="1" smtClean="0"/>
                        <a:t>recycled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aluminium</a:t>
                      </a:r>
                      <a:r>
                        <a:rPr lang="es-ES_tradnl" dirty="0" smtClean="0"/>
                        <a:t> (</a:t>
                      </a:r>
                      <a:r>
                        <a:rPr lang="es-ES_tradnl" dirty="0" err="1" smtClean="0"/>
                        <a:t>hyp</a:t>
                      </a:r>
                      <a:r>
                        <a:rPr lang="es-ES_tradnl" dirty="0" smtClean="0"/>
                        <a:t>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23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Aluminium</a:t>
                      </a:r>
                      <a:r>
                        <a:rPr lang="es-ES_tradnl" dirty="0" smtClean="0"/>
                        <a:t> in </a:t>
                      </a:r>
                      <a:r>
                        <a:rPr lang="es-ES_tradnl" dirty="0" err="1" smtClean="0"/>
                        <a:t>the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market</a:t>
                      </a:r>
                      <a:r>
                        <a:rPr lang="es-ES_tradnl" dirty="0" smtClean="0"/>
                        <a:t> (30% </a:t>
                      </a:r>
                      <a:r>
                        <a:rPr lang="es-ES_tradnl" dirty="0" err="1" smtClean="0"/>
                        <a:t>recycled</a:t>
                      </a:r>
                      <a:r>
                        <a:rPr lang="es-ES_tradnl" dirty="0" smtClean="0"/>
                        <a:t>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160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Fired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clay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bricks</a:t>
                      </a:r>
                      <a:r>
                        <a:rPr lang="es-ES_tradnl" baseline="0" dirty="0" smtClean="0"/>
                        <a:t> and </a:t>
                      </a:r>
                      <a:r>
                        <a:rPr lang="es-ES_tradnl" baseline="0" dirty="0" err="1" smtClean="0"/>
                        <a:t>roof</a:t>
                      </a:r>
                      <a:r>
                        <a:rPr lang="es-ES_tradnl" baseline="0" dirty="0" smtClean="0"/>
                        <a:t> tiles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4,5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Fired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clay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vitrified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ceramics</a:t>
                      </a:r>
                      <a:r>
                        <a:rPr lang="es-ES_tradnl" dirty="0" smtClean="0"/>
                        <a:t>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Fired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clay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sanitaryware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27,5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Sand</a:t>
                      </a:r>
                      <a:r>
                        <a:rPr lang="es-ES_tradnl" baseline="0" dirty="0" smtClean="0"/>
                        <a:t> and </a:t>
                      </a:r>
                      <a:r>
                        <a:rPr lang="es-ES_tradnl" baseline="0" dirty="0" err="1" smtClean="0"/>
                        <a:t>gravel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0,1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Tar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paper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Cement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7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12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022991"/>
              </p:ext>
            </p:extLst>
          </p:nvPr>
        </p:nvGraphicFramePr>
        <p:xfrm>
          <a:off x="1487996" y="1673594"/>
          <a:ext cx="6096000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2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3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MATERIAL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EMBEDDED</a:t>
                      </a:r>
                      <a:r>
                        <a:rPr lang="es-ES_tradnl" baseline="0" dirty="0" smtClean="0"/>
                        <a:t> PRIMARY ENERGY </a:t>
                      </a:r>
                      <a:r>
                        <a:rPr lang="es-ES_tradnl" dirty="0" smtClean="0"/>
                        <a:t>(MJ/Kg)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Fibre-cement</a:t>
                      </a:r>
                      <a:r>
                        <a:rPr lang="es-ES_tradnl" baseline="0" dirty="0" smtClean="0"/>
                        <a:t> (asbestos)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6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Fibre-cement</a:t>
                      </a:r>
                      <a:r>
                        <a:rPr lang="es-ES_tradnl" dirty="0" smtClean="0"/>
                        <a:t> (</a:t>
                      </a:r>
                      <a:r>
                        <a:rPr lang="es-ES_tradnl" dirty="0" err="1" smtClean="0"/>
                        <a:t>synthetic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fibre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or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wooden</a:t>
                      </a:r>
                      <a:r>
                        <a:rPr lang="es-ES_tradnl" baseline="0" dirty="0" smtClean="0"/>
                        <a:t>)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9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Glass-fibre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30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Timber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3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MDF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14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Paint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20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Varnish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100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PVC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80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Polystyrene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100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Glass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19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Plaster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3,3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grpSp>
        <p:nvGrpSpPr>
          <p:cNvPr id="1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11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32671"/>
              </p:ext>
            </p:extLst>
          </p:nvPr>
        </p:nvGraphicFramePr>
        <p:xfrm>
          <a:off x="1475656" y="1772816"/>
          <a:ext cx="60960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2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3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MATERIAL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EMBEDDED</a:t>
                      </a:r>
                      <a:r>
                        <a:rPr lang="es-ES_tradnl" baseline="0" dirty="0" smtClean="0"/>
                        <a:t> PRIMARY ENERGY </a:t>
                      </a:r>
                      <a:r>
                        <a:rPr lang="es-ES_tradnl" dirty="0" smtClean="0"/>
                        <a:t>(MJ/Kg)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Mortar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1-1,3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Concrete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dirty="0" smtClean="0"/>
                        <a:t>1-1,1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3" name="12 CuadroTexto"/>
          <p:cNvSpPr txBox="1"/>
          <p:nvPr/>
        </p:nvSpPr>
        <p:spPr>
          <a:xfrm>
            <a:off x="1619672" y="5013176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/>
              <a:t>Extracted</a:t>
            </a:r>
            <a:r>
              <a:rPr lang="es-ES_tradnl" dirty="0" smtClean="0"/>
              <a:t> </a:t>
            </a:r>
            <a:r>
              <a:rPr lang="es-ES_tradnl" dirty="0" err="1" smtClean="0"/>
              <a:t>from</a:t>
            </a:r>
            <a:r>
              <a:rPr lang="es-ES_tradnl" dirty="0" smtClean="0"/>
              <a:t> “Guía de la Edificación Sostenible”, IDAE, </a:t>
            </a:r>
            <a:r>
              <a:rPr lang="es-ES_tradnl" dirty="0" err="1" smtClean="0"/>
              <a:t>Spanish</a:t>
            </a:r>
            <a:r>
              <a:rPr lang="es-ES_tradnl" dirty="0" smtClean="0"/>
              <a:t> </a:t>
            </a:r>
            <a:r>
              <a:rPr lang="es-ES_tradnl" dirty="0" err="1" smtClean="0"/>
              <a:t>Ministry</a:t>
            </a:r>
            <a:r>
              <a:rPr lang="es-ES_tradnl" dirty="0" smtClean="0"/>
              <a:t> of </a:t>
            </a:r>
            <a:r>
              <a:rPr lang="es-ES_tradnl" dirty="0" err="1" smtClean="0"/>
              <a:t>Development</a:t>
            </a:r>
            <a:r>
              <a:rPr lang="es-ES_tradnl" dirty="0" smtClean="0"/>
              <a:t> and </a:t>
            </a:r>
            <a:r>
              <a:rPr lang="es-ES_tradnl" dirty="0" err="1" smtClean="0"/>
              <a:t>Institut</a:t>
            </a:r>
            <a:r>
              <a:rPr lang="es-ES_tradnl" dirty="0" smtClean="0"/>
              <a:t> </a:t>
            </a:r>
            <a:r>
              <a:rPr lang="es-ES_tradnl" dirty="0" err="1" smtClean="0"/>
              <a:t>Cerdà</a:t>
            </a:r>
            <a:r>
              <a:rPr lang="es-ES_tradnl" dirty="0" smtClean="0"/>
              <a:t>, 1999</a:t>
            </a:r>
            <a:endParaRPr lang="es-ES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4374" y="3184304"/>
            <a:ext cx="5883244" cy="32632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4507" y="1307816"/>
            <a:ext cx="3096344" cy="478395"/>
          </a:xfrm>
        </p:spPr>
        <p:txBody>
          <a:bodyPr>
            <a:normAutofit fontScale="90000"/>
          </a:bodyPr>
          <a:lstStyle/>
          <a:p>
            <a:r>
              <a:rPr lang="en-GB" sz="2400" dirty="0" smtClean="0"/>
              <a:t>Parts assessed in an LCA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352" y="1835494"/>
            <a:ext cx="2818656" cy="1828799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Cradle to gate</a:t>
            </a:r>
          </a:p>
          <a:p>
            <a:r>
              <a:rPr lang="en-GB" sz="2400" dirty="0" smtClean="0"/>
              <a:t>Cradle to site</a:t>
            </a:r>
          </a:p>
          <a:p>
            <a:r>
              <a:rPr lang="en-GB" sz="2400" dirty="0" smtClean="0"/>
              <a:t>Cradle to grave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807323" y="6550223"/>
            <a:ext cx="4336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Embodied impacts of construction materials, CPA</a:t>
            </a:r>
            <a:endParaRPr lang="en-GB" sz="1400" dirty="0"/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2196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177" y="1393642"/>
            <a:ext cx="8229600" cy="597096"/>
          </a:xfrm>
        </p:spPr>
        <p:txBody>
          <a:bodyPr>
            <a:normAutofit/>
          </a:bodyPr>
          <a:lstStyle/>
          <a:p>
            <a:pPr algn="l"/>
            <a:r>
              <a:rPr lang="en-GB" sz="2400" dirty="0" smtClean="0"/>
              <a:t>Environmental Product Declarations</a:t>
            </a:r>
            <a:endParaRPr lang="en-GB" sz="2400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8 CuadroTexto"/>
          <p:cNvSpPr txBox="1"/>
          <p:nvPr/>
        </p:nvSpPr>
        <p:spPr>
          <a:xfrm>
            <a:off x="827584" y="83671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7030A0"/>
                </a:solidFill>
              </a:rPr>
              <a:t>2.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Materials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with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low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embedded</a:t>
            </a:r>
            <a:r>
              <a:rPr lang="es-ES_tradnl" sz="2400" b="1" dirty="0" smtClean="0">
                <a:solidFill>
                  <a:srgbClr val="7030A0"/>
                </a:solidFill>
              </a:rPr>
              <a:t> </a:t>
            </a:r>
            <a:r>
              <a:rPr lang="es-ES_tradnl" sz="2400" b="1" dirty="0" err="1" smtClean="0">
                <a:solidFill>
                  <a:srgbClr val="7030A0"/>
                </a:solidFill>
              </a:rPr>
              <a:t>energy</a:t>
            </a:r>
            <a:endParaRPr lang="es-ES" sz="2400" b="1" dirty="0">
              <a:solidFill>
                <a:srgbClr val="7030A0"/>
              </a:solidFill>
            </a:endParaRPr>
          </a:p>
        </p:txBody>
      </p:sp>
      <p:graphicFrame>
        <p:nvGraphicFramePr>
          <p:cNvPr id="13" name="4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405029"/>
              </p:ext>
            </p:extLst>
          </p:nvPr>
        </p:nvGraphicFramePr>
        <p:xfrm>
          <a:off x="575557" y="1990738"/>
          <a:ext cx="7920877" cy="4750403"/>
        </p:xfrm>
        <a:graphic>
          <a:graphicData uri="http://schemas.openxmlformats.org/drawingml/2006/table">
            <a:tbl>
              <a:tblPr/>
              <a:tblGrid>
                <a:gridCol w="88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7854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85803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65625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64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376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>
                          <a:latin typeface="Arial"/>
                          <a:ea typeface="Times New Roman"/>
                          <a:cs typeface="Times New Roman"/>
                        </a:rPr>
                        <a:t>Potential to reuse , recuperateand recycle 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5393544" y="1471302"/>
            <a:ext cx="36519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_tradnl" sz="2400" dirty="0"/>
              <a:t>BS EN 15804:2012+A1:2013</a:t>
            </a:r>
          </a:p>
        </p:txBody>
      </p:sp>
    </p:spTree>
    <p:extLst>
      <p:ext uri="{BB962C8B-B14F-4D97-AF65-F5344CB8AC3E}">
        <p14:creationId xmlns:p14="http://schemas.microsoft.com/office/powerpoint/2010/main" val="25148504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33" y="815670"/>
            <a:ext cx="8229600" cy="81313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Green Guide to Specification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Developed by BRE, part of BREEAM</a:t>
            </a:r>
          </a:p>
          <a:p>
            <a:r>
              <a:rPr lang="en-GB" dirty="0" smtClean="0"/>
              <a:t>Contains specifications for buildings</a:t>
            </a:r>
          </a:p>
          <a:p>
            <a:r>
              <a:rPr lang="en-GB" dirty="0" smtClean="0"/>
              <a:t>Examines the relative environmental impacts for generic building types:</a:t>
            </a:r>
          </a:p>
          <a:p>
            <a:pPr lvl="1"/>
            <a:r>
              <a:rPr lang="en-GB" dirty="0" smtClean="0"/>
              <a:t>Commercial buildings</a:t>
            </a:r>
          </a:p>
          <a:p>
            <a:pPr lvl="1"/>
            <a:r>
              <a:rPr lang="en-GB" dirty="0" smtClean="0"/>
              <a:t>Educational</a:t>
            </a:r>
          </a:p>
          <a:p>
            <a:pPr lvl="1"/>
            <a:r>
              <a:rPr lang="en-GB" dirty="0" smtClean="0"/>
              <a:t>Healthcare</a:t>
            </a:r>
          </a:p>
          <a:p>
            <a:pPr lvl="1"/>
            <a:r>
              <a:rPr lang="en-GB" dirty="0" smtClean="0"/>
              <a:t>Retail</a:t>
            </a:r>
          </a:p>
          <a:p>
            <a:pPr lvl="1"/>
            <a:r>
              <a:rPr lang="en-GB" dirty="0" smtClean="0"/>
              <a:t>Domestic</a:t>
            </a:r>
          </a:p>
          <a:p>
            <a:pPr lvl="1"/>
            <a:r>
              <a:rPr lang="en-GB" dirty="0" smtClean="0"/>
              <a:t>Industrial </a:t>
            </a:r>
          </a:p>
          <a:p>
            <a:r>
              <a:rPr lang="en-GB" dirty="0" smtClean="0"/>
              <a:t>Environmental rankings based on LCA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263545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Materials arranged by element:</a:t>
            </a:r>
          </a:p>
          <a:p>
            <a:pPr lvl="1"/>
            <a:r>
              <a:rPr lang="en-GB" sz="2400" dirty="0" smtClean="0"/>
              <a:t>External walls</a:t>
            </a:r>
          </a:p>
          <a:p>
            <a:pPr lvl="1"/>
            <a:r>
              <a:rPr lang="en-GB" sz="2400" dirty="0" smtClean="0"/>
              <a:t>Internal walls and partitions</a:t>
            </a:r>
          </a:p>
          <a:p>
            <a:pPr lvl="1"/>
            <a:r>
              <a:rPr lang="en-GB" sz="2400" dirty="0" smtClean="0"/>
              <a:t>Roofs</a:t>
            </a:r>
          </a:p>
          <a:p>
            <a:pPr lvl="1"/>
            <a:r>
              <a:rPr lang="en-GB" sz="2400" dirty="0" smtClean="0"/>
              <a:t>Ground floors</a:t>
            </a:r>
          </a:p>
          <a:p>
            <a:pPr lvl="1"/>
            <a:r>
              <a:rPr lang="en-GB" sz="2400" dirty="0" smtClean="0"/>
              <a:t>Upper floors</a:t>
            </a:r>
          </a:p>
          <a:p>
            <a:pPr lvl="1"/>
            <a:r>
              <a:rPr lang="en-GB" sz="2400" dirty="0" smtClean="0"/>
              <a:t>Windows</a:t>
            </a:r>
          </a:p>
          <a:p>
            <a:pPr lvl="1"/>
            <a:r>
              <a:rPr lang="en-GB" sz="2400" dirty="0" smtClean="0"/>
              <a:t>Insulation</a:t>
            </a:r>
          </a:p>
          <a:p>
            <a:pPr lvl="1"/>
            <a:r>
              <a:rPr lang="en-GB" sz="2400" dirty="0" smtClean="0"/>
              <a:t>Landscaping</a:t>
            </a:r>
          </a:p>
          <a:p>
            <a:pPr lvl="1"/>
            <a:r>
              <a:rPr lang="en-GB" sz="2400" dirty="0" smtClean="0"/>
              <a:t>Floor finishes</a:t>
            </a:r>
            <a:endParaRPr lang="en-GB" sz="24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342933" y="815670"/>
            <a:ext cx="8229600" cy="81313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Green Guide to Specification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337938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342933" y="815670"/>
            <a:ext cx="8229600" cy="81313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Green Guide to Specification</a:t>
            </a:r>
            <a:endParaRPr lang="en-GB" sz="3200" b="1" dirty="0"/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9527306"/>
              </p:ext>
            </p:extLst>
          </p:nvPr>
        </p:nvGraphicFramePr>
        <p:xfrm>
          <a:off x="2105641" y="2348880"/>
          <a:ext cx="4704184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2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20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Green Guide 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Mat 01 points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A+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B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0.5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0.25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75753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67544" y="461495"/>
            <a:ext cx="8229600" cy="1143000"/>
          </a:xfrm>
        </p:spPr>
        <p:txBody>
          <a:bodyPr>
            <a:normAutofit/>
          </a:bodyPr>
          <a:lstStyle/>
          <a:p>
            <a:r>
              <a:rPr lang="es-ES_tradnl" sz="3200" b="1" dirty="0" err="1" smtClean="0"/>
              <a:t>Other</a:t>
            </a:r>
            <a:r>
              <a:rPr lang="es-ES_tradnl" sz="3200" b="1" dirty="0" smtClean="0"/>
              <a:t> </a:t>
            </a:r>
            <a:r>
              <a:rPr lang="es-ES_tradnl" sz="3200" b="1" dirty="0" err="1" smtClean="0"/>
              <a:t>databases</a:t>
            </a:r>
            <a:endParaRPr lang="en-GB" sz="32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MATERIALS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Rectangle 2">
            <a:hlinkClick r:id="rId4"/>
          </p:cNvPr>
          <p:cNvSpPr/>
          <p:nvPr/>
        </p:nvSpPr>
        <p:spPr>
          <a:xfrm>
            <a:off x="1691680" y="4437112"/>
            <a:ext cx="33974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http://www.openlca.org/lca-data/</a:t>
            </a:r>
          </a:p>
        </p:txBody>
      </p:sp>
      <p:sp>
        <p:nvSpPr>
          <p:cNvPr id="9" name="Rectangle 8">
            <a:hlinkClick r:id="rId5"/>
          </p:cNvPr>
          <p:cNvSpPr/>
          <p:nvPr/>
        </p:nvSpPr>
        <p:spPr>
          <a:xfrm>
            <a:off x="1691680" y="244884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http://www.circularecology.com/embodied-energy-and-carbon-footprint-database.html#.WmsDX65l8dU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1876</TotalTime>
  <Words>1182</Words>
  <Application>Microsoft Office PowerPoint</Application>
  <PresentationFormat>On-screen Show (4:3)</PresentationFormat>
  <Paragraphs>399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Times New Roman</vt:lpstr>
      <vt:lpstr>Tema de Office</vt:lpstr>
      <vt:lpstr>PowerPoint Presentation</vt:lpstr>
      <vt:lpstr>If we think about materials….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Parts assessed in an LCA</vt:lpstr>
      <vt:lpstr>Environmental Product Declarations</vt:lpstr>
      <vt:lpstr>Green Guide to Specification</vt:lpstr>
      <vt:lpstr>Green Guide to Specification</vt:lpstr>
      <vt:lpstr>Green Guide to Specification</vt:lpstr>
      <vt:lpstr>Other databases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Architectural Developments</dc:title>
  <dc:creator>Lara Hopkinson</dc:creator>
  <cp:lastModifiedBy>Juan Ferriz-Papi</cp:lastModifiedBy>
  <cp:revision>58</cp:revision>
  <dcterms:created xsi:type="dcterms:W3CDTF">2016-09-15T14:16:36Z</dcterms:created>
  <dcterms:modified xsi:type="dcterms:W3CDTF">2019-11-26T18:24:02Z</dcterms:modified>
</cp:coreProperties>
</file>