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92" r:id="rId2"/>
    <p:sldId id="293" r:id="rId3"/>
    <p:sldId id="294" r:id="rId4"/>
    <p:sldId id="295" r:id="rId5"/>
    <p:sldId id="296" r:id="rId6"/>
    <p:sldId id="297" r:id="rId7"/>
    <p:sldId id="262" r:id="rId8"/>
  </p:sldIdLst>
  <p:sldSz cx="18288000" cy="10287000"/>
  <p:notesSz cx="6858000" cy="9144000"/>
  <p:embeddedFontLst>
    <p:embeddedFont>
      <p:font typeface="Arial MT Pro" panose="020B0502020202020204" pitchFamily="34" charset="77"/>
      <p:regular r:id="rId9"/>
    </p:embeddedFont>
    <p:embeddedFont>
      <p:font typeface="Arial MT Pro Bold" panose="020B0802020202020204" pitchFamily="34" charset="77"/>
      <p:regular r:id="rId10"/>
      <p:bold r:id="rId11"/>
    </p:embeddedFont>
    <p:embeddedFont>
      <p:font typeface="Canva Sans" panose="020B0503030501040103" pitchFamily="3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582" autoAdjust="0"/>
  </p:normalViewPr>
  <p:slideViewPr>
    <p:cSldViewPr>
      <p:cViewPr>
        <p:scale>
          <a:sx n="47" d="100"/>
          <a:sy n="47" d="100"/>
        </p:scale>
        <p:origin x="1464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igital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914400" y="510002"/>
            <a:ext cx="17124468" cy="2888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189"/>
              </a:lnSpc>
            </a:pPr>
            <a:r>
              <a:rPr lang="en-US" sz="11078" b="1" spc="-542" dirty="0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Justification: Health Inequalities in the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212484" y="1822608"/>
            <a:ext cx="5084868" cy="187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072"/>
              </a:lnSpc>
            </a:pPr>
            <a:r>
              <a:rPr lang="en-US" sz="11078" b="1" spc="-542" dirty="0">
                <a:solidFill>
                  <a:srgbClr val="005B5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UK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77508" y="9984158"/>
            <a:ext cx="5532984" cy="302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7"/>
              </a:lnSpc>
              <a:spcBef>
                <a:spcPct val="0"/>
              </a:spcBef>
            </a:pPr>
            <a:r>
              <a:rPr lang="en-US" sz="1577">
                <a:solidFill>
                  <a:srgbClr val="13222B">
                    <a:alpha val="54902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Sources: NHS England; Office for National Statistics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AE40F91-04A6-5BC2-2952-9E4DA206FF81}"/>
              </a:ext>
            </a:extLst>
          </p:cNvPr>
          <p:cNvSpPr txBox="1"/>
          <p:nvPr/>
        </p:nvSpPr>
        <p:spPr>
          <a:xfrm>
            <a:off x="11247120" y="40233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BD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A1796C-F861-0650-DCD9-71E3D8BC066B}"/>
              </a:ext>
            </a:extLst>
          </p:cNvPr>
          <p:cNvSpPr txBox="1"/>
          <p:nvPr/>
        </p:nvSpPr>
        <p:spPr>
          <a:xfrm>
            <a:off x="2057400" y="3698597"/>
            <a:ext cx="15981468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6104" lvl="1" indent="-313052">
              <a:lnSpc>
                <a:spcPts val="4523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Health inequalities remain a major public health challenge in the UK</a:t>
            </a:r>
          </a:p>
          <a:p>
            <a:pPr marL="626104" lvl="1" indent="-313052">
              <a:lnSpc>
                <a:spcPts val="4523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Life expectancy gap of up to 10 years between most and least deprived areas</a:t>
            </a:r>
          </a:p>
          <a:p>
            <a:pPr marL="626104" lvl="1" indent="-313052">
              <a:lnSpc>
                <a:spcPts val="4523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Ethnic minority groups are more likely to live in deprived communities</a:t>
            </a:r>
          </a:p>
          <a:p>
            <a:pPr marL="626104" lvl="1" indent="-313052">
              <a:lnSpc>
                <a:spcPts val="4523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Significant disparities in disease prevalence and healthcare access</a:t>
            </a:r>
          </a:p>
          <a:p>
            <a:pPr marL="313052" lvl="1">
              <a:lnSpc>
                <a:spcPts val="4523"/>
              </a:lnSpc>
            </a:pPr>
            <a:endParaRPr lang="en-US" sz="36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13052" lvl="1">
              <a:lnSpc>
                <a:spcPts val="4523"/>
              </a:lnSpc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Higher prevalence of: </a:t>
            </a:r>
          </a:p>
          <a:p>
            <a:pPr marL="626104" lvl="1" indent="-313052">
              <a:lnSpc>
                <a:spcPts val="4523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Type 2 diabetes among South Asian populations</a:t>
            </a:r>
          </a:p>
          <a:p>
            <a:pPr marL="626104" lvl="1" indent="-313052">
              <a:lnSpc>
                <a:spcPts val="4523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Hypertension and stroke among Black populations</a:t>
            </a:r>
          </a:p>
          <a:p>
            <a:pPr marL="313052" lvl="1">
              <a:lnSpc>
                <a:spcPts val="4523"/>
              </a:lnSpc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Increased risk of poor mental health outcomes</a:t>
            </a:r>
          </a:p>
          <a:p>
            <a:pPr marL="313052" lvl="1">
              <a:lnSpc>
                <a:spcPts val="4523"/>
              </a:lnSpc>
            </a:pPr>
            <a:r>
              <a:rPr lang="en-US" sz="3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Delayed diagnosis and reduced access to preventive services</a:t>
            </a:r>
          </a:p>
          <a:p>
            <a:pPr marL="313052" lvl="1">
              <a:lnSpc>
                <a:spcPts val="4523"/>
              </a:lnSpc>
            </a:pPr>
            <a:endParaRPr lang="en-US" sz="36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>
              <a:lnSpc>
                <a:spcPts val="4523"/>
              </a:lnSpc>
            </a:pPr>
            <a:endParaRPr lang="en-US" sz="36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endParaRPr lang="en-BD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2E23E22-D5E8-0238-49B8-F13746E37ECD}"/>
              </a:ext>
            </a:extLst>
          </p:cNvPr>
          <p:cNvSpPr/>
          <p:nvPr/>
        </p:nvSpPr>
        <p:spPr>
          <a:xfrm>
            <a:off x="15621000" y="9776998"/>
            <a:ext cx="2667000" cy="510002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D" dirty="0"/>
              <a:t>Omit Hasan</a:t>
            </a:r>
          </a:p>
          <a:p>
            <a:pPr algn="ctr"/>
            <a:r>
              <a:rPr lang="en-BD" dirty="0"/>
              <a:t>2509984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590800" y="469138"/>
            <a:ext cx="11502597" cy="9982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88"/>
              </a:lnSpc>
            </a:pPr>
            <a:r>
              <a:rPr lang="en-US" sz="7612" b="1" spc="-372" dirty="0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Evidence from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2974" y="1330176"/>
            <a:ext cx="7581022" cy="1286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82"/>
              </a:lnSpc>
            </a:pPr>
            <a:r>
              <a:rPr lang="en-US" sz="7612" b="1" spc="-372" dirty="0">
                <a:solidFill>
                  <a:srgbClr val="005B5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 NHS &amp; 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77508" y="9984158"/>
            <a:ext cx="5532984" cy="302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7"/>
              </a:lnSpc>
              <a:spcBef>
                <a:spcPct val="0"/>
              </a:spcBef>
            </a:pPr>
            <a:r>
              <a:rPr lang="en-US" sz="1577" dirty="0">
                <a:solidFill>
                  <a:srgbClr val="13222B">
                    <a:alpha val="54902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Sources: NHS England; Office for National Statistics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79727" y="3598021"/>
            <a:ext cx="4039406" cy="1757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8"/>
              </a:lnSpc>
            </a:pPr>
            <a:endParaRPr dirty="0"/>
          </a:p>
          <a:p>
            <a:pPr marL="426893" lvl="1" indent="-213446" algn="l">
              <a:lnSpc>
                <a:spcPts val="2768"/>
              </a:lnSpc>
              <a:spcBef>
                <a:spcPct val="0"/>
              </a:spcBef>
              <a:buFont typeface="Arial"/>
              <a:buChar char="•"/>
            </a:pPr>
            <a:r>
              <a:rPr lang="en-US" sz="1977" dirty="0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10.7 years (men) and 8.5 years (women) between most and least deprived groups (ONS, 2022)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3415915"/>
            <a:ext cx="4812695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</a:pPr>
            <a:r>
              <a:rPr lang="en-US" sz="2277" b="1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Life expectancy gap in England: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5620419"/>
            <a:ext cx="4812695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</a:pPr>
            <a:r>
              <a:rPr lang="en-US" sz="2277" b="1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Ethnic minority groups were: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9727" y="6209595"/>
            <a:ext cx="4039406" cy="1064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More likely to test positive, become severely ill, and die from COVID-19 (NHS England)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7426197"/>
            <a:ext cx="4812695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</a:pPr>
            <a:r>
              <a:rPr lang="en-US" sz="2277" b="1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Access inequality: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79727" y="7841673"/>
            <a:ext cx="4039406" cy="1407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Only 54% of African patients treated within 18 weeks vs higher national average (NHS data)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99618" y="3945139"/>
            <a:ext cx="4039406" cy="1759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Up to 49% of Pakistani women report chronic illness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Around 45% of Black Caribbean individuals report long-term conditions (NHS Digital)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212974" y="3415915"/>
            <a:ext cx="4812695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</a:pPr>
            <a:r>
              <a:rPr lang="en-US" sz="2277" b="1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Long-term conditions: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12974" y="5961149"/>
            <a:ext cx="4812695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</a:pPr>
            <a:r>
              <a:rPr lang="en-US" sz="2277" b="1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Healthcare experience: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99618" y="6493857"/>
            <a:ext cx="4039406" cy="1064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Ethnic minority groups report poorer healthcare access and outcomes (NHS England)</a:t>
            </a:r>
          </a:p>
        </p:txBody>
      </p:sp>
      <p:sp>
        <p:nvSpPr>
          <p:cNvPr id="16" name="Freeform 16"/>
          <p:cNvSpPr/>
          <p:nvPr/>
        </p:nvSpPr>
        <p:spPr>
          <a:xfrm>
            <a:off x="12184105" y="1892072"/>
            <a:ext cx="5443200" cy="3903552"/>
          </a:xfrm>
          <a:custGeom>
            <a:avLst/>
            <a:gdLst/>
            <a:ahLst/>
            <a:cxnLst/>
            <a:rect l="l" t="t" r="r" b="b"/>
            <a:pathLst>
              <a:path w="5443200" h="3903552">
                <a:moveTo>
                  <a:pt x="0" y="0"/>
                </a:moveTo>
                <a:lnTo>
                  <a:pt x="5443200" y="0"/>
                </a:lnTo>
                <a:lnTo>
                  <a:pt x="5443200" y="3903551"/>
                </a:lnTo>
                <a:lnTo>
                  <a:pt x="0" y="39035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5991370" y="5308055"/>
            <a:ext cx="2144984" cy="400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40"/>
              </a:lnSpc>
              <a:spcBef>
                <a:spcPct val="0"/>
              </a:spcBef>
            </a:pPr>
            <a:r>
              <a:rPr lang="en-US" sz="11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Office for</a:t>
            </a:r>
          </a:p>
          <a:p>
            <a:pPr algn="l">
              <a:lnSpc>
                <a:spcPts val="1540"/>
              </a:lnSpc>
              <a:spcBef>
                <a:spcPct val="0"/>
              </a:spcBef>
            </a:pPr>
            <a:r>
              <a:rPr lang="en-US" sz="11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National Statistics,2021</a:t>
            </a:r>
          </a:p>
        </p:txBody>
      </p:sp>
      <p:sp>
        <p:nvSpPr>
          <p:cNvPr id="18" name="Freeform 18"/>
          <p:cNvSpPr/>
          <p:nvPr/>
        </p:nvSpPr>
        <p:spPr>
          <a:xfrm>
            <a:off x="11675056" y="6113987"/>
            <a:ext cx="6461297" cy="3936846"/>
          </a:xfrm>
          <a:custGeom>
            <a:avLst/>
            <a:gdLst/>
            <a:ahLst/>
            <a:cxnLst/>
            <a:rect l="l" t="t" r="r" b="b"/>
            <a:pathLst>
              <a:path w="6461297" h="3936846">
                <a:moveTo>
                  <a:pt x="0" y="0"/>
                </a:moveTo>
                <a:lnTo>
                  <a:pt x="6461297" y="0"/>
                </a:lnTo>
                <a:lnTo>
                  <a:pt x="6461297" y="3936846"/>
                </a:lnTo>
                <a:lnTo>
                  <a:pt x="0" y="39368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089774" y="402480"/>
            <a:ext cx="642599" cy="642599"/>
          </a:xfrm>
          <a:custGeom>
            <a:avLst/>
            <a:gdLst/>
            <a:ahLst/>
            <a:cxnLst/>
            <a:rect l="l" t="t" r="r" b="b"/>
            <a:pathLst>
              <a:path w="642599" h="642599">
                <a:moveTo>
                  <a:pt x="0" y="0"/>
                </a:moveTo>
                <a:lnTo>
                  <a:pt x="642599" y="0"/>
                </a:lnTo>
                <a:lnTo>
                  <a:pt x="642599" y="642600"/>
                </a:lnTo>
                <a:lnTo>
                  <a:pt x="0" y="6426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377068" y="426814"/>
            <a:ext cx="642599" cy="428789"/>
          </a:xfrm>
          <a:custGeom>
            <a:avLst/>
            <a:gdLst/>
            <a:ahLst/>
            <a:cxnLst/>
            <a:rect l="l" t="t" r="r" b="b"/>
            <a:pathLst>
              <a:path w="642599" h="428789">
                <a:moveTo>
                  <a:pt x="0" y="0"/>
                </a:moveTo>
                <a:lnTo>
                  <a:pt x="642599" y="0"/>
                </a:lnTo>
                <a:lnTo>
                  <a:pt x="642599" y="428789"/>
                </a:lnTo>
                <a:lnTo>
                  <a:pt x="0" y="4287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061619" y="1858440"/>
            <a:ext cx="544808" cy="545509"/>
          </a:xfrm>
          <a:custGeom>
            <a:avLst/>
            <a:gdLst/>
            <a:ahLst/>
            <a:cxnLst/>
            <a:rect l="l" t="t" r="r" b="b"/>
            <a:pathLst>
              <a:path w="544808" h="545509">
                <a:moveTo>
                  <a:pt x="0" y="0"/>
                </a:moveTo>
                <a:lnTo>
                  <a:pt x="544808" y="0"/>
                </a:lnTo>
                <a:lnTo>
                  <a:pt x="544808" y="545510"/>
                </a:lnTo>
                <a:lnTo>
                  <a:pt x="0" y="5455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63403" b="-63193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98894" y="4850109"/>
            <a:ext cx="6338974" cy="4283760"/>
          </a:xfrm>
          <a:custGeom>
            <a:avLst/>
            <a:gdLst/>
            <a:ahLst/>
            <a:cxnLst/>
            <a:rect l="l" t="t" r="r" b="b"/>
            <a:pathLst>
              <a:path w="6338974" h="4283760">
                <a:moveTo>
                  <a:pt x="0" y="0"/>
                </a:moveTo>
                <a:lnTo>
                  <a:pt x="6338974" y="0"/>
                </a:lnTo>
                <a:lnTo>
                  <a:pt x="6338974" y="4283760"/>
                </a:lnTo>
                <a:lnTo>
                  <a:pt x="0" y="42837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6807924" y="5556341"/>
            <a:ext cx="3848897" cy="3701959"/>
            <a:chOff x="0" y="0"/>
            <a:chExt cx="911063" cy="87628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11063" cy="876281"/>
            </a:xfrm>
            <a:custGeom>
              <a:avLst/>
              <a:gdLst/>
              <a:ahLst/>
              <a:cxnLst/>
              <a:rect l="l" t="t" r="r" b="b"/>
              <a:pathLst>
                <a:path w="911063" h="876281">
                  <a:moveTo>
                    <a:pt x="20115" y="0"/>
                  </a:moveTo>
                  <a:lnTo>
                    <a:pt x="890948" y="0"/>
                  </a:lnTo>
                  <a:cubicBezTo>
                    <a:pt x="902057" y="0"/>
                    <a:pt x="911063" y="9006"/>
                    <a:pt x="911063" y="20115"/>
                  </a:cubicBezTo>
                  <a:lnTo>
                    <a:pt x="911063" y="856167"/>
                  </a:lnTo>
                  <a:cubicBezTo>
                    <a:pt x="911063" y="867276"/>
                    <a:pt x="902057" y="876281"/>
                    <a:pt x="890948" y="876281"/>
                  </a:cubicBezTo>
                  <a:lnTo>
                    <a:pt x="20115" y="876281"/>
                  </a:lnTo>
                  <a:cubicBezTo>
                    <a:pt x="9006" y="876281"/>
                    <a:pt x="0" y="867276"/>
                    <a:pt x="0" y="856167"/>
                  </a:cubicBezTo>
                  <a:lnTo>
                    <a:pt x="0" y="20115"/>
                  </a:lnTo>
                  <a:cubicBezTo>
                    <a:pt x="0" y="9006"/>
                    <a:pt x="9006" y="0"/>
                    <a:pt x="20115" y="0"/>
                  </a:cubicBezTo>
                  <a:close/>
                </a:path>
              </a:pathLst>
            </a:custGeom>
            <a:solidFill>
              <a:srgbClr val="299FCA"/>
            </a:solidFill>
            <a:ln cap="sq">
              <a:noFill/>
              <a:prstDash val="sysDot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911063" cy="923906"/>
            </a:xfrm>
            <a:prstGeom prst="rect">
              <a:avLst/>
            </a:prstGeom>
          </p:spPr>
          <p:txBody>
            <a:bodyPr lIns="152400" tIns="152400" rIns="152400" bIns="152400" rtlCol="0" anchor="ctr"/>
            <a:lstStyle/>
            <a:p>
              <a:pPr>
                <a:lnSpc>
                  <a:spcPts val="2735"/>
                </a:lnSpc>
              </a:pPr>
              <a:r>
                <a:rPr lang="en-GB" dirty="0"/>
                <a:t>The individual is at the centre, surrounded by multiple layers that influence health, including lifestyle choices, community support, living and working conditions, and broader social environments.</a:t>
              </a:r>
              <a:endPara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</p:grpSp>
      <p:sp>
        <p:nvSpPr>
          <p:cNvPr id="9" name="Freeform 9"/>
          <p:cNvSpPr/>
          <p:nvPr/>
        </p:nvSpPr>
        <p:spPr>
          <a:xfrm>
            <a:off x="11455324" y="4275611"/>
            <a:ext cx="6685783" cy="4473782"/>
          </a:xfrm>
          <a:custGeom>
            <a:avLst/>
            <a:gdLst/>
            <a:ahLst/>
            <a:cxnLst/>
            <a:rect l="l" t="t" r="r" b="b"/>
            <a:pathLst>
              <a:path w="6685783" h="4473782">
                <a:moveTo>
                  <a:pt x="0" y="0"/>
                </a:moveTo>
                <a:lnTo>
                  <a:pt x="6685784" y="0"/>
                </a:lnTo>
                <a:lnTo>
                  <a:pt x="6685784" y="4473782"/>
                </a:lnTo>
                <a:lnTo>
                  <a:pt x="0" y="447378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372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028700" y="622159"/>
            <a:ext cx="6032919" cy="4028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22"/>
              </a:lnSpc>
            </a:pPr>
            <a:r>
              <a:rPr lang="en-US" sz="9824" b="1" spc="-481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Structural Causes of Inequality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89774" y="1308948"/>
            <a:ext cx="4910932" cy="3143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8"/>
              </a:lnSpc>
            </a:pPr>
            <a:endParaRPr/>
          </a:p>
          <a:p>
            <a:pPr algn="l">
              <a:lnSpc>
                <a:spcPts val="2768"/>
              </a:lnSpc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People in deprived areas are more likely to experience poor health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Ethnic minorities are:</a:t>
            </a:r>
          </a:p>
          <a:p>
            <a:pPr marL="853785" lvl="2" indent="-284595" algn="l">
              <a:lnSpc>
                <a:spcPts val="2768"/>
              </a:lnSpc>
              <a:buFont typeface="Arial"/>
              <a:buChar char="⚬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More likely to live in overcrowded housing</a:t>
            </a:r>
          </a:p>
          <a:p>
            <a:pPr marL="853785" lvl="2" indent="-284595" algn="l">
              <a:lnSpc>
                <a:spcPts val="2768"/>
              </a:lnSpc>
              <a:buFont typeface="Arial"/>
              <a:buChar char="⚬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More likely to experience low income</a:t>
            </a:r>
          </a:p>
          <a:p>
            <a:pPr algn="l">
              <a:lnSpc>
                <a:spcPts val="2768"/>
              </a:lnSpc>
              <a:spcBef>
                <a:spcPct val="0"/>
              </a:spcBef>
            </a:pPr>
            <a:endParaRPr lang="en-US" sz="1977">
              <a:solidFill>
                <a:srgbClr val="13222B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3377068" y="1160891"/>
            <a:ext cx="4910932" cy="1757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68"/>
              </a:lnSpc>
            </a:pPr>
            <a:endParaRPr/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Deprivation strongly linked to:</a:t>
            </a:r>
          </a:p>
          <a:p>
            <a:pPr marL="853785" lvl="2" indent="-284595" algn="l">
              <a:lnSpc>
                <a:spcPts val="2768"/>
              </a:lnSpc>
              <a:buFont typeface="Arial"/>
              <a:buChar char="⚬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Poor health outcomes</a:t>
            </a:r>
          </a:p>
          <a:p>
            <a:pPr marL="853785" lvl="2" indent="-284595" algn="l">
              <a:lnSpc>
                <a:spcPts val="2768"/>
              </a:lnSpc>
              <a:buFont typeface="Arial"/>
              <a:buChar char="⚬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Reduced access to healthcare</a:t>
            </a:r>
          </a:p>
          <a:p>
            <a:pPr algn="l">
              <a:lnSpc>
                <a:spcPts val="2768"/>
              </a:lnSpc>
              <a:spcBef>
                <a:spcPct val="0"/>
              </a:spcBef>
            </a:pPr>
            <a:endParaRPr lang="en-US" sz="1977">
              <a:solidFill>
                <a:srgbClr val="13222B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089774" y="1205935"/>
            <a:ext cx="4910932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277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Key Determinants: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377068" y="1057878"/>
            <a:ext cx="4910932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277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Evidence: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55747" y="9076719"/>
            <a:ext cx="5176941" cy="562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5"/>
              </a:lnSpc>
              <a:spcBef>
                <a:spcPct val="0"/>
              </a:spcBef>
            </a:pPr>
            <a:r>
              <a:rPr lang="en-US" sz="1546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The Rainbow Model illustrating the Wider Determinants of Health (Dahlgren &amp; Whitehead, 1991)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574583" y="8804430"/>
            <a:ext cx="6566524" cy="834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5"/>
              </a:lnSpc>
              <a:spcBef>
                <a:spcPct val="0"/>
              </a:spcBef>
            </a:pPr>
            <a:r>
              <a:rPr lang="en-US" sz="1546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Adapted Labonte model, showing how wider determinants of health interact with psycho-social factors to influence behaviours and physiology, which in turn have great impact on health and wellbeing.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629223"/>
            <a:ext cx="18288000" cy="5657777"/>
            <a:chOff x="0" y="0"/>
            <a:chExt cx="4816593" cy="149011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490114"/>
            </a:xfrm>
            <a:custGeom>
              <a:avLst/>
              <a:gdLst/>
              <a:ahLst/>
              <a:cxnLst/>
              <a:rect l="l" t="t" r="r" b="b"/>
              <a:pathLst>
                <a:path w="4816592" h="1490114">
                  <a:moveTo>
                    <a:pt x="0" y="0"/>
                  </a:moveTo>
                  <a:lnTo>
                    <a:pt x="4816592" y="0"/>
                  </a:lnTo>
                  <a:lnTo>
                    <a:pt x="4816592" y="1490114"/>
                  </a:lnTo>
                  <a:lnTo>
                    <a:pt x="0" y="1490114"/>
                  </a:lnTo>
                  <a:close/>
                </a:path>
              </a:pathLst>
            </a:custGeom>
            <a:solidFill>
              <a:srgbClr val="005B52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1528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424238" y="818620"/>
            <a:ext cx="10490005" cy="2143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88"/>
              </a:lnSpc>
            </a:pPr>
            <a:r>
              <a:rPr lang="en-US" sz="7612" b="1" spc="-372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Consequences of Health Inequalities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423301" y="9984158"/>
            <a:ext cx="10180667" cy="302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7"/>
              </a:lnSpc>
              <a:spcBef>
                <a:spcPct val="0"/>
              </a:spcBef>
            </a:pPr>
            <a:r>
              <a:rPr lang="en-US" sz="1577">
                <a:solidFill>
                  <a:srgbClr val="EFEFEF">
                    <a:alpha val="54902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(NHS England, 2024; Public Health England, 2020; Marmot, 2020)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95164" y="5826735"/>
            <a:ext cx="4665959" cy="417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Increased risk of chronic diseases (e.g. diabetes, cardiovascular disease)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Higher morbidity and premature mortality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Poor mental health (stress, anxiety, depression)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Reduced quality of life and wellbeing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396239" y="5826735"/>
            <a:ext cx="4804674" cy="417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Increased hospital admissions, especially preventable conditions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Greater demand for emergency and long-term care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Delayed treatment → more severe and complex cases</a:t>
            </a:r>
          </a:p>
          <a:p>
            <a:pPr marL="510197" lvl="1" indent="-255099" algn="l">
              <a:lnSpc>
                <a:spcPts val="3308"/>
              </a:lnSpc>
              <a:spcBef>
                <a:spcPct val="0"/>
              </a:spcBef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Increased pressure on NHS workforce and resources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95164" y="5144249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Individual Impact: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42818" y="5144249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NHS Impact:</a:t>
            </a:r>
          </a:p>
        </p:txBody>
      </p:sp>
      <p:sp>
        <p:nvSpPr>
          <p:cNvPr id="11" name="AutoShape 11"/>
          <p:cNvSpPr/>
          <p:nvPr/>
        </p:nvSpPr>
        <p:spPr>
          <a:xfrm flipV="1">
            <a:off x="5097915" y="5258548"/>
            <a:ext cx="9787" cy="4209831"/>
          </a:xfrm>
          <a:prstGeom prst="line">
            <a:avLst/>
          </a:prstGeom>
          <a:ln w="19050" cap="flat">
            <a:solidFill>
              <a:srgbClr val="DBF22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AutoShape 12"/>
          <p:cNvSpPr/>
          <p:nvPr/>
        </p:nvSpPr>
        <p:spPr>
          <a:xfrm flipH="1" flipV="1">
            <a:off x="12639186" y="5258548"/>
            <a:ext cx="9787" cy="4269167"/>
          </a:xfrm>
          <a:prstGeom prst="line">
            <a:avLst/>
          </a:prstGeom>
          <a:ln w="19050" cap="flat">
            <a:solidFill>
              <a:srgbClr val="DBF22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TextBox 13"/>
          <p:cNvSpPr txBox="1"/>
          <p:nvPr/>
        </p:nvSpPr>
        <p:spPr>
          <a:xfrm>
            <a:off x="13310525" y="5144249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Economic Impact: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310525" y="5767201"/>
            <a:ext cx="4804674" cy="3760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Higher long-term healthcare costs for the NHS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Reduced workforce productivity and employment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Increased social inequality and poverty cycles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Wider burden on public health and social care systems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0" y="3035386"/>
            <a:ext cx="18288000" cy="918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68"/>
              </a:lnSpc>
              <a:spcBef>
                <a:spcPct val="0"/>
              </a:spcBef>
            </a:pPr>
            <a:r>
              <a:rPr lang="en-US" sz="2477" b="1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Health inequalities lead to significant negative impacts on individuals, healthcare systems, and the wider economy, increasing disease burden and placing long-term pressure on public services.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3358873"/>
            <a:ext cx="18288000" cy="6928127"/>
            <a:chOff x="0" y="0"/>
            <a:chExt cx="4816593" cy="18246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824692"/>
            </a:xfrm>
            <a:custGeom>
              <a:avLst/>
              <a:gdLst/>
              <a:ahLst/>
              <a:cxnLst/>
              <a:rect l="l" t="t" r="r" b="b"/>
              <a:pathLst>
                <a:path w="4816592" h="1824692">
                  <a:moveTo>
                    <a:pt x="0" y="0"/>
                  </a:moveTo>
                  <a:lnTo>
                    <a:pt x="4816592" y="0"/>
                  </a:lnTo>
                  <a:lnTo>
                    <a:pt x="4816592" y="1824692"/>
                  </a:lnTo>
                  <a:lnTo>
                    <a:pt x="0" y="1824692"/>
                  </a:lnTo>
                  <a:close/>
                </a:path>
              </a:pathLst>
            </a:custGeom>
            <a:solidFill>
              <a:srgbClr val="005B52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18627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7062087" y="4128458"/>
            <a:ext cx="0" cy="5129842"/>
          </a:xfrm>
          <a:prstGeom prst="line">
            <a:avLst/>
          </a:prstGeom>
          <a:ln w="19050" cap="flat">
            <a:solidFill>
              <a:srgbClr val="DBF22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flipV="1">
            <a:off x="13270736" y="4258015"/>
            <a:ext cx="0" cy="5129842"/>
          </a:xfrm>
          <a:prstGeom prst="line">
            <a:avLst/>
          </a:prstGeom>
          <a:ln w="19050" cap="flat">
            <a:solidFill>
              <a:srgbClr val="DBF22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3268631" y="685874"/>
            <a:ext cx="10490005" cy="2143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88"/>
              </a:lnSpc>
            </a:pPr>
            <a:r>
              <a:rPr lang="en-US" sz="7612" b="1" spc="-372" dirty="0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Digital Intervention: </a:t>
            </a:r>
            <a:r>
              <a:rPr lang="en-US" sz="7612" b="1" spc="-372" dirty="0" err="1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HealthBridge</a:t>
            </a:r>
            <a:r>
              <a:rPr lang="en-US" sz="7612" b="1" spc="-372" dirty="0">
                <a:solidFill>
                  <a:srgbClr val="13222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 UK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423301" y="9984158"/>
            <a:ext cx="10180667" cy="302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7"/>
              </a:lnSpc>
              <a:spcBef>
                <a:spcPct val="0"/>
              </a:spcBef>
            </a:pPr>
            <a:r>
              <a:rPr lang="en-US" sz="1577">
                <a:solidFill>
                  <a:srgbClr val="EFEFEF">
                    <a:alpha val="54902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(WHO, 2021; NHS England, 2024)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9227" y="4318478"/>
            <a:ext cx="6384614" cy="4588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 dirty="0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Multilingual support (e.g. Bengali, Urdu, Arabic)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 dirty="0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AI-based symptom checker for early risk detection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 dirty="0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Mental health support (chat-based + self-help tools)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 dirty="0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Culturally adapted health education (videos, guides)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 dirty="0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Direct integration with NHS services (GP referral, links)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 dirty="0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95164" y="3605171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Individual Impact: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64415" y="3605171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Target Users: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64415" y="7259768"/>
            <a:ext cx="5806296" cy="2932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Improve access to healthcare information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Promote early help-seeking behaviour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Reduce stigma around mental health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Support prevention and self-management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264415" y="4318478"/>
            <a:ext cx="4804674" cy="2518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Ethnic minority communities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Individuals facing language or cultural barriers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People with limited access to healthcare services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64415" y="6545981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Main Objectives: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270736" y="3828714"/>
            <a:ext cx="4804674" cy="2104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8"/>
              </a:lnSpc>
            </a:pPr>
            <a:endParaRPr/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Preventive rather than reactive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Accessible (mobile-based, 24/7)</a:t>
            </a:r>
          </a:p>
          <a:p>
            <a:pPr marL="510197" lvl="1" indent="-255099" algn="l">
              <a:lnSpc>
                <a:spcPts val="3308"/>
              </a:lnSpc>
              <a:buFont typeface="Arial"/>
              <a:buChar char="•"/>
            </a:pPr>
            <a:r>
              <a:rPr lang="en-US" sz="2363">
                <a:solidFill>
                  <a:srgbClr val="EFEFEF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Inclusive and culturally sensitive</a:t>
            </a:r>
          </a:p>
          <a:p>
            <a:pPr algn="l">
              <a:lnSpc>
                <a:spcPts val="3308"/>
              </a:lnSpc>
              <a:spcBef>
                <a:spcPct val="0"/>
              </a:spcBef>
            </a:pPr>
            <a:endParaRPr lang="en-US" sz="2363">
              <a:solidFill>
                <a:srgbClr val="EFEFEF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3483326" y="3605171"/>
            <a:ext cx="3941633" cy="523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</a:pPr>
            <a:r>
              <a:rPr lang="en-US" sz="2721" b="1">
                <a:solidFill>
                  <a:srgbClr val="EFEFE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Approach:</a:t>
            </a: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282FD72F-87B3-FC86-3091-22C218C1BA98}"/>
              </a:ext>
            </a:extLst>
          </p:cNvPr>
          <p:cNvSpPr/>
          <p:nvPr/>
        </p:nvSpPr>
        <p:spPr>
          <a:xfrm>
            <a:off x="13411661" y="5686567"/>
            <a:ext cx="4804674" cy="4505873"/>
          </a:xfrm>
          <a:custGeom>
            <a:avLst/>
            <a:gdLst/>
            <a:ahLst/>
            <a:cxnLst/>
            <a:rect l="l" t="t" r="r" b="b"/>
            <a:pathLst>
              <a:path w="7058608" h="5217016">
                <a:moveTo>
                  <a:pt x="0" y="0"/>
                </a:moveTo>
                <a:lnTo>
                  <a:pt x="7058607" y="0"/>
                </a:lnTo>
                <a:lnTo>
                  <a:pt x="7058607" y="5217015"/>
                </a:lnTo>
                <a:lnTo>
                  <a:pt x="0" y="52170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74"/>
            </a:stretch>
          </a:blipFill>
        </p:spPr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111A41BE-7CF0-5924-9647-E36DA7DAF8F8}"/>
              </a:ext>
            </a:extLst>
          </p:cNvPr>
          <p:cNvSpPr/>
          <p:nvPr/>
        </p:nvSpPr>
        <p:spPr>
          <a:xfrm>
            <a:off x="14006169" y="-25564"/>
            <a:ext cx="4201306" cy="3369374"/>
          </a:xfrm>
          <a:custGeom>
            <a:avLst/>
            <a:gdLst/>
            <a:ahLst/>
            <a:cxnLst/>
            <a:rect l="l" t="t" r="r" b="b"/>
            <a:pathLst>
              <a:path w="3644757" h="2876451">
                <a:moveTo>
                  <a:pt x="0" y="0"/>
                </a:moveTo>
                <a:lnTo>
                  <a:pt x="3644756" y="0"/>
                </a:lnTo>
                <a:lnTo>
                  <a:pt x="3644756" y="2876451"/>
                </a:lnTo>
                <a:lnTo>
                  <a:pt x="0" y="287645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3355" b="-13355"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BE7A947-777A-BCCF-2E28-388A3557FDD4}"/>
              </a:ext>
            </a:extLst>
          </p:cNvPr>
          <p:cNvSpPr/>
          <p:nvPr/>
        </p:nvSpPr>
        <p:spPr>
          <a:xfrm>
            <a:off x="0" y="0"/>
            <a:ext cx="8507164" cy="10287000"/>
          </a:xfrm>
          <a:prstGeom prst="rect">
            <a:avLst/>
          </a:prstGeom>
          <a:solidFill>
            <a:srgbClr val="00717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 dirty="0"/>
          </a:p>
        </p:txBody>
      </p:sp>
      <p:sp>
        <p:nvSpPr>
          <p:cNvPr id="2" name="Freeform 2"/>
          <p:cNvSpPr/>
          <p:nvPr/>
        </p:nvSpPr>
        <p:spPr>
          <a:xfrm>
            <a:off x="7764074" y="3511461"/>
            <a:ext cx="544808" cy="545509"/>
          </a:xfrm>
          <a:custGeom>
            <a:avLst/>
            <a:gdLst/>
            <a:ahLst/>
            <a:cxnLst/>
            <a:rect l="l" t="t" r="r" b="b"/>
            <a:pathLst>
              <a:path w="544808" h="545509">
                <a:moveTo>
                  <a:pt x="0" y="0"/>
                </a:moveTo>
                <a:lnTo>
                  <a:pt x="544808" y="0"/>
                </a:lnTo>
                <a:lnTo>
                  <a:pt x="544808" y="545509"/>
                </a:lnTo>
                <a:lnTo>
                  <a:pt x="0" y="5455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63403" b="-6319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507164" y="0"/>
            <a:ext cx="9780836" cy="10287000"/>
            <a:chOff x="0" y="0"/>
            <a:chExt cx="257602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76023" cy="2709333"/>
            </a:xfrm>
            <a:custGeom>
              <a:avLst/>
              <a:gdLst/>
              <a:ahLst/>
              <a:cxnLst/>
              <a:rect l="l" t="t" r="r" b="b"/>
              <a:pathLst>
                <a:path w="2576023" h="2709333">
                  <a:moveTo>
                    <a:pt x="0" y="0"/>
                  </a:moveTo>
                  <a:lnTo>
                    <a:pt x="2576023" y="0"/>
                  </a:lnTo>
                  <a:lnTo>
                    <a:pt x="257602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DBF226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576023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92537" y="1758013"/>
            <a:ext cx="7371538" cy="2554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22"/>
              </a:lnSpc>
            </a:pPr>
            <a:r>
              <a:rPr lang="en-US" sz="9824" b="1" spc="-481" dirty="0">
                <a:solidFill>
                  <a:schemeClr val="bg1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Why This Intervention?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036580" y="9984158"/>
            <a:ext cx="3587982" cy="302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7"/>
              </a:lnSpc>
              <a:spcBef>
                <a:spcPct val="0"/>
              </a:spcBef>
            </a:pPr>
            <a:r>
              <a:rPr lang="en-US" sz="1577">
                <a:solidFill>
                  <a:srgbClr val="000000">
                    <a:alpha val="54902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(WHO, 2021; NHS England, 2024)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889716" y="1652151"/>
            <a:ext cx="5375099" cy="1757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Improves access to healthcare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Reduces language &amp; cultural barriers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Encourages early help-seeking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Supports prevention and self-management</a:t>
            </a:r>
          </a:p>
          <a:p>
            <a:pPr algn="l">
              <a:lnSpc>
                <a:spcPts val="2768"/>
              </a:lnSpc>
              <a:spcBef>
                <a:spcPct val="0"/>
              </a:spcBef>
            </a:pPr>
            <a:endParaRPr lang="en-US" sz="1977">
              <a:solidFill>
                <a:srgbClr val="13222B">
                  <a:alpha val="80000"/>
                </a:srgbClr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889716" y="3927195"/>
            <a:ext cx="4910932" cy="1411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Digital exclusion (elderly, low-income groups)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Limited digital literacy</a:t>
            </a:r>
          </a:p>
          <a:p>
            <a:pPr marL="426893" lvl="1" indent="-213446" algn="l">
              <a:lnSpc>
                <a:spcPts val="2768"/>
              </a:lnSpc>
              <a:spcBef>
                <a:spcPct val="0"/>
              </a:spcBef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Data privacy and security concerns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889716" y="1145829"/>
            <a:ext cx="4910932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277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Benefits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889716" y="3254632"/>
            <a:ext cx="4910932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277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Limitations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889716" y="5634508"/>
            <a:ext cx="4910932" cy="427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277" b="1">
                <a:solidFill>
                  <a:srgbClr val="13222B">
                    <a:alpha val="80000"/>
                  </a:srgbClr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Solutions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889716" y="6310090"/>
            <a:ext cx="4910932" cy="2796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Digital literacy training and community support programmes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Combine digital services with face-to-face support</a:t>
            </a:r>
          </a:p>
          <a:p>
            <a:pPr marL="426893" lvl="1" indent="-213446" algn="l">
              <a:lnSpc>
                <a:spcPts val="2768"/>
              </a:lnSpc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Multilingual guidance and culturally appropriate outreach</a:t>
            </a:r>
          </a:p>
          <a:p>
            <a:pPr marL="426893" lvl="1" indent="-213446" algn="l">
              <a:lnSpc>
                <a:spcPts val="2768"/>
              </a:lnSpc>
              <a:spcBef>
                <a:spcPct val="0"/>
              </a:spcBef>
              <a:buFont typeface="Arial"/>
              <a:buChar char="•"/>
            </a:pPr>
            <a:r>
              <a:rPr lang="en-US" sz="1977">
                <a:solidFill>
                  <a:srgbClr val="13222B">
                    <a:alpha val="80000"/>
                  </a:srgbClr>
                </a:solidFill>
                <a:latin typeface="Arial MT Pro"/>
                <a:ea typeface="Arial MT Pro"/>
                <a:cs typeface="Arial MT Pro"/>
                <a:sym typeface="Arial MT Pro"/>
              </a:rPr>
              <a:t>Strong data protection and GDPR compliance</a:t>
            </a:r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862AAD00-456F-7FCF-74B0-E009031002DA}"/>
              </a:ext>
            </a:extLst>
          </p:cNvPr>
          <p:cNvSpPr/>
          <p:nvPr/>
        </p:nvSpPr>
        <p:spPr>
          <a:xfrm>
            <a:off x="1736581" y="5246754"/>
            <a:ext cx="4672710" cy="3501308"/>
          </a:xfrm>
          <a:custGeom>
            <a:avLst/>
            <a:gdLst/>
            <a:ahLst/>
            <a:cxnLst/>
            <a:rect l="l" t="t" r="r" b="b"/>
            <a:pathLst>
              <a:path w="3644757" h="2876451">
                <a:moveTo>
                  <a:pt x="0" y="0"/>
                </a:moveTo>
                <a:lnTo>
                  <a:pt x="3644756" y="0"/>
                </a:lnTo>
                <a:lnTo>
                  <a:pt x="3644756" y="2876451"/>
                </a:lnTo>
                <a:lnTo>
                  <a:pt x="0" y="287645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3355" b="-13355"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1FF0C18-56A5-56DA-B952-0543963E34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4686300"/>
            <a:ext cx="11734800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Office for National Statistics (2022)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inequalities in England and Wales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https://www.ons.gov.uk</a:t>
            </a:r>
            <a:endParaRPr lang="en-BD" altLang="en-BD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 (2024)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Healthcare inequalities improvement programme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https://www.england.nhs.uk</a:t>
            </a:r>
            <a:endParaRPr lang="en-BD" altLang="en-BD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Public Health England (2020)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Disparities in the risk and outcomes of COVID-19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PHE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Marmot, M. (2020)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Equity in England: The Marmot Review 10 Years On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Institute of Health Equity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World Health Organization (2018)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Social determinants of health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Geneva: WHO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World Health Organization (2021)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Global strategy on digital health 2020–2025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Geneva: WHO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Digital (2020)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Survey for England: Ethnicity and health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https://digital.nhs.uk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595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851</Words>
  <Application>Microsoft Macintosh PowerPoint</Application>
  <PresentationFormat>Custom</PresentationFormat>
  <Paragraphs>112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Canva Sans</vt:lpstr>
      <vt:lpstr>Arial MT Pro Bold</vt:lpstr>
      <vt:lpstr>Arial MT Pro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Justification: Health Inequalities in the</dc:title>
  <cp:lastModifiedBy>oumithasan192@gmail.com</cp:lastModifiedBy>
  <cp:revision>4</cp:revision>
  <dcterms:created xsi:type="dcterms:W3CDTF">2006-08-16T00:00:00Z</dcterms:created>
  <dcterms:modified xsi:type="dcterms:W3CDTF">2026-04-14T16:42:12Z</dcterms:modified>
  <dc:identifier>DAHG1aADUF0</dc:identifier>
</cp:coreProperties>
</file>