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5"/>
  </p:notesMasterIdLst>
  <p:handoutMasterIdLst>
    <p:handoutMasterId r:id="rId36"/>
  </p:handoutMasterIdLst>
  <p:sldIdLst>
    <p:sldId id="256" r:id="rId4"/>
    <p:sldId id="257" r:id="rId5"/>
    <p:sldId id="288" r:id="rId6"/>
    <p:sldId id="290" r:id="rId7"/>
    <p:sldId id="293" r:id="rId8"/>
    <p:sldId id="294" r:id="rId9"/>
    <p:sldId id="295" r:id="rId10"/>
    <p:sldId id="296" r:id="rId11"/>
    <p:sldId id="298" r:id="rId12"/>
    <p:sldId id="299" r:id="rId13"/>
    <p:sldId id="300" r:id="rId14"/>
    <p:sldId id="309" r:id="rId15"/>
    <p:sldId id="312" r:id="rId16"/>
    <p:sldId id="323" r:id="rId17"/>
    <p:sldId id="325" r:id="rId18"/>
    <p:sldId id="324" r:id="rId19"/>
    <p:sldId id="310" r:id="rId20"/>
    <p:sldId id="313" r:id="rId21"/>
    <p:sldId id="306" r:id="rId22"/>
    <p:sldId id="307" r:id="rId23"/>
    <p:sldId id="308" r:id="rId24"/>
    <p:sldId id="314" r:id="rId25"/>
    <p:sldId id="315" r:id="rId26"/>
    <p:sldId id="316" r:id="rId27"/>
    <p:sldId id="317" r:id="rId28"/>
    <p:sldId id="318" r:id="rId29"/>
    <p:sldId id="320" r:id="rId30"/>
    <p:sldId id="321" r:id="rId31"/>
    <p:sldId id="322" r:id="rId32"/>
    <p:sldId id="286" r:id="rId33"/>
    <p:sldId id="287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114" y="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Reference:</a:t>
            </a:r>
          </a:p>
          <a:p>
            <a:r>
              <a:rPr lang="en-GB" dirty="0" smtClean="0"/>
              <a:t>[© Pearson - Database Systems: A Practical Approach to Design, Implementation, and Management - http://app.kortext.com/read/80118/?page=88]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2987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external/conceptual mapping transforms requests and results between the external and conceptual levels.</a:t>
            </a:r>
          </a:p>
          <a:p>
            <a:r>
              <a:rPr lang="en-GB" dirty="0" smtClean="0"/>
              <a:t>The conceptual/internal mapping transforms requests and results between the conceptual and internal levels.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5078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604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10/18/2016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Documents/Notebooks/Kemi%20@%20UWTSD%20-%20DBMS%202016-2017?d=wa072f389ca4c43c19c834558ab6837a3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Database Architecture and Database Design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17-Oct-2016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Database </a:t>
            </a:r>
            <a:r>
              <a:rPr lang="en-GB" dirty="0" smtClean="0"/>
              <a:t>Environment </a:t>
            </a:r>
            <a:r>
              <a:rPr lang="en-GB" smtClean="0"/>
              <a:t>and Architecture</a:t>
            </a:r>
            <a:endParaRPr lang="en-GB" dirty="0"/>
          </a:p>
          <a:p>
            <a:r>
              <a:rPr lang="en-GB" dirty="0" smtClean="0"/>
              <a:t>Database </a:t>
            </a:r>
            <a:r>
              <a:rPr lang="en-GB" dirty="0" smtClean="0"/>
              <a:t>Analysis and </a:t>
            </a:r>
            <a:r>
              <a:rPr lang="en-GB" dirty="0" smtClean="0"/>
              <a:t>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File-Based System Problems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limitations of the file-based approach were as a result of two main problems:</a:t>
            </a:r>
          </a:p>
          <a:p>
            <a:pPr lvl="1"/>
            <a:r>
              <a:rPr lang="en-GB" dirty="0"/>
              <a:t>The definition of the data was embedded in application programs, </a:t>
            </a:r>
            <a:r>
              <a:rPr lang="en-GB" b="1" i="1" dirty="0"/>
              <a:t>rather than being stored separately and independently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There is no </a:t>
            </a:r>
            <a:r>
              <a:rPr lang="en-GB" b="1" i="1" dirty="0"/>
              <a:t>control over access and manipulation of data</a:t>
            </a:r>
            <a:r>
              <a:rPr lang="en-GB" dirty="0"/>
              <a:t> beyond that imposed by application programs.</a:t>
            </a:r>
          </a:p>
          <a:p>
            <a:r>
              <a:rPr lang="en-GB" dirty="0" smtClean="0"/>
              <a:t>This led to the Database.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3608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Program-data independence</a:t>
            </a:r>
            <a:r>
              <a:rPr lang="en-GB" dirty="0" smtClean="0"/>
              <a:t> was needed in the file approach, where the definition of data is separate from the application programs.</a:t>
            </a:r>
          </a:p>
          <a:p>
            <a:pPr lvl="1"/>
            <a:r>
              <a:rPr lang="en-GB" dirty="0" smtClean="0"/>
              <a:t>Users need to see the external definition of the objects, but they do not need to know how the data is stored or manipulated in the database.</a:t>
            </a:r>
          </a:p>
          <a:p>
            <a:pPr lvl="1"/>
            <a:r>
              <a:rPr lang="en-GB" dirty="0" smtClean="0"/>
              <a:t>They need </a:t>
            </a:r>
            <a:r>
              <a:rPr lang="en-GB" dirty="0"/>
              <a:t>to be able to see an abstract </a:t>
            </a:r>
            <a:r>
              <a:rPr lang="en-GB" dirty="0" smtClean="0"/>
              <a:t>view </a:t>
            </a:r>
            <a:r>
              <a:rPr lang="en-GB" dirty="0"/>
              <a:t>of the data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The database solves this by being a self-describing collection of integrated records.</a:t>
            </a:r>
          </a:p>
          <a:p>
            <a:r>
              <a:rPr lang="en-GB" dirty="0" smtClean="0"/>
              <a:t>And the starting point of any database is to:</a:t>
            </a:r>
          </a:p>
          <a:p>
            <a:pPr lvl="1"/>
            <a:r>
              <a:rPr lang="en-GB" dirty="0" smtClean="0"/>
              <a:t>define this </a:t>
            </a:r>
            <a:r>
              <a:rPr lang="en-GB" b="1" i="1" dirty="0" smtClean="0"/>
              <a:t>abstract and general description </a:t>
            </a:r>
            <a:r>
              <a:rPr lang="en-GB" dirty="0" smtClean="0"/>
              <a:t>of the information requirements to be represented in the database.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505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file-based system was not a shared approach as each department had their own set of application programs and data, leading to duplication, inconsistencies, redundancy, etc.</a:t>
            </a:r>
          </a:p>
          <a:p>
            <a:r>
              <a:rPr lang="en-GB" dirty="0" smtClean="0"/>
              <a:t>The database solves this by being a shared resource that can be used simultaneously by many users and departments.</a:t>
            </a:r>
          </a:p>
          <a:p>
            <a:r>
              <a:rPr lang="en-GB" b="1" i="1" dirty="0"/>
              <a:t>Each</a:t>
            </a:r>
            <a:r>
              <a:rPr lang="en-GB" b="1" i="1" dirty="0" smtClean="0"/>
              <a:t> user, however, may require a different view of the data</a:t>
            </a:r>
            <a:r>
              <a:rPr lang="en-GB" dirty="0" smtClean="0"/>
              <a:t> held in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1897082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Database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description of the structure of the database must therefore </a:t>
            </a:r>
            <a:r>
              <a:rPr lang="en-GB" dirty="0"/>
              <a:t>satisfy </a:t>
            </a:r>
            <a:r>
              <a:rPr lang="en-GB" dirty="0" smtClean="0"/>
              <a:t>different </a:t>
            </a:r>
            <a:r>
              <a:rPr lang="en-GB" dirty="0"/>
              <a:t>user </a:t>
            </a:r>
            <a:r>
              <a:rPr lang="en-GB" dirty="0" smtClean="0"/>
              <a:t>needs.</a:t>
            </a:r>
          </a:p>
          <a:p>
            <a:r>
              <a:rPr lang="en-GB" dirty="0" smtClean="0"/>
              <a:t>The database description must:</a:t>
            </a:r>
          </a:p>
          <a:p>
            <a:pPr lvl="1"/>
            <a:r>
              <a:rPr lang="en-GB" dirty="0" smtClean="0"/>
              <a:t>provide an abstract and general view of the data,</a:t>
            </a:r>
          </a:p>
          <a:p>
            <a:pPr lvl="1"/>
            <a:r>
              <a:rPr lang="en-GB" dirty="0" smtClean="0"/>
              <a:t>But it is also desirable to have </a:t>
            </a:r>
            <a:r>
              <a:rPr lang="en-GB" b="1" i="1" dirty="0" smtClean="0"/>
              <a:t>distinct levels at which data items can be described</a:t>
            </a:r>
            <a:r>
              <a:rPr lang="en-GB" dirty="0" smtClean="0"/>
              <a:t>.</a:t>
            </a:r>
          </a:p>
          <a:p>
            <a:r>
              <a:rPr lang="en-GB" dirty="0" smtClean="0"/>
              <a:t>A </a:t>
            </a:r>
            <a:r>
              <a:rPr lang="en-GB" b="1" dirty="0" smtClean="0"/>
              <a:t>database architecture</a:t>
            </a:r>
            <a:r>
              <a:rPr lang="en-GB" dirty="0" smtClean="0"/>
              <a:t> is needed.</a:t>
            </a:r>
          </a:p>
          <a:p>
            <a:r>
              <a:rPr lang="en-GB" dirty="0" smtClean="0"/>
              <a:t>Most commercial system DBMSs are based to some extent on </a:t>
            </a:r>
            <a:r>
              <a:rPr lang="en-GB" b="1" dirty="0" smtClean="0"/>
              <a:t>the ANSI-SPARC architecture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7041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Three-Level ANSI-SPARC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sz="3200" dirty="0"/>
              <a:t>The ANSI-SPARC model, though not a standard, </a:t>
            </a:r>
            <a:r>
              <a:rPr lang="en-GB" sz="3200" dirty="0" smtClean="0"/>
              <a:t>provides </a:t>
            </a:r>
            <a:r>
              <a:rPr lang="en-GB" sz="3200" dirty="0"/>
              <a:t>a basis for understanding the levels of abstraction for describing a database.</a:t>
            </a:r>
          </a:p>
          <a:p>
            <a:r>
              <a:rPr lang="en-GB" dirty="0" smtClean="0"/>
              <a:t>The ANSI-SPARC architecture recognised the need for </a:t>
            </a:r>
            <a:r>
              <a:rPr lang="en-GB" b="1" dirty="0" smtClean="0"/>
              <a:t>three levels</a:t>
            </a:r>
            <a:r>
              <a:rPr lang="en-GB" dirty="0" smtClean="0"/>
              <a:t> of abstraction at which data items can be described to achieve </a:t>
            </a:r>
            <a:r>
              <a:rPr lang="en-GB" b="1" dirty="0" smtClean="0"/>
              <a:t>data independence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levels form a three-level architecture model.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14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Three-Level ANSI-SPARC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ANSI-SPARC three-level architecture comprises of an external, a conceptual and internal level: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115616" y="2852936"/>
            <a:ext cx="7363586" cy="3945753"/>
            <a:chOff x="467544" y="2785535"/>
            <a:chExt cx="7363586" cy="3945753"/>
          </a:xfrm>
        </p:grpSpPr>
        <p:sp>
          <p:nvSpPr>
            <p:cNvPr id="5" name="TextBox 4"/>
            <p:cNvSpPr txBox="1"/>
            <p:nvPr/>
          </p:nvSpPr>
          <p:spPr>
            <a:xfrm>
              <a:off x="467544" y="3068960"/>
              <a:ext cx="101777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 smtClean="0"/>
                <a:t>External Level</a:t>
              </a:r>
              <a:endParaRPr lang="en-GB" sz="1600" b="1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67544" y="415077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 smtClean="0"/>
                <a:t>Conceptual Level</a:t>
              </a:r>
              <a:endParaRPr lang="en-GB" sz="1600" b="1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67544" y="523258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 smtClean="0"/>
                <a:t>Internal Level</a:t>
              </a:r>
              <a:endParaRPr lang="en-GB" sz="1600" b="1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67544" y="6146513"/>
              <a:ext cx="145893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 smtClean="0"/>
                <a:t>Physical </a:t>
              </a:r>
              <a:r>
                <a:rPr lang="en-GB" sz="1600" b="1" dirty="0"/>
                <a:t>D</a:t>
              </a:r>
              <a:r>
                <a:rPr lang="en-GB" sz="1600" b="1" dirty="0" smtClean="0"/>
                <a:t>ata Organisation</a:t>
              </a:r>
              <a:endParaRPr lang="en-GB" sz="1600" b="1" dirty="0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2079534" y="2785535"/>
              <a:ext cx="5751596" cy="3945753"/>
              <a:chOff x="2348796" y="2785535"/>
              <a:chExt cx="5751596" cy="3945753"/>
            </a:xfrm>
          </p:grpSpPr>
          <p:cxnSp>
            <p:nvCxnSpPr>
              <p:cNvPr id="10" name="Straight Connector 9"/>
              <p:cNvCxnSpPr>
                <a:stCxn id="16" idx="2"/>
                <a:endCxn id="19" idx="0"/>
              </p:cNvCxnSpPr>
              <p:nvPr/>
            </p:nvCxnSpPr>
            <p:spPr>
              <a:xfrm flipH="1">
                <a:off x="5166823" y="378904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>
                <a:stCxn id="18" idx="2"/>
              </p:cNvCxnSpPr>
              <p:nvPr/>
            </p:nvCxnSpPr>
            <p:spPr>
              <a:xfrm flipH="1">
                <a:off x="5827326" y="3789040"/>
                <a:ext cx="1552986" cy="42207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>
                <a:stCxn id="15" idx="2"/>
              </p:cNvCxnSpPr>
              <p:nvPr/>
            </p:nvCxnSpPr>
            <p:spPr>
              <a:xfrm>
                <a:off x="3068876" y="3789040"/>
                <a:ext cx="1438515" cy="411806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>
                <a:stCxn id="19" idx="2"/>
                <a:endCxn id="20" idx="0"/>
              </p:cNvCxnSpPr>
              <p:nvPr/>
            </p:nvCxnSpPr>
            <p:spPr>
              <a:xfrm>
                <a:off x="5166823" y="487085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>
                <a:stCxn id="20" idx="2"/>
                <a:endCxn id="21" idx="0"/>
              </p:cNvCxnSpPr>
              <p:nvPr/>
            </p:nvCxnSpPr>
            <p:spPr>
              <a:xfrm flipH="1">
                <a:off x="5167359" y="5952660"/>
                <a:ext cx="535" cy="39719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ounded Rectangle 14"/>
              <p:cNvSpPr/>
              <p:nvPr/>
            </p:nvSpPr>
            <p:spPr>
              <a:xfrm>
                <a:off x="2348796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/>
                  <a:t>View 1</a:t>
                </a:r>
                <a:endParaRPr lang="en-GB" dirty="0"/>
              </a:p>
            </p:txBody>
          </p:sp>
          <p:sp>
            <p:nvSpPr>
              <p:cNvPr id="16" name="Rounded Rectangle 15"/>
              <p:cNvSpPr/>
              <p:nvPr/>
            </p:nvSpPr>
            <p:spPr>
              <a:xfrm>
                <a:off x="4447814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/>
                  <a:t>View 2</a:t>
                </a:r>
                <a:endParaRPr lang="en-GB" dirty="0"/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6040265" y="3327375"/>
                <a:ext cx="41549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400" dirty="0" smtClean="0"/>
                  <a:t>…</a:t>
                </a:r>
                <a:endParaRPr lang="en-GB" sz="2400" dirty="0"/>
              </a:p>
            </p:txBody>
          </p:sp>
          <p:sp>
            <p:nvSpPr>
              <p:cNvPr id="18" name="Rounded Rectangle 17"/>
              <p:cNvSpPr/>
              <p:nvPr/>
            </p:nvSpPr>
            <p:spPr>
              <a:xfrm>
                <a:off x="6660232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/>
                  <a:t>View n</a:t>
                </a:r>
                <a:endParaRPr lang="en-GB" dirty="0"/>
              </a:p>
            </p:txBody>
          </p:sp>
          <p:sp>
            <p:nvSpPr>
              <p:cNvPr id="19" name="Rounded Rectangle 18"/>
              <p:cNvSpPr/>
              <p:nvPr/>
            </p:nvSpPr>
            <p:spPr>
              <a:xfrm>
                <a:off x="4446743" y="415077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/>
                  <a:t>Conceptual Schema</a:t>
                </a:r>
                <a:endParaRPr lang="en-GB" dirty="0"/>
              </a:p>
            </p:txBody>
          </p:sp>
          <p:sp>
            <p:nvSpPr>
              <p:cNvPr id="20" name="Rounded Rectangle 19"/>
              <p:cNvSpPr/>
              <p:nvPr/>
            </p:nvSpPr>
            <p:spPr>
              <a:xfrm>
                <a:off x="4447814" y="523258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/>
                  <a:t>Internal Schema</a:t>
                </a:r>
                <a:endParaRPr lang="en-GB" dirty="0"/>
              </a:p>
            </p:txBody>
          </p:sp>
          <p:sp>
            <p:nvSpPr>
              <p:cNvPr id="21" name="Can 20"/>
              <p:cNvSpPr/>
              <p:nvPr/>
            </p:nvSpPr>
            <p:spPr>
              <a:xfrm>
                <a:off x="4507391" y="6222711"/>
                <a:ext cx="1319935" cy="508577"/>
              </a:xfrm>
              <a:prstGeom prst="can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dirty="0" smtClean="0"/>
                  <a:t>Database</a:t>
                </a:r>
                <a:endParaRPr lang="en-GB" sz="1400" dirty="0"/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2673195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 smtClean="0"/>
                  <a:t>User 1</a:t>
                </a:r>
                <a:endParaRPr lang="en-GB" sz="1600" dirty="0"/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4788049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 smtClean="0"/>
                  <a:t>User 2</a:t>
                </a:r>
                <a:endParaRPr lang="en-GB" sz="1600" dirty="0"/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7005850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 smtClean="0"/>
                  <a:t>User n</a:t>
                </a:r>
                <a:endParaRPr lang="en-GB" sz="16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95636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ANSI-SPARC External Level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 smtClean="0"/>
              <a:t>The external level is the </a:t>
            </a:r>
            <a:r>
              <a:rPr lang="en-GB" b="1" i="1" dirty="0" smtClean="0"/>
              <a:t>users</a:t>
            </a:r>
            <a:r>
              <a:rPr lang="en-GB" b="1" i="1" dirty="0"/>
              <a:t>’ view of the </a:t>
            </a:r>
            <a:r>
              <a:rPr lang="en-GB" b="1" i="1" dirty="0" smtClean="0"/>
              <a:t>database</a:t>
            </a:r>
            <a:r>
              <a:rPr lang="en-GB" dirty="0" smtClean="0"/>
              <a:t>, consisting </a:t>
            </a:r>
            <a:r>
              <a:rPr lang="en-GB" dirty="0"/>
              <a:t>of many different external views</a:t>
            </a:r>
            <a:r>
              <a:rPr lang="en-GB" dirty="0" smtClean="0"/>
              <a:t>.</a:t>
            </a:r>
          </a:p>
          <a:p>
            <a:r>
              <a:rPr lang="en-GB" dirty="0"/>
              <a:t>Describes that part of the database that is relevant to a particular user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is the part exposed by application programs, etc.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511912" y="2492896"/>
            <a:ext cx="8699562" cy="4104456"/>
            <a:chOff x="511912" y="1324512"/>
            <a:chExt cx="8699562" cy="4104456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3441" y="3645024"/>
              <a:ext cx="1157288" cy="1157288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14734" y="3645024"/>
              <a:ext cx="1157288" cy="1219010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511912" y="4782636"/>
              <a:ext cx="21579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 smtClean="0"/>
                <a:t>Sales Team</a:t>
              </a:r>
            </a:p>
            <a:p>
              <a:pPr algn="ctr"/>
              <a:r>
                <a:rPr lang="en-GB" dirty="0" smtClean="0"/>
                <a:t>(View of Sales Data)</a:t>
              </a:r>
              <a:endParaRPr lang="en-GB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934476" y="4782637"/>
              <a:ext cx="251780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 smtClean="0"/>
                <a:t>Customer Services</a:t>
              </a:r>
            </a:p>
            <a:p>
              <a:pPr algn="ctr"/>
              <a:r>
                <a:rPr lang="en-GB" dirty="0" smtClean="0"/>
                <a:t>(Customer Data Views )</a:t>
              </a:r>
              <a:endParaRPr lang="en-GB" dirty="0"/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804248" y="3645024"/>
              <a:ext cx="1428750" cy="1085850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5655372" y="4777558"/>
              <a:ext cx="3556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 smtClean="0"/>
                <a:t>Management Team</a:t>
              </a:r>
            </a:p>
            <a:p>
              <a:pPr algn="ctr"/>
              <a:r>
                <a:rPr lang="en-GB" dirty="0" smtClean="0"/>
                <a:t>(Aggregate Summary Data Views )</a:t>
              </a:r>
              <a:endParaRPr lang="en-GB" dirty="0"/>
            </a:p>
          </p:txBody>
        </p:sp>
        <p:cxnSp>
          <p:nvCxnSpPr>
            <p:cNvPr id="19" name="Straight Arrow Connector 18"/>
            <p:cNvCxnSpPr>
              <a:endCxn id="10" idx="0"/>
            </p:cNvCxnSpPr>
            <p:nvPr/>
          </p:nvCxnSpPr>
          <p:spPr>
            <a:xfrm flipH="1">
              <a:off x="1442085" y="1324512"/>
              <a:ext cx="3849995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>
              <a:endCxn id="11" idx="0"/>
            </p:cNvCxnSpPr>
            <p:nvPr/>
          </p:nvCxnSpPr>
          <p:spPr>
            <a:xfrm flipH="1">
              <a:off x="4193378" y="1324512"/>
              <a:ext cx="1098702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>
              <a:endCxn id="16" idx="1"/>
            </p:cNvCxnSpPr>
            <p:nvPr/>
          </p:nvCxnSpPr>
          <p:spPr>
            <a:xfrm>
              <a:off x="5292080" y="1324512"/>
              <a:ext cx="1512168" cy="28634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1240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ANSI-SPARC </a:t>
            </a:r>
            <a:r>
              <a:rPr lang="en-GB" dirty="0" smtClean="0"/>
              <a:t>Conceptual Level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dirty="0" smtClean="0"/>
              <a:t>The conceptual level is the </a:t>
            </a:r>
            <a:r>
              <a:rPr lang="en-GB" b="1" i="1" dirty="0" smtClean="0"/>
              <a:t>community </a:t>
            </a:r>
            <a:r>
              <a:rPr lang="en-GB" b="1" i="1" dirty="0"/>
              <a:t>view of the </a:t>
            </a:r>
            <a:r>
              <a:rPr lang="en-GB" b="1" i="1" dirty="0" smtClean="0"/>
              <a:t>database</a:t>
            </a:r>
            <a:r>
              <a:rPr lang="en-GB" dirty="0" smtClean="0"/>
              <a:t> (aka the logical level).</a:t>
            </a:r>
            <a:endParaRPr lang="en-GB" b="1" i="1" dirty="0"/>
          </a:p>
          <a:p>
            <a:r>
              <a:rPr lang="en-GB" dirty="0"/>
              <a:t>It specifies the information content of the entire database, independent of storage considerations.</a:t>
            </a:r>
          </a:p>
          <a:p>
            <a:r>
              <a:rPr lang="en-GB" dirty="0"/>
              <a:t>Describes </a:t>
            </a:r>
            <a:r>
              <a:rPr lang="en-GB" b="1" i="1" dirty="0"/>
              <a:t>what</a:t>
            </a:r>
            <a:r>
              <a:rPr lang="en-GB" dirty="0"/>
              <a:t> data is stored in the database and the relationships among the data, as well as constraints and security and integrity information.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2120" y="5085184"/>
            <a:ext cx="285750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597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ANSI-SPARC </a:t>
            </a:r>
            <a:r>
              <a:rPr lang="en-GB" dirty="0" smtClean="0"/>
              <a:t>Internal Level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internal level is the </a:t>
            </a:r>
            <a:r>
              <a:rPr lang="en-GB" b="1" i="1" dirty="0" smtClean="0"/>
              <a:t>computer’s view of the database</a:t>
            </a:r>
            <a:r>
              <a:rPr lang="en-GB" dirty="0" smtClean="0"/>
              <a:t>.</a:t>
            </a:r>
            <a:endParaRPr lang="en-GB" b="1" i="1" dirty="0" smtClean="0"/>
          </a:p>
          <a:p>
            <a:r>
              <a:rPr lang="en-GB" dirty="0" smtClean="0"/>
              <a:t>It is </a:t>
            </a:r>
            <a:r>
              <a:rPr lang="en-GB" dirty="0"/>
              <a:t>the physical representation of the database on the </a:t>
            </a:r>
            <a:r>
              <a:rPr lang="en-GB" dirty="0" smtClean="0"/>
              <a:t>computer.</a:t>
            </a:r>
          </a:p>
          <a:p>
            <a:r>
              <a:rPr lang="en-GB" dirty="0" smtClean="0"/>
              <a:t>Describes </a:t>
            </a:r>
            <a:r>
              <a:rPr lang="en-GB" b="1" i="1" dirty="0" smtClean="0"/>
              <a:t>how</a:t>
            </a:r>
            <a:r>
              <a:rPr lang="en-GB" dirty="0" smtClean="0"/>
              <a:t> the data </a:t>
            </a:r>
            <a:r>
              <a:rPr lang="en-GB" dirty="0"/>
              <a:t>is stored in </a:t>
            </a:r>
            <a:r>
              <a:rPr lang="en-GB" dirty="0" smtClean="0"/>
              <a:t>the database, and covers:</a:t>
            </a:r>
          </a:p>
          <a:p>
            <a:pPr lvl="1"/>
            <a:r>
              <a:rPr lang="en-GB" dirty="0"/>
              <a:t>the physical implementation of the database to achieve optimal performance and storage space </a:t>
            </a:r>
            <a:r>
              <a:rPr lang="en-GB" dirty="0" smtClean="0"/>
              <a:t>utilisation,</a:t>
            </a:r>
            <a:endParaRPr lang="en-GB" dirty="0"/>
          </a:p>
          <a:p>
            <a:pPr lvl="1"/>
            <a:r>
              <a:rPr lang="en-GB" dirty="0"/>
              <a:t>the data structures and file organisations used to store data on the storage </a:t>
            </a:r>
            <a:r>
              <a:rPr lang="en-GB" dirty="0" smtClean="0"/>
              <a:t>device.</a:t>
            </a:r>
          </a:p>
          <a:p>
            <a:r>
              <a:rPr lang="en-GB" dirty="0" smtClean="0"/>
              <a:t>It specifies how data is represented, records are sequenced, pointers and indexes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31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Describing Data at the Three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overall description of the database is called the </a:t>
            </a:r>
            <a:r>
              <a:rPr lang="en-GB" b="1" dirty="0"/>
              <a:t>database schema</a:t>
            </a:r>
            <a:r>
              <a:rPr lang="en-GB" dirty="0"/>
              <a:t>.</a:t>
            </a:r>
          </a:p>
          <a:p>
            <a:r>
              <a:rPr lang="en-GB" dirty="0"/>
              <a:t>Three different types of schema exist and </a:t>
            </a:r>
            <a:r>
              <a:rPr lang="en-GB" dirty="0" smtClean="0"/>
              <a:t>they are </a:t>
            </a:r>
            <a:r>
              <a:rPr lang="en-GB" dirty="0"/>
              <a:t>defined according to the three levels:</a:t>
            </a:r>
          </a:p>
          <a:p>
            <a:pPr lvl="1"/>
            <a:r>
              <a:rPr lang="en-GB" b="1" i="1" dirty="0"/>
              <a:t>External schemas</a:t>
            </a:r>
            <a:r>
              <a:rPr lang="en-GB" dirty="0"/>
              <a:t> are many and describe the various different views of data. They are written in DML.</a:t>
            </a:r>
          </a:p>
          <a:p>
            <a:pPr lvl="1"/>
            <a:r>
              <a:rPr lang="en-GB" b="1" i="1" dirty="0"/>
              <a:t>Conceptual </a:t>
            </a:r>
            <a:r>
              <a:rPr lang="en-GB" b="1" i="1" dirty="0" smtClean="0"/>
              <a:t>(or Logical) schema</a:t>
            </a:r>
            <a:r>
              <a:rPr lang="en-GB" dirty="0"/>
              <a:t>, written in DDL, describes all the entities, attributes and relationships, as well as any integrity constraints.</a:t>
            </a:r>
          </a:p>
          <a:p>
            <a:pPr lvl="1"/>
            <a:r>
              <a:rPr lang="en-GB" b="1" i="1" dirty="0"/>
              <a:t>Internal schema</a:t>
            </a:r>
            <a:r>
              <a:rPr lang="en-GB" dirty="0"/>
              <a:t>, written in DDL, is a complete description of the internal model, i.e. definitions of the physical storage and organisation structures</a:t>
            </a:r>
            <a:r>
              <a:rPr lang="en-GB" dirty="0" smtClean="0"/>
              <a:t>.</a:t>
            </a:r>
          </a:p>
          <a:p>
            <a:r>
              <a:rPr lang="en-GB" i="1" dirty="0" smtClean="0"/>
              <a:t>We will be looking at conceptual schemas today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8004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Differences Between the Levels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6238681"/>
              </p:ext>
            </p:extLst>
          </p:nvPr>
        </p:nvGraphicFramePr>
        <p:xfrm>
          <a:off x="609601" y="2204864"/>
          <a:ext cx="446645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93291"/>
                <a:gridCol w="893291"/>
                <a:gridCol w="893291"/>
                <a:gridCol w="893291"/>
                <a:gridCol w="893291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age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salary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2220947"/>
              </p:ext>
            </p:extLst>
          </p:nvPr>
        </p:nvGraphicFramePr>
        <p:xfrm>
          <a:off x="5436480" y="2202430"/>
          <a:ext cx="3456000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8000"/>
                <a:gridCol w="792000"/>
                <a:gridCol w="792000"/>
                <a:gridCol w="1044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branchNo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39552" y="1833098"/>
            <a:ext cx="2247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External View </a:t>
            </a:r>
            <a:r>
              <a:rPr lang="en-GB" dirty="0" smtClean="0"/>
              <a:t>1: HR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364088" y="1833098"/>
            <a:ext cx="2647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External View </a:t>
            </a:r>
            <a:r>
              <a:rPr lang="en-GB" dirty="0" smtClean="0"/>
              <a:t>2: Branch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304151"/>
              </p:ext>
            </p:extLst>
          </p:nvPr>
        </p:nvGraphicFramePr>
        <p:xfrm>
          <a:off x="1403648" y="3371080"/>
          <a:ext cx="614456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20113"/>
                <a:gridCol w="1020113"/>
                <a:gridCol w="1020113"/>
                <a:gridCol w="1020113"/>
                <a:gridCol w="1020113"/>
                <a:gridCol w="1044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DOB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salary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 smtClean="0"/>
                        <a:t>branchNo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539552" y="3003428"/>
            <a:ext cx="3115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Conceptual Level</a:t>
            </a:r>
            <a:r>
              <a:rPr lang="en-GB" dirty="0" smtClean="0"/>
              <a:t>: Staff Table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555776" y="2573270"/>
            <a:ext cx="1114953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5796136" y="2573270"/>
            <a:ext cx="846699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120310" y="4221088"/>
            <a:ext cx="288373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/>
              <a:t>s</a:t>
            </a:r>
            <a:r>
              <a:rPr lang="en-GB" sz="1600" dirty="0" err="1" smtClean="0"/>
              <a:t>truct</a:t>
            </a:r>
            <a:r>
              <a:rPr lang="en-GB" sz="1600" dirty="0" smtClean="0"/>
              <a:t> Staff {</a:t>
            </a:r>
          </a:p>
          <a:p>
            <a:r>
              <a:rPr lang="en-GB" sz="1600" dirty="0"/>
              <a:t>	</a:t>
            </a:r>
            <a:r>
              <a:rPr lang="en-GB" sz="1600" dirty="0" err="1" smtClean="0"/>
              <a:t>int</a:t>
            </a:r>
            <a:r>
              <a:rPr lang="en-GB" sz="1600" dirty="0" smtClean="0"/>
              <a:t> </a:t>
            </a:r>
            <a:r>
              <a:rPr lang="en-GB" sz="1600" dirty="0" err="1" smtClean="0"/>
              <a:t>staffNo</a:t>
            </a:r>
            <a:r>
              <a:rPr lang="en-GB" sz="1600" dirty="0" smtClean="0"/>
              <a:t>;</a:t>
            </a:r>
          </a:p>
          <a:p>
            <a:r>
              <a:rPr lang="en-GB" sz="1600" dirty="0" smtClean="0"/>
              <a:t>	</a:t>
            </a:r>
            <a:r>
              <a:rPr lang="en-GB" sz="1600" dirty="0" err="1" smtClean="0"/>
              <a:t>int</a:t>
            </a:r>
            <a:r>
              <a:rPr lang="en-GB" sz="1600" dirty="0" smtClean="0"/>
              <a:t> </a:t>
            </a:r>
            <a:r>
              <a:rPr lang="en-GB" sz="1600" dirty="0" err="1" smtClean="0"/>
              <a:t>branchNo</a:t>
            </a:r>
            <a:r>
              <a:rPr lang="en-GB" sz="1600" dirty="0" smtClean="0"/>
              <a:t>;</a:t>
            </a:r>
          </a:p>
          <a:p>
            <a:r>
              <a:rPr lang="en-GB" sz="1600" dirty="0"/>
              <a:t>	</a:t>
            </a:r>
            <a:r>
              <a:rPr lang="en-GB" sz="1600" dirty="0" smtClean="0"/>
              <a:t>char </a:t>
            </a:r>
            <a:r>
              <a:rPr lang="en-GB" sz="1600" dirty="0" err="1" smtClean="0"/>
              <a:t>fName</a:t>
            </a:r>
            <a:r>
              <a:rPr lang="en-GB" sz="1600" dirty="0" smtClean="0"/>
              <a:t> [15];</a:t>
            </a:r>
          </a:p>
          <a:p>
            <a:r>
              <a:rPr lang="en-GB" sz="1600" dirty="0"/>
              <a:t>	</a:t>
            </a:r>
            <a:r>
              <a:rPr lang="en-GB" sz="1600" dirty="0" smtClean="0"/>
              <a:t>char </a:t>
            </a:r>
            <a:r>
              <a:rPr lang="en-GB" sz="1600" dirty="0" err="1" smtClean="0"/>
              <a:t>lName</a:t>
            </a:r>
            <a:r>
              <a:rPr lang="en-GB" sz="1600" dirty="0" smtClean="0"/>
              <a:t> [15];</a:t>
            </a:r>
          </a:p>
          <a:p>
            <a:r>
              <a:rPr lang="en-GB" sz="1600" dirty="0"/>
              <a:t>	</a:t>
            </a:r>
            <a:r>
              <a:rPr lang="en-GB" sz="1600" dirty="0" err="1" smtClean="0"/>
              <a:t>struct</a:t>
            </a:r>
            <a:r>
              <a:rPr lang="en-GB" sz="1600" dirty="0" smtClean="0"/>
              <a:t> date DOB;</a:t>
            </a:r>
          </a:p>
          <a:p>
            <a:r>
              <a:rPr lang="en-GB" sz="1600" dirty="0"/>
              <a:t>	</a:t>
            </a:r>
            <a:r>
              <a:rPr lang="en-GB" sz="1600" dirty="0" smtClean="0"/>
              <a:t>float salary;</a:t>
            </a:r>
          </a:p>
          <a:p>
            <a:r>
              <a:rPr lang="en-GB" sz="1600" dirty="0"/>
              <a:t>	</a:t>
            </a:r>
            <a:r>
              <a:rPr lang="en-GB" sz="1600" dirty="0" err="1" smtClean="0"/>
              <a:t>struct</a:t>
            </a:r>
            <a:r>
              <a:rPr lang="en-GB" sz="1600" dirty="0" smtClean="0"/>
              <a:t> STAFF *next;</a:t>
            </a:r>
          </a:p>
          <a:p>
            <a:r>
              <a:rPr lang="en-GB" sz="1600" dirty="0" smtClean="0"/>
              <a:t>}</a:t>
            </a:r>
          </a:p>
          <a:p>
            <a:r>
              <a:rPr lang="en-GB" sz="1600" dirty="0" smtClean="0"/>
              <a:t>index </a:t>
            </a:r>
            <a:r>
              <a:rPr lang="en-GB" sz="1600" dirty="0" err="1" smtClean="0"/>
              <a:t>staffNo</a:t>
            </a:r>
            <a:r>
              <a:rPr lang="en-GB" sz="1600" dirty="0" smtClean="0"/>
              <a:t>; index </a:t>
            </a:r>
            <a:r>
              <a:rPr lang="en-GB" sz="1600" dirty="0" err="1" smtClean="0"/>
              <a:t>branchNo</a:t>
            </a:r>
            <a:r>
              <a:rPr lang="en-GB" sz="1600" dirty="0" smtClean="0"/>
              <a:t>;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539551" y="5003884"/>
            <a:ext cx="1711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Internal Level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5580112" y="5939988"/>
            <a:ext cx="3367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/* pointer to next Staff record */</a:t>
            </a:r>
            <a:endParaRPr lang="en-GB" dirty="0"/>
          </a:p>
        </p:txBody>
      </p:sp>
      <p:cxnSp>
        <p:nvCxnSpPr>
          <p:cNvPr id="19" name="Straight Arrow Connector 18"/>
          <p:cNvCxnSpPr>
            <a:stCxn id="17" idx="1"/>
          </p:cNvCxnSpPr>
          <p:nvPr/>
        </p:nvCxnSpPr>
        <p:spPr>
          <a:xfrm flipH="1">
            <a:off x="4932040" y="612465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580112" y="6381328"/>
            <a:ext cx="3492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/* define indexes for Staff table */</a:t>
            </a:r>
            <a:endParaRPr lang="en-GB" dirty="0"/>
          </a:p>
        </p:txBody>
      </p:sp>
      <p:cxnSp>
        <p:nvCxnSpPr>
          <p:cNvPr id="23" name="Straight Arrow Connector 22"/>
          <p:cNvCxnSpPr>
            <a:stCxn id="22" idx="1"/>
          </p:cNvCxnSpPr>
          <p:nvPr/>
        </p:nvCxnSpPr>
        <p:spPr>
          <a:xfrm flipH="1">
            <a:off x="4932040" y="656599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3212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System </a:t>
            </a:r>
            <a:r>
              <a:rPr lang="en-GB" dirty="0" err="1" smtClean="0"/>
              <a:t>Catalog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 a DBMS, the “data about the data”, the metadata, is stored in the system </a:t>
            </a:r>
            <a:r>
              <a:rPr lang="en-GB" dirty="0" err="1" smtClean="0"/>
              <a:t>catalog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is </a:t>
            </a:r>
            <a:r>
              <a:rPr lang="en-GB" dirty="0"/>
              <a:t>also called the “data dictionary” or “data directory</a:t>
            </a:r>
            <a:r>
              <a:rPr lang="en-GB" dirty="0" smtClean="0"/>
              <a:t>”.</a:t>
            </a:r>
          </a:p>
          <a:p>
            <a:r>
              <a:rPr lang="en-GB" dirty="0" smtClean="0"/>
              <a:t>It is a repository of information, stored </a:t>
            </a:r>
            <a:r>
              <a:rPr lang="en-GB" dirty="0"/>
              <a:t>in a set of </a:t>
            </a:r>
            <a:r>
              <a:rPr lang="en-GB" dirty="0" smtClean="0"/>
              <a:t>tables, describing all objects in the database, e.g.:</a:t>
            </a:r>
          </a:p>
          <a:p>
            <a:pPr lvl="1"/>
            <a:r>
              <a:rPr lang="en-GB" dirty="0"/>
              <a:t>External, conceptual and internal schemas and their mappings</a:t>
            </a:r>
          </a:p>
          <a:p>
            <a:pPr lvl="1"/>
            <a:r>
              <a:rPr lang="en-GB" dirty="0" smtClean="0"/>
              <a:t>Names, types and sizes of data items.</a:t>
            </a:r>
          </a:p>
          <a:p>
            <a:pPr lvl="1"/>
            <a:r>
              <a:rPr lang="en-GB" dirty="0" smtClean="0"/>
              <a:t>Names of relationships, integrity constraints of the data</a:t>
            </a:r>
          </a:p>
          <a:p>
            <a:pPr lvl="1"/>
            <a:r>
              <a:rPr lang="en-GB" dirty="0" smtClean="0"/>
              <a:t>Names of authorised users with access to the data</a:t>
            </a:r>
          </a:p>
          <a:p>
            <a:pPr lvl="1"/>
            <a:r>
              <a:rPr lang="en-GB" dirty="0" smtClean="0"/>
              <a:t>Usage statistics and audit information,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75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Demo: MS SQL Server System </a:t>
            </a:r>
            <a:r>
              <a:rPr lang="en-GB" dirty="0" err="1" smtClean="0"/>
              <a:t>Catalog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11683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Can we all connect to the database server?</a:t>
            </a:r>
          </a:p>
          <a:p>
            <a:r>
              <a:rPr lang="en-GB" dirty="0" smtClean="0"/>
              <a:t>Launch SQL Server 2014 Management Studio.</a:t>
            </a:r>
          </a:p>
          <a:p>
            <a:r>
              <a:rPr lang="en-GB" dirty="0"/>
              <a:t>The Server Name is: </a:t>
            </a:r>
            <a:r>
              <a:rPr lang="en-GB" b="1" dirty="0" smtClean="0"/>
              <a:t>SC-MINASI\KEMISQL</a:t>
            </a:r>
            <a:r>
              <a:rPr lang="en-GB" dirty="0" smtClean="0"/>
              <a:t>.</a:t>
            </a:r>
            <a:endParaRPr lang="en-GB" b="1" dirty="0" smtClean="0"/>
          </a:p>
          <a:p>
            <a:r>
              <a:rPr lang="en-GB" dirty="0" smtClean="0"/>
              <a:t>Use Windows Authentication to connect.</a:t>
            </a:r>
            <a:endParaRPr lang="en-GB" dirty="0"/>
          </a:p>
        </p:txBody>
      </p:sp>
      <p:pic>
        <p:nvPicPr>
          <p:cNvPr id="2050" name="Picture 2" descr="C:\Users\sc-ka\AppData\Local\Temp\SNAGHTML349fd2dc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798" y="3717032"/>
            <a:ext cx="4057650" cy="3057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343" y="3717032"/>
            <a:ext cx="2466667" cy="2971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665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 SQL Server System </a:t>
            </a:r>
            <a:r>
              <a:rPr lang="en-GB" dirty="0" err="1" smtClean="0"/>
              <a:t>Catalog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4632"/>
          <a:stretch/>
        </p:blipFill>
        <p:spPr>
          <a:xfrm>
            <a:off x="612648" y="1620372"/>
            <a:ext cx="2647950" cy="12603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-1" b="24594"/>
          <a:stretch/>
        </p:blipFill>
        <p:spPr>
          <a:xfrm>
            <a:off x="4067944" y="1620372"/>
            <a:ext cx="4505325" cy="519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96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Mapping the Schemas to the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DBMS is responsible for mapping between the three types of schema</a:t>
            </a:r>
            <a:r>
              <a:rPr lang="en-GB" dirty="0" smtClean="0"/>
              <a:t>. It does this via:</a:t>
            </a:r>
            <a:endParaRPr lang="en-GB" dirty="0"/>
          </a:p>
          <a:p>
            <a:pPr lvl="1"/>
            <a:r>
              <a:rPr lang="en-GB" b="1" dirty="0"/>
              <a:t>External/Conceptual </a:t>
            </a:r>
            <a:r>
              <a:rPr lang="en-GB" b="1" dirty="0" smtClean="0"/>
              <a:t>Mapping</a:t>
            </a:r>
            <a:r>
              <a:rPr lang="en-GB" dirty="0" smtClean="0"/>
              <a:t>: transforms requests and results between the external and conceptual levels.</a:t>
            </a:r>
          </a:p>
          <a:p>
            <a:pPr lvl="2"/>
            <a:r>
              <a:rPr lang="en-GB" dirty="0"/>
              <a:t>confirms that each external schema is derivable from the conceptual schema - e.g. you are not trying to </a:t>
            </a:r>
            <a:r>
              <a:rPr lang="en-GB" dirty="0" smtClean="0"/>
              <a:t>request/display </a:t>
            </a:r>
            <a:r>
              <a:rPr lang="en-GB" dirty="0"/>
              <a:t>a field that does not exist.</a:t>
            </a:r>
            <a:endParaRPr lang="en-GB" dirty="0" smtClean="0"/>
          </a:p>
          <a:p>
            <a:pPr lvl="1"/>
            <a:r>
              <a:rPr lang="en-GB" b="1" dirty="0"/>
              <a:t>Conceptual/Internal </a:t>
            </a:r>
            <a:r>
              <a:rPr lang="en-GB" b="1" dirty="0" smtClean="0"/>
              <a:t>Mapping</a:t>
            </a:r>
            <a:r>
              <a:rPr lang="en-GB" dirty="0" smtClean="0"/>
              <a:t>: transforms requests and results between the conceptual and internal levels.</a:t>
            </a:r>
          </a:p>
          <a:p>
            <a:pPr lvl="2"/>
            <a:r>
              <a:rPr lang="en-GB" dirty="0" smtClean="0"/>
              <a:t>Enables the DBMS </a:t>
            </a:r>
            <a:r>
              <a:rPr lang="en-GB" dirty="0"/>
              <a:t>to find the actual record(s) in physical storage and the constraints to be enforced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Resolves any differences in names, data types, ordering, etc. if and when changed.</a:t>
            </a:r>
          </a:p>
          <a:p>
            <a:pPr lvl="2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5466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DBMS Mapping Between the Schemas</a:t>
            </a:r>
            <a:br>
              <a:rPr lang="en-GB" dirty="0" smtClean="0"/>
            </a:br>
            <a:r>
              <a:rPr lang="en-GB" dirty="0" smtClean="0"/>
              <a:t>(A simplified view)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059832" y="1589891"/>
            <a:ext cx="352137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User requests Staff Record S101 through application user interface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3059832" y="2471360"/>
            <a:ext cx="3528392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DBMS receives request and checks user’s external schema and external/conceptual mapping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3059832" y="3672545"/>
            <a:ext cx="3528392" cy="3385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Is user authorised for this view?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59832" y="4319379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DBMS checks conceptual/internal mapping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3059832" y="5243212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Determines </a:t>
            </a:r>
            <a:r>
              <a:rPr lang="en-GB" sz="1600" dirty="0"/>
              <a:t>internal structures and </a:t>
            </a:r>
            <a:r>
              <a:rPr lang="en-GB" sz="1600" dirty="0" smtClean="0"/>
              <a:t>physical location of record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3059832" y="6167045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Locates record and passes back to user, otherwise returns error</a:t>
            </a:r>
            <a:endParaRPr lang="en-GB" sz="1600" dirty="0"/>
          </a:p>
        </p:txBody>
      </p:sp>
      <p:cxnSp>
        <p:nvCxnSpPr>
          <p:cNvPr id="12" name="Straight Arrow Connector 11"/>
          <p:cNvCxnSpPr>
            <a:stCxn id="4" idx="2"/>
            <a:endCxn id="6" idx="0"/>
          </p:cNvCxnSpPr>
          <p:nvPr/>
        </p:nvCxnSpPr>
        <p:spPr>
          <a:xfrm>
            <a:off x="4820519" y="2174666"/>
            <a:ext cx="3509" cy="2966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6" idx="2"/>
            <a:endCxn id="7" idx="0"/>
          </p:cNvCxnSpPr>
          <p:nvPr/>
        </p:nvCxnSpPr>
        <p:spPr>
          <a:xfrm>
            <a:off x="4824028" y="3302357"/>
            <a:ext cx="0" cy="370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2"/>
            <a:endCxn id="8" idx="0"/>
          </p:cNvCxnSpPr>
          <p:nvPr/>
        </p:nvCxnSpPr>
        <p:spPr>
          <a:xfrm>
            <a:off x="4824028" y="4011099"/>
            <a:ext cx="0" cy="3082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9" idx="0"/>
          </p:cNvCxnSpPr>
          <p:nvPr/>
        </p:nvCxnSpPr>
        <p:spPr>
          <a:xfrm>
            <a:off x="4824028" y="4904154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9" idx="2"/>
            <a:endCxn id="10" idx="0"/>
          </p:cNvCxnSpPr>
          <p:nvPr/>
        </p:nvCxnSpPr>
        <p:spPr>
          <a:xfrm>
            <a:off x="4824028" y="5827987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919562" y="3995772"/>
            <a:ext cx="4365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 smtClean="0"/>
              <a:t>Yes</a:t>
            </a:r>
            <a:endParaRPr lang="en-GB" sz="1400" dirty="0"/>
          </a:p>
        </p:txBody>
      </p:sp>
      <p:cxnSp>
        <p:nvCxnSpPr>
          <p:cNvPr id="58" name="Straight Connector 57"/>
          <p:cNvCxnSpPr>
            <a:stCxn id="7" idx="1"/>
          </p:cNvCxnSpPr>
          <p:nvPr/>
        </p:nvCxnSpPr>
        <p:spPr>
          <a:xfrm flipH="1">
            <a:off x="1619672" y="384182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Elbow Connector 59"/>
          <p:cNvCxnSpPr>
            <a:endCxn id="4" idx="1"/>
          </p:cNvCxnSpPr>
          <p:nvPr/>
        </p:nvCxnSpPr>
        <p:spPr>
          <a:xfrm rot="5400000" flipH="1" flipV="1">
            <a:off x="1359981" y="2141971"/>
            <a:ext cx="1959543" cy="144016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1979712" y="3573016"/>
            <a:ext cx="4010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No</a:t>
            </a:r>
            <a:endParaRPr lang="en-GB" sz="1400" dirty="0"/>
          </a:p>
        </p:txBody>
      </p:sp>
      <p:cxnSp>
        <p:nvCxnSpPr>
          <p:cNvPr id="63" name="Straight Connector 62"/>
          <p:cNvCxnSpPr>
            <a:stCxn id="10" idx="3"/>
          </p:cNvCxnSpPr>
          <p:nvPr/>
        </p:nvCxnSpPr>
        <p:spPr>
          <a:xfrm flipV="1">
            <a:off x="6588224" y="6459432"/>
            <a:ext cx="158417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Elbow Connector 64"/>
          <p:cNvCxnSpPr>
            <a:endCxn id="4" idx="3"/>
          </p:cNvCxnSpPr>
          <p:nvPr/>
        </p:nvCxnSpPr>
        <p:spPr>
          <a:xfrm rot="16200000" flipV="1">
            <a:off x="5088227" y="3375259"/>
            <a:ext cx="4577153" cy="159119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Left Brace 65"/>
          <p:cNvSpPr/>
          <p:nvPr/>
        </p:nvSpPr>
        <p:spPr>
          <a:xfrm>
            <a:off x="899592" y="1700808"/>
            <a:ext cx="216024" cy="237626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 smtClean="0"/>
              <a:t>External/Conceptual</a:t>
            </a:r>
          </a:p>
          <a:p>
            <a:pPr algn="ctr"/>
            <a:r>
              <a:rPr lang="en-GB" dirty="0" smtClean="0"/>
              <a:t>Mapping</a:t>
            </a:r>
            <a:endParaRPr lang="en-GB" dirty="0"/>
          </a:p>
        </p:txBody>
      </p:sp>
      <p:sp>
        <p:nvSpPr>
          <p:cNvPr id="67" name="Left Brace 66"/>
          <p:cNvSpPr/>
          <p:nvPr/>
        </p:nvSpPr>
        <p:spPr>
          <a:xfrm>
            <a:off x="906610" y="4221087"/>
            <a:ext cx="216024" cy="239600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 smtClean="0"/>
              <a:t>Conceptual/Internal</a:t>
            </a:r>
          </a:p>
          <a:p>
            <a:pPr algn="ctr"/>
            <a:r>
              <a:rPr lang="en-GB" dirty="0" smtClean="0"/>
              <a:t>Mapping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17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a Three-Level Architecture?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objective of the three-level architecture is to </a:t>
            </a:r>
            <a:r>
              <a:rPr lang="en-GB" b="1" i="1" dirty="0" smtClean="0"/>
              <a:t>separate each user’s view of the database from the way it is physically represented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separation is desirable as:</a:t>
            </a:r>
          </a:p>
          <a:p>
            <a:pPr lvl="1"/>
            <a:r>
              <a:rPr lang="en-GB" dirty="0" smtClean="0"/>
              <a:t>All users should be able to access the same data, but</a:t>
            </a:r>
          </a:p>
          <a:p>
            <a:pPr lvl="1"/>
            <a:r>
              <a:rPr lang="en-GB" dirty="0" smtClean="0"/>
              <a:t>Different users need different customised views of the same data.</a:t>
            </a:r>
          </a:p>
          <a:p>
            <a:pPr lvl="1"/>
            <a:r>
              <a:rPr lang="en-GB" dirty="0" smtClean="0"/>
              <a:t>A user’s view should be immune to changes made in other views.</a:t>
            </a:r>
          </a:p>
          <a:p>
            <a:pPr lvl="1"/>
            <a:r>
              <a:rPr lang="en-GB" dirty="0" smtClean="0"/>
              <a:t>Users should not have to deal with or know the complexities of the physical storage details.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948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a Three-Level Architecture?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 smtClean="0"/>
              <a:t>The DBA should be able to change database storage structures without changing users’ views.</a:t>
            </a:r>
          </a:p>
          <a:p>
            <a:pPr lvl="1"/>
            <a:r>
              <a:rPr lang="en-GB" dirty="0" smtClean="0"/>
              <a:t>The internal database structure should be unaffected by changes to the physical aspects of storage, e.g. changes to new storage device.</a:t>
            </a:r>
          </a:p>
          <a:p>
            <a:pPr lvl="1"/>
            <a:r>
              <a:rPr lang="en-GB" dirty="0" smtClean="0"/>
              <a:t>The DBA should be able to change the conceptual structure of the database without affecting all users.</a:t>
            </a:r>
          </a:p>
          <a:p>
            <a:r>
              <a:rPr lang="en-GB" dirty="0" smtClean="0"/>
              <a:t>The three-level architecture helps to achieve all of these by providing </a:t>
            </a:r>
            <a:r>
              <a:rPr lang="en-GB" b="1" dirty="0" smtClean="0"/>
              <a:t>data independence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13406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Data Independence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b="1" dirty="0" smtClean="0"/>
              <a:t>Data independence</a:t>
            </a:r>
            <a:r>
              <a:rPr lang="en-GB" dirty="0" smtClean="0"/>
              <a:t> means that the upper levels are unaffected by changes to lower levels.</a:t>
            </a:r>
          </a:p>
          <a:p>
            <a:r>
              <a:rPr lang="en-GB" dirty="0" smtClean="0"/>
              <a:t>Two kinds of data independence:</a:t>
            </a:r>
          </a:p>
          <a:p>
            <a:pPr lvl="1"/>
            <a:r>
              <a:rPr lang="en-GB" b="1" i="1" dirty="0" smtClean="0"/>
              <a:t>Logical Data Independence</a:t>
            </a:r>
            <a:r>
              <a:rPr lang="en-GB" dirty="0" smtClean="0"/>
              <a:t>: immunity of the external schema to changes in the conceptual schema.</a:t>
            </a:r>
          </a:p>
          <a:p>
            <a:pPr lvl="2"/>
            <a:r>
              <a:rPr lang="en-GB" dirty="0" smtClean="0"/>
              <a:t>E.g. addition/removal of new entities should be possible without having to change external schema or rewrite application programs.</a:t>
            </a:r>
          </a:p>
          <a:p>
            <a:pPr lvl="1"/>
            <a:r>
              <a:rPr lang="en-GB" b="1" i="1" dirty="0" smtClean="0"/>
              <a:t>Physical Data Independence</a:t>
            </a:r>
            <a:r>
              <a:rPr lang="en-GB" dirty="0" smtClean="0"/>
              <a:t>: immunity of the conceptual schema to changes in the internal schema.</a:t>
            </a:r>
          </a:p>
          <a:p>
            <a:pPr lvl="2"/>
            <a:r>
              <a:rPr lang="en-GB" dirty="0" smtClean="0"/>
              <a:t>Changes to the internal schema (e.g. different file organisations, storage structures or devices, etc.) should be possible without having to change the conceptual or external schema.</a:t>
            </a:r>
          </a:p>
        </p:txBody>
      </p:sp>
    </p:spTree>
    <p:extLst>
      <p:ext uri="{BB962C8B-B14F-4D97-AF65-F5344CB8AC3E}">
        <p14:creationId xmlns:p14="http://schemas.microsoft.com/office/powerpoint/2010/main" val="3961755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</a:t>
            </a:r>
            <a:r>
              <a:rPr lang="en-GB" dirty="0" smtClean="0"/>
              <a:t>Independence and the ANSI-SPARC </a:t>
            </a:r>
            <a:r>
              <a:rPr lang="en-GB" dirty="0"/>
              <a:t>Three-Level </a:t>
            </a:r>
            <a:r>
              <a:rPr lang="en-GB" dirty="0" smtClean="0"/>
              <a:t>Architecture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06471" y="3123043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External/conceptual mapping</a:t>
            </a:r>
            <a:endParaRPr lang="en-GB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7789723" y="3127650"/>
            <a:ext cx="1433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Logical data Independence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300773" y="5085184"/>
            <a:ext cx="2088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Conceptual/internal mapping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7789723" y="5085184"/>
            <a:ext cx="14589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Physical data independence</a:t>
            </a:r>
            <a:endParaRPr lang="en-GB" sz="1600" dirty="0"/>
          </a:p>
        </p:txBody>
      </p:sp>
      <p:cxnSp>
        <p:nvCxnSpPr>
          <p:cNvPr id="9" name="Straight Connector 8"/>
          <p:cNvCxnSpPr>
            <a:stCxn id="15" idx="2"/>
            <a:endCxn id="18" idx="0"/>
          </p:cNvCxnSpPr>
          <p:nvPr/>
        </p:nvCxnSpPr>
        <p:spPr>
          <a:xfrm flipH="1">
            <a:off x="5240991" y="2488289"/>
            <a:ext cx="5697" cy="130075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stCxn id="17" idx="2"/>
            <a:endCxn id="18" idx="3"/>
          </p:cNvCxnSpPr>
          <p:nvPr/>
        </p:nvCxnSpPr>
        <p:spPr>
          <a:xfrm flipH="1">
            <a:off x="5961071" y="2488289"/>
            <a:ext cx="1851289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stCxn id="14" idx="2"/>
            <a:endCxn id="18" idx="1"/>
          </p:cNvCxnSpPr>
          <p:nvPr/>
        </p:nvCxnSpPr>
        <p:spPr>
          <a:xfrm>
            <a:off x="2843808" y="2488289"/>
            <a:ext cx="1677103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18" idx="2"/>
            <a:endCxn id="19" idx="0"/>
          </p:cNvCxnSpPr>
          <p:nvPr/>
        </p:nvCxnSpPr>
        <p:spPr>
          <a:xfrm>
            <a:off x="5240991" y="4509120"/>
            <a:ext cx="5697" cy="137106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212372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External Schema 1</a:t>
            </a:r>
            <a:endParaRPr lang="en-GB" dirty="0"/>
          </a:p>
        </p:txBody>
      </p:sp>
      <p:sp>
        <p:nvSpPr>
          <p:cNvPr id="15" name="Rounded Rectangle 14"/>
          <p:cNvSpPr/>
          <p:nvPr/>
        </p:nvSpPr>
        <p:spPr>
          <a:xfrm>
            <a:off x="452660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External Schema 2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6119059" y="2026624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…</a:t>
            </a:r>
            <a:endParaRPr lang="en-GB" sz="2400" dirty="0"/>
          </a:p>
        </p:txBody>
      </p:sp>
      <p:sp>
        <p:nvSpPr>
          <p:cNvPr id="17" name="Rounded Rectangle 16"/>
          <p:cNvSpPr/>
          <p:nvPr/>
        </p:nvSpPr>
        <p:spPr>
          <a:xfrm>
            <a:off x="7092280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External Schema n</a:t>
            </a:r>
            <a:endParaRPr lang="en-GB" dirty="0"/>
          </a:p>
        </p:txBody>
      </p:sp>
      <p:sp>
        <p:nvSpPr>
          <p:cNvPr id="18" name="Rounded Rectangle 17"/>
          <p:cNvSpPr/>
          <p:nvPr/>
        </p:nvSpPr>
        <p:spPr>
          <a:xfrm>
            <a:off x="4520911" y="3789040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Conceptual Schema</a:t>
            </a:r>
            <a:endParaRPr lang="en-GB" dirty="0"/>
          </a:p>
        </p:txBody>
      </p:sp>
      <p:sp>
        <p:nvSpPr>
          <p:cNvPr id="19" name="Rounded Rectangle 18"/>
          <p:cNvSpPr/>
          <p:nvPr/>
        </p:nvSpPr>
        <p:spPr>
          <a:xfrm>
            <a:off x="4526608" y="588018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Internal Schema</a:t>
            </a:r>
            <a:endParaRPr lang="en-GB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360504" y="3424645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342920" y="5386787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251520" y="3598227"/>
            <a:ext cx="46161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 smtClean="0"/>
              <a:t>Transforms requests and results between the external and conceptual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 smtClean="0"/>
              <a:t>Maps </a:t>
            </a:r>
            <a:r>
              <a:rPr lang="en-GB" sz="1200" i="1" dirty="0"/>
              <a:t>names in the user’s view to the relevant part in the conceptual </a:t>
            </a:r>
            <a:r>
              <a:rPr lang="en-GB" sz="1200" i="1" dirty="0" smtClean="0"/>
              <a:t>schema.</a:t>
            </a:r>
            <a:endParaRPr lang="en-GB" sz="1200" i="1" dirty="0"/>
          </a:p>
        </p:txBody>
      </p:sp>
      <p:sp>
        <p:nvSpPr>
          <p:cNvPr id="36" name="TextBox 35"/>
          <p:cNvSpPr txBox="1"/>
          <p:nvPr/>
        </p:nvSpPr>
        <p:spPr>
          <a:xfrm>
            <a:off x="251520" y="5587405"/>
            <a:ext cx="4392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 smtClean="0"/>
              <a:t>Transforms requests and results between the conceptual and internal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Enables the DBMS to find the actual record or combination of records in physical storage that constitute a logical record.</a:t>
            </a:r>
          </a:p>
        </p:txBody>
      </p:sp>
    </p:spTree>
    <p:extLst>
      <p:ext uri="{BB962C8B-B14F-4D97-AF65-F5344CB8AC3E}">
        <p14:creationId xmlns:p14="http://schemas.microsoft.com/office/powerpoint/2010/main" val="242879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Planning and Design</a:t>
            </a:r>
          </a:p>
        </p:txBody>
      </p:sp>
    </p:spTree>
    <p:extLst>
      <p:ext uri="{BB962C8B-B14F-4D97-AF65-F5344CB8AC3E}">
        <p14:creationId xmlns:p14="http://schemas.microsoft.com/office/powerpoint/2010/main" val="9672943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Modelling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28617"/>
          </a:xfrm>
        </p:spPr>
        <p:txBody>
          <a:bodyPr>
            <a:normAutofit/>
          </a:bodyPr>
          <a:lstStyle/>
          <a:p>
            <a:r>
              <a:rPr lang="en-GB" dirty="0" smtClean="0"/>
              <a:t>We define our database in form of schemas.</a:t>
            </a:r>
          </a:p>
          <a:p>
            <a:r>
              <a:rPr lang="en-GB" dirty="0" smtClean="0"/>
              <a:t>Schemas are written in DDL.</a:t>
            </a:r>
          </a:p>
          <a:p>
            <a:r>
              <a:rPr lang="en-GB" dirty="0"/>
              <a:t>However, schemas are </a:t>
            </a:r>
            <a:r>
              <a:rPr lang="en-GB" i="1" dirty="0" smtClean="0"/>
              <a:t>too low level</a:t>
            </a:r>
            <a:r>
              <a:rPr lang="en-GB" dirty="0" smtClean="0"/>
              <a:t> to describe the data requirements of an organisation in a way that is easy to understand by a variety of users.</a:t>
            </a:r>
          </a:p>
          <a:p>
            <a:r>
              <a:rPr lang="en-GB" dirty="0" smtClean="0"/>
              <a:t>A data model provides a higher-level description of the schema and is a collection of concepts used to: </a:t>
            </a:r>
          </a:p>
          <a:p>
            <a:pPr lvl="1"/>
            <a:r>
              <a:rPr lang="en-GB" dirty="0" smtClean="0"/>
              <a:t>describe data, relationships between the data, and constraints on the data in an organisation.</a:t>
            </a:r>
          </a:p>
          <a:p>
            <a:pPr lvl="1"/>
            <a:r>
              <a:rPr lang="en-GB" dirty="0" smtClean="0"/>
              <a:t>define the types of operations allowed on the data.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61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</a:t>
            </a:r>
            <a:r>
              <a:rPr lang="en-GB" dirty="0" smtClean="0"/>
              <a:t>for an </a:t>
            </a:r>
            <a:r>
              <a:rPr lang="en-GB" dirty="0"/>
              <a:t>Optimal Data Model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20640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2159025">
                  <a:extLst>
                    <a:ext uri="{9D8B030D-6E8A-4147-A177-3AD203B41FA5}">
                      <a16:colId xmlns="" xmlns:a16="http://schemas.microsoft.com/office/drawing/2014/main" val="330599907"/>
                    </a:ext>
                  </a:extLst>
                </a:gridCol>
                <a:gridCol w="5994375">
                  <a:extLst>
                    <a:ext uri="{9D8B030D-6E8A-4147-A177-3AD203B41FA5}">
                      <a16:colId xmlns="" xmlns:a16="http://schemas.microsoft.com/office/drawing/2014/main" val="41674194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Structural Validity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Consistency</a:t>
                      </a:r>
                      <a:r>
                        <a:rPr lang="en-GB" baseline="0" dirty="0" smtClean="0"/>
                        <a:t> with the way the organisation defines and organises information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079730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Simplicity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Ease of understanding by both IS/IT professionals</a:t>
                      </a:r>
                      <a:r>
                        <a:rPr lang="en-GB" baseline="0" dirty="0" smtClean="0"/>
                        <a:t> and non-technical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199552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Expressive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Ability to</a:t>
                      </a:r>
                      <a:r>
                        <a:rPr lang="en-GB" baseline="0" dirty="0" smtClean="0"/>
                        <a:t> distinguish between different data, relationships between data and constraints.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7164205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Non-redundancy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Exclusion</a:t>
                      </a:r>
                      <a:r>
                        <a:rPr lang="en-GB" baseline="0" dirty="0" smtClean="0"/>
                        <a:t> of extraneous information, in particular, the representation of any one piece of information exactly once.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822706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Shareable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Not specific to any particular application or technology and thereby usable by</a:t>
                      </a:r>
                      <a:r>
                        <a:rPr lang="en-GB" baseline="0" dirty="0" smtClean="0"/>
                        <a:t> many.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5492148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Extensibility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Ability to</a:t>
                      </a:r>
                      <a:r>
                        <a:rPr lang="en-GB" baseline="0" dirty="0" smtClean="0"/>
                        <a:t> support new requirements with minimal effect on existing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28041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Integrity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Consistency</a:t>
                      </a:r>
                      <a:r>
                        <a:rPr lang="en-GB" baseline="0" dirty="0" smtClean="0"/>
                        <a:t> with the way the enterprise uses and manages information.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873198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Diagrammatic Representation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Ability to represent a model using an easily understood diagrammatic notation.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8012681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997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of Database Design</a:t>
            </a:r>
            <a:endParaRPr lang="en-GB" dirty="0"/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="" xmlns:a16="http://schemas.microsoft.com/office/drawing/2014/main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="" xmlns:a16="http://schemas.microsoft.com/office/drawing/2014/main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 smtClean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 smtClean="0"/>
                        <a:t>Prior to physical design stage, you only</a:t>
                      </a:r>
                      <a:r>
                        <a:rPr lang="en-GB" sz="1500" baseline="0" dirty="0" smtClean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 smtClean="0"/>
                        <a:t>Constructing a model of the organisation’s data based on a specific data model i.e. relational</a:t>
                      </a:r>
                      <a:r>
                        <a:rPr lang="en-GB" sz="1500" baseline="0" dirty="0" smtClean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 smtClean="0"/>
                    </a:p>
                    <a:p>
                      <a:endParaRPr lang="en-GB" dirty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 smtClean="0"/>
                        <a:t>Deciding</a:t>
                      </a:r>
                      <a:r>
                        <a:rPr lang="en-GB" sz="1500" baseline="0" dirty="0" smtClean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 smtClean="0"/>
                        <a:t>Evaluate</a:t>
                      </a:r>
                      <a:r>
                        <a:rPr lang="en-GB" sz="1500" baseline="0" dirty="0" smtClean="0"/>
                        <a:t> p</a:t>
                      </a:r>
                      <a:r>
                        <a:rPr lang="en-GB" sz="1500" dirty="0" smtClean="0"/>
                        <a:t>erformance</a:t>
                      </a:r>
                      <a:r>
                        <a:rPr lang="en-GB" sz="1500" baseline="0" dirty="0" smtClean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 smtClean="0"/>
                <a:t>Logical/conceptual database design</a:t>
              </a:r>
              <a:endParaRPr lang="en-GB" sz="1600" dirty="0"/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Analyse user requirements</a:t>
              </a:r>
              <a:endParaRPr lang="en-GB" sz="1200" dirty="0"/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Develop Conceptual Model</a:t>
              </a:r>
              <a:endParaRPr lang="en-GB" sz="1200" dirty="0"/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DBMS Selection</a:t>
              </a:r>
              <a:endParaRPr lang="en-GB" sz="1200" dirty="0"/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Develop Logical Model</a:t>
              </a:r>
              <a:endParaRPr lang="en-GB" sz="1200" dirty="0"/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Develop Physical Model</a:t>
              </a:r>
              <a:endParaRPr lang="en-GB" sz="1200" dirty="0"/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Evaluate Physical Model and Tune System</a:t>
              </a:r>
              <a:endParaRPr lang="en-GB" sz="1200" dirty="0"/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Implement System</a:t>
              </a:r>
              <a:endParaRPr lang="en-GB" sz="1200" dirty="0"/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 smtClean="0"/>
                <a:t>Physical database design</a:t>
              </a:r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234070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/>
          <a:lstStyle/>
          <a:p>
            <a:r>
              <a:rPr lang="en-GB" dirty="0" smtClean="0"/>
              <a:t>Object-Based Data Models</a:t>
            </a:r>
          </a:p>
          <a:p>
            <a:pPr lvl="1"/>
            <a:r>
              <a:rPr lang="en-GB" b="1" dirty="0" smtClean="0"/>
              <a:t>Entity-Relationship</a:t>
            </a:r>
          </a:p>
          <a:p>
            <a:pPr lvl="1"/>
            <a:r>
              <a:rPr lang="en-GB" dirty="0" smtClean="0"/>
              <a:t>Semantic</a:t>
            </a:r>
          </a:p>
          <a:p>
            <a:pPr lvl="1"/>
            <a:r>
              <a:rPr lang="en-GB" dirty="0" smtClean="0"/>
              <a:t>Functional</a:t>
            </a:r>
          </a:p>
          <a:p>
            <a:pPr lvl="1"/>
            <a:r>
              <a:rPr lang="en-GB" i="1" dirty="0" smtClean="0"/>
              <a:t>Object-Oriented</a:t>
            </a:r>
          </a:p>
          <a:p>
            <a:r>
              <a:rPr lang="en-GB" dirty="0" smtClean="0"/>
              <a:t>Record-Based Data Models</a:t>
            </a:r>
          </a:p>
          <a:p>
            <a:pPr lvl="1"/>
            <a:r>
              <a:rPr lang="en-GB" b="1" dirty="0" smtClean="0"/>
              <a:t>Relational Data Model</a:t>
            </a:r>
          </a:p>
          <a:p>
            <a:pPr lvl="1"/>
            <a:r>
              <a:rPr lang="en-GB" dirty="0" smtClean="0"/>
              <a:t>Network Data Model</a:t>
            </a:r>
          </a:p>
          <a:p>
            <a:pPr lvl="1"/>
            <a:r>
              <a:rPr lang="en-GB" dirty="0" smtClean="0"/>
              <a:t>Hierarchical Data Model</a:t>
            </a:r>
          </a:p>
          <a:p>
            <a:r>
              <a:rPr lang="en-GB" dirty="0" smtClean="0"/>
              <a:t>Physical Data Models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32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Entity-Relationship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 smtClean="0"/>
              <a:t>Proposed by Peter Chen in 1970</a:t>
            </a:r>
          </a:p>
          <a:p>
            <a:r>
              <a:rPr lang="en-GB" dirty="0" smtClean="0"/>
              <a:t>Conceptual level model</a:t>
            </a:r>
          </a:p>
          <a:p>
            <a:r>
              <a:rPr lang="en-GB" dirty="0" smtClean="0"/>
              <a:t>Top-down approach that begins by identifying:</a:t>
            </a:r>
          </a:p>
          <a:p>
            <a:pPr lvl="1"/>
            <a:r>
              <a:rPr lang="en-GB" dirty="0" smtClean="0"/>
              <a:t>Entities: real-world objects about which data is collected</a:t>
            </a:r>
          </a:p>
          <a:p>
            <a:pPr lvl="1"/>
            <a:r>
              <a:rPr lang="en-GB" dirty="0" smtClean="0"/>
              <a:t>Relationships: associations among entities</a:t>
            </a:r>
          </a:p>
          <a:p>
            <a:pPr lvl="1"/>
            <a:r>
              <a:rPr lang="en-GB" dirty="0" smtClean="0"/>
              <a:t>More details, such as attributes and any constraints on the entities needed to be stored are then added</a:t>
            </a:r>
          </a:p>
          <a:p>
            <a:r>
              <a:rPr lang="en-GB" dirty="0" smtClean="0"/>
              <a:t>Represented by ER models/diagrams, typically using UML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684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Relational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Proposed by E.F. </a:t>
            </a:r>
            <a:r>
              <a:rPr lang="en-GB" dirty="0" err="1" smtClean="0"/>
              <a:t>Codd</a:t>
            </a:r>
            <a:endParaRPr lang="en-GB" dirty="0" smtClean="0"/>
          </a:p>
          <a:p>
            <a:r>
              <a:rPr lang="en-GB" dirty="0" smtClean="0"/>
              <a:t>Logical level model</a:t>
            </a:r>
          </a:p>
          <a:p>
            <a:r>
              <a:rPr lang="en-GB" dirty="0" smtClean="0"/>
              <a:t>Based on the concept of mathematical relations</a:t>
            </a:r>
          </a:p>
          <a:p>
            <a:r>
              <a:rPr lang="en-GB" dirty="0" smtClean="0"/>
              <a:t>Uses </a:t>
            </a:r>
            <a:r>
              <a:rPr lang="en-GB" b="1" dirty="0" smtClean="0"/>
              <a:t>relations</a:t>
            </a:r>
            <a:r>
              <a:rPr lang="en-GB" dirty="0" smtClean="0"/>
              <a:t>, represented as tables.</a:t>
            </a:r>
          </a:p>
          <a:p>
            <a:r>
              <a:rPr lang="en-GB" dirty="0" smtClean="0"/>
              <a:t>Data and relationships are represented as tables</a:t>
            </a:r>
          </a:p>
          <a:p>
            <a:r>
              <a:rPr lang="en-GB" dirty="0" smtClean="0"/>
              <a:t>Columns in the table  represent attributes, with each column having a </a:t>
            </a:r>
            <a:r>
              <a:rPr lang="en-GB" dirty="0"/>
              <a:t>unique name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2714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Exercise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Instructions from Moodle.</a:t>
            </a:r>
          </a:p>
          <a:p>
            <a:pPr lvl="1"/>
            <a:r>
              <a:rPr lang="en-GB" dirty="0" smtClean="0"/>
              <a:t>Each group is to add their data </a:t>
            </a:r>
            <a:r>
              <a:rPr lang="en-GB" dirty="0" smtClean="0"/>
              <a:t>models </a:t>
            </a:r>
            <a:r>
              <a:rPr lang="en-GB" dirty="0" smtClean="0"/>
              <a:t>to their page in the </a:t>
            </a:r>
            <a:r>
              <a:rPr lang="en-GB" dirty="0">
                <a:hlinkClick r:id="rId2"/>
              </a:rPr>
              <a:t>Class OneNote Notebook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If you have forgotten what normalisation is, please refer to the Normalisation Refresher slides provided on Moodle.</a:t>
            </a:r>
          </a:p>
        </p:txBody>
      </p:sp>
    </p:spTree>
    <p:extLst>
      <p:ext uri="{BB962C8B-B14F-4D97-AF65-F5344CB8AC3E}">
        <p14:creationId xmlns:p14="http://schemas.microsoft.com/office/powerpoint/2010/main" val="108443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Read notes on Moodle.</a:t>
            </a:r>
          </a:p>
          <a:p>
            <a:r>
              <a:rPr lang="en-GB" dirty="0" smtClean="0"/>
              <a:t>Review Questions</a:t>
            </a:r>
          </a:p>
          <a:p>
            <a:pPr lvl="1"/>
            <a:r>
              <a:rPr lang="en-GB" dirty="0" smtClean="0"/>
              <a:t>Explain the concept of database schema and discuss the three types of schema in a database.</a:t>
            </a:r>
          </a:p>
          <a:p>
            <a:pPr lvl="1"/>
            <a:r>
              <a:rPr lang="en-GB" dirty="0" smtClean="0"/>
              <a:t>Draw a diagram of the three-level ANSI-SPARC architecture model.</a:t>
            </a:r>
          </a:p>
          <a:p>
            <a:pPr lvl="1"/>
            <a:r>
              <a:rPr lang="en-GB" dirty="0" smtClean="0"/>
              <a:t>Describe the three levels of the ANSI-SPARC architecture model and how it helps achieve the different types of data independence. </a:t>
            </a:r>
          </a:p>
        </p:txBody>
      </p:sp>
    </p:spTree>
    <p:extLst>
      <p:ext uri="{BB962C8B-B14F-4D97-AF65-F5344CB8AC3E}">
        <p14:creationId xmlns:p14="http://schemas.microsoft.com/office/powerpoint/2010/main" val="328194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9730</TotalTime>
  <Words>2141</Words>
  <Application>Microsoft Office PowerPoint</Application>
  <PresentationFormat>On-screen Show (4:3)</PresentationFormat>
  <Paragraphs>268</Paragraphs>
  <Slides>31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Cambria</vt:lpstr>
      <vt:lpstr>Wingdings</vt:lpstr>
      <vt:lpstr>Wingdings 2</vt:lpstr>
      <vt:lpstr>Median</vt:lpstr>
      <vt:lpstr>Database Architecture and Database Design</vt:lpstr>
      <vt:lpstr>Today’s Lecture</vt:lpstr>
      <vt:lpstr>File-Based System Problems</vt:lpstr>
      <vt:lpstr>The Database</vt:lpstr>
      <vt:lpstr>The Database</vt:lpstr>
      <vt:lpstr>Database Architecture</vt:lpstr>
      <vt:lpstr>Three-Level ANSI-SPARC Architecture</vt:lpstr>
      <vt:lpstr>Three-Level ANSI-SPARC Architecture</vt:lpstr>
      <vt:lpstr>ANSI-SPARC External Level</vt:lpstr>
      <vt:lpstr>ANSI-SPARC Conceptual Level</vt:lpstr>
      <vt:lpstr>ANSI-SPARC Internal Level</vt:lpstr>
      <vt:lpstr>Describing Data at the Three Levels</vt:lpstr>
      <vt:lpstr>Differences Between the Levels</vt:lpstr>
      <vt:lpstr>The System Catalog</vt:lpstr>
      <vt:lpstr>Demo: MS SQL Server System Catalog</vt:lpstr>
      <vt:lpstr>MS SQL Server System Catalog</vt:lpstr>
      <vt:lpstr>Mapping the Schemas to the Levels</vt:lpstr>
      <vt:lpstr>DBMS Mapping Between the Schemas (A simplified view)</vt:lpstr>
      <vt:lpstr>Why a Three-Level Architecture?</vt:lpstr>
      <vt:lpstr>Why a Three-Level Architecture?</vt:lpstr>
      <vt:lpstr>Data Independence</vt:lpstr>
      <vt:lpstr>Data Independence and the ANSI-SPARC Three-Level Architecture</vt:lpstr>
      <vt:lpstr>Database Planning and Design</vt:lpstr>
      <vt:lpstr>Data Modelling</vt:lpstr>
      <vt:lpstr>Criteria for an Optimal Data Model</vt:lpstr>
      <vt:lpstr>Phases of Database Design</vt:lpstr>
      <vt:lpstr>Data Models</vt:lpstr>
      <vt:lpstr>Entity-Relationship Model</vt:lpstr>
      <vt:lpstr>Relational Model</vt:lpstr>
      <vt:lpstr>Lab Exercise</vt:lpstr>
      <vt:lpstr>Homework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1339</cp:revision>
  <cp:lastPrinted>2014-09-29T16:21:25Z</cp:lastPrinted>
  <dcterms:created xsi:type="dcterms:W3CDTF">2013-09-18T07:00:31Z</dcterms:created>
  <dcterms:modified xsi:type="dcterms:W3CDTF">2016-10-18T09:42:40Z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