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  <Override PartName="/ppt/authors.xml" ContentType="application/vnd.ms-powerpoint.auth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310" r:id="rId5"/>
    <p:sldId id="309" r:id="rId6"/>
    <p:sldId id="311" r:id="rId7"/>
    <p:sldId id="316" r:id="rId8"/>
    <p:sldId id="312" r:id="rId9"/>
    <p:sldId id="305" r:id="rId10"/>
    <p:sldId id="314" r:id="rId11"/>
    <p:sldId id="302" r:id="rId12"/>
    <p:sldId id="301" r:id="rId13"/>
    <p:sldId id="318" r:id="rId14"/>
    <p:sldId id="298" r:id="rId15"/>
    <p:sldId id="315" r:id="rId16"/>
    <p:sldId id="31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  <p:ext uri="{2D200454-40CA-4A62-9FC3-DE9A4176ACB9}">
      <p15:notesGuideLst xmlns:p15="http://schemas.microsoft.com/office/powerpoint/2012/main" xmlns="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E7E6E6"/>
    <a:srgbClr val="9ACF21"/>
    <a:srgbClr val="FFFFFF"/>
    <a:srgbClr val="61691D"/>
    <a:srgbClr val="6B8043"/>
    <a:srgbClr val="BFBFBF"/>
    <a:srgbClr val="545D32"/>
    <a:srgbClr val="7B7F59"/>
    <a:srgbClr val="D9D9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9DCAF9ED-07DC-4A11-8D7F-57B35C25682E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A111915-BE36-4E01-A7E5-04B1672EAD32}" styleName="Light Style 2 –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DF18680-E054-41AD-8BC1-D1AEF772440D}" styleName="Среден стил 2 - Акцент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8" d="100"/>
          <a:sy n="78" d="100"/>
        </p:scale>
        <p:origin x="-984" y="-2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0F6DA4-D59A-43D9-9129-1948CC6FDF7C}" type="doc">
      <dgm:prSet loTypeId="urn:microsoft.com/office/officeart/2005/8/layout/venn3#1" loCatId="relationship" qsTypeId="urn:microsoft.com/office/officeart/2005/8/quickstyle/simple1" qsCatId="simple" csTypeId="urn:microsoft.com/office/officeart/2005/8/colors/accent4_2" csCatId="accent4" phldr="1"/>
      <dgm:spPr/>
    </dgm:pt>
    <dgm:pt modelId="{BAE6C7C9-7A1F-40AB-ABAF-1700EEAB16C4}">
      <dgm:prSet phldrT="[Text]" phldr="0"/>
      <dgm:spPr/>
      <dgm:t>
        <a:bodyPr/>
        <a:lstStyle/>
        <a:p>
          <a:pPr rtl="0"/>
          <a:r>
            <a:rPr lang="en-GB" b="0" dirty="0" smtClean="0">
              <a:solidFill>
                <a:schemeClr val="bg1"/>
              </a:solidFill>
              <a:latin typeface="Arial"/>
              <a:cs typeface="Arial"/>
            </a:rPr>
            <a:t>Passion &amp; Skills</a:t>
          </a:r>
          <a:endParaRPr lang="en-GB" b="0" dirty="0">
            <a:solidFill>
              <a:schemeClr val="bg1"/>
            </a:solidFill>
            <a:latin typeface="Arial"/>
            <a:cs typeface="Arial"/>
          </a:endParaRPr>
        </a:p>
      </dgm:t>
    </dgm:pt>
    <dgm:pt modelId="{F3AB97E3-403F-48BB-82E2-FE279B94AD08}" type="parTrans" cxnId="{B9C241EA-22C3-4D1E-B362-F2859285D050}">
      <dgm:prSet/>
      <dgm:spPr/>
      <dgm:t>
        <a:bodyPr/>
        <a:lstStyle/>
        <a:p>
          <a:endParaRPr lang="bg-BG"/>
        </a:p>
      </dgm:t>
    </dgm:pt>
    <dgm:pt modelId="{C056E77F-EA93-4D5F-B81D-0CC0358F8A77}" type="sibTrans" cxnId="{B9C241EA-22C3-4D1E-B362-F2859285D050}">
      <dgm:prSet/>
      <dgm:spPr/>
      <dgm:t>
        <a:bodyPr/>
        <a:lstStyle/>
        <a:p>
          <a:endParaRPr lang="en-GB"/>
        </a:p>
      </dgm:t>
    </dgm:pt>
    <dgm:pt modelId="{A077E1BF-9CC0-4656-AD3E-0B8DD1806BAE}">
      <dgm:prSet phldrT="[Text]" phldr="0"/>
      <dgm:spPr/>
      <dgm:t>
        <a:bodyPr/>
        <a:lstStyle/>
        <a:p>
          <a:pPr rtl="0"/>
          <a:r>
            <a:rPr lang="en-GB" b="0" dirty="0" smtClean="0">
              <a:solidFill>
                <a:schemeClr val="bg1"/>
              </a:solidFill>
              <a:latin typeface="Arial"/>
              <a:cs typeface="Arial"/>
            </a:rPr>
            <a:t>Unique Idea</a:t>
          </a:r>
          <a:endParaRPr lang="en-GB" b="0" dirty="0">
            <a:solidFill>
              <a:schemeClr val="bg1"/>
            </a:solidFill>
            <a:latin typeface="Arial"/>
            <a:cs typeface="Arial"/>
          </a:endParaRPr>
        </a:p>
      </dgm:t>
    </dgm:pt>
    <dgm:pt modelId="{B3CBC0EA-733B-4FAA-940F-F59792C09493}" type="parTrans" cxnId="{A023E957-04FF-46E5-9B86-E565A1C2017A}">
      <dgm:prSet/>
      <dgm:spPr/>
      <dgm:t>
        <a:bodyPr/>
        <a:lstStyle/>
        <a:p>
          <a:endParaRPr lang="bg-BG"/>
        </a:p>
      </dgm:t>
    </dgm:pt>
    <dgm:pt modelId="{8AD6CD87-C8B1-4FD3-BC97-9EC5B2F4E694}" type="sibTrans" cxnId="{A023E957-04FF-46E5-9B86-E565A1C2017A}">
      <dgm:prSet/>
      <dgm:spPr/>
      <dgm:t>
        <a:bodyPr/>
        <a:lstStyle/>
        <a:p>
          <a:endParaRPr lang="en-GB"/>
        </a:p>
      </dgm:t>
    </dgm:pt>
    <dgm:pt modelId="{B777D60A-3220-4718-86F1-5873D61B8D45}">
      <dgm:prSet phldrT="[Text]" phldr="0"/>
      <dgm:spPr/>
      <dgm:t>
        <a:bodyPr/>
        <a:lstStyle/>
        <a:p>
          <a:pPr rtl="0"/>
          <a:r>
            <a:rPr lang="en-GB" b="0" dirty="0" smtClean="0">
              <a:solidFill>
                <a:schemeClr val="bg1"/>
              </a:solidFill>
              <a:latin typeface="Arial"/>
              <a:cs typeface="Arial"/>
            </a:rPr>
            <a:t>Business plan</a:t>
          </a:r>
          <a:endParaRPr lang="en-GB" b="0" dirty="0">
            <a:solidFill>
              <a:schemeClr val="bg1"/>
            </a:solidFill>
            <a:latin typeface="Arial"/>
            <a:cs typeface="Arial"/>
          </a:endParaRPr>
        </a:p>
      </dgm:t>
    </dgm:pt>
    <dgm:pt modelId="{B35C81E4-C320-4AA4-AE70-0B94A6E2BB77}" type="parTrans" cxnId="{833C0255-71CF-41B0-BA99-83B4D7A4A259}">
      <dgm:prSet/>
      <dgm:spPr/>
      <dgm:t>
        <a:bodyPr/>
        <a:lstStyle/>
        <a:p>
          <a:endParaRPr lang="bg-BG"/>
        </a:p>
      </dgm:t>
    </dgm:pt>
    <dgm:pt modelId="{130E38B0-E751-4AC9-8557-6779F9A2F914}" type="sibTrans" cxnId="{833C0255-71CF-41B0-BA99-83B4D7A4A259}">
      <dgm:prSet/>
      <dgm:spPr/>
      <dgm:t>
        <a:bodyPr/>
        <a:lstStyle/>
        <a:p>
          <a:endParaRPr lang="en-GB"/>
        </a:p>
      </dgm:t>
    </dgm:pt>
    <dgm:pt modelId="{49092251-0B22-48C3-85FB-83BA667A1B4C}">
      <dgm:prSet phldr="0"/>
      <dgm:spPr/>
      <dgm:t>
        <a:bodyPr/>
        <a:lstStyle/>
        <a:p>
          <a:pPr rtl="0"/>
          <a:r>
            <a:rPr lang="en-GB" b="0" dirty="0" smtClean="0">
              <a:solidFill>
                <a:schemeClr val="bg1"/>
              </a:solidFill>
              <a:latin typeface="Arial"/>
              <a:cs typeface="Arial"/>
            </a:rPr>
            <a:t>Funding </a:t>
          </a:r>
          <a:endParaRPr lang="en-GB" b="0" dirty="0">
            <a:solidFill>
              <a:schemeClr val="bg1"/>
            </a:solidFill>
            <a:latin typeface="Arial"/>
            <a:cs typeface="Arial"/>
          </a:endParaRPr>
        </a:p>
      </dgm:t>
    </dgm:pt>
    <dgm:pt modelId="{FA1C930E-9A00-4D8C-BDEE-9678A15A9CEF}" type="parTrans" cxnId="{AF9B70FF-7C89-4341-AABE-8A70F1442720}">
      <dgm:prSet/>
      <dgm:spPr/>
      <dgm:t>
        <a:bodyPr/>
        <a:lstStyle/>
        <a:p>
          <a:endParaRPr lang="bg-BG"/>
        </a:p>
      </dgm:t>
    </dgm:pt>
    <dgm:pt modelId="{FD77BFAF-DF34-492D-9022-38DF9F04884A}" type="sibTrans" cxnId="{AF9B70FF-7C89-4341-AABE-8A70F1442720}">
      <dgm:prSet/>
      <dgm:spPr/>
      <dgm:t>
        <a:bodyPr/>
        <a:lstStyle/>
        <a:p>
          <a:endParaRPr lang="en-GB"/>
        </a:p>
      </dgm:t>
    </dgm:pt>
    <dgm:pt modelId="{7D045D66-800E-46FD-AF9D-25E875F90740}">
      <dgm:prSet phldr="0"/>
      <dgm:spPr/>
      <dgm:t>
        <a:bodyPr/>
        <a:lstStyle/>
        <a:p>
          <a:pPr rtl="0"/>
          <a:r>
            <a:rPr lang="en-GB" b="0" dirty="0" smtClean="0">
              <a:solidFill>
                <a:schemeClr val="bg1"/>
              </a:solidFill>
              <a:latin typeface="Arial"/>
              <a:cs typeface="Arial"/>
            </a:rPr>
            <a:t>Develop product</a:t>
          </a:r>
          <a:endParaRPr lang="en-GB" b="0" dirty="0">
            <a:solidFill>
              <a:schemeClr val="bg1"/>
            </a:solidFill>
            <a:latin typeface="Arial"/>
            <a:cs typeface="Arial"/>
          </a:endParaRPr>
        </a:p>
      </dgm:t>
    </dgm:pt>
    <dgm:pt modelId="{A3A51B9A-840F-4864-9C70-2BD41E768031}" type="parTrans" cxnId="{D423A471-B928-4ADF-9964-DFB4B27862CA}">
      <dgm:prSet/>
      <dgm:spPr/>
      <dgm:t>
        <a:bodyPr/>
        <a:lstStyle/>
        <a:p>
          <a:endParaRPr lang="bg-BG"/>
        </a:p>
      </dgm:t>
    </dgm:pt>
    <dgm:pt modelId="{3AE1E76C-6277-431A-AE53-E90C06681519}" type="sibTrans" cxnId="{D423A471-B928-4ADF-9964-DFB4B27862CA}">
      <dgm:prSet/>
      <dgm:spPr/>
      <dgm:t>
        <a:bodyPr/>
        <a:lstStyle/>
        <a:p>
          <a:endParaRPr lang="en-GB"/>
        </a:p>
      </dgm:t>
    </dgm:pt>
    <dgm:pt modelId="{C4A3F678-471F-4D30-9FC5-D16905909FA0}">
      <dgm:prSet phldr="0"/>
      <dgm:spPr/>
      <dgm:t>
        <a:bodyPr/>
        <a:lstStyle/>
        <a:p>
          <a:pPr rtl="0"/>
          <a:r>
            <a:rPr lang="en-GB" b="0" dirty="0" smtClean="0">
              <a:solidFill>
                <a:schemeClr val="bg1"/>
              </a:solidFill>
              <a:latin typeface="Arial"/>
              <a:cs typeface="Arial"/>
            </a:rPr>
            <a:t>Manage and grow</a:t>
          </a:r>
          <a:endParaRPr lang="en-GB" b="0" dirty="0">
            <a:solidFill>
              <a:schemeClr val="bg1"/>
            </a:solidFill>
            <a:latin typeface="Arial"/>
            <a:cs typeface="Arial"/>
          </a:endParaRPr>
        </a:p>
      </dgm:t>
    </dgm:pt>
    <dgm:pt modelId="{1E2120A8-B38B-4C8D-B9DA-6E9FA68E7C39}" type="parTrans" cxnId="{A382CFAD-EC00-4C82-9406-9EB35F7B7627}">
      <dgm:prSet/>
      <dgm:spPr/>
      <dgm:t>
        <a:bodyPr/>
        <a:lstStyle/>
        <a:p>
          <a:endParaRPr lang="bg-BG"/>
        </a:p>
      </dgm:t>
    </dgm:pt>
    <dgm:pt modelId="{F55BEF46-84F8-4531-8886-E36438BA6236}" type="sibTrans" cxnId="{A382CFAD-EC00-4C82-9406-9EB35F7B7627}">
      <dgm:prSet/>
      <dgm:spPr/>
      <dgm:t>
        <a:bodyPr/>
        <a:lstStyle/>
        <a:p>
          <a:endParaRPr lang="en-GB"/>
        </a:p>
      </dgm:t>
    </dgm:pt>
    <dgm:pt modelId="{9C2F181D-DF92-44B7-9DD6-ECEACAE4951C}" type="pres">
      <dgm:prSet presAssocID="{AF0F6DA4-D59A-43D9-9129-1948CC6FDF7C}" presName="Name0" presStyleCnt="0">
        <dgm:presLayoutVars>
          <dgm:dir/>
          <dgm:resizeHandles val="exact"/>
        </dgm:presLayoutVars>
      </dgm:prSet>
      <dgm:spPr/>
    </dgm:pt>
    <dgm:pt modelId="{D8196619-8341-432B-9AEF-3E925E2F14C0}" type="pres">
      <dgm:prSet presAssocID="{BAE6C7C9-7A1F-40AB-ABAF-1700EEAB16C4}" presName="Name5" presStyleLbl="vennNode1" presStyleIdx="0" presStyleCnt="6">
        <dgm:presLayoutVars>
          <dgm:bulletEnabled val="1"/>
        </dgm:presLayoutVars>
      </dgm:prSet>
      <dgm:spPr/>
      <dgm:t>
        <a:bodyPr/>
        <a:lstStyle/>
        <a:p>
          <a:endParaRPr lang="bg-BG"/>
        </a:p>
      </dgm:t>
    </dgm:pt>
    <dgm:pt modelId="{64FD49EB-2B8D-47AA-A0DB-4BB678CA03C6}" type="pres">
      <dgm:prSet presAssocID="{C056E77F-EA93-4D5F-B81D-0CC0358F8A77}" presName="space" presStyleCnt="0"/>
      <dgm:spPr/>
    </dgm:pt>
    <dgm:pt modelId="{855C4866-F62F-44EF-8D66-6F60878D7376}" type="pres">
      <dgm:prSet presAssocID="{A077E1BF-9CC0-4656-AD3E-0B8DD1806BAE}" presName="Name5" presStyleLbl="vennNode1" presStyleIdx="1" presStyleCnt="6">
        <dgm:presLayoutVars>
          <dgm:bulletEnabled val="1"/>
        </dgm:presLayoutVars>
      </dgm:prSet>
      <dgm:spPr/>
      <dgm:t>
        <a:bodyPr/>
        <a:lstStyle/>
        <a:p>
          <a:endParaRPr lang="bg-BG"/>
        </a:p>
      </dgm:t>
    </dgm:pt>
    <dgm:pt modelId="{AB5379DD-4444-48E8-9848-982BA765FBED}" type="pres">
      <dgm:prSet presAssocID="{8AD6CD87-C8B1-4FD3-BC97-9EC5B2F4E694}" presName="space" presStyleCnt="0"/>
      <dgm:spPr/>
    </dgm:pt>
    <dgm:pt modelId="{3BF8FCD2-4F9D-4569-868B-C6B43A3ADBB9}" type="pres">
      <dgm:prSet presAssocID="{B777D60A-3220-4718-86F1-5873D61B8D45}" presName="Name5" presStyleLbl="vennNode1" presStyleIdx="2" presStyleCnt="6">
        <dgm:presLayoutVars>
          <dgm:bulletEnabled val="1"/>
        </dgm:presLayoutVars>
      </dgm:prSet>
      <dgm:spPr/>
      <dgm:t>
        <a:bodyPr/>
        <a:lstStyle/>
        <a:p>
          <a:endParaRPr lang="bg-BG"/>
        </a:p>
      </dgm:t>
    </dgm:pt>
    <dgm:pt modelId="{6132FF5E-73ED-42A4-A4FC-3D46067FCD42}" type="pres">
      <dgm:prSet presAssocID="{130E38B0-E751-4AC9-8557-6779F9A2F914}" presName="space" presStyleCnt="0"/>
      <dgm:spPr/>
    </dgm:pt>
    <dgm:pt modelId="{45EA0066-A827-4326-9FDA-027390FBE68C}" type="pres">
      <dgm:prSet presAssocID="{49092251-0B22-48C3-85FB-83BA667A1B4C}" presName="Name5" presStyleLbl="vennNode1" presStyleIdx="3" presStyleCnt="6">
        <dgm:presLayoutVars>
          <dgm:bulletEnabled val="1"/>
        </dgm:presLayoutVars>
      </dgm:prSet>
      <dgm:spPr/>
      <dgm:t>
        <a:bodyPr/>
        <a:lstStyle/>
        <a:p>
          <a:endParaRPr lang="bg-BG"/>
        </a:p>
      </dgm:t>
    </dgm:pt>
    <dgm:pt modelId="{64E12CA9-112E-4A46-A8A2-535F93E50E28}" type="pres">
      <dgm:prSet presAssocID="{FD77BFAF-DF34-492D-9022-38DF9F04884A}" presName="space" presStyleCnt="0"/>
      <dgm:spPr/>
    </dgm:pt>
    <dgm:pt modelId="{1AFBAA0E-E382-4C9B-8723-270A764C5723}" type="pres">
      <dgm:prSet presAssocID="{7D045D66-800E-46FD-AF9D-25E875F90740}" presName="Name5" presStyleLbl="vennNode1" presStyleIdx="4" presStyleCnt="6">
        <dgm:presLayoutVars>
          <dgm:bulletEnabled val="1"/>
        </dgm:presLayoutVars>
      </dgm:prSet>
      <dgm:spPr/>
      <dgm:t>
        <a:bodyPr/>
        <a:lstStyle/>
        <a:p>
          <a:endParaRPr lang="bg-BG"/>
        </a:p>
      </dgm:t>
    </dgm:pt>
    <dgm:pt modelId="{12058A66-D0ED-4762-BC4D-92E4AEA9846D}" type="pres">
      <dgm:prSet presAssocID="{3AE1E76C-6277-431A-AE53-E90C06681519}" presName="space" presStyleCnt="0"/>
      <dgm:spPr/>
    </dgm:pt>
    <dgm:pt modelId="{CEC53BF5-E29C-4468-88BD-9970706BF9DD}" type="pres">
      <dgm:prSet presAssocID="{C4A3F678-471F-4D30-9FC5-D16905909FA0}" presName="Name5" presStyleLbl="vennNode1" presStyleIdx="5" presStyleCnt="6">
        <dgm:presLayoutVars>
          <dgm:bulletEnabled val="1"/>
        </dgm:presLayoutVars>
      </dgm:prSet>
      <dgm:spPr/>
      <dgm:t>
        <a:bodyPr/>
        <a:lstStyle/>
        <a:p>
          <a:endParaRPr lang="bg-BG"/>
        </a:p>
      </dgm:t>
    </dgm:pt>
  </dgm:ptLst>
  <dgm:cxnLst>
    <dgm:cxn modelId="{C8B6DBA2-6392-4D23-81F3-12D225D42D6D}" type="presOf" srcId="{BAE6C7C9-7A1F-40AB-ABAF-1700EEAB16C4}" destId="{D8196619-8341-432B-9AEF-3E925E2F14C0}" srcOrd="0" destOrd="0" presId="urn:microsoft.com/office/officeart/2005/8/layout/venn3#1"/>
    <dgm:cxn modelId="{833C0255-71CF-41B0-BA99-83B4D7A4A259}" srcId="{AF0F6DA4-D59A-43D9-9129-1948CC6FDF7C}" destId="{B777D60A-3220-4718-86F1-5873D61B8D45}" srcOrd="2" destOrd="0" parTransId="{B35C81E4-C320-4AA4-AE70-0B94A6E2BB77}" sibTransId="{130E38B0-E751-4AC9-8557-6779F9A2F914}"/>
    <dgm:cxn modelId="{D0758EEA-0236-4370-A57A-9A049D63ED0E}" type="presOf" srcId="{B777D60A-3220-4718-86F1-5873D61B8D45}" destId="{3BF8FCD2-4F9D-4569-868B-C6B43A3ADBB9}" srcOrd="0" destOrd="0" presId="urn:microsoft.com/office/officeart/2005/8/layout/venn3#1"/>
    <dgm:cxn modelId="{9C1A6407-BC27-4E4D-841D-AFEA23545EBD}" type="presOf" srcId="{49092251-0B22-48C3-85FB-83BA667A1B4C}" destId="{45EA0066-A827-4326-9FDA-027390FBE68C}" srcOrd="0" destOrd="0" presId="urn:microsoft.com/office/officeart/2005/8/layout/venn3#1"/>
    <dgm:cxn modelId="{B9C241EA-22C3-4D1E-B362-F2859285D050}" srcId="{AF0F6DA4-D59A-43D9-9129-1948CC6FDF7C}" destId="{BAE6C7C9-7A1F-40AB-ABAF-1700EEAB16C4}" srcOrd="0" destOrd="0" parTransId="{F3AB97E3-403F-48BB-82E2-FE279B94AD08}" sibTransId="{C056E77F-EA93-4D5F-B81D-0CC0358F8A77}"/>
    <dgm:cxn modelId="{A9AF8533-02DB-419C-8551-FA5B19C366BE}" type="presOf" srcId="{7D045D66-800E-46FD-AF9D-25E875F90740}" destId="{1AFBAA0E-E382-4C9B-8723-270A764C5723}" srcOrd="0" destOrd="0" presId="urn:microsoft.com/office/officeart/2005/8/layout/venn3#1"/>
    <dgm:cxn modelId="{6E13EB4C-7555-43D8-A9A7-B43D856CD463}" type="presOf" srcId="{AF0F6DA4-D59A-43D9-9129-1948CC6FDF7C}" destId="{9C2F181D-DF92-44B7-9DD6-ECEACAE4951C}" srcOrd="0" destOrd="0" presId="urn:microsoft.com/office/officeart/2005/8/layout/venn3#1"/>
    <dgm:cxn modelId="{AF9B70FF-7C89-4341-AABE-8A70F1442720}" srcId="{AF0F6DA4-D59A-43D9-9129-1948CC6FDF7C}" destId="{49092251-0B22-48C3-85FB-83BA667A1B4C}" srcOrd="3" destOrd="0" parTransId="{FA1C930E-9A00-4D8C-BDEE-9678A15A9CEF}" sibTransId="{FD77BFAF-DF34-492D-9022-38DF9F04884A}"/>
    <dgm:cxn modelId="{E9EAA986-D04C-4C90-8363-7F4FC8CCD669}" type="presOf" srcId="{C4A3F678-471F-4D30-9FC5-D16905909FA0}" destId="{CEC53BF5-E29C-4468-88BD-9970706BF9DD}" srcOrd="0" destOrd="0" presId="urn:microsoft.com/office/officeart/2005/8/layout/venn3#1"/>
    <dgm:cxn modelId="{D423A471-B928-4ADF-9964-DFB4B27862CA}" srcId="{AF0F6DA4-D59A-43D9-9129-1948CC6FDF7C}" destId="{7D045D66-800E-46FD-AF9D-25E875F90740}" srcOrd="4" destOrd="0" parTransId="{A3A51B9A-840F-4864-9C70-2BD41E768031}" sibTransId="{3AE1E76C-6277-431A-AE53-E90C06681519}"/>
    <dgm:cxn modelId="{A382CFAD-EC00-4C82-9406-9EB35F7B7627}" srcId="{AF0F6DA4-D59A-43D9-9129-1948CC6FDF7C}" destId="{C4A3F678-471F-4D30-9FC5-D16905909FA0}" srcOrd="5" destOrd="0" parTransId="{1E2120A8-B38B-4C8D-B9DA-6E9FA68E7C39}" sibTransId="{F55BEF46-84F8-4531-8886-E36438BA6236}"/>
    <dgm:cxn modelId="{A023E957-04FF-46E5-9B86-E565A1C2017A}" srcId="{AF0F6DA4-D59A-43D9-9129-1948CC6FDF7C}" destId="{A077E1BF-9CC0-4656-AD3E-0B8DD1806BAE}" srcOrd="1" destOrd="0" parTransId="{B3CBC0EA-733B-4FAA-940F-F59792C09493}" sibTransId="{8AD6CD87-C8B1-4FD3-BC97-9EC5B2F4E694}"/>
    <dgm:cxn modelId="{609D16AA-E254-47E4-A342-E789FBFA8A9C}" type="presOf" srcId="{A077E1BF-9CC0-4656-AD3E-0B8DD1806BAE}" destId="{855C4866-F62F-44EF-8D66-6F60878D7376}" srcOrd="0" destOrd="0" presId="urn:microsoft.com/office/officeart/2005/8/layout/venn3#1"/>
    <dgm:cxn modelId="{84C6D85F-D3B9-4DDC-8AB4-2D710ABE6C26}" type="presParOf" srcId="{9C2F181D-DF92-44B7-9DD6-ECEACAE4951C}" destId="{D8196619-8341-432B-9AEF-3E925E2F14C0}" srcOrd="0" destOrd="0" presId="urn:microsoft.com/office/officeart/2005/8/layout/venn3#1"/>
    <dgm:cxn modelId="{4CDA6FA1-F5C7-4988-9CC9-A2800A96B9DC}" type="presParOf" srcId="{9C2F181D-DF92-44B7-9DD6-ECEACAE4951C}" destId="{64FD49EB-2B8D-47AA-A0DB-4BB678CA03C6}" srcOrd="1" destOrd="0" presId="urn:microsoft.com/office/officeart/2005/8/layout/venn3#1"/>
    <dgm:cxn modelId="{102039DD-0077-4AC0-B293-ED7001C49357}" type="presParOf" srcId="{9C2F181D-DF92-44B7-9DD6-ECEACAE4951C}" destId="{855C4866-F62F-44EF-8D66-6F60878D7376}" srcOrd="2" destOrd="0" presId="urn:microsoft.com/office/officeart/2005/8/layout/venn3#1"/>
    <dgm:cxn modelId="{28D93926-35E0-409A-BDE3-8C80FAFE1555}" type="presParOf" srcId="{9C2F181D-DF92-44B7-9DD6-ECEACAE4951C}" destId="{AB5379DD-4444-48E8-9848-982BA765FBED}" srcOrd="3" destOrd="0" presId="urn:microsoft.com/office/officeart/2005/8/layout/venn3#1"/>
    <dgm:cxn modelId="{85D68F3F-7D1F-40F4-8AF0-A6D60F0EC483}" type="presParOf" srcId="{9C2F181D-DF92-44B7-9DD6-ECEACAE4951C}" destId="{3BF8FCD2-4F9D-4569-868B-C6B43A3ADBB9}" srcOrd="4" destOrd="0" presId="urn:microsoft.com/office/officeart/2005/8/layout/venn3#1"/>
    <dgm:cxn modelId="{93993EF2-8DB4-4D89-BF1D-D1E0A930700C}" type="presParOf" srcId="{9C2F181D-DF92-44B7-9DD6-ECEACAE4951C}" destId="{6132FF5E-73ED-42A4-A4FC-3D46067FCD42}" srcOrd="5" destOrd="0" presId="urn:microsoft.com/office/officeart/2005/8/layout/venn3#1"/>
    <dgm:cxn modelId="{83A76C49-7D8E-4337-993F-5C27FCB2F26F}" type="presParOf" srcId="{9C2F181D-DF92-44B7-9DD6-ECEACAE4951C}" destId="{45EA0066-A827-4326-9FDA-027390FBE68C}" srcOrd="6" destOrd="0" presId="urn:microsoft.com/office/officeart/2005/8/layout/venn3#1"/>
    <dgm:cxn modelId="{A294DC7A-C611-4A11-8147-B00DA1930E7A}" type="presParOf" srcId="{9C2F181D-DF92-44B7-9DD6-ECEACAE4951C}" destId="{64E12CA9-112E-4A46-A8A2-535F93E50E28}" srcOrd="7" destOrd="0" presId="urn:microsoft.com/office/officeart/2005/8/layout/venn3#1"/>
    <dgm:cxn modelId="{D5564908-BC5F-47A8-B4AB-BFFDA53B6A50}" type="presParOf" srcId="{9C2F181D-DF92-44B7-9DD6-ECEACAE4951C}" destId="{1AFBAA0E-E382-4C9B-8723-270A764C5723}" srcOrd="8" destOrd="0" presId="urn:microsoft.com/office/officeart/2005/8/layout/venn3#1"/>
    <dgm:cxn modelId="{834EDEB6-AD60-4E89-8F72-5F9884758BBA}" type="presParOf" srcId="{9C2F181D-DF92-44B7-9DD6-ECEACAE4951C}" destId="{12058A66-D0ED-4762-BC4D-92E4AEA9846D}" srcOrd="9" destOrd="0" presId="urn:microsoft.com/office/officeart/2005/8/layout/venn3#1"/>
    <dgm:cxn modelId="{D09C5EF2-5ED3-4068-84AF-FF5AB65B10AB}" type="presParOf" srcId="{9C2F181D-DF92-44B7-9DD6-ECEACAE4951C}" destId="{CEC53BF5-E29C-4468-88BD-9970706BF9DD}" srcOrd="10" destOrd="0" presId="urn:microsoft.com/office/officeart/2005/8/layout/venn3#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1B3398-39D7-417F-A703-8CD695F9CF2A}" type="doc">
      <dgm:prSet loTypeId="urn:microsoft.com/office/officeart/2005/8/layout/hList3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ED796CC-81E9-4D86-A5ED-E504084E887D}">
      <dgm:prSet phldrT="[Text]" phldr="0"/>
      <dgm:spPr/>
      <dgm:t>
        <a:bodyPr/>
        <a:lstStyle/>
        <a:p>
          <a:endParaRPr lang="en-GB" dirty="0">
            <a:latin typeface="Arial"/>
            <a:cs typeface="Arial"/>
          </a:endParaRPr>
        </a:p>
      </dgm:t>
    </dgm:pt>
    <dgm:pt modelId="{F47D4704-A347-46EA-9161-9FB3653F0857}" type="parTrans" cxnId="{19F81546-FB28-4664-A450-F653DC876EA0}">
      <dgm:prSet/>
      <dgm:spPr/>
      <dgm:t>
        <a:bodyPr/>
        <a:lstStyle/>
        <a:p>
          <a:endParaRPr lang="en-GB"/>
        </a:p>
      </dgm:t>
    </dgm:pt>
    <dgm:pt modelId="{D19122AE-5F9B-40E1-B785-1922BF69DE06}" type="sibTrans" cxnId="{19F81546-FB28-4664-A450-F653DC876EA0}">
      <dgm:prSet/>
      <dgm:spPr/>
      <dgm:t>
        <a:bodyPr/>
        <a:lstStyle/>
        <a:p>
          <a:endParaRPr lang="en-GB"/>
        </a:p>
      </dgm:t>
    </dgm:pt>
    <dgm:pt modelId="{69522008-D686-454F-B56A-75136D095CCE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tx1"/>
              </a:solidFill>
              <a:latin typeface="Arial"/>
              <a:cs typeface="Arial"/>
            </a:rPr>
            <a:t>Ethical manufacturing practices, using recycled materials and organic cotton - USA</a:t>
          </a:r>
        </a:p>
      </dgm:t>
    </dgm:pt>
    <dgm:pt modelId="{771B2612-7D4F-458F-B09C-1885071567F2}" type="parTrans" cxnId="{5A4F66C0-9B8C-461C-BE20-828A9E9851B9}">
      <dgm:prSet/>
      <dgm:spPr/>
      <dgm:t>
        <a:bodyPr/>
        <a:lstStyle/>
        <a:p>
          <a:endParaRPr lang="en-GB"/>
        </a:p>
      </dgm:t>
    </dgm:pt>
    <dgm:pt modelId="{23183A0A-7080-44AD-AB04-65AA9EA6DDE6}" type="sibTrans" cxnId="{5A4F66C0-9B8C-461C-BE20-828A9E9851B9}">
      <dgm:prSet/>
      <dgm:spPr/>
      <dgm:t>
        <a:bodyPr/>
        <a:lstStyle/>
        <a:p>
          <a:endParaRPr lang="en-GB"/>
        </a:p>
      </dgm:t>
    </dgm:pt>
    <dgm:pt modelId="{3034DA2E-78AB-4895-AA91-2290A65E91EC}">
      <dgm:prSet phldrT="[Text]" phldr="0"/>
      <dgm:spPr/>
      <dgm:t>
        <a:bodyPr/>
        <a:lstStyle/>
        <a:p>
          <a:pPr rtl="0"/>
          <a:r>
            <a:rPr lang="en-GB" dirty="0" smtClean="0">
              <a:solidFill>
                <a:schemeClr val="tx1"/>
              </a:solidFill>
              <a:latin typeface="Arial"/>
              <a:cs typeface="Arial"/>
            </a:rPr>
            <a:t>Transparent </a:t>
          </a:r>
          <a:r>
            <a:rPr lang="en-GB" dirty="0">
              <a:solidFill>
                <a:schemeClr val="tx1"/>
              </a:solidFill>
              <a:latin typeface="Arial"/>
              <a:cs typeface="Arial"/>
            </a:rPr>
            <a:t>supply chain, using organic cotton and recycled polyester - Canada</a:t>
          </a:r>
        </a:p>
      </dgm:t>
    </dgm:pt>
    <dgm:pt modelId="{B00B994D-2D7E-4AFC-8ABA-1E2A09DC5158}" type="parTrans" cxnId="{08F2C770-B98B-46BA-9480-A0A371747B38}">
      <dgm:prSet/>
      <dgm:spPr/>
      <dgm:t>
        <a:bodyPr/>
        <a:lstStyle/>
        <a:p>
          <a:endParaRPr lang="en-GB"/>
        </a:p>
      </dgm:t>
    </dgm:pt>
    <dgm:pt modelId="{6A9BEAB7-DC66-4A0A-AE3E-4C33BA04F653}" type="sibTrans" cxnId="{08F2C770-B98B-46BA-9480-A0A371747B38}">
      <dgm:prSet/>
      <dgm:spPr/>
      <dgm:t>
        <a:bodyPr/>
        <a:lstStyle/>
        <a:p>
          <a:endParaRPr lang="en-GB"/>
        </a:p>
      </dgm:t>
    </dgm:pt>
    <dgm:pt modelId="{07987408-B578-448D-BC18-5BC3B5CD8C27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tx1"/>
              </a:solidFill>
              <a:latin typeface="Arial"/>
              <a:cs typeface="Arial"/>
            </a:rPr>
            <a:t>Minimalist design, focused on comfort, using recycled polyester and organic cotton - USA</a:t>
          </a:r>
        </a:p>
      </dgm:t>
    </dgm:pt>
    <dgm:pt modelId="{CE795C1B-5A1B-456F-91EA-1F47B1E92265}" type="parTrans" cxnId="{C331D31A-6D40-4923-99AC-87BF3292DF37}">
      <dgm:prSet/>
      <dgm:spPr/>
      <dgm:t>
        <a:bodyPr/>
        <a:lstStyle/>
        <a:p>
          <a:endParaRPr lang="en-GB"/>
        </a:p>
      </dgm:t>
    </dgm:pt>
    <dgm:pt modelId="{02B388B4-0776-4E64-9E08-7E14AA49DBD5}" type="sibTrans" cxnId="{C331D31A-6D40-4923-99AC-87BF3292DF37}">
      <dgm:prSet/>
      <dgm:spPr/>
      <dgm:t>
        <a:bodyPr/>
        <a:lstStyle/>
        <a:p>
          <a:endParaRPr lang="en-GB"/>
        </a:p>
      </dgm:t>
    </dgm:pt>
    <dgm:pt modelId="{1D47F0E7-F5F1-4044-B461-1479A8846684}" type="pres">
      <dgm:prSet presAssocID="{B81B3398-39D7-417F-A703-8CD695F9CF2A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bg-BG"/>
        </a:p>
      </dgm:t>
    </dgm:pt>
    <dgm:pt modelId="{E8F26ED4-4722-4DCD-8771-DA42F560C4F4}" type="pres">
      <dgm:prSet presAssocID="{4ED796CC-81E9-4D86-A5ED-E504084E887D}" presName="roof" presStyleLbl="dkBgShp" presStyleIdx="0" presStyleCnt="2"/>
      <dgm:spPr/>
      <dgm:t>
        <a:bodyPr/>
        <a:lstStyle/>
        <a:p>
          <a:endParaRPr lang="bg-BG"/>
        </a:p>
      </dgm:t>
    </dgm:pt>
    <dgm:pt modelId="{3D8D2DE5-6F3E-431A-9AB6-3498CA7A4DF9}" type="pres">
      <dgm:prSet presAssocID="{4ED796CC-81E9-4D86-A5ED-E504084E887D}" presName="pillars" presStyleCnt="0"/>
      <dgm:spPr/>
    </dgm:pt>
    <dgm:pt modelId="{7F6A1352-A110-4479-968A-210D3DF7F91E}" type="pres">
      <dgm:prSet presAssocID="{4ED796CC-81E9-4D86-A5ED-E504084E887D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bg-BG"/>
        </a:p>
      </dgm:t>
    </dgm:pt>
    <dgm:pt modelId="{F5F924F9-4712-47E7-81AC-93139E4939E6}" type="pres">
      <dgm:prSet presAssocID="{3034DA2E-78AB-4895-AA91-2290A65E91EC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bg-BG"/>
        </a:p>
      </dgm:t>
    </dgm:pt>
    <dgm:pt modelId="{BEBA95FD-0D79-4F59-9B88-340DA66340F4}" type="pres">
      <dgm:prSet presAssocID="{07987408-B578-448D-BC18-5BC3B5CD8C27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bg-BG"/>
        </a:p>
      </dgm:t>
    </dgm:pt>
    <dgm:pt modelId="{694EA0FC-35A5-43CC-A19F-2FCC705E9A96}" type="pres">
      <dgm:prSet presAssocID="{4ED796CC-81E9-4D86-A5ED-E504084E887D}" presName="base" presStyleLbl="dkBgShp" presStyleIdx="1" presStyleCnt="2"/>
      <dgm:spPr/>
    </dgm:pt>
  </dgm:ptLst>
  <dgm:cxnLst>
    <dgm:cxn modelId="{C331D31A-6D40-4923-99AC-87BF3292DF37}" srcId="{4ED796CC-81E9-4D86-A5ED-E504084E887D}" destId="{07987408-B578-448D-BC18-5BC3B5CD8C27}" srcOrd="2" destOrd="0" parTransId="{CE795C1B-5A1B-456F-91EA-1F47B1E92265}" sibTransId="{02B388B4-0776-4E64-9E08-7E14AA49DBD5}"/>
    <dgm:cxn modelId="{19F81546-FB28-4664-A450-F653DC876EA0}" srcId="{B81B3398-39D7-417F-A703-8CD695F9CF2A}" destId="{4ED796CC-81E9-4D86-A5ED-E504084E887D}" srcOrd="0" destOrd="0" parTransId="{F47D4704-A347-46EA-9161-9FB3653F0857}" sibTransId="{D19122AE-5F9B-40E1-B785-1922BF69DE06}"/>
    <dgm:cxn modelId="{C6A5F7DA-EA66-4E5C-BBC5-6A240FBC21B2}" type="presOf" srcId="{69522008-D686-454F-B56A-75136D095CCE}" destId="{7F6A1352-A110-4479-968A-210D3DF7F91E}" srcOrd="0" destOrd="0" presId="urn:microsoft.com/office/officeart/2005/8/layout/hList3"/>
    <dgm:cxn modelId="{5A4F66C0-9B8C-461C-BE20-828A9E9851B9}" srcId="{4ED796CC-81E9-4D86-A5ED-E504084E887D}" destId="{69522008-D686-454F-B56A-75136D095CCE}" srcOrd="0" destOrd="0" parTransId="{771B2612-7D4F-458F-B09C-1885071567F2}" sibTransId="{23183A0A-7080-44AD-AB04-65AA9EA6DDE6}"/>
    <dgm:cxn modelId="{08F2C770-B98B-46BA-9480-A0A371747B38}" srcId="{4ED796CC-81E9-4D86-A5ED-E504084E887D}" destId="{3034DA2E-78AB-4895-AA91-2290A65E91EC}" srcOrd="1" destOrd="0" parTransId="{B00B994D-2D7E-4AFC-8ABA-1E2A09DC5158}" sibTransId="{6A9BEAB7-DC66-4A0A-AE3E-4C33BA04F653}"/>
    <dgm:cxn modelId="{7FF7D3A7-528B-4579-A099-1540BA568B92}" type="presOf" srcId="{07987408-B578-448D-BC18-5BC3B5CD8C27}" destId="{BEBA95FD-0D79-4F59-9B88-340DA66340F4}" srcOrd="0" destOrd="0" presId="urn:microsoft.com/office/officeart/2005/8/layout/hList3"/>
    <dgm:cxn modelId="{ED4A4DE1-6D4F-4EEC-8C18-13B2972C80E1}" type="presOf" srcId="{3034DA2E-78AB-4895-AA91-2290A65E91EC}" destId="{F5F924F9-4712-47E7-81AC-93139E4939E6}" srcOrd="0" destOrd="0" presId="urn:microsoft.com/office/officeart/2005/8/layout/hList3"/>
    <dgm:cxn modelId="{D6F8209F-67D4-4D99-9DEE-0141606B9AC0}" type="presOf" srcId="{B81B3398-39D7-417F-A703-8CD695F9CF2A}" destId="{1D47F0E7-F5F1-4044-B461-1479A8846684}" srcOrd="0" destOrd="0" presId="urn:microsoft.com/office/officeart/2005/8/layout/hList3"/>
    <dgm:cxn modelId="{A438C812-5E5C-4D30-9132-A30042A1EE44}" type="presOf" srcId="{4ED796CC-81E9-4D86-A5ED-E504084E887D}" destId="{E8F26ED4-4722-4DCD-8771-DA42F560C4F4}" srcOrd="0" destOrd="0" presId="urn:microsoft.com/office/officeart/2005/8/layout/hList3"/>
    <dgm:cxn modelId="{625FF8D5-D87E-4870-AFC0-F73465279353}" type="presParOf" srcId="{1D47F0E7-F5F1-4044-B461-1479A8846684}" destId="{E8F26ED4-4722-4DCD-8771-DA42F560C4F4}" srcOrd="0" destOrd="0" presId="urn:microsoft.com/office/officeart/2005/8/layout/hList3"/>
    <dgm:cxn modelId="{68C7CA9F-E270-4C6A-A18B-F0AE6B8D3F8E}" type="presParOf" srcId="{1D47F0E7-F5F1-4044-B461-1479A8846684}" destId="{3D8D2DE5-6F3E-431A-9AB6-3498CA7A4DF9}" srcOrd="1" destOrd="0" presId="urn:microsoft.com/office/officeart/2005/8/layout/hList3"/>
    <dgm:cxn modelId="{A0E8AEA1-8AB3-4E44-B702-C695C879E88B}" type="presParOf" srcId="{3D8D2DE5-6F3E-431A-9AB6-3498CA7A4DF9}" destId="{7F6A1352-A110-4479-968A-210D3DF7F91E}" srcOrd="0" destOrd="0" presId="urn:microsoft.com/office/officeart/2005/8/layout/hList3"/>
    <dgm:cxn modelId="{F0C7B954-427A-4E70-B20B-BFF20AD65507}" type="presParOf" srcId="{3D8D2DE5-6F3E-431A-9AB6-3498CA7A4DF9}" destId="{F5F924F9-4712-47E7-81AC-93139E4939E6}" srcOrd="1" destOrd="0" presId="urn:microsoft.com/office/officeart/2005/8/layout/hList3"/>
    <dgm:cxn modelId="{2731EC9B-3621-494C-B3E0-049D778DFC46}" type="presParOf" srcId="{3D8D2DE5-6F3E-431A-9AB6-3498CA7A4DF9}" destId="{BEBA95FD-0D79-4F59-9B88-340DA66340F4}" srcOrd="2" destOrd="0" presId="urn:microsoft.com/office/officeart/2005/8/layout/hList3"/>
    <dgm:cxn modelId="{21B214B2-A4D5-4B25-A711-59D8EF92681C}" type="presParOf" srcId="{1D47F0E7-F5F1-4044-B461-1479A8846684}" destId="{694EA0FC-35A5-43CC-A19F-2FCC705E9A96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196619-8341-432B-9AEF-3E925E2F14C0}">
      <dsp:nvSpPr>
        <dsp:cNvPr id="0" name=""/>
        <dsp:cNvSpPr/>
      </dsp:nvSpPr>
      <dsp:spPr>
        <a:xfrm>
          <a:off x="1300" y="1827621"/>
          <a:ext cx="2130204" cy="2130204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7232" tIns="30480" rIns="117232" bIns="3048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dirty="0" smtClean="0">
              <a:solidFill>
                <a:schemeClr val="bg1"/>
              </a:solidFill>
              <a:latin typeface="Arial"/>
              <a:cs typeface="Arial"/>
            </a:rPr>
            <a:t>Passion &amp; Skills</a:t>
          </a:r>
          <a:endParaRPr lang="en-GB" sz="2400" b="0" kern="1200" dirty="0">
            <a:solidFill>
              <a:schemeClr val="bg1"/>
            </a:solidFill>
            <a:latin typeface="Arial"/>
            <a:cs typeface="Arial"/>
          </a:endParaRPr>
        </a:p>
      </dsp:txBody>
      <dsp:txXfrm>
        <a:off x="313261" y="2139582"/>
        <a:ext cx="1506282" cy="1506282"/>
      </dsp:txXfrm>
    </dsp:sp>
    <dsp:sp modelId="{855C4866-F62F-44EF-8D66-6F60878D7376}">
      <dsp:nvSpPr>
        <dsp:cNvPr id="0" name=""/>
        <dsp:cNvSpPr/>
      </dsp:nvSpPr>
      <dsp:spPr>
        <a:xfrm>
          <a:off x="1705463" y="1827621"/>
          <a:ext cx="2130204" cy="2130204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7232" tIns="30480" rIns="117232" bIns="3048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dirty="0" smtClean="0">
              <a:solidFill>
                <a:schemeClr val="bg1"/>
              </a:solidFill>
              <a:latin typeface="Arial"/>
              <a:cs typeface="Arial"/>
            </a:rPr>
            <a:t>Unique Idea</a:t>
          </a:r>
          <a:endParaRPr lang="en-GB" sz="2400" b="0" kern="1200" dirty="0">
            <a:solidFill>
              <a:schemeClr val="bg1"/>
            </a:solidFill>
            <a:latin typeface="Arial"/>
            <a:cs typeface="Arial"/>
          </a:endParaRPr>
        </a:p>
      </dsp:txBody>
      <dsp:txXfrm>
        <a:off x="2017424" y="2139582"/>
        <a:ext cx="1506282" cy="1506282"/>
      </dsp:txXfrm>
    </dsp:sp>
    <dsp:sp modelId="{3BF8FCD2-4F9D-4569-868B-C6B43A3ADBB9}">
      <dsp:nvSpPr>
        <dsp:cNvPr id="0" name=""/>
        <dsp:cNvSpPr/>
      </dsp:nvSpPr>
      <dsp:spPr>
        <a:xfrm>
          <a:off x="3409626" y="1827621"/>
          <a:ext cx="2130204" cy="2130204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7232" tIns="30480" rIns="117232" bIns="3048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dirty="0" smtClean="0">
              <a:solidFill>
                <a:schemeClr val="bg1"/>
              </a:solidFill>
              <a:latin typeface="Arial"/>
              <a:cs typeface="Arial"/>
            </a:rPr>
            <a:t>Business plan</a:t>
          </a:r>
          <a:endParaRPr lang="en-GB" sz="2400" b="0" kern="1200" dirty="0">
            <a:solidFill>
              <a:schemeClr val="bg1"/>
            </a:solidFill>
            <a:latin typeface="Arial"/>
            <a:cs typeface="Arial"/>
          </a:endParaRPr>
        </a:p>
      </dsp:txBody>
      <dsp:txXfrm>
        <a:off x="3721587" y="2139582"/>
        <a:ext cx="1506282" cy="1506282"/>
      </dsp:txXfrm>
    </dsp:sp>
    <dsp:sp modelId="{45EA0066-A827-4326-9FDA-027390FBE68C}">
      <dsp:nvSpPr>
        <dsp:cNvPr id="0" name=""/>
        <dsp:cNvSpPr/>
      </dsp:nvSpPr>
      <dsp:spPr>
        <a:xfrm>
          <a:off x="5113790" y="1827621"/>
          <a:ext cx="2130204" cy="2130204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7232" tIns="30480" rIns="117232" bIns="3048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dirty="0" smtClean="0">
              <a:solidFill>
                <a:schemeClr val="bg1"/>
              </a:solidFill>
              <a:latin typeface="Arial"/>
              <a:cs typeface="Arial"/>
            </a:rPr>
            <a:t>Funding </a:t>
          </a:r>
          <a:endParaRPr lang="en-GB" sz="2400" b="0" kern="1200" dirty="0">
            <a:solidFill>
              <a:schemeClr val="bg1"/>
            </a:solidFill>
            <a:latin typeface="Arial"/>
            <a:cs typeface="Arial"/>
          </a:endParaRPr>
        </a:p>
      </dsp:txBody>
      <dsp:txXfrm>
        <a:off x="5425751" y="2139582"/>
        <a:ext cx="1506282" cy="1506282"/>
      </dsp:txXfrm>
    </dsp:sp>
    <dsp:sp modelId="{1AFBAA0E-E382-4C9B-8723-270A764C5723}">
      <dsp:nvSpPr>
        <dsp:cNvPr id="0" name=""/>
        <dsp:cNvSpPr/>
      </dsp:nvSpPr>
      <dsp:spPr>
        <a:xfrm>
          <a:off x="6817953" y="1827621"/>
          <a:ext cx="2130204" cy="2130204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7232" tIns="30480" rIns="117232" bIns="3048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dirty="0" smtClean="0">
              <a:solidFill>
                <a:schemeClr val="bg1"/>
              </a:solidFill>
              <a:latin typeface="Arial"/>
              <a:cs typeface="Arial"/>
            </a:rPr>
            <a:t>Develop product</a:t>
          </a:r>
          <a:endParaRPr lang="en-GB" sz="2400" b="0" kern="1200" dirty="0">
            <a:solidFill>
              <a:schemeClr val="bg1"/>
            </a:solidFill>
            <a:latin typeface="Arial"/>
            <a:cs typeface="Arial"/>
          </a:endParaRPr>
        </a:p>
      </dsp:txBody>
      <dsp:txXfrm>
        <a:off x="7129914" y="2139582"/>
        <a:ext cx="1506282" cy="1506282"/>
      </dsp:txXfrm>
    </dsp:sp>
    <dsp:sp modelId="{CEC53BF5-E29C-4468-88BD-9970706BF9DD}">
      <dsp:nvSpPr>
        <dsp:cNvPr id="0" name=""/>
        <dsp:cNvSpPr/>
      </dsp:nvSpPr>
      <dsp:spPr>
        <a:xfrm>
          <a:off x="8522116" y="1827621"/>
          <a:ext cx="2130204" cy="2130204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7232" tIns="30480" rIns="117232" bIns="3048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dirty="0" smtClean="0">
              <a:solidFill>
                <a:schemeClr val="bg1"/>
              </a:solidFill>
              <a:latin typeface="Arial"/>
              <a:cs typeface="Arial"/>
            </a:rPr>
            <a:t>Manage and grow</a:t>
          </a:r>
          <a:endParaRPr lang="en-GB" sz="2400" b="0" kern="1200" dirty="0">
            <a:solidFill>
              <a:schemeClr val="bg1"/>
            </a:solidFill>
            <a:latin typeface="Arial"/>
            <a:cs typeface="Arial"/>
          </a:endParaRPr>
        </a:p>
      </dsp:txBody>
      <dsp:txXfrm>
        <a:off x="8834077" y="2139582"/>
        <a:ext cx="1506282" cy="15062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26ED4-4722-4DCD-8771-DA42F560C4F4}">
      <dsp:nvSpPr>
        <dsp:cNvPr id="0" name=""/>
        <dsp:cNvSpPr/>
      </dsp:nvSpPr>
      <dsp:spPr>
        <a:xfrm>
          <a:off x="0" y="0"/>
          <a:ext cx="12192000" cy="1645057"/>
        </a:xfrm>
        <a:prstGeom prst="rect">
          <a:avLst/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>
            <a:latin typeface="Arial"/>
            <a:cs typeface="Arial"/>
          </a:endParaRPr>
        </a:p>
      </dsp:txBody>
      <dsp:txXfrm>
        <a:off x="0" y="0"/>
        <a:ext cx="12192000" cy="1645057"/>
      </dsp:txXfrm>
    </dsp:sp>
    <dsp:sp modelId="{7F6A1352-A110-4479-968A-210D3DF7F91E}">
      <dsp:nvSpPr>
        <dsp:cNvPr id="0" name=""/>
        <dsp:cNvSpPr/>
      </dsp:nvSpPr>
      <dsp:spPr>
        <a:xfrm>
          <a:off x="5953" y="1645057"/>
          <a:ext cx="4060031" cy="34546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>
              <a:solidFill>
                <a:schemeClr val="tx1"/>
              </a:solidFill>
              <a:latin typeface="Arial"/>
              <a:cs typeface="Arial"/>
            </a:rPr>
            <a:t>Ethical manufacturing practices, using recycled materials and organic cotton - USA</a:t>
          </a:r>
        </a:p>
      </dsp:txBody>
      <dsp:txXfrm>
        <a:off x="5953" y="1645057"/>
        <a:ext cx="4060031" cy="3454620"/>
      </dsp:txXfrm>
    </dsp:sp>
    <dsp:sp modelId="{F5F924F9-4712-47E7-81AC-93139E4939E6}">
      <dsp:nvSpPr>
        <dsp:cNvPr id="0" name=""/>
        <dsp:cNvSpPr/>
      </dsp:nvSpPr>
      <dsp:spPr>
        <a:xfrm>
          <a:off x="4065984" y="1645057"/>
          <a:ext cx="4060031" cy="3454620"/>
        </a:xfrm>
        <a:prstGeom prst="rect">
          <a:avLst/>
        </a:prstGeom>
        <a:solidFill>
          <a:schemeClr val="accent4">
            <a:hueOff val="-71363"/>
            <a:satOff val="20609"/>
            <a:lumOff val="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>
              <a:solidFill>
                <a:schemeClr val="tx1"/>
              </a:solidFill>
              <a:latin typeface="Arial"/>
              <a:cs typeface="Arial"/>
            </a:rPr>
            <a:t>Transparent </a:t>
          </a:r>
          <a:r>
            <a:rPr lang="en-GB" sz="3600" kern="1200" dirty="0">
              <a:solidFill>
                <a:schemeClr val="tx1"/>
              </a:solidFill>
              <a:latin typeface="Arial"/>
              <a:cs typeface="Arial"/>
            </a:rPr>
            <a:t>supply chain, using organic cotton and recycled polyester - Canada</a:t>
          </a:r>
        </a:p>
      </dsp:txBody>
      <dsp:txXfrm>
        <a:off x="4065984" y="1645057"/>
        <a:ext cx="4060031" cy="3454620"/>
      </dsp:txXfrm>
    </dsp:sp>
    <dsp:sp modelId="{BEBA95FD-0D79-4F59-9B88-340DA66340F4}">
      <dsp:nvSpPr>
        <dsp:cNvPr id="0" name=""/>
        <dsp:cNvSpPr/>
      </dsp:nvSpPr>
      <dsp:spPr>
        <a:xfrm>
          <a:off x="8126015" y="1645057"/>
          <a:ext cx="4060031" cy="3454620"/>
        </a:xfrm>
        <a:prstGeom prst="rect">
          <a:avLst/>
        </a:prstGeom>
        <a:solidFill>
          <a:schemeClr val="accent4">
            <a:hueOff val="-142725"/>
            <a:satOff val="41218"/>
            <a:lumOff val="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>
              <a:solidFill>
                <a:schemeClr val="tx1"/>
              </a:solidFill>
              <a:latin typeface="Arial"/>
              <a:cs typeface="Arial"/>
            </a:rPr>
            <a:t>Minimalist design, focused on comfort, using recycled polyester and organic cotton - USA</a:t>
          </a:r>
        </a:p>
      </dsp:txBody>
      <dsp:txXfrm>
        <a:off x="8126015" y="1645057"/>
        <a:ext cx="4060031" cy="3454620"/>
      </dsp:txXfrm>
    </dsp:sp>
    <dsp:sp modelId="{694EA0FC-35A5-43CC-A19F-2FCC705E9A96}">
      <dsp:nvSpPr>
        <dsp:cNvPr id="0" name=""/>
        <dsp:cNvSpPr/>
      </dsp:nvSpPr>
      <dsp:spPr>
        <a:xfrm>
          <a:off x="0" y="5099677"/>
          <a:ext cx="12192000" cy="383846"/>
        </a:xfrm>
        <a:prstGeom prst="rect">
          <a:avLst/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#1">
  <dgm:title val=""/>
  <dgm:desc val=""/>
  <dgm:catLst>
    <dgm:cat type="relationship" pri="118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6AA3114B-0CDD-4419-A4DE-E0C29A2AE1A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1FC25048-78D1-4821-8E2B-7A77CCA12F8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252186-C111-43A8-A0F7-F77FFDE4DF82}" type="datetimeFigureOut">
              <a:rPr lang="en-US" smtClean="0"/>
              <a:t>3/22/2024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01924695-047D-4CC8-8801-1AA37457E73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F0F00293-63F6-438D-A9A8-024975FD55F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56CFAD-C154-4C9C-AD01-665A5055065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8791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2BBB5B-F3DE-41D7-B279-483D20E8E363}" type="datetimeFigureOut">
              <a:rPr lang="en-US" smtClean="0"/>
              <a:t>3/22/2024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B62BC0-7DC4-4569-951D-2BB9475345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4641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>
            <a:extLst>
              <a:ext uri="{FF2B5EF4-FFF2-40B4-BE49-F238E27FC236}">
                <a16:creationId xmlns:a16="http://schemas.microsoft.com/office/drawing/2014/main" xmlns="" id="{02728A58-8DE2-4B1C-B6CA-F2AED56F450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-2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9D7CAC-EE78-4BAE-94EA-EBE4BB1181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99909" y="2335192"/>
            <a:ext cx="9792182" cy="2187616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lIns="914400" tIns="91440" rIns="914400" anchor="ctr"/>
          <a:lstStyle>
            <a:lvl1pPr algn="ctr">
              <a:defRPr sz="5400" b="1" cap="all" spc="10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148328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8">
            <a:extLst>
              <a:ext uri="{FF2B5EF4-FFF2-40B4-BE49-F238E27FC236}">
                <a16:creationId xmlns:a16="http://schemas.microsoft.com/office/drawing/2014/main" xmlns="" id="{50298920-F98C-4AFF-A39F-BB5644F96EB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6772276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906EC1-D867-4113-B1E4-72ADCC4B1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4747" y="2365057"/>
            <a:ext cx="4377400" cy="2160644"/>
          </a:xfrm>
          <a:prstGeom prst="rect">
            <a:avLst/>
          </a:prstGeom>
          <a:gradFill>
            <a:gsLst>
              <a:gs pos="50000">
                <a:schemeClr val="accent1">
                  <a:lumMod val="5000"/>
                  <a:lumOff val="95000"/>
                  <a:alpha val="0"/>
                </a:schemeClr>
              </a:gs>
              <a:gs pos="50000">
                <a:schemeClr val="accent5">
                  <a:alpha val="10000"/>
                </a:schemeClr>
              </a:gs>
            </a:gsLst>
            <a:lin ang="0" scaled="0"/>
          </a:gradFill>
          <a:ln w="28575">
            <a:solidFill>
              <a:schemeClr val="bg1"/>
            </a:solidFill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FB3EFFF7-FFC6-16DF-B4AB-DD5A1A1DA9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427896" y="0"/>
            <a:ext cx="3344379" cy="6858000"/>
          </a:xfrm>
          <a:custGeom>
            <a:avLst/>
            <a:gdLst>
              <a:gd name="connsiteX0" fmla="*/ 0 w 3344379"/>
              <a:gd name="connsiteY0" fmla="*/ 0 h 6858000"/>
              <a:gd name="connsiteX1" fmla="*/ 3344379 w 3344379"/>
              <a:gd name="connsiteY1" fmla="*/ 0 h 6858000"/>
              <a:gd name="connsiteX2" fmla="*/ 3344379 w 3344379"/>
              <a:gd name="connsiteY2" fmla="*/ 6858000 h 6858000"/>
              <a:gd name="connsiteX3" fmla="*/ 0 w 3344379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44379" h="6858000">
                <a:moveTo>
                  <a:pt x="0" y="0"/>
                </a:moveTo>
                <a:lnTo>
                  <a:pt x="3344379" y="0"/>
                </a:lnTo>
                <a:lnTo>
                  <a:pt x="334437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1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>
                <a:noFill/>
              </a:defRPr>
            </a:lvl1pPr>
          </a:lstStyle>
          <a:p>
            <a:pPr lvl="0"/>
            <a:r>
              <a:rPr lang="en-US"/>
              <a:t>Blank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xmlns="" id="{DE6E802E-B214-0AE3-69C8-CBCA885C703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835900" y="2071688"/>
            <a:ext cx="3773488" cy="2732087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1pPr>
            <a:lvl2pPr marL="4572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2pPr>
            <a:lvl3pPr marL="9144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3pPr>
            <a:lvl4pPr marL="13716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4pPr>
            <a:lvl5pPr marL="18288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xmlns="" id="{E0398655-42A6-4DBC-9542-9A8D10B44A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15906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xmlns="" id="{1FF7C44B-1689-4CA8-B0BC-0671EA1275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4736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effectLst/>
                <a:latin typeface="+mj-lt"/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7D6105C8-7607-448C-9CD2-9CA33B49B4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91700" y="6356350"/>
            <a:ext cx="1562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4238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>
            <a:extLst>
              <a:ext uri="{FF2B5EF4-FFF2-40B4-BE49-F238E27FC236}">
                <a16:creationId xmlns:a16="http://schemas.microsoft.com/office/drawing/2014/main" xmlns="" id="{02728A58-8DE2-4B1C-B6CA-F2AED56F450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-2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9D7CAC-EE78-4BAE-94EA-EBE4BB1181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99909" y="2335192"/>
            <a:ext cx="9792182" cy="2187616"/>
          </a:xfrm>
          <a:prstGeom prst="rect">
            <a:avLst/>
          </a:prstGeom>
          <a:noFill/>
          <a:ln w="38100">
            <a:solidFill>
              <a:schemeClr val="accent5"/>
            </a:solidFill>
          </a:ln>
        </p:spPr>
        <p:txBody>
          <a:bodyPr lIns="914400" tIns="182880" rIns="914400" anchor="ctr"/>
          <a:lstStyle>
            <a:lvl1pPr algn="ctr">
              <a:defRPr sz="5400" b="1" cap="all" spc="100" baseline="0">
                <a:solidFill>
                  <a:schemeClr val="accent5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37129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ECC6C658-B6F5-98D2-4D95-EA3030D6F0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-20322" y="-7084"/>
            <a:ext cx="12212321" cy="685800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39AED10-F37C-48B3-A407-EDC6878C71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50065" y="2372810"/>
            <a:ext cx="4352081" cy="2129742"/>
          </a:xfrm>
          <a:prstGeom prst="rect">
            <a:avLst/>
          </a:prstGeom>
          <a:ln w="28575">
            <a:solidFill>
              <a:schemeClr val="accent4">
                <a:lumMod val="50000"/>
              </a:schemeClr>
            </a:solidFill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xmlns="" id="{0ED8B338-CD86-47FF-A4B9-9EE6A11AFBF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789480" y="0"/>
            <a:ext cx="539496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xmlns="" id="{19507D12-915D-42C7-9250-F3912C1C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xmlns="" id="{14520C17-104B-4F9D-B1D8-2FA4676B3C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4736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xmlns="" id="{219F9CF7-C4CD-4EEB-A49F-1820A981A2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91700" y="6356350"/>
            <a:ext cx="1562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1333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C3FAF69-7EBE-817B-DCEA-4A1595820E3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-1" y="-7515"/>
            <a:ext cx="4661648" cy="6871651"/>
          </a:xfrm>
          <a:prstGeom prst="rect">
            <a:avLst/>
          </a:prstGeom>
          <a:solidFill>
            <a:srgbClr val="4769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720FC4D-FDE2-42C3-B907-27B071B649C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6608" y="804862"/>
            <a:ext cx="3401992" cy="5121375"/>
          </a:xfrm>
          <a:prstGeom prst="rect">
            <a:avLst/>
          </a:prstGeom>
          <a:ln w="28575">
            <a:noFill/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6F4F9403-8AE5-DF79-EFCF-E99EABB8341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579338" y="804863"/>
            <a:ext cx="5716587" cy="5248276"/>
          </a:xfrm>
          <a:prstGeom prst="rect">
            <a:avLst/>
          </a:prstGeom>
        </p:spPr>
        <p:txBody>
          <a:bodyPr anchor="ctr"/>
          <a:lstStyle>
            <a:lvl1pPr marL="283464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/>
            </a:lvl1pPr>
            <a:lvl2pPr marL="73152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/>
            </a:lvl2pPr>
            <a:lvl3pPr marL="109728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/>
            </a:lvl3pPr>
            <a:lvl4pPr marL="146304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/>
            </a:lvl4pPr>
            <a:lvl5pPr marL="18288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xmlns="" id="{D38E30C9-543F-4532-B571-2F2EF52E7A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xmlns="" id="{9E2F8B6B-A63E-448F-86E5-CF3F12A297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xmlns="" id="{5EC1D779-DE8A-45DF-9A79-70F63DD68B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491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39AED10-F37C-48B3-A407-EDC6878C71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47727" y="2060294"/>
            <a:ext cx="4359795" cy="2141316"/>
          </a:xfrm>
          <a:prstGeom prst="rect">
            <a:avLst/>
          </a:prstGeom>
          <a:ln w="28575">
            <a:solidFill>
              <a:schemeClr val="accent4">
                <a:lumMod val="50000"/>
              </a:schemeClr>
            </a:solidFill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xmlns="" id="{0ED8B338-CD86-47FF-A4B9-9EE6A11AFBF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-9009"/>
            <a:ext cx="5521124" cy="687858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xmlns="" id="{F20D097E-45D7-422E-A8D1-635C7DE9A99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670878" y="4550199"/>
            <a:ext cx="4359795" cy="1790164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800" b="1" cap="all" spc="100" baseline="0">
                <a:solidFill>
                  <a:schemeClr val="accent4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xmlns="" id="{19507D12-915D-42C7-9250-F3912C1C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xmlns="" id="{14520C17-104B-4F9D-B1D8-2FA4676B3C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4736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xmlns="" id="{219F9CF7-C4CD-4EEB-A49F-1820A981A2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91700" y="6356350"/>
            <a:ext cx="1562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912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83A5AC9-F6E1-46F9-8810-475475E17B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34980" y="706056"/>
            <a:ext cx="6323957" cy="1088020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xmlns="" id="{952C02D9-C262-43C0-BE24-402661B0594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1" y="0"/>
            <a:ext cx="4495801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BC3273F-AE8F-21E6-A06E-52686D65496D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35563" y="2291786"/>
            <a:ext cx="3017837" cy="396722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1pPr>
            <a:lvl2pPr marL="283464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2pPr>
            <a:lvl3pPr marL="6858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3pPr>
            <a:lvl4pPr marL="11430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4pPr>
            <a:lvl5pPr marL="16002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xmlns="" id="{A011C768-FB8E-F917-0CF9-C9B7DA4CAA62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8473281" y="2294680"/>
            <a:ext cx="3136127" cy="396722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1pPr>
            <a:lvl2pPr marL="283464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2pPr>
            <a:lvl3pPr marL="6858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3pPr>
            <a:lvl4pPr marL="11430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4pPr>
            <a:lvl5pPr marL="16002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xmlns="" id="{61AB9D5A-1951-48B0-9CAE-84FC869BE5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xmlns="" id="{3AEF9F4B-0EB4-4C9F-9159-80E393F3A1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xmlns="" id="{6BC4F905-196D-4DFF-9947-C56088B56F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209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8FD970D0-182D-96E3-04B5-5D634F9C4F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0" y="0"/>
            <a:ext cx="12192000" cy="2170545"/>
          </a:xfrm>
          <a:prstGeom prst="rect">
            <a:avLst/>
          </a:prstGeom>
          <a:solidFill>
            <a:schemeClr val="accent2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AEFB40-063A-41A7-9581-865BBE62C3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26143"/>
            <a:ext cx="10515600" cy="1229033"/>
          </a:xfrm>
          <a:prstGeom prst="rect">
            <a:avLst/>
          </a:prstGeom>
        </p:spPr>
        <p:txBody>
          <a:bodyPr anchor="b"/>
          <a:lstStyle>
            <a:lvl1pPr algn="ctr">
              <a:defRPr sz="2400" cap="all" spc="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9E453354-6167-7227-F443-F984688CC493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49775" y="2858625"/>
            <a:ext cx="3941763" cy="3338513"/>
          </a:xfrm>
          <a:prstGeom prst="rect">
            <a:avLst/>
          </a:prstGeom>
        </p:spPr>
        <p:txBody>
          <a:bodyPr/>
          <a:lstStyle>
            <a:lvl1pPr marL="347472" indent="-347472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spc="100" baseline="0"/>
            </a:lvl1pPr>
            <a:lvl2pPr marL="685800" indent="-347472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lphaLcPeriod"/>
              <a:defRPr sz="1600" spc="100" baseline="0"/>
            </a:lvl2pPr>
            <a:lvl3pPr marL="1143000" indent="-347472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arenR"/>
              <a:defRPr sz="1400" spc="100" baseline="0"/>
            </a:lvl3pPr>
            <a:lvl4pPr marL="1600200" indent="-347472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lphaLcParenR"/>
              <a:defRPr sz="1200" spc="100" baseline="0"/>
            </a:lvl4pPr>
            <a:lvl5pPr marL="2057400" indent="-347472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romanLcPeriod"/>
              <a:defRPr sz="12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xmlns="" id="{DDA14B5C-C6A4-65FB-34DD-E1C0FF465FF7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342681" y="2858625"/>
            <a:ext cx="6011119" cy="333851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None/>
              <a:defRPr sz="1800" spc="100" baseline="0"/>
            </a:lvl1pPr>
            <a:lvl2pPr marL="285750" indent="-28575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spc="100" baseline="0"/>
            </a:lvl2pPr>
            <a:lvl3pPr marL="685800" indent="-28575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spc="100" baseline="0"/>
            </a:lvl3pPr>
            <a:lvl4pPr marL="1143000" indent="-28575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spc="100" baseline="0"/>
            </a:lvl4pPr>
            <a:lvl5pPr marL="1600200" indent="-28575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0" name="Date Placeholder 3">
            <a:extLst>
              <a:ext uri="{FF2B5EF4-FFF2-40B4-BE49-F238E27FC236}">
                <a16:creationId xmlns:a16="http://schemas.microsoft.com/office/drawing/2014/main" xmlns="" id="{573EDDB2-8AC2-4A88-95EE-20082E77DE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1" name="Footer Placeholder 4">
            <a:extLst>
              <a:ext uri="{FF2B5EF4-FFF2-40B4-BE49-F238E27FC236}">
                <a16:creationId xmlns:a16="http://schemas.microsoft.com/office/drawing/2014/main" xmlns="" id="{325A34CF-B8DC-4A28-86BC-8D450E3D3C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42" name="Slide Number Placeholder 5">
            <a:extLst>
              <a:ext uri="{FF2B5EF4-FFF2-40B4-BE49-F238E27FC236}">
                <a16:creationId xmlns:a16="http://schemas.microsoft.com/office/drawing/2014/main" xmlns="" id="{3F009426-0603-4EF7-8DE1-0CA50818F7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655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DC1E109A-BBBE-498A-AC65-464AAF5710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766915"/>
            <a:ext cx="2782529" cy="2163098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anchor="ctr"/>
          <a:lstStyle>
            <a:lvl1pPr algn="ctr">
              <a:lnSpc>
                <a:spcPct val="100000"/>
              </a:lnSpc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xmlns="" id="{7408009F-7441-4960-8688-598E5537784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864796" y="960385"/>
            <a:ext cx="6341212" cy="1969628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xmlns="" id="{0721A019-F5C2-4A15-A6AE-C03209D1D7D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3716594"/>
            <a:ext cx="12192000" cy="314140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xmlns="" id="{CFE1DF53-32D0-456E-8221-7FCD23325D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xmlns="" id="{DC108F1B-58C5-43B6-8251-B1392CA9A8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xmlns="" id="{C530B1E0-03D4-4E5B-A2A7-903B17B306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211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CE5E8994-67B0-7A02-C300-3232691564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4532671" y="0"/>
            <a:ext cx="7659329" cy="6858000"/>
          </a:xfrm>
          <a:prstGeom prst="rect">
            <a:avLst/>
          </a:prstGeom>
          <a:solidFill>
            <a:schemeClr val="accent2">
              <a:lumMod val="40000"/>
              <a:lumOff val="6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D96D4A-16D3-4C35-A383-2DF039D54CF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3791" y="787869"/>
            <a:ext cx="2743200" cy="2142144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anchor="ctr"/>
          <a:lstStyle>
            <a:lvl1pPr algn="ctr">
              <a:lnSpc>
                <a:spcPct val="100000"/>
              </a:lnSpc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2EA6B5C4-24E3-C021-071B-DFF6C6CC497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33449" y="3429000"/>
            <a:ext cx="2920796" cy="292735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1pPr>
            <a:lvl2pPr marL="4572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600" spc="100" baseline="0"/>
            </a:lvl2pPr>
            <a:lvl3pPr marL="9144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400" spc="100" baseline="0"/>
            </a:lvl3pPr>
            <a:lvl4pPr marL="13716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200" spc="100" baseline="0"/>
            </a:lvl4pPr>
            <a:lvl5pPr marL="18288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2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xmlns="" id="{FF255611-8280-41F3-A5FA-821E144AEAE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220928" y="787869"/>
            <a:ext cx="6292646" cy="54322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600" cap="all" baseline="0">
                <a:solidFill>
                  <a:schemeClr val="accent5">
                    <a:lumMod val="50000"/>
                  </a:schemeClr>
                </a:solidFill>
              </a:defRPr>
            </a:lvl2pPr>
            <a:lvl3pPr marL="914400" indent="0">
              <a:buNone/>
              <a:defRPr sz="1400" cap="all" baseline="0">
                <a:solidFill>
                  <a:schemeClr val="accent5">
                    <a:lumMod val="50000"/>
                  </a:schemeClr>
                </a:solidFill>
              </a:defRPr>
            </a:lvl3pPr>
            <a:lvl4pPr marL="1371600" indent="0">
              <a:buNone/>
              <a:defRPr sz="1200" cap="all" baseline="0">
                <a:solidFill>
                  <a:schemeClr val="accent5">
                    <a:lumMod val="50000"/>
                  </a:schemeClr>
                </a:solidFill>
              </a:defRPr>
            </a:lvl4pPr>
            <a:lvl5pPr marL="1828800" indent="0">
              <a:buNone/>
              <a:defRPr sz="1200" cap="all" baseline="0">
                <a:solidFill>
                  <a:schemeClr val="accent5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3453DB9-3C4B-4136-96D2-08A7D5AD41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1464841-801A-499A-BFD2-9731D2D89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F9C78F9D-CD73-4D53-A871-D6C0B643A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806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41225E-57F6-4605-A684-F9B30F1F66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0559" y="1"/>
            <a:ext cx="4952999" cy="2182482"/>
          </a:xfrm>
          <a:prstGeom prst="rect">
            <a:avLst/>
          </a:prstGeom>
          <a:solidFill>
            <a:schemeClr val="accent2">
              <a:alpha val="92000"/>
            </a:schemeClr>
          </a:solidFill>
        </p:spPr>
        <p:txBody>
          <a:bodyPr lIns="731520" rIns="731520" anchor="ctr"/>
          <a:lstStyle>
            <a:lvl1pPr algn="ctr">
              <a:defRPr sz="2400" cap="all" spc="1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xmlns="" id="{C93927AF-DF09-4CE5-8767-B2ECF0215BF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942932" y="0"/>
            <a:ext cx="7249067" cy="218248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xmlns="" id="{FE8D114B-8AAB-41D6-AFCF-750066A6529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19728" y="2924355"/>
            <a:ext cx="3769525" cy="3300645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46E5C19A-AE6A-FEDE-6B3C-9B1701F4C50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3262" y="2932801"/>
            <a:ext cx="6411912" cy="3300851"/>
          </a:xfrm>
          <a:prstGeom prst="rect">
            <a:avLst/>
          </a:prstGeom>
        </p:spPr>
        <p:txBody>
          <a:bodyPr/>
          <a:lstStyle>
            <a:lvl1pPr marL="283464" indent="-283464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 sz="1800" spc="100" baseline="0"/>
            </a:lvl1pPr>
            <a:lvl2pPr marL="914400" indent="-283464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 sz="1800" spc="100" baseline="0"/>
            </a:lvl2pPr>
            <a:lvl3pPr marL="1371600" indent="-283464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 sz="1800" spc="100" baseline="0"/>
            </a:lvl3pPr>
            <a:lvl4pPr marL="1828800" indent="-283464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 sz="1800" spc="100" baseline="0"/>
            </a:lvl4pPr>
            <a:lvl5pPr marL="2286000" indent="-283464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 sz="18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xmlns="" id="{8751D887-2419-4911-A7CC-9B5A598D71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xmlns="" id="{B8B214E0-C574-4CE5-8FF0-E0F965A4A0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6C033920-FB08-49F3-8A75-14E68EF78D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951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A96722F2-1968-8B82-9382-187D808D9CA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0" y="0"/>
            <a:ext cx="12192000" cy="2170545"/>
          </a:xfrm>
          <a:prstGeom prst="rect">
            <a:avLst/>
          </a:prstGeom>
          <a:solidFill>
            <a:schemeClr val="accent2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xmlns="" id="{8F6663C8-5425-48D7-9E9D-F2B794222F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41541"/>
            <a:ext cx="10515600" cy="1215894"/>
          </a:xfrm>
          <a:prstGeom prst="rect">
            <a:avLst/>
          </a:prstGeom>
        </p:spPr>
        <p:txBody>
          <a:bodyPr anchor="b"/>
          <a:lstStyle>
            <a:lvl1pPr algn="ctr">
              <a:defRPr sz="2400" cap="all" spc="1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xmlns="" id="{E7176063-74EF-4FC1-A687-2F5900412F55}"/>
              </a:ext>
            </a:extLst>
          </p:cNvPr>
          <p:cNvSpPr>
            <a:spLocks noGrp="1"/>
          </p:cNvSpPr>
          <p:nvPr>
            <p:ph sz="quarter" idx="35" hasCustomPrompt="1"/>
          </p:nvPr>
        </p:nvSpPr>
        <p:spPr>
          <a:xfrm>
            <a:off x="859468" y="2674190"/>
            <a:ext cx="10494331" cy="360584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 cap="all" baseline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9058ECB-2935-45B1-80F1-ED38302C2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B8FC42CC-A62B-40E8-907A-F15D7C216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333E0735-85DE-48C3-8FE9-0754F9ABD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87306C-81BA-4795-A5CA-9392456A8C1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160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906EC1-D867-4113-B1E4-72ADCC4B1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30061" y="1541398"/>
            <a:ext cx="4442603" cy="212482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xmlns="" id="{34C23C4D-3C16-4A17-BF8A-A9C4E2F013E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30061" y="3984426"/>
            <a:ext cx="4442603" cy="2424999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xmlns="" id="{50298920-F98C-4AFF-A39F-BB5644F96EB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771736" y="0"/>
            <a:ext cx="5420263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4257799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BE02389-643A-44A3-9E32-4459CAEAC3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E3E221A-6F27-4890-B073-7BA27B8FB5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0B06CAC-A122-486F-81C6-4299D83E94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113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  <p:sldLayoutId id="2147483673" r:id="rId3"/>
    <p:sldLayoutId id="2147483669" r:id="rId4"/>
    <p:sldLayoutId id="2147483651" r:id="rId5"/>
    <p:sldLayoutId id="2147483671" r:id="rId6"/>
    <p:sldLayoutId id="2147483652" r:id="rId7"/>
    <p:sldLayoutId id="2147483653" r:id="rId8"/>
    <p:sldLayoutId id="2147483650" r:id="rId9"/>
    <p:sldLayoutId id="2147483664" r:id="rId10"/>
    <p:sldLayoutId id="2147483659" r:id="rId11"/>
    <p:sldLayoutId id="2147483662" r:id="rId12"/>
    <p:sldLayoutId id="2147483670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1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dnevnik.hr/manfoguaqqbyz/2013/04/1631622199/molecular-structure-vardenafil.html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10551-014-2425-z" TargetMode="External"/><Relationship Id="rId2" Type="http://schemas.openxmlformats.org/officeDocument/2006/relationships/hyperlink" Target="https://business.uoregon.edu/sites/default/files/media/sustainable-fashion-industry-report.pdf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google.bg/books/edition/Creating_Through_Mind_and_Emotions/sQR0EAAAQBAJ?hl=bg&amp;gbpv=1&amp;dq=the+bond+between+skills+and+clothing+industry&amp;pg=PT552&amp;printsec=frontcover" TargetMode="External"/><Relationship Id="rId4" Type="http://schemas.openxmlformats.org/officeDocument/2006/relationships/hyperlink" Target="https://www.drapersonline.com/insight/analysis/allbirds-how-to-scale-a-global-brand-sustainably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eus.fi/bitstream/handle/10024/170211/Neuman_Salla.pdf?sequence=2&amp;isAllowed=y" TargetMode="External"/><Relationship Id="rId2" Type="http://schemas.openxmlformats.org/officeDocument/2006/relationships/hyperlink" Target="https://sites.lsa.umich.edu/mje/2023/11/22/op-ed-patagonia-proves-the-success-of-sustainable-corporations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sustainabilitymag.com/articles/tentree-shows-businesses-how-to-regenerate-the-environment" TargetMode="External"/><Relationship Id="rId5" Type="http://schemas.openxmlformats.org/officeDocument/2006/relationships/hyperlink" Target="https://universalai.in/wp-content/uploads/2020/03/A-STUDY-ABOUT-SUSTAINABILITY-AMONG-LUXURY-BRANDS-KRI160620.pdf" TargetMode="External"/><Relationship Id="rId4" Type="http://schemas.openxmlformats.org/officeDocument/2006/relationships/hyperlink" Target="https://www.howandwhat.net/pestel-analysis-fashion-retail-industry-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Close-up of a green field">
            <a:extLst>
              <a:ext uri="{FF2B5EF4-FFF2-40B4-BE49-F238E27FC236}">
                <a16:creationId xmlns:a16="http://schemas.microsoft.com/office/drawing/2014/main" xmlns="" id="{FE4A4B5C-D71A-0CFA-A601-EB93F13F5AA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alphaModFix amt="50000"/>
          </a:blip>
          <a:srcRect/>
          <a:stretch/>
        </p:blipFill>
        <p:spPr>
          <a:xfrm>
            <a:off x="0" y="-2"/>
            <a:ext cx="12192000" cy="6858000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xmlns="" id="{C0147929-8D39-DAA9-C3C5-4829D9C31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004" y="1645079"/>
            <a:ext cx="11689992" cy="2259502"/>
          </a:xfrm>
          <a:solidFill>
            <a:srgbClr val="000000">
              <a:alpha val="32000"/>
            </a:srgbClr>
          </a:solidFill>
          <a:ln>
            <a:solidFill>
              <a:schemeClr val="bg1"/>
            </a:solidFill>
          </a:ln>
        </p:spPr>
        <p:txBody>
          <a:bodyPr lIns="914400" tIns="91440" rIns="914400" bIns="45720" anchor="ctr"/>
          <a:lstStyle/>
          <a:p>
            <a:pPr algn="l"/>
            <a:r>
              <a:rPr lang="en-US" sz="3600" b="0" dirty="0">
                <a:solidFill>
                  <a:schemeClr val="bg1"/>
                </a:solidFill>
                <a:latin typeface="Arial"/>
                <a:cs typeface="Arial"/>
              </a:rPr>
              <a:t>Linda roze – 2219027</a:t>
            </a:r>
            <a:br>
              <a:rPr lang="en-US" sz="3600" b="0" dirty="0">
                <a:solidFill>
                  <a:schemeClr val="bg1"/>
                </a:solidFill>
                <a:latin typeface="Arial"/>
                <a:cs typeface="Arial"/>
              </a:rPr>
            </a:br>
            <a:r>
              <a:rPr lang="en-US" sz="3600" b="0" dirty="0">
                <a:solidFill>
                  <a:schemeClr val="bg1"/>
                </a:solidFill>
                <a:latin typeface="Arial"/>
                <a:cs typeface="Arial"/>
              </a:rPr>
              <a:t>Entrepreneurship – LCBB5001</a:t>
            </a:r>
            <a:br>
              <a:rPr lang="en-US" sz="3600" b="0" dirty="0">
                <a:solidFill>
                  <a:schemeClr val="bg1"/>
                </a:solidFill>
                <a:latin typeface="Arial"/>
                <a:cs typeface="Arial"/>
              </a:rPr>
            </a:br>
            <a:r>
              <a:rPr lang="en-US" sz="3600" b="0" dirty="0">
                <a:solidFill>
                  <a:schemeClr val="bg1"/>
                </a:solidFill>
                <a:latin typeface="Arial"/>
                <a:cs typeface="Arial"/>
              </a:rPr>
              <a:t>Lecturer: Dr. Amer kareem </a:t>
            </a:r>
            <a:endParaRPr lang="en-US" sz="3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pic>
        <p:nvPicPr>
          <p:cNvPr id="2" name="Picture 1" descr="UWTSD London Mission Statement, Employees and Hiring | LinkedIn">
            <a:extLst>
              <a:ext uri="{FF2B5EF4-FFF2-40B4-BE49-F238E27FC236}">
                <a16:creationId xmlns:a16="http://schemas.microsoft.com/office/drawing/2014/main" xmlns="" id="{9D81910B-ADE6-A785-1C47-A5D5A09595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1764" y="1829519"/>
            <a:ext cx="1905000" cy="1905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B15B9636-BE2D-B7CA-8D38-F90D0219E484}"/>
              </a:ext>
            </a:extLst>
          </p:cNvPr>
          <p:cNvSpPr txBox="1"/>
          <p:nvPr/>
        </p:nvSpPr>
        <p:spPr>
          <a:xfrm>
            <a:off x="2301545" y="4126991"/>
            <a:ext cx="7559873" cy="584775"/>
          </a:xfrm>
          <a:prstGeom prst="rect">
            <a:avLst/>
          </a:prstGeom>
          <a:solidFill>
            <a:srgbClr val="000000">
              <a:alpha val="37000"/>
            </a:srgbClr>
          </a:solidFill>
          <a:ln w="28575"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rial"/>
                <a:cs typeface="Arial"/>
              </a:rPr>
              <a:t>Business plan for Biodegradable T-shirts</a:t>
            </a:r>
          </a:p>
        </p:txBody>
      </p:sp>
    </p:spTree>
    <p:extLst>
      <p:ext uri="{BB962C8B-B14F-4D97-AF65-F5344CB8AC3E}">
        <p14:creationId xmlns:p14="http://schemas.microsoft.com/office/powerpoint/2010/main" val="1760268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A green rolling hills with a sunset">
            <a:extLst>
              <a:ext uri="{FF2B5EF4-FFF2-40B4-BE49-F238E27FC236}">
                <a16:creationId xmlns:a16="http://schemas.microsoft.com/office/drawing/2014/main" xmlns="" id="{565AB0FC-9FCD-FDB2-1D84-F3D855D8387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/>
          <a:stretch/>
        </p:blipFill>
        <p:spPr>
          <a:xfrm>
            <a:off x="0" y="0"/>
            <a:ext cx="6786653" cy="6858000"/>
          </a:xfrm>
        </p:spPr>
      </p:pic>
      <p:sp>
        <p:nvSpPr>
          <p:cNvPr id="47" name="Title 46">
            <a:extLst>
              <a:ext uri="{FF2B5EF4-FFF2-40B4-BE49-F238E27FC236}">
                <a16:creationId xmlns:a16="http://schemas.microsoft.com/office/drawing/2014/main" xmlns="" id="{3F9E60C6-15AA-4C95-9519-652CD08A8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4747" y="2365057"/>
            <a:ext cx="4377400" cy="2160644"/>
          </a:xfrm>
        </p:spPr>
        <p:txBody>
          <a:bodyPr lIns="91440" tIns="45720" rIns="91440" bIns="45720" anchor="ctr"/>
          <a:lstStyle/>
          <a:p>
            <a:r>
              <a:rPr lang="en-US" sz="3600" dirty="0">
                <a:latin typeface="Arial"/>
                <a:cs typeface="Arial"/>
              </a:rPr>
              <a:t>TABLE OF CONTENT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xmlns="" id="{E0E8875C-8FE5-DCE1-106E-5F34DFD1618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13519" y="0"/>
            <a:ext cx="3358756" cy="6858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39D3AADE-5119-8CE2-0DD5-2BD7E340328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045147" y="2086066"/>
            <a:ext cx="5328678" cy="2732087"/>
          </a:xfrm>
        </p:spPr>
        <p:txBody>
          <a:bodyPr lIns="91440" tIns="45720" rIns="91440" bIns="45720" anchor="ctr"/>
          <a:lstStyle/>
          <a:p>
            <a:r>
              <a:rPr lang="en-US" sz="2800" dirty="0">
                <a:latin typeface="Arial"/>
                <a:cs typeface="Arial"/>
              </a:rPr>
              <a:t>1</a:t>
            </a:r>
            <a:r>
              <a:rPr lang="en-US" sz="2800" dirty="0" smtClean="0">
                <a:latin typeface="Arial"/>
                <a:cs typeface="Arial"/>
              </a:rPr>
              <a:t>. Entrepreneurship</a:t>
            </a:r>
            <a:endParaRPr lang="en-US" sz="2800" dirty="0">
              <a:latin typeface="Arial"/>
              <a:cs typeface="Arial"/>
            </a:endParaRPr>
          </a:p>
          <a:p>
            <a:r>
              <a:rPr lang="en-US" sz="2800" dirty="0">
                <a:latin typeface="Arial"/>
                <a:cs typeface="Arial"/>
              </a:rPr>
              <a:t>2.''Bio-degrade-able'' T-shirts</a:t>
            </a:r>
            <a:endParaRPr lang="en-GB" sz="3200" cap="all" dirty="0">
              <a:latin typeface="Arial"/>
              <a:cs typeface="Arial"/>
            </a:endParaRPr>
          </a:p>
          <a:p>
            <a:r>
              <a:rPr lang="en-US" sz="2800" dirty="0">
                <a:latin typeface="Arial"/>
                <a:cs typeface="Arial"/>
              </a:rPr>
              <a:t>3</a:t>
            </a:r>
            <a:r>
              <a:rPr lang="en-US" sz="2800" dirty="0" smtClean="0">
                <a:latin typeface="Arial"/>
                <a:cs typeface="Arial"/>
              </a:rPr>
              <a:t>. Company </a:t>
            </a:r>
            <a:r>
              <a:rPr lang="en-US" sz="2800" dirty="0">
                <a:latin typeface="Arial"/>
                <a:cs typeface="Arial"/>
              </a:rPr>
              <a:t>Structure</a:t>
            </a:r>
            <a:endParaRPr lang="en-US" sz="3200" dirty="0">
              <a:latin typeface="Arial"/>
              <a:cs typeface="Arial"/>
            </a:endParaRPr>
          </a:p>
          <a:p>
            <a:r>
              <a:rPr lang="en-US" sz="2800" dirty="0">
                <a:latin typeface="Arial"/>
                <a:cs typeface="Arial"/>
              </a:rPr>
              <a:t>4</a:t>
            </a:r>
            <a:r>
              <a:rPr lang="en-US" sz="2800" dirty="0" smtClean="0">
                <a:latin typeface="Arial"/>
                <a:cs typeface="Arial"/>
              </a:rPr>
              <a:t>. Targeting </a:t>
            </a:r>
            <a:r>
              <a:rPr lang="en-US" sz="2800" dirty="0">
                <a:latin typeface="Arial"/>
                <a:cs typeface="Arial"/>
              </a:rPr>
              <a:t>and marketing </a:t>
            </a:r>
            <a:r>
              <a:rPr lang="en-US" sz="2800" dirty="0" smtClean="0">
                <a:latin typeface="Arial"/>
                <a:cs typeface="Arial"/>
              </a:rPr>
              <a:t>              strategies</a:t>
            </a:r>
            <a:endParaRPr lang="en-US" sz="2800" dirty="0">
              <a:latin typeface="Arial"/>
              <a:cs typeface="Arial"/>
            </a:endParaRPr>
          </a:p>
          <a:p>
            <a:r>
              <a:rPr lang="en-US" sz="2800" dirty="0">
                <a:latin typeface="Arial"/>
                <a:cs typeface="Arial"/>
              </a:rPr>
              <a:t>5</a:t>
            </a:r>
            <a:r>
              <a:rPr lang="en-US" sz="2800" dirty="0" smtClean="0">
                <a:latin typeface="Arial"/>
                <a:cs typeface="Arial"/>
              </a:rPr>
              <a:t>. Competition</a:t>
            </a:r>
            <a:endParaRPr lang="en-US" sz="2800" dirty="0">
              <a:latin typeface="Arial"/>
              <a:cs typeface="Arial"/>
            </a:endParaRPr>
          </a:p>
          <a:p>
            <a:r>
              <a:rPr lang="en-US" sz="2800" dirty="0">
                <a:latin typeface="Arial"/>
                <a:cs typeface="Arial"/>
              </a:rPr>
              <a:t>6</a:t>
            </a:r>
            <a:r>
              <a:rPr lang="en-US" sz="2800" dirty="0" smtClean="0">
                <a:latin typeface="Arial"/>
                <a:cs typeface="Arial"/>
              </a:rPr>
              <a:t>. Differentiation </a:t>
            </a:r>
            <a:r>
              <a:rPr lang="en-US" sz="2800" dirty="0">
                <a:latin typeface="Arial"/>
                <a:cs typeface="Arial"/>
              </a:rPr>
              <a:t>Strategy</a:t>
            </a:r>
          </a:p>
          <a:p>
            <a:r>
              <a:rPr lang="en-US" sz="2800" dirty="0">
                <a:latin typeface="Arial"/>
                <a:cs typeface="Arial"/>
              </a:rPr>
              <a:t>7</a:t>
            </a:r>
            <a:r>
              <a:rPr lang="en-US" sz="2800" dirty="0" smtClean="0">
                <a:latin typeface="Arial"/>
                <a:cs typeface="Arial"/>
              </a:rPr>
              <a:t>. Funding </a:t>
            </a:r>
            <a:r>
              <a:rPr lang="en-US" sz="2800" dirty="0">
                <a:latin typeface="Arial"/>
                <a:cs typeface="Arial"/>
              </a:rPr>
              <a:t>and allocation of </a:t>
            </a:r>
            <a:r>
              <a:rPr lang="en-US" sz="2800" dirty="0" smtClean="0">
                <a:latin typeface="Arial"/>
                <a:cs typeface="Arial"/>
              </a:rPr>
              <a:t>resources</a:t>
            </a:r>
          </a:p>
          <a:p>
            <a:r>
              <a:rPr lang="en-US" sz="2800" dirty="0" smtClean="0">
                <a:latin typeface="Arial"/>
                <a:cs typeface="Arial"/>
              </a:rPr>
              <a:t>8. Conclusion</a:t>
            </a:r>
          </a:p>
          <a:p>
            <a:r>
              <a:rPr lang="en-US" sz="2800" dirty="0" smtClean="0">
                <a:latin typeface="Arial"/>
                <a:cs typeface="Arial"/>
              </a:rPr>
              <a:t>9. References</a:t>
            </a:r>
            <a:endParaRPr lang="en-US" sz="2800" dirty="0">
              <a:latin typeface="Arial"/>
              <a:cs typeface="Arial"/>
            </a:endParaRP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xmlns="" id="{DA9558D5-EB6D-C2EA-C5E2-7907694485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0292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field of wheat with tracks in it">
            <a:extLst>
              <a:ext uri="{FF2B5EF4-FFF2-40B4-BE49-F238E27FC236}">
                <a16:creationId xmlns:a16="http://schemas.microsoft.com/office/drawing/2014/main" xmlns="" id="{5BA975B6-ACDF-974C-4B0A-792DE5F09CB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-2"/>
            <a:ext cx="12192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xmlns="" id="{05BF4AF3-2D87-5D1D-245D-49E6F0B09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2512" y="423002"/>
            <a:ext cx="8512598" cy="735504"/>
          </a:xfrm>
          <a:solidFill>
            <a:srgbClr val="545D32">
              <a:alpha val="80000"/>
            </a:srgbClr>
          </a:solidFill>
          <a:ln>
            <a:solidFill>
              <a:schemeClr val="bg1"/>
            </a:solidFill>
          </a:ln>
        </p:spPr>
        <p:txBody>
          <a:bodyPr lIns="914400" tIns="182880" rIns="914400" bIns="45720" anchor="ctr"/>
          <a:lstStyle/>
          <a:p>
            <a:r>
              <a:rPr lang="en-US" sz="3600" b="0" dirty="0">
                <a:solidFill>
                  <a:schemeClr val="bg1"/>
                </a:solidFill>
                <a:latin typeface="Arial"/>
                <a:cs typeface="Arial"/>
              </a:rPr>
              <a:t>Entrepreneurship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xmlns="" id="{29FA2037-F196-74A3-B439-0E0FA400E5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8178832"/>
              </p:ext>
            </p:extLst>
          </p:nvPr>
        </p:nvGraphicFramePr>
        <p:xfrm>
          <a:off x="618226" y="737560"/>
          <a:ext cx="10653621" cy="57854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Текстово поле 3"/>
          <p:cNvSpPr txBox="1"/>
          <p:nvPr/>
        </p:nvSpPr>
        <p:spPr>
          <a:xfrm>
            <a:off x="4669536" y="6420136"/>
            <a:ext cx="37429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US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Barringer</a:t>
            </a:r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2019) (</a:t>
            </a:r>
            <a:r>
              <a:rPr lang="en-US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Hisrich</a:t>
            </a:r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2020)</a:t>
            </a:r>
            <a:endParaRPr lang="bg-BG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07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dirty cloth with worms on it&#10;&#10;Description automatically generated">
            <a:extLst>
              <a:ext uri="{FF2B5EF4-FFF2-40B4-BE49-F238E27FC236}">
                <a16:creationId xmlns:a16="http://schemas.microsoft.com/office/drawing/2014/main" xmlns="" id="{13519787-CAEB-F2A4-CD96-73EE319566F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8340" b="8340"/>
          <a:stretch/>
        </p:blipFill>
        <p:spPr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xmlns="" id="{63F4F41F-AFDB-DDED-880A-7073FB42F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890" y="293607"/>
            <a:ext cx="9792182" cy="793013"/>
          </a:xfrm>
          <a:solidFill>
            <a:srgbClr val="000000">
              <a:alpha val="89804"/>
            </a:srgbClr>
          </a:solidFill>
          <a:ln>
            <a:solidFill>
              <a:schemeClr val="accent5"/>
            </a:solidFill>
          </a:ln>
        </p:spPr>
        <p:txBody>
          <a:bodyPr lIns="914400" tIns="182880" rIns="914400" bIns="45720" anchor="ctr"/>
          <a:lstStyle/>
          <a:p>
            <a:r>
              <a:rPr lang="en-GB" sz="3600" b="0" dirty="0">
                <a:solidFill>
                  <a:srgbClr val="FFFFFF"/>
                </a:solidFill>
                <a:latin typeface="Arial"/>
                <a:cs typeface="Arial"/>
              </a:rPr>
              <a:t>''Bio-degrade-able'' t-shirts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012C666-DB7A-608D-3F37-03B5E6542B5D}"/>
              </a:ext>
            </a:extLst>
          </p:cNvPr>
          <p:cNvSpPr txBox="1"/>
          <p:nvPr/>
        </p:nvSpPr>
        <p:spPr>
          <a:xfrm>
            <a:off x="518993" y="2593805"/>
            <a:ext cx="3267538" cy="707886"/>
          </a:xfrm>
          <a:prstGeom prst="rect">
            <a:avLst/>
          </a:prstGeom>
          <a:solidFill>
            <a:srgbClr val="000000">
              <a:alpha val="83922"/>
            </a:srgbClr>
          </a:solidFill>
          <a:ln w="28575">
            <a:solidFill>
              <a:srgbClr val="9ACF2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/>
                <a:cs typeface="Arial"/>
              </a:rPr>
              <a:t>Every tag contains random plant seed.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A63FF1D-6EB1-CF76-F586-BB9876AC8841}"/>
              </a:ext>
            </a:extLst>
          </p:cNvPr>
          <p:cNvSpPr txBox="1"/>
          <p:nvPr/>
        </p:nvSpPr>
        <p:spPr>
          <a:xfrm>
            <a:off x="7910302" y="2441417"/>
            <a:ext cx="3713707" cy="1015663"/>
          </a:xfrm>
          <a:prstGeom prst="rect">
            <a:avLst/>
          </a:prstGeom>
          <a:solidFill>
            <a:srgbClr val="000000">
              <a:alpha val="74000"/>
            </a:srgbClr>
          </a:solidFill>
          <a:ln w="28575"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/>
                <a:cs typeface="Arial"/>
              </a:rPr>
              <a:t>Made from Bamboo, Hemp, Algae, Organic cotton, agriculture waste.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F833BF8B-ED58-F4D6-1504-D361053EFD64}"/>
              </a:ext>
            </a:extLst>
          </p:cNvPr>
          <p:cNvSpPr txBox="1"/>
          <p:nvPr/>
        </p:nvSpPr>
        <p:spPr>
          <a:xfrm>
            <a:off x="527948" y="3807155"/>
            <a:ext cx="3271898" cy="707886"/>
          </a:xfrm>
          <a:prstGeom prst="rect">
            <a:avLst/>
          </a:prstGeom>
          <a:solidFill>
            <a:srgbClr val="000000">
              <a:alpha val="83922"/>
            </a:srgbClr>
          </a:solidFill>
          <a:ln w="28575"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/>
                <a:cs typeface="Arial"/>
              </a:rPr>
              <a:t>Comes in different colours, shapes and sizes.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D40B3091-B968-4FB9-0E6C-9442E89F25BD}"/>
              </a:ext>
            </a:extLst>
          </p:cNvPr>
          <p:cNvSpPr txBox="1"/>
          <p:nvPr/>
        </p:nvSpPr>
        <p:spPr>
          <a:xfrm>
            <a:off x="7905828" y="4997296"/>
            <a:ext cx="3714175" cy="707886"/>
          </a:xfrm>
          <a:prstGeom prst="rect">
            <a:avLst/>
          </a:prstGeom>
          <a:solidFill>
            <a:srgbClr val="000000">
              <a:alpha val="83922"/>
            </a:srgbClr>
          </a:solidFill>
          <a:ln w="28575"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/>
                <a:cs typeface="Arial"/>
              </a:rPr>
              <a:t>Long-lasting with minimum 5 years of life.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B7E3DCAD-AFE9-3863-AB6E-EBFBDA394FBF}"/>
              </a:ext>
            </a:extLst>
          </p:cNvPr>
          <p:cNvSpPr txBox="1"/>
          <p:nvPr/>
        </p:nvSpPr>
        <p:spPr>
          <a:xfrm>
            <a:off x="7926407" y="3818297"/>
            <a:ext cx="3706283" cy="707886"/>
          </a:xfrm>
          <a:prstGeom prst="rect">
            <a:avLst/>
          </a:prstGeom>
          <a:solidFill>
            <a:srgbClr val="000000">
              <a:alpha val="74000"/>
            </a:srgbClr>
          </a:solidFill>
          <a:ln w="28575">
            <a:solidFill>
              <a:srgbClr val="9ACF2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/>
                <a:cs typeface="Arial"/>
              </a:rPr>
              <a:t>Allows to be disposed in nature.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392D7DFB-84FF-3638-34C5-7BE28013A7F5}"/>
              </a:ext>
            </a:extLst>
          </p:cNvPr>
          <p:cNvSpPr txBox="1"/>
          <p:nvPr/>
        </p:nvSpPr>
        <p:spPr>
          <a:xfrm>
            <a:off x="511455" y="1369967"/>
            <a:ext cx="3287922" cy="707886"/>
          </a:xfrm>
          <a:prstGeom prst="rect">
            <a:avLst/>
          </a:prstGeom>
          <a:solidFill>
            <a:schemeClr val="tx1">
              <a:alpha val="74000"/>
            </a:schemeClr>
          </a:solidFill>
          <a:ln w="28575"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/>
                <a:cs typeface="Arial"/>
              </a:rPr>
              <a:t>Innovative design. Easy  to wash and quick to dry 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73361422-7D17-807E-5A86-A1E360948D9A}"/>
              </a:ext>
            </a:extLst>
          </p:cNvPr>
          <p:cNvSpPr txBox="1"/>
          <p:nvPr/>
        </p:nvSpPr>
        <p:spPr>
          <a:xfrm>
            <a:off x="513101" y="4994929"/>
            <a:ext cx="3262109" cy="707886"/>
          </a:xfrm>
          <a:prstGeom prst="rect">
            <a:avLst/>
          </a:prstGeom>
          <a:solidFill>
            <a:srgbClr val="000000">
              <a:alpha val="74000"/>
            </a:srgbClr>
          </a:solidFill>
          <a:ln w="28575"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/>
                <a:cs typeface="Arial"/>
              </a:rPr>
              <a:t>100% Environmentally safe.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9CF765CA-9E85-C599-A08D-68F246505FEC}"/>
              </a:ext>
            </a:extLst>
          </p:cNvPr>
          <p:cNvSpPr txBox="1"/>
          <p:nvPr/>
        </p:nvSpPr>
        <p:spPr>
          <a:xfrm>
            <a:off x="7925698" y="1376283"/>
            <a:ext cx="3708046" cy="400110"/>
          </a:xfrm>
          <a:prstGeom prst="rect">
            <a:avLst/>
          </a:prstGeom>
          <a:solidFill>
            <a:srgbClr val="000000">
              <a:alpha val="74000"/>
            </a:srgbClr>
          </a:solidFill>
          <a:ln w="28575"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/>
                <a:cs typeface="Arial"/>
              </a:rPr>
              <a:t>Attention to the smallest detail.</a:t>
            </a:r>
          </a:p>
        </p:txBody>
      </p:sp>
      <p:sp>
        <p:nvSpPr>
          <p:cNvPr id="2" name="Текстово поле 1"/>
          <p:cNvSpPr txBox="1"/>
          <p:nvPr/>
        </p:nvSpPr>
        <p:spPr>
          <a:xfrm>
            <a:off x="3615981" y="6550222"/>
            <a:ext cx="4631223" cy="307777"/>
          </a:xfrm>
          <a:prstGeom prst="rect">
            <a:avLst/>
          </a:prstGeom>
          <a:solidFill>
            <a:srgbClr val="000000">
              <a:alpha val="80000"/>
            </a:srgbClr>
          </a:solidFill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US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Neuman</a:t>
            </a:r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2019) (</a:t>
            </a:r>
            <a:r>
              <a:rPr lang="en-US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Shukla</a:t>
            </a:r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Jain and </a:t>
            </a:r>
            <a:r>
              <a:rPr lang="en-US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Maheshwari</a:t>
            </a:r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2023)</a:t>
            </a:r>
            <a:endParaRPr lang="bg-BG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9502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17" name="Picture 2016" descr="A black and white drawing of a molecule&#10;&#10;Description automatically generated">
            <a:extLst>
              <a:ext uri="{FF2B5EF4-FFF2-40B4-BE49-F238E27FC236}">
                <a16:creationId xmlns:a16="http://schemas.microsoft.com/office/drawing/2014/main" xmlns="" id="{7C2CFB01-4874-E505-8441-FC8A4F5B90C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 rot="10800000">
            <a:off x="-1517" y="-2160"/>
            <a:ext cx="4057880" cy="3972466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2003" name="Picture 2002" descr="Hierarchy in company organization chart tree Vector Image">
            <a:extLst>
              <a:ext uri="{FF2B5EF4-FFF2-40B4-BE49-F238E27FC236}">
                <a16:creationId xmlns:a16="http://schemas.microsoft.com/office/drawing/2014/main" xmlns="" id="{CE418103-0A6B-9633-4CFF-57B01ECBF94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90" r="2988" b="10513"/>
          <a:stretch/>
        </p:blipFill>
        <p:spPr>
          <a:xfrm>
            <a:off x="4056363" y="-2885"/>
            <a:ext cx="8133769" cy="6855769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B51885A6-2008-15E5-517B-3CBBFE99B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A87306C-81BA-4795-A5CA-9392456A8C1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 dirty="0"/>
          </a:p>
        </p:txBody>
      </p:sp>
      <p:sp>
        <p:nvSpPr>
          <p:cNvPr id="2004" name="TextBox 2003">
            <a:extLst>
              <a:ext uri="{FF2B5EF4-FFF2-40B4-BE49-F238E27FC236}">
                <a16:creationId xmlns:a16="http://schemas.microsoft.com/office/drawing/2014/main" xmlns="" id="{92EC89A8-3EC3-84B4-0A60-F7C99B3D6AA2}"/>
              </a:ext>
            </a:extLst>
          </p:cNvPr>
          <p:cNvSpPr txBox="1"/>
          <p:nvPr/>
        </p:nvSpPr>
        <p:spPr>
          <a:xfrm>
            <a:off x="7410181" y="1114838"/>
            <a:ext cx="151350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dirty="0">
                <a:latin typeface="Arial"/>
                <a:cs typeface="Arial"/>
              </a:rPr>
              <a:t>CEO</a:t>
            </a:r>
            <a:endParaRPr lang="en-US" b="1" dirty="0"/>
          </a:p>
        </p:txBody>
      </p:sp>
      <p:sp>
        <p:nvSpPr>
          <p:cNvPr id="2006" name="TextBox 2005">
            <a:extLst>
              <a:ext uri="{FF2B5EF4-FFF2-40B4-BE49-F238E27FC236}">
                <a16:creationId xmlns:a16="http://schemas.microsoft.com/office/drawing/2014/main" xmlns="" id="{64473B0F-F6E2-261A-87BB-C7F6500CBAD8}"/>
              </a:ext>
            </a:extLst>
          </p:cNvPr>
          <p:cNvSpPr txBox="1"/>
          <p:nvPr/>
        </p:nvSpPr>
        <p:spPr>
          <a:xfrm>
            <a:off x="9845040" y="2820622"/>
            <a:ext cx="132431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latin typeface="Arial"/>
                <a:cs typeface="Arial"/>
              </a:rPr>
              <a:t>CFO</a:t>
            </a:r>
          </a:p>
        </p:txBody>
      </p:sp>
      <p:sp>
        <p:nvSpPr>
          <p:cNvPr id="2007" name="TextBox 2006">
            <a:extLst>
              <a:ext uri="{FF2B5EF4-FFF2-40B4-BE49-F238E27FC236}">
                <a16:creationId xmlns:a16="http://schemas.microsoft.com/office/drawing/2014/main" xmlns="" id="{D62925B4-5A23-DD9E-B64B-FFC52B97A9F9}"/>
              </a:ext>
            </a:extLst>
          </p:cNvPr>
          <p:cNvSpPr txBox="1"/>
          <p:nvPr/>
        </p:nvSpPr>
        <p:spPr>
          <a:xfrm>
            <a:off x="5727508" y="2820352"/>
            <a:ext cx="82554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latin typeface="Arial"/>
                <a:cs typeface="Arial"/>
              </a:rPr>
              <a:t>COO</a:t>
            </a:r>
          </a:p>
        </p:txBody>
      </p:sp>
      <p:sp>
        <p:nvSpPr>
          <p:cNvPr id="2009" name="TextBox 2008">
            <a:extLst>
              <a:ext uri="{FF2B5EF4-FFF2-40B4-BE49-F238E27FC236}">
                <a16:creationId xmlns:a16="http://schemas.microsoft.com/office/drawing/2014/main" xmlns="" id="{1C581869-C86D-937A-83E9-371A9D56AECE}"/>
              </a:ext>
            </a:extLst>
          </p:cNvPr>
          <p:cNvSpPr txBox="1"/>
          <p:nvPr/>
        </p:nvSpPr>
        <p:spPr>
          <a:xfrm>
            <a:off x="4758456" y="4331035"/>
            <a:ext cx="73955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latin typeface="Arial"/>
                <a:cs typeface="Arial"/>
              </a:rPr>
              <a:t>O.M.</a:t>
            </a:r>
          </a:p>
        </p:txBody>
      </p:sp>
      <p:sp>
        <p:nvSpPr>
          <p:cNvPr id="2010" name="TextBox 2009">
            <a:extLst>
              <a:ext uri="{FF2B5EF4-FFF2-40B4-BE49-F238E27FC236}">
                <a16:creationId xmlns:a16="http://schemas.microsoft.com/office/drawing/2014/main" xmlns="" id="{AB65C98D-8774-458A-D26D-F669AA3ACA01}"/>
              </a:ext>
            </a:extLst>
          </p:cNvPr>
          <p:cNvSpPr txBox="1"/>
          <p:nvPr/>
        </p:nvSpPr>
        <p:spPr>
          <a:xfrm>
            <a:off x="6621312" y="4328483"/>
            <a:ext cx="114776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latin typeface="Arial"/>
                <a:cs typeface="Arial"/>
              </a:rPr>
              <a:t>R&amp;D.M.</a:t>
            </a:r>
          </a:p>
        </p:txBody>
      </p:sp>
      <p:sp>
        <p:nvSpPr>
          <p:cNvPr id="2011" name="TextBox 2010">
            <a:extLst>
              <a:ext uri="{FF2B5EF4-FFF2-40B4-BE49-F238E27FC236}">
                <a16:creationId xmlns:a16="http://schemas.microsoft.com/office/drawing/2014/main" xmlns="" id="{56FBFF46-3654-F67E-92C9-92AB31A70097}"/>
              </a:ext>
            </a:extLst>
          </p:cNvPr>
          <p:cNvSpPr txBox="1"/>
          <p:nvPr/>
        </p:nvSpPr>
        <p:spPr>
          <a:xfrm>
            <a:off x="8737049" y="4331035"/>
            <a:ext cx="111564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latin typeface="Arial"/>
                <a:cs typeface="Arial"/>
              </a:rPr>
              <a:t>F&amp;A.M.</a:t>
            </a:r>
          </a:p>
        </p:txBody>
      </p:sp>
      <p:sp>
        <p:nvSpPr>
          <p:cNvPr id="2012" name="TextBox 2011">
            <a:extLst>
              <a:ext uri="{FF2B5EF4-FFF2-40B4-BE49-F238E27FC236}">
                <a16:creationId xmlns:a16="http://schemas.microsoft.com/office/drawing/2014/main" xmlns="" id="{FB9F9472-480A-29A2-0C21-B7E3421C8B98}"/>
              </a:ext>
            </a:extLst>
          </p:cNvPr>
          <p:cNvSpPr txBox="1"/>
          <p:nvPr/>
        </p:nvSpPr>
        <p:spPr>
          <a:xfrm>
            <a:off x="10746231" y="4336678"/>
            <a:ext cx="94338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latin typeface="Arial"/>
                <a:cs typeface="Arial"/>
              </a:rPr>
              <a:t>CHRO</a:t>
            </a:r>
          </a:p>
        </p:txBody>
      </p:sp>
      <p:sp>
        <p:nvSpPr>
          <p:cNvPr id="2013" name="TextBox 2012">
            <a:extLst>
              <a:ext uri="{FF2B5EF4-FFF2-40B4-BE49-F238E27FC236}">
                <a16:creationId xmlns:a16="http://schemas.microsoft.com/office/drawing/2014/main" xmlns="" id="{7F3101F9-E525-0C99-1638-7823729DAB86}"/>
              </a:ext>
            </a:extLst>
          </p:cNvPr>
          <p:cNvSpPr txBox="1"/>
          <p:nvPr/>
        </p:nvSpPr>
        <p:spPr>
          <a:xfrm>
            <a:off x="4261702" y="5824249"/>
            <a:ext cx="173480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Production &amp; Logistic </a:t>
            </a:r>
            <a:endParaRPr lang="en-US" b="1" dirty="0">
              <a:latin typeface="Arial"/>
              <a:cs typeface="Arial"/>
            </a:endParaRPr>
          </a:p>
        </p:txBody>
      </p:sp>
      <p:sp>
        <p:nvSpPr>
          <p:cNvPr id="2014" name="TextBox 2013">
            <a:extLst>
              <a:ext uri="{FF2B5EF4-FFF2-40B4-BE49-F238E27FC236}">
                <a16:creationId xmlns:a16="http://schemas.microsoft.com/office/drawing/2014/main" xmlns="" id="{F4F39531-43E6-16DC-323A-4E1C0EFA8ED5}"/>
              </a:ext>
            </a:extLst>
          </p:cNvPr>
          <p:cNvSpPr txBox="1"/>
          <p:nvPr/>
        </p:nvSpPr>
        <p:spPr>
          <a:xfrm>
            <a:off x="6257315" y="5844540"/>
            <a:ext cx="17004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Product Development</a:t>
            </a:r>
            <a:endParaRPr lang="en-US" b="1" dirty="0">
              <a:latin typeface="Arial"/>
              <a:cs typeface="Arial"/>
            </a:endParaRPr>
          </a:p>
        </p:txBody>
      </p:sp>
      <p:sp>
        <p:nvSpPr>
          <p:cNvPr id="2015" name="TextBox 2014">
            <a:extLst>
              <a:ext uri="{FF2B5EF4-FFF2-40B4-BE49-F238E27FC236}">
                <a16:creationId xmlns:a16="http://schemas.microsoft.com/office/drawing/2014/main" xmlns="" id="{4609F69F-7880-57AD-214A-9CE6352115E7}"/>
              </a:ext>
            </a:extLst>
          </p:cNvPr>
          <p:cNvSpPr txBox="1"/>
          <p:nvPr/>
        </p:nvSpPr>
        <p:spPr>
          <a:xfrm>
            <a:off x="8415642" y="5830163"/>
            <a:ext cx="163389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Finance &amp; Accounting</a:t>
            </a:r>
            <a:endParaRPr lang="en-US" dirty="0"/>
          </a:p>
        </p:txBody>
      </p:sp>
      <p:sp>
        <p:nvSpPr>
          <p:cNvPr id="2016" name="TextBox 2015">
            <a:extLst>
              <a:ext uri="{FF2B5EF4-FFF2-40B4-BE49-F238E27FC236}">
                <a16:creationId xmlns:a16="http://schemas.microsoft.com/office/drawing/2014/main" xmlns="" id="{12B5B7CB-4CCD-ED70-3E98-417D2D3FB055}"/>
              </a:ext>
            </a:extLst>
          </p:cNvPr>
          <p:cNvSpPr txBox="1"/>
          <p:nvPr/>
        </p:nvSpPr>
        <p:spPr>
          <a:xfrm>
            <a:off x="10192505" y="5832984"/>
            <a:ext cx="19606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Human Capital Team</a:t>
            </a:r>
            <a:endParaRPr lang="en-US" dirty="0"/>
          </a:p>
        </p:txBody>
      </p:sp>
      <p:pic>
        <p:nvPicPr>
          <p:cNvPr id="2020" name="Picture 2019" descr="A black and white drawing of a molecule&#10;&#10;Description automatically generated">
            <a:extLst>
              <a:ext uri="{FF2B5EF4-FFF2-40B4-BE49-F238E27FC236}">
                <a16:creationId xmlns:a16="http://schemas.microsoft.com/office/drawing/2014/main" xmlns="" id="{B3BC41F4-A8F9-45C7-D5A1-641FFDF0364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 rot="5400000">
            <a:off x="124180" y="2920143"/>
            <a:ext cx="3813034" cy="4051332"/>
          </a:xfrm>
          <a:prstGeom prst="rect">
            <a:avLst/>
          </a:prstGeom>
          <a:ln>
            <a:solidFill>
              <a:schemeClr val="accent5">
                <a:lumMod val="40000"/>
                <a:lumOff val="60000"/>
              </a:schemeClr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FA54AEBF-73B2-2188-6E43-D85E8297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089" y="1984073"/>
            <a:ext cx="3203275" cy="2170898"/>
          </a:xfrm>
          <a:ln>
            <a:noFill/>
          </a:ln>
        </p:spPr>
        <p:txBody>
          <a:bodyPr lIns="91440" tIns="45720" rIns="91440" bIns="45720" anchor="ctr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Arial"/>
                <a:cs typeface="Arial"/>
              </a:rPr>
              <a:t>Company structure</a:t>
            </a:r>
          </a:p>
        </p:txBody>
      </p:sp>
    </p:spTree>
    <p:extLst>
      <p:ext uri="{BB962C8B-B14F-4D97-AF65-F5344CB8AC3E}">
        <p14:creationId xmlns:p14="http://schemas.microsoft.com/office/powerpoint/2010/main" val="7882262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20" descr="Close up of green grass">
            <a:extLst>
              <a:ext uri="{FF2B5EF4-FFF2-40B4-BE49-F238E27FC236}">
                <a16:creationId xmlns:a16="http://schemas.microsoft.com/office/drawing/2014/main" xmlns="" id="{C082290F-76CE-97A7-ECB5-83B0FEA27B3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9009"/>
            <a:ext cx="5521124" cy="6878584"/>
          </a:xfrm>
        </p:spPr>
      </p:pic>
      <p:sp>
        <p:nvSpPr>
          <p:cNvPr id="27" name="Text Placeholder 26">
            <a:extLst>
              <a:ext uri="{FF2B5EF4-FFF2-40B4-BE49-F238E27FC236}">
                <a16:creationId xmlns:a16="http://schemas.microsoft.com/office/drawing/2014/main" xmlns="" id="{854D8B3F-08C4-D0CB-E6CA-ED66FFEA322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980764" y="1056501"/>
            <a:ext cx="5783153" cy="4895673"/>
          </a:xfrm>
        </p:spPr>
        <p:txBody>
          <a:bodyPr lIns="91440" tIns="45720" rIns="91440" bIns="45720" anchor="t"/>
          <a:lstStyle/>
          <a:p>
            <a:pPr marL="285750" indent="-285750" algn="l">
              <a:buChar char="•"/>
            </a:pPr>
            <a:r>
              <a:rPr lang="en-US" sz="2000" b="0" dirty="0">
                <a:latin typeface="Arial"/>
                <a:cs typeface="Arial"/>
              </a:rPr>
              <a:t>Eco-conscious customers</a:t>
            </a:r>
            <a:endParaRPr lang="en-US" sz="2000" dirty="0">
              <a:latin typeface="Arial"/>
              <a:cs typeface="Arial"/>
            </a:endParaRPr>
          </a:p>
          <a:p>
            <a:pPr marL="285750" indent="-285750" algn="l">
              <a:buChar char="•"/>
            </a:pPr>
            <a:r>
              <a:rPr lang="en-US" sz="2000" b="0" dirty="0">
                <a:latin typeface="Arial"/>
                <a:cs typeface="Arial"/>
              </a:rPr>
              <a:t>Young generation</a:t>
            </a:r>
          </a:p>
          <a:p>
            <a:pPr marL="285750" indent="-285750" algn="l">
              <a:buChar char="•"/>
            </a:pPr>
            <a:r>
              <a:rPr lang="en-US" sz="2000" b="0" dirty="0">
                <a:latin typeface="Arial"/>
                <a:cs typeface="Arial"/>
              </a:rPr>
              <a:t>Outdoor enthusiast</a:t>
            </a:r>
          </a:p>
          <a:p>
            <a:pPr marL="285750" indent="-285750" algn="l">
              <a:buChar char="•"/>
            </a:pPr>
            <a:r>
              <a:rPr lang="en-US" sz="2000" b="0" dirty="0">
                <a:latin typeface="Arial"/>
                <a:cs typeface="Arial"/>
              </a:rPr>
              <a:t>Ethical customers</a:t>
            </a:r>
          </a:p>
          <a:p>
            <a:pPr marL="285750" indent="-285750" algn="l">
              <a:buChar char="•"/>
            </a:pPr>
            <a:r>
              <a:rPr lang="en-US" sz="2000" b="0" dirty="0">
                <a:latin typeface="Arial"/>
                <a:cs typeface="Arial"/>
              </a:rPr>
              <a:t>Organizations</a:t>
            </a:r>
          </a:p>
          <a:p>
            <a:pPr marL="285750" indent="-285750" algn="l">
              <a:buChar char="•"/>
            </a:pPr>
            <a:r>
              <a:rPr lang="en-US" sz="2000" b="0" dirty="0">
                <a:latin typeface="Arial"/>
                <a:cs typeface="Arial"/>
              </a:rPr>
              <a:t>Health communities</a:t>
            </a:r>
          </a:p>
          <a:p>
            <a:pPr marL="285750" indent="-285750" algn="l">
              <a:buChar char="•"/>
            </a:pPr>
            <a:r>
              <a:rPr lang="en-US" sz="2000" b="0" dirty="0">
                <a:latin typeface="Arial"/>
                <a:cs typeface="Arial"/>
              </a:rPr>
              <a:t>Tourism industry</a:t>
            </a:r>
          </a:p>
          <a:p>
            <a:pPr marL="285750" indent="-285750" algn="l">
              <a:buChar char="•"/>
            </a:pPr>
            <a:endParaRPr lang="en-US" sz="2000" b="0" dirty="0">
              <a:latin typeface="Arial"/>
              <a:cs typeface="Arial"/>
            </a:endParaRPr>
          </a:p>
          <a:p>
            <a:pPr marL="285750" indent="-285750" algn="l">
              <a:buChar char="•"/>
            </a:pPr>
            <a:endParaRPr lang="en-US" sz="2000" b="0" dirty="0">
              <a:latin typeface="Arial"/>
              <a:cs typeface="Arial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2000" b="0" dirty="0">
              <a:solidFill>
                <a:srgbClr val="354022"/>
              </a:solidFill>
              <a:latin typeface="Arial"/>
              <a:cs typeface="Arial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2000" b="0" dirty="0">
              <a:solidFill>
                <a:srgbClr val="354022"/>
              </a:solidFill>
              <a:latin typeface="Arial"/>
              <a:cs typeface="Arial"/>
            </a:endParaRPr>
          </a:p>
          <a:p>
            <a:pPr marL="285750" indent="-285750" algn="l">
              <a:lnSpc>
                <a:spcPct val="100000"/>
              </a:lnSpc>
              <a:buFont typeface="Arial,Sans-Serif" panose="020B0604020202020204" pitchFamily="34" charset="0"/>
              <a:buChar char="•"/>
            </a:pPr>
            <a:r>
              <a:rPr lang="en-US" sz="2000" b="0" dirty="0">
                <a:solidFill>
                  <a:srgbClr val="354022"/>
                </a:solidFill>
                <a:latin typeface="Arial"/>
                <a:cs typeface="Arial"/>
              </a:rPr>
              <a:t>Promoting sustainable clothing materials (Bamboo, hemp, cotton)</a:t>
            </a:r>
          </a:p>
          <a:p>
            <a:pPr marL="285750" indent="-285750" algn="l">
              <a:lnSpc>
                <a:spcPct val="100000"/>
              </a:lnSpc>
              <a:buFont typeface="Arial,Sans-Serif" panose="020B0604020202020204" pitchFamily="34" charset="0"/>
              <a:buChar char="•"/>
            </a:pPr>
            <a:r>
              <a:rPr lang="en-US" sz="2000" b="0" dirty="0">
                <a:solidFill>
                  <a:srgbClr val="354022"/>
                </a:solidFill>
                <a:latin typeface="Arial"/>
                <a:cs typeface="Arial"/>
              </a:rPr>
              <a:t>Interacting with customers via social media</a:t>
            </a:r>
          </a:p>
          <a:p>
            <a:pPr marL="285750" indent="-285750" algn="l">
              <a:lnSpc>
                <a:spcPct val="100000"/>
              </a:lnSpc>
              <a:buFont typeface="Arial,Sans-Serif" panose="020B0604020202020204" pitchFamily="34" charset="0"/>
              <a:buChar char="•"/>
            </a:pPr>
            <a:r>
              <a:rPr lang="en-US" sz="2000" b="0" dirty="0">
                <a:solidFill>
                  <a:srgbClr val="354022"/>
                </a:solidFill>
                <a:latin typeface="Arial"/>
                <a:cs typeface="Arial"/>
              </a:rPr>
              <a:t>Positioning the company as a leader</a:t>
            </a:r>
          </a:p>
          <a:p>
            <a:pPr marL="285750" indent="-285750" algn="l">
              <a:lnSpc>
                <a:spcPct val="100000"/>
              </a:lnSpc>
              <a:buFont typeface="Arial,Sans-Serif" panose="020B0604020202020204" pitchFamily="34" charset="0"/>
              <a:buChar char="•"/>
            </a:pPr>
            <a:r>
              <a:rPr lang="en-US" sz="2000" b="0" dirty="0">
                <a:solidFill>
                  <a:srgbClr val="354022"/>
                </a:solidFill>
                <a:latin typeface="Arial"/>
                <a:cs typeface="Arial"/>
              </a:rPr>
              <a:t>Creating valuable content</a:t>
            </a:r>
          </a:p>
          <a:p>
            <a:pPr marL="285750" indent="-285750" algn="l">
              <a:lnSpc>
                <a:spcPct val="100000"/>
              </a:lnSpc>
              <a:buFont typeface="Arial,Sans-Serif" panose="020B0604020202020204" pitchFamily="34" charset="0"/>
              <a:buChar char="•"/>
            </a:pPr>
            <a:r>
              <a:rPr lang="en-US" sz="2000" b="0" dirty="0">
                <a:solidFill>
                  <a:srgbClr val="354022"/>
                </a:solidFill>
                <a:latin typeface="Arial"/>
                <a:cs typeface="Arial"/>
              </a:rPr>
              <a:t>Participating in eco-events</a:t>
            </a:r>
          </a:p>
          <a:p>
            <a:pPr marL="285750" indent="-285750" algn="l">
              <a:lnSpc>
                <a:spcPct val="100000"/>
              </a:lnSpc>
              <a:buFont typeface="Arial,Sans-Serif" panose="020B0604020202020204" pitchFamily="34" charset="0"/>
              <a:buChar char="•"/>
            </a:pPr>
            <a:r>
              <a:rPr lang="en-US" sz="2000" b="0" dirty="0">
                <a:solidFill>
                  <a:srgbClr val="354022"/>
                </a:solidFill>
                <a:latin typeface="Arial"/>
                <a:cs typeface="Arial"/>
              </a:rPr>
              <a:t>Customer loyalty rewards</a:t>
            </a:r>
          </a:p>
          <a:p>
            <a:pPr marL="285750" indent="-285750" algn="l">
              <a:lnSpc>
                <a:spcPct val="100000"/>
              </a:lnSpc>
              <a:buFont typeface="Arial,Sans-Serif" panose="020B0604020202020204" pitchFamily="34" charset="0"/>
              <a:buChar char="•"/>
            </a:pPr>
            <a:endParaRPr lang="en-US" sz="2000" b="0" dirty="0">
              <a:latin typeface="Arial"/>
              <a:cs typeface="Arial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C0D15DC2-8425-2530-3D59-ABE5D5C4AD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1" name="Title 20">
            <a:extLst>
              <a:ext uri="{FF2B5EF4-FFF2-40B4-BE49-F238E27FC236}">
                <a16:creationId xmlns:a16="http://schemas.microsoft.com/office/drawing/2014/main" xmlns="" id="{EAB21749-21E0-B555-8423-AF94BE383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71" y="2117803"/>
            <a:ext cx="5107417" cy="2141316"/>
          </a:xfrm>
          <a:solidFill>
            <a:srgbClr val="000000">
              <a:alpha val="60000"/>
            </a:srgbClr>
          </a:solidFill>
        </p:spPr>
        <p:txBody>
          <a:bodyPr lIns="91440" tIns="45720" rIns="91440" bIns="45720" anchor="ctr"/>
          <a:lstStyle/>
          <a:p>
            <a:r>
              <a:rPr lang="en-US" sz="3600" dirty="0">
                <a:solidFill>
                  <a:schemeClr val="bg1"/>
                </a:solidFill>
                <a:latin typeface="Arial"/>
                <a:cs typeface="Arial"/>
              </a:rPr>
              <a:t>Targeting and marketing strategy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DE4BF75-CC09-C975-99F7-47B27C0F8191}"/>
              </a:ext>
            </a:extLst>
          </p:cNvPr>
          <p:cNvSpPr txBox="1"/>
          <p:nvPr/>
        </p:nvSpPr>
        <p:spPr>
          <a:xfrm>
            <a:off x="6044918" y="390019"/>
            <a:ext cx="3372228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cs typeface="Arial"/>
              </a:rPr>
              <a:t>Target Market 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1C2891A-EA70-9B38-CADA-EA1B3563DFBA}"/>
              </a:ext>
            </a:extLst>
          </p:cNvPr>
          <p:cNvSpPr txBox="1"/>
          <p:nvPr/>
        </p:nvSpPr>
        <p:spPr>
          <a:xfrm>
            <a:off x="6098526" y="3088073"/>
            <a:ext cx="359704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cs typeface="Arial"/>
              </a:rPr>
              <a:t>Marketing Strategy</a:t>
            </a:r>
            <a:endParaRPr lang="en-US" dirty="0"/>
          </a:p>
        </p:txBody>
      </p:sp>
      <p:sp>
        <p:nvSpPr>
          <p:cNvPr id="3" name="Текстово поле 2"/>
          <p:cNvSpPr txBox="1"/>
          <p:nvPr/>
        </p:nvSpPr>
        <p:spPr>
          <a:xfrm>
            <a:off x="9910393" y="2435422"/>
            <a:ext cx="21231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latin typeface="Arial" pitchFamily="34" charset="0"/>
                <a:cs typeface="Arial" pitchFamily="34" charset="0"/>
              </a:rPr>
              <a:t>(Sari and </a:t>
            </a:r>
            <a:r>
              <a:rPr lang="en-US" sz="1400" dirty="0" err="1" smtClean="0">
                <a:latin typeface="Arial" pitchFamily="34" charset="0"/>
                <a:cs typeface="Arial" pitchFamily="34" charset="0"/>
              </a:rPr>
              <a:t>Nurhadi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, 2019)</a:t>
            </a:r>
          </a:p>
          <a:p>
            <a:r>
              <a:rPr lang="en-US" sz="1400" dirty="0" smtClean="0">
                <a:latin typeface="Arial" pitchFamily="34" charset="0"/>
                <a:cs typeface="Arial" pitchFamily="34" charset="0"/>
              </a:rPr>
              <a:t>(Barbarossa, 2016)</a:t>
            </a:r>
            <a:endParaRPr lang="bg-BG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Текстово поле 5"/>
          <p:cNvSpPr txBox="1"/>
          <p:nvPr/>
        </p:nvSpPr>
        <p:spPr>
          <a:xfrm>
            <a:off x="10669464" y="6223872"/>
            <a:ext cx="1475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latin typeface="Arial" pitchFamily="34" charset="0"/>
                <a:cs typeface="Arial" pitchFamily="34" charset="0"/>
              </a:rPr>
              <a:t>(Neuman,2019)</a:t>
            </a:r>
            <a:endParaRPr lang="bg-BG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2878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B645A76-E100-EFC9-2708-1B14817475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A87306C-81BA-4795-A5CA-9392456A8C1E}" type="slidenum">
              <a:rPr lang="en-US" smtClean="0"/>
              <a:pPr/>
              <a:t>7</a:t>
            </a:fld>
            <a:endParaRPr lang="en-US" dirty="0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xmlns="" id="{C47CB90E-4F91-945C-F5F7-57A63F334D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03011777"/>
              </p:ext>
            </p:extLst>
          </p:nvPr>
        </p:nvGraphicFramePr>
        <p:xfrm>
          <a:off x="0" y="1370162"/>
          <a:ext cx="12192000" cy="5483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15" name="TextBox 214">
            <a:extLst>
              <a:ext uri="{FF2B5EF4-FFF2-40B4-BE49-F238E27FC236}">
                <a16:creationId xmlns:a16="http://schemas.microsoft.com/office/drawing/2014/main" xmlns="" id="{8A97F1F6-B298-578C-EED3-628BEB7183E1}"/>
              </a:ext>
            </a:extLst>
          </p:cNvPr>
          <p:cNvSpPr txBox="1"/>
          <p:nvPr/>
        </p:nvSpPr>
        <p:spPr>
          <a:xfrm>
            <a:off x="-2611" y="1647393"/>
            <a:ext cx="406627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  <a:latin typeface="Arial"/>
                <a:cs typeface="Arial"/>
              </a:rPr>
              <a:t>Patagonia</a:t>
            </a:r>
          </a:p>
          <a:p>
            <a:pPr algn="ctr"/>
            <a:endParaRPr lang="en-GB" sz="4800" dirty="0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sz="48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46" name="TextBox 245">
            <a:extLst>
              <a:ext uri="{FF2B5EF4-FFF2-40B4-BE49-F238E27FC236}">
                <a16:creationId xmlns:a16="http://schemas.microsoft.com/office/drawing/2014/main" xmlns="" id="{163834D3-4558-8652-D462-96BB5FEEB059}"/>
              </a:ext>
            </a:extLst>
          </p:cNvPr>
          <p:cNvSpPr txBox="1"/>
          <p:nvPr/>
        </p:nvSpPr>
        <p:spPr>
          <a:xfrm>
            <a:off x="4466499" y="1653666"/>
            <a:ext cx="325982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dirty="0">
                <a:solidFill>
                  <a:srgbClr val="FFFFFF"/>
                </a:solidFill>
                <a:latin typeface="Arial"/>
                <a:cs typeface="Arial"/>
              </a:rPr>
              <a:t>Tentree</a:t>
            </a:r>
          </a:p>
        </p:txBody>
      </p:sp>
      <p:sp>
        <p:nvSpPr>
          <p:cNvPr id="247" name="TextBox 246">
            <a:extLst>
              <a:ext uri="{FF2B5EF4-FFF2-40B4-BE49-F238E27FC236}">
                <a16:creationId xmlns:a16="http://schemas.microsoft.com/office/drawing/2014/main" xmlns="" id="{FDD3048F-DEA2-541E-F1E0-DC028C434A63}"/>
              </a:ext>
            </a:extLst>
          </p:cNvPr>
          <p:cNvSpPr txBox="1"/>
          <p:nvPr/>
        </p:nvSpPr>
        <p:spPr>
          <a:xfrm>
            <a:off x="8749755" y="1641120"/>
            <a:ext cx="260785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  <a:latin typeface="Arial"/>
                <a:cs typeface="Arial"/>
              </a:rPr>
              <a:t>Allbirds</a:t>
            </a:r>
          </a:p>
        </p:txBody>
      </p:sp>
      <p:sp>
        <p:nvSpPr>
          <p:cNvPr id="1425" name="TextBox 1424">
            <a:extLst>
              <a:ext uri="{FF2B5EF4-FFF2-40B4-BE49-F238E27FC236}">
                <a16:creationId xmlns:a16="http://schemas.microsoft.com/office/drawing/2014/main" xmlns="" id="{C4B0494E-FC4A-7426-C7E4-6A6E7507080A}"/>
              </a:ext>
            </a:extLst>
          </p:cNvPr>
          <p:cNvSpPr txBox="1"/>
          <p:nvPr/>
        </p:nvSpPr>
        <p:spPr>
          <a:xfrm>
            <a:off x="1731077" y="247296"/>
            <a:ext cx="8452719" cy="646331"/>
          </a:xfrm>
          <a:prstGeom prst="rect">
            <a:avLst/>
          </a:prstGeom>
          <a:solidFill>
            <a:schemeClr val="accent4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/>
                <a:cs typeface="Arial"/>
              </a:rPr>
              <a:t>COMPETITION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Текстово поле 1"/>
          <p:cNvSpPr txBox="1"/>
          <p:nvPr/>
        </p:nvSpPr>
        <p:spPr>
          <a:xfrm>
            <a:off x="1328928" y="6461759"/>
            <a:ext cx="2840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itchFamily="34" charset="0"/>
                <a:cs typeface="Arial" pitchFamily="34" charset="0"/>
              </a:rPr>
              <a:t>(Land, 2023)</a:t>
            </a:r>
            <a:endParaRPr lang="bg-BG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Текстово поле 2"/>
          <p:cNvSpPr txBox="1"/>
          <p:nvPr/>
        </p:nvSpPr>
        <p:spPr>
          <a:xfrm>
            <a:off x="5164956" y="6486142"/>
            <a:ext cx="15849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itchFamily="34" charset="0"/>
                <a:cs typeface="Arial" pitchFamily="34" charset="0"/>
              </a:rPr>
              <a:t>(Swallow, 2023)</a:t>
            </a:r>
            <a:endParaRPr lang="bg-BG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Текстово поле 3"/>
          <p:cNvSpPr txBox="1"/>
          <p:nvPr/>
        </p:nvSpPr>
        <p:spPr>
          <a:xfrm>
            <a:off x="9412224" y="6473949"/>
            <a:ext cx="2511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itchFamily="34" charset="0"/>
                <a:cs typeface="Arial" pitchFamily="34" charset="0"/>
              </a:rPr>
              <a:t>(</a:t>
            </a:r>
            <a:r>
              <a:rPr lang="en-GB" sz="1400" dirty="0" err="1">
                <a:latin typeface="Arial" pitchFamily="34" charset="0"/>
                <a:cs typeface="Arial" pitchFamily="34" charset="0"/>
              </a:rPr>
              <a:t>Finamore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, 2022)</a:t>
            </a:r>
            <a:endParaRPr lang="bg-BG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909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5 foot Artificial Black Bamboo Tree: Potted | 5418">
            <a:extLst>
              <a:ext uri="{FF2B5EF4-FFF2-40B4-BE49-F238E27FC236}">
                <a16:creationId xmlns:a16="http://schemas.microsoft.com/office/drawing/2014/main" xmlns="" id="{402225FE-17CA-8647-A2B6-0E06410270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77" t="-450" r="28254" b="-3458"/>
          <a:stretch/>
        </p:blipFill>
        <p:spPr>
          <a:xfrm>
            <a:off x="9047265" y="1017053"/>
            <a:ext cx="3141029" cy="5834516"/>
          </a:xfrm>
          <a:prstGeom prst="rect">
            <a:avLst/>
          </a:prstGeom>
        </p:spPr>
      </p:pic>
      <p:sp>
        <p:nvSpPr>
          <p:cNvPr id="25" name="Title 24">
            <a:extLst>
              <a:ext uri="{FF2B5EF4-FFF2-40B4-BE49-F238E27FC236}">
                <a16:creationId xmlns:a16="http://schemas.microsoft.com/office/drawing/2014/main" xmlns="" id="{D353609C-AFD0-2BF5-05CC-2430B9574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8550" y="177444"/>
            <a:ext cx="5456718" cy="624723"/>
          </a:xfrm>
          <a:solidFill>
            <a:schemeClr val="accent4"/>
          </a:solidFill>
          <a:ln>
            <a:solidFill>
              <a:srgbClr val="9ACF21"/>
            </a:solidFill>
          </a:ln>
        </p:spPr>
        <p:txBody>
          <a:bodyPr lIns="91440" tIns="45720" rIns="91440" bIns="45720" anchor="ctr"/>
          <a:lstStyle/>
          <a:p>
            <a:r>
              <a:rPr lang="en-US" sz="3600" dirty="0">
                <a:solidFill>
                  <a:schemeClr val="bg1"/>
                </a:solidFill>
                <a:latin typeface="Arial"/>
                <a:cs typeface="Arial"/>
              </a:rPr>
              <a:t>Differentiation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xmlns="" id="{91C52C13-996F-4CF8-BBA5-F6CC233475A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9664" y="816610"/>
            <a:ext cx="8555326" cy="5909023"/>
          </a:xfrm>
          <a:solidFill>
            <a:schemeClr val="accent4"/>
          </a:solidFill>
          <a:ln w="28575">
            <a:solidFill>
              <a:schemeClr val="accent5"/>
            </a:solidFill>
          </a:ln>
        </p:spPr>
        <p:txBody>
          <a:bodyPr lIns="91440" tIns="45720" rIns="91440" bIns="45720" anchor="ctr"/>
          <a:lstStyle/>
          <a:p>
            <a:pPr marL="342900" indent="-342900" algn="ctr">
              <a:buFont typeface="Wingdings" panose="020B0604020202020204" pitchFamily="34" charset="0"/>
              <a:buChar char="ü"/>
            </a:pPr>
            <a:r>
              <a:rPr lang="en-US" sz="2200" dirty="0">
                <a:solidFill>
                  <a:schemeClr val="bg1"/>
                </a:solidFill>
                <a:latin typeface="Arial"/>
                <a:cs typeface="Arial"/>
              </a:rPr>
              <a:t>Innovative biodegradable materials such as: Bamboo, Hemp , Algae even agricultural waste.</a:t>
            </a:r>
          </a:p>
          <a:p>
            <a:pPr marL="342900" indent="-342900" algn="ctr">
              <a:buFont typeface="Wingdings" panose="020B0604020202020204" pitchFamily="34" charset="0"/>
              <a:buChar char="ü"/>
            </a:pPr>
            <a:r>
              <a:rPr lang="en-US" sz="2200" dirty="0">
                <a:solidFill>
                  <a:schemeClr val="bg1"/>
                </a:solidFill>
                <a:latin typeface="Arial"/>
                <a:cs typeface="Arial"/>
              </a:rPr>
              <a:t>Every T-shirt's tag contains random plant seed.</a:t>
            </a:r>
          </a:p>
          <a:p>
            <a:pPr marL="342900" indent="-342900" algn="ctr">
              <a:buFont typeface="Wingdings" panose="020B0604020202020204" pitchFamily="34" charset="0"/>
              <a:buChar char="ü"/>
            </a:pPr>
            <a:r>
              <a:rPr lang="en-US" sz="2200" dirty="0">
                <a:solidFill>
                  <a:schemeClr val="bg1"/>
                </a:solidFill>
                <a:latin typeface="Arial"/>
                <a:cs typeface="Arial"/>
              </a:rPr>
              <a:t>Environmentally safe, allows to be disposed in the nature.</a:t>
            </a:r>
          </a:p>
          <a:p>
            <a:pPr marL="342900" indent="-342900" algn="ctr">
              <a:buFont typeface="Wingdings" panose="020B0604020202020204" pitchFamily="34" charset="0"/>
              <a:buChar char="ü"/>
            </a:pPr>
            <a:r>
              <a:rPr lang="en-US" sz="2200" dirty="0">
                <a:solidFill>
                  <a:schemeClr val="bg1"/>
                </a:solidFill>
                <a:latin typeface="Arial"/>
                <a:cs typeface="Arial"/>
              </a:rPr>
              <a:t>High quality with attention to the details.</a:t>
            </a:r>
          </a:p>
          <a:p>
            <a:pPr marL="342900" indent="-342900" algn="ctr">
              <a:buFont typeface="Wingdings" panose="020B0604020202020204" pitchFamily="34" charset="0"/>
              <a:buChar char="ü"/>
            </a:pPr>
            <a:r>
              <a:rPr lang="en-US" sz="2200" dirty="0">
                <a:solidFill>
                  <a:schemeClr val="bg1"/>
                </a:solidFill>
                <a:latin typeface="Arial"/>
                <a:cs typeface="Arial"/>
              </a:rPr>
              <a:t>Collaboration with influencers, artists and athletes.</a:t>
            </a:r>
          </a:p>
          <a:p>
            <a:pPr marL="342900" indent="-342900" algn="ctr">
              <a:buFont typeface="Wingdings" panose="020B0604020202020204" pitchFamily="34" charset="0"/>
              <a:buChar char="ü"/>
            </a:pPr>
            <a:r>
              <a:rPr lang="en-US" sz="2200" dirty="0">
                <a:solidFill>
                  <a:schemeClr val="bg1"/>
                </a:solidFill>
                <a:latin typeface="Arial"/>
                <a:cs typeface="Arial"/>
              </a:rPr>
              <a:t>Providing full traceability (</a:t>
            </a:r>
            <a:r>
              <a:rPr lang="en-US" sz="2200" dirty="0" smtClean="0">
                <a:solidFill>
                  <a:schemeClr val="bg1"/>
                </a:solidFill>
                <a:latin typeface="Arial"/>
                <a:cs typeface="Arial"/>
              </a:rPr>
              <a:t>supplier-final product).</a:t>
            </a:r>
            <a:endParaRPr lang="en-US" sz="22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 algn="ctr">
              <a:buFont typeface="Wingdings" panose="020B0604020202020204" pitchFamily="34" charset="0"/>
              <a:buChar char="ü"/>
            </a:pPr>
            <a:r>
              <a:rPr lang="en-US" sz="2200" dirty="0">
                <a:solidFill>
                  <a:schemeClr val="bg1"/>
                </a:solidFill>
                <a:latin typeface="Arial"/>
                <a:cs typeface="Arial"/>
              </a:rPr>
              <a:t> Educational content for sustainability and benefits from biodegradable clothing.</a:t>
            </a:r>
          </a:p>
          <a:p>
            <a:pPr marL="342900" indent="-342900" algn="ctr">
              <a:buFont typeface="Wingdings" panose="020B0604020202020204" pitchFamily="34" charset="0"/>
              <a:buChar char="ü"/>
            </a:pPr>
            <a:r>
              <a:rPr lang="en-US" sz="2200" dirty="0">
                <a:solidFill>
                  <a:schemeClr val="bg1"/>
                </a:solidFill>
                <a:latin typeface="Arial"/>
                <a:cs typeface="Arial"/>
              </a:rPr>
              <a:t>Participating in environmental events and engaging with the community 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06EA18F1-1CB3-04BA-3FB2-530F2637A3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Текстово поле 2"/>
          <p:cNvSpPr txBox="1"/>
          <p:nvPr/>
        </p:nvSpPr>
        <p:spPr>
          <a:xfrm>
            <a:off x="5876544" y="6169152"/>
            <a:ext cx="2851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(Kong, </a:t>
            </a:r>
            <a:r>
              <a:rPr lang="en-US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Monteiro</a:t>
            </a:r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en-US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Neto</a:t>
            </a:r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2022)</a:t>
            </a:r>
          </a:p>
          <a:p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US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Neuman</a:t>
            </a:r>
            <a:r>
              <a:rPr lang="en-US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2019) (Ali, 2021)</a:t>
            </a:r>
            <a:endParaRPr lang="bg-BG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158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xmlns="" id="{454B2DBC-09D1-EB43-6CB5-409655E79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81" y="1909304"/>
            <a:ext cx="4195313" cy="2170898"/>
          </a:xfrm>
          <a:ln>
            <a:solidFill>
              <a:schemeClr val="accent5">
                <a:lumMod val="75000"/>
              </a:schemeClr>
            </a:solidFill>
          </a:ln>
        </p:spPr>
        <p:txBody>
          <a:bodyPr lIns="91440" tIns="45720" rIns="91440" bIns="45720" anchor="ctr"/>
          <a:lstStyle/>
          <a:p>
            <a:r>
              <a:rPr lang="en-US" sz="36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Funding requirements and allocation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8A31D9AC-E93A-BE3D-2EB5-36EE9ED4D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xmlns="" id="{F67C6D88-C645-8C87-33DA-6E3AA38BAF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9594217"/>
              </p:ext>
            </p:extLst>
          </p:nvPr>
        </p:nvGraphicFramePr>
        <p:xfrm>
          <a:off x="4395160" y="0"/>
          <a:ext cx="7796840" cy="686409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6321058">
                  <a:extLst>
                    <a:ext uri="{9D8B030D-6E8A-4147-A177-3AD203B41FA5}">
                      <a16:colId xmlns:a16="http://schemas.microsoft.com/office/drawing/2014/main" xmlns="" val="658407732"/>
                    </a:ext>
                  </a:extLst>
                </a:gridCol>
                <a:gridCol w="1475782">
                  <a:extLst>
                    <a:ext uri="{9D8B030D-6E8A-4147-A177-3AD203B41FA5}">
                      <a16:colId xmlns:a16="http://schemas.microsoft.com/office/drawing/2014/main" xmlns="" val="3331299050"/>
                    </a:ext>
                  </a:extLst>
                </a:gridCol>
              </a:tblGrid>
              <a:tr h="658368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Annual funding based on 150,000 units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Cost £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089015464"/>
                  </a:ext>
                </a:extLst>
              </a:tr>
              <a:tr h="45107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/>
                        <a:t>Product Development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/>
                        <a:t>150,000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501369720"/>
                  </a:ext>
                </a:extLst>
              </a:tr>
              <a:tr h="45107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/>
                        <a:t>Materials (7£)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/>
                        <a:t>1,050,000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284556970"/>
                  </a:ext>
                </a:extLst>
              </a:tr>
              <a:tr h="451071">
                <a:tc>
                  <a:txBody>
                    <a:bodyPr/>
                    <a:lstStyle/>
                    <a:p>
                      <a:r>
                        <a:rPr lang="en-GB" sz="2000" dirty="0"/>
                        <a:t>Manufacturer expenses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750,000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678114759"/>
                  </a:ext>
                </a:extLst>
              </a:tr>
              <a:tr h="50119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/>
                        <a:t>Logistic (5%)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/>
                        <a:t>40,000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569921466"/>
                  </a:ext>
                </a:extLst>
              </a:tr>
              <a:tr h="501190">
                <a:tc>
                  <a:txBody>
                    <a:bodyPr/>
                    <a:lstStyle/>
                    <a:p>
                      <a:r>
                        <a:rPr lang="en-GB" sz="2000" dirty="0"/>
                        <a:t>Partnership with manufacturer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50,000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225273267"/>
                  </a:ext>
                </a:extLst>
              </a:tr>
              <a:tr h="484483">
                <a:tc>
                  <a:txBody>
                    <a:bodyPr/>
                    <a:lstStyle/>
                    <a:p>
                      <a:r>
                        <a:rPr lang="en-GB" sz="2000" dirty="0"/>
                        <a:t>Marketing and Branding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150,000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627584934"/>
                  </a:ext>
                </a:extLst>
              </a:tr>
              <a:tr h="48448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/>
                        <a:t>Salaries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/>
                        <a:t>1,600,000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08369743"/>
                  </a:ext>
                </a:extLst>
              </a:tr>
              <a:tr h="53460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/>
                        <a:t>Quality control and Assurance (2%)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/>
                        <a:t>20,000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348371550"/>
                  </a:ext>
                </a:extLst>
              </a:tr>
              <a:tr h="484483">
                <a:tc>
                  <a:txBody>
                    <a:bodyPr/>
                    <a:lstStyle/>
                    <a:p>
                      <a:r>
                        <a:rPr lang="en-GB" sz="2000" dirty="0"/>
                        <a:t>Retail partnership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15,000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477222836"/>
                  </a:ext>
                </a:extLst>
              </a:tr>
              <a:tr h="501190">
                <a:tc>
                  <a:txBody>
                    <a:bodyPr/>
                    <a:lstStyle/>
                    <a:p>
                      <a:r>
                        <a:rPr lang="en-GB" sz="2000" dirty="0"/>
                        <a:t>Operations and administrations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20,000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180985852"/>
                  </a:ext>
                </a:extLst>
              </a:tr>
              <a:tr h="601427">
                <a:tc>
                  <a:txBody>
                    <a:bodyPr/>
                    <a:lstStyle/>
                    <a:p>
                      <a:r>
                        <a:rPr lang="en-GB" sz="2000" dirty="0"/>
                        <a:t>Contingency fund (10% of total cost)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384,000</a:t>
                      </a:r>
                      <a:endParaRPr lang="en-GB" sz="2000" dirty="0">
                        <a:solidFill>
                          <a:srgbClr val="FFFF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624111835"/>
                  </a:ext>
                </a:extLst>
              </a:tr>
              <a:tr h="759466">
                <a:tc>
                  <a:txBody>
                    <a:bodyPr/>
                    <a:lstStyle/>
                    <a:p>
                      <a:r>
                        <a:rPr lang="en-GB" sz="2000" b="1" dirty="0" smtClean="0">
                          <a:latin typeface="Arial" pitchFamily="34" charset="0"/>
                          <a:cs typeface="Arial" pitchFamily="34" charset="0"/>
                        </a:rPr>
                        <a:t>TOTAL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PROFIT (SPU-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£</a:t>
                      </a:r>
                      <a:r>
                        <a:rPr lang="en-GB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40)</a:t>
                      </a:r>
                      <a:endParaRPr lang="en-GB" sz="20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4,229,000</a:t>
                      </a:r>
                    </a:p>
                    <a:p>
                      <a:r>
                        <a:rPr lang="en-GB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1,771,000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2858934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0091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лавие 2"/>
          <p:cNvSpPr>
            <a:spLocks noGrp="1"/>
          </p:cNvSpPr>
          <p:nvPr>
            <p:ph type="title"/>
          </p:nvPr>
        </p:nvSpPr>
        <p:spPr>
          <a:xfrm>
            <a:off x="1236485" y="482008"/>
            <a:ext cx="9792182" cy="2187616"/>
          </a:xfrm>
        </p:spPr>
        <p:txBody>
          <a:bodyPr/>
          <a:lstStyle/>
          <a:p>
            <a:r>
              <a:rPr lang="en-US" b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Conclusion</a:t>
            </a:r>
            <a:endParaRPr lang="bg-BG" b="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Текстово поле 3"/>
          <p:cNvSpPr txBox="1"/>
          <p:nvPr/>
        </p:nvSpPr>
        <p:spPr>
          <a:xfrm>
            <a:off x="1231392" y="3572256"/>
            <a:ext cx="4181856" cy="1815882"/>
          </a:xfrm>
          <a:prstGeom prst="rect">
            <a:avLst/>
          </a:prstGeom>
          <a:noFill/>
          <a:ln w="381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Innovation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Strategic Partnership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Customer Appeal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Sustainability</a:t>
            </a:r>
            <a:endParaRPr lang="bg-BG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Текстово поле 4"/>
          <p:cNvSpPr txBox="1"/>
          <p:nvPr/>
        </p:nvSpPr>
        <p:spPr>
          <a:xfrm>
            <a:off x="5839968" y="3816096"/>
            <a:ext cx="64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</a:t>
            </a:r>
            <a:endParaRPr lang="bg-BG" sz="6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Текстово поле 5"/>
          <p:cNvSpPr txBox="1"/>
          <p:nvPr/>
        </p:nvSpPr>
        <p:spPr>
          <a:xfrm>
            <a:off x="6876288" y="3572256"/>
            <a:ext cx="4181856" cy="1815882"/>
          </a:xfrm>
          <a:prstGeom prst="rect">
            <a:avLst/>
          </a:prstGeom>
          <a:noFill/>
          <a:ln w="38100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Growth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Success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Profitability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Leading Position</a:t>
            </a:r>
            <a:endParaRPr lang="bg-BG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2008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DACBCD3B-EAB4-87E8-85AB-C9DDB7162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061" y="1541398"/>
            <a:ext cx="4442603" cy="2124827"/>
          </a:xfrm>
        </p:spPr>
        <p:txBody>
          <a:bodyPr lIns="91440" tIns="45720" rIns="91440" bIns="45720" anchor="ctr"/>
          <a:lstStyle/>
          <a:p>
            <a:r>
              <a:rPr lang="en-US" sz="3600" dirty="0">
                <a:latin typeface="Arial"/>
                <a:cs typeface="Arial"/>
              </a:rPr>
              <a:t>Thank you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xmlns="" id="{75335026-4908-B82C-0C3C-4E5E0498CB6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lIns="91440" tIns="45720" rIns="91440" bIns="45720" anchor="t"/>
          <a:lstStyle/>
          <a:p>
            <a:r>
              <a:rPr lang="en-US" sz="2000" dirty="0">
                <a:latin typeface="Arial"/>
                <a:cs typeface="Arial"/>
              </a:rPr>
              <a:t>Linda Roze</a:t>
            </a:r>
          </a:p>
          <a:p>
            <a:r>
              <a:rPr lang="en-US" sz="2000" dirty="0">
                <a:latin typeface="Arial"/>
                <a:cs typeface="Arial"/>
              </a:rPr>
              <a:t>2219027</a:t>
            </a:r>
          </a:p>
          <a:p>
            <a:r>
              <a:rPr lang="en-US" sz="2000" dirty="0">
                <a:latin typeface="Arial"/>
                <a:cs typeface="Arial"/>
              </a:rPr>
              <a:t>2219027@student.uwtsd.ac.uk</a:t>
            </a:r>
          </a:p>
          <a:p>
            <a:endParaRPr lang="en-US" sz="2000" dirty="0">
              <a:latin typeface="Arial"/>
              <a:cs typeface="Arial"/>
            </a:endParaRPr>
          </a:p>
        </p:txBody>
      </p:sp>
      <p:pic>
        <p:nvPicPr>
          <p:cNvPr id="15" name="Picture Placeholder 14" descr="A close up of a leaf">
            <a:extLst>
              <a:ext uri="{FF2B5EF4-FFF2-40B4-BE49-F238E27FC236}">
                <a16:creationId xmlns:a16="http://schemas.microsoft.com/office/drawing/2014/main" xmlns="" id="{C59CFD32-0A41-78F6-63F2-D8BBA2F23D0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55" r="55"/>
          <a:stretch/>
        </p:blipFill>
        <p:spPr>
          <a:xfrm>
            <a:off x="6771736" y="0"/>
            <a:ext cx="5420263" cy="6858000"/>
          </a:xfrm>
        </p:spPr>
      </p:pic>
    </p:spTree>
    <p:extLst>
      <p:ext uri="{BB962C8B-B14F-4D97-AF65-F5344CB8AC3E}">
        <p14:creationId xmlns:p14="http://schemas.microsoft.com/office/powerpoint/2010/main" val="3010151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033C448-EA25-49C5-0024-14657961D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291" y="173074"/>
            <a:ext cx="4352081" cy="720761"/>
          </a:xfrm>
          <a:ln>
            <a:noFill/>
          </a:ln>
        </p:spPr>
        <p:txBody>
          <a:bodyPr lIns="91440" tIns="45720" rIns="91440" bIns="45720" anchor="ctr"/>
          <a:lstStyle/>
          <a:p>
            <a:r>
              <a:rPr lang="en-GB" sz="3600" dirty="0">
                <a:latin typeface="Arial"/>
                <a:cs typeface="Arial"/>
              </a:rPr>
              <a:t>References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0ABF626-AB5D-E341-B561-7B9BD449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Текстово поле 2"/>
          <p:cNvSpPr txBox="1"/>
          <p:nvPr/>
        </p:nvSpPr>
        <p:spPr>
          <a:xfrm>
            <a:off x="719328" y="1194816"/>
            <a:ext cx="1091184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Ali, J. (2021). 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Sustainable Fashion Industry Winter 2021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. [online] Available at: </a:t>
            </a:r>
            <a:r>
              <a:rPr lang="en-US" sz="1600" dirty="0">
                <a:latin typeface="Arial" pitchFamily="34" charset="0"/>
                <a:cs typeface="Arial" pitchFamily="34" charset="0"/>
                <a:hlinkClick r:id="rId2"/>
              </a:rPr>
              <a:t>https://business.uoregon.edu/sites/default/files/media/sustainable-fashion-industry-report.pdf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Barbarossa, C. and De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Pelsmacker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P. (2016). Positive and Negative Antecedents of Purchasing Eco-friendly Products: A Comparison Between Green and Non-green Consumers. 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Journal of Business Ethics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134(2), pp.229–247.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doi:</a:t>
            </a:r>
            <a:r>
              <a:rPr lang="en-US" sz="1600" dirty="0" err="1">
                <a:latin typeface="Arial" pitchFamily="34" charset="0"/>
                <a:cs typeface="Arial" pitchFamily="34" charset="0"/>
                <a:hlinkClick r:id="rId3"/>
              </a:rPr>
              <a:t>https</a:t>
            </a:r>
            <a:r>
              <a:rPr lang="en-US" sz="1600" dirty="0">
                <a:latin typeface="Arial" pitchFamily="34" charset="0"/>
                <a:cs typeface="Arial" pitchFamily="34" charset="0"/>
                <a:hlinkClick r:id="rId3"/>
              </a:rPr>
              <a:t>://doi.org/10.1007/s10551-014-2425-z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en-US" sz="1600" dirty="0" smtClean="0">
              <a:latin typeface="Arial" pitchFamily="34" charset="0"/>
              <a:cs typeface="Arial" pitchFamily="34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en-US" sz="1600" dirty="0" err="1">
                <a:latin typeface="Arial" pitchFamily="34" charset="0"/>
                <a:cs typeface="Arial" pitchFamily="34" charset="0"/>
              </a:rPr>
              <a:t>Barringer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B., Ireland, D., (2019) Entrepreneurship: Successfully Launching New Ventures. Sixth edition; Global edition. Harlow, England: Pearson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.\</a:t>
            </a:r>
          </a:p>
          <a:p>
            <a:pPr lvl="0"/>
            <a:endParaRPr lang="en-US" sz="1600" dirty="0" smtClean="0">
              <a:latin typeface="Arial" pitchFamily="34" charset="0"/>
              <a:cs typeface="Arial" pitchFamily="34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en-US" sz="1600" dirty="0" err="1">
                <a:latin typeface="Arial" pitchFamily="34" charset="0"/>
                <a:cs typeface="Arial" pitchFamily="34" charset="0"/>
              </a:rPr>
              <a:t>Finamore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E. (2022).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Allbirds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: how to scale sustainably into a global brand. [online] Drapers. Available at: </a:t>
            </a:r>
            <a:r>
              <a:rPr lang="en-US" sz="1600" dirty="0">
                <a:latin typeface="Arial" pitchFamily="34" charset="0"/>
                <a:cs typeface="Arial" pitchFamily="34" charset="0"/>
                <a:hlinkClick r:id="rId4"/>
              </a:rPr>
              <a:t>https://www.drapersonline.com/insight/analysis/allbirds-how-to-scale-a-global-brand-sustainably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0"/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lvl="0"/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600" dirty="0" err="1">
                <a:latin typeface="Arial" pitchFamily="34" charset="0"/>
                <a:cs typeface="Arial" pitchFamily="34" charset="0"/>
              </a:rPr>
              <a:t>Hisrich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R.D., Peters, M.P., Shepherd, D.A., (2020) Entrepreneurship. Eleventh edition, New York: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McGraw-Hill</a:t>
            </a:r>
          </a:p>
          <a:p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Kong, M.S.M.,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Monteiro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M. do R. and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Neto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M.J.P. (2022). Creating Through Mind and Emotions. [online] Google Books. CRC Press. Available at: </a:t>
            </a:r>
            <a:r>
              <a:rPr lang="en-US" sz="1600" dirty="0">
                <a:latin typeface="Arial" pitchFamily="34" charset="0"/>
                <a:cs typeface="Arial" pitchFamily="34" charset="0"/>
                <a:hlinkClick r:id="rId5"/>
              </a:rPr>
              <a:t>https://</a:t>
            </a:r>
            <a:r>
              <a:rPr lang="en-US" sz="1600" dirty="0" smtClean="0">
                <a:latin typeface="Arial" pitchFamily="34" charset="0"/>
                <a:cs typeface="Arial" pitchFamily="34" charset="0"/>
                <a:hlinkClick r:id="rId5"/>
              </a:rPr>
              <a:t>www.google.bg/books/edition/Creating_Through_Mind_and_Emotions/sQR0EAAAQBAJ?hl=bg&amp;gbpv=1&amp;dq=the+bond+between+skills+and+clothing+industry&amp;pg=PT552&amp;printsec=frontcover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[Accessed 22 Mar. 2024].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600" dirty="0">
                <a:latin typeface="Arial" pitchFamily="34" charset="0"/>
                <a:cs typeface="Arial" pitchFamily="34" charset="0"/>
              </a:rPr>
              <a:t/>
            </a:r>
            <a:br>
              <a:rPr lang="en-US" sz="1600" dirty="0">
                <a:latin typeface="Arial" pitchFamily="34" charset="0"/>
                <a:cs typeface="Arial" pitchFamily="34" charset="0"/>
              </a:rPr>
            </a:br>
            <a:endParaRPr lang="bg-BG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2304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Контейнер за номер на слайда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5" name="Текстово поле 4"/>
          <p:cNvSpPr txBox="1"/>
          <p:nvPr/>
        </p:nvSpPr>
        <p:spPr>
          <a:xfrm>
            <a:off x="597408" y="548640"/>
            <a:ext cx="1099718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Land, G. (2023). Op-Ed: Patagonia Proves the Success of Sustainable Corporations – Michigan Journal of Economics. [online] Michigan Journal of Economics. Available at: </a:t>
            </a:r>
            <a:r>
              <a:rPr lang="en-US" sz="1600" dirty="0">
                <a:latin typeface="Arial" pitchFamily="34" charset="0"/>
                <a:cs typeface="Arial" pitchFamily="34" charset="0"/>
                <a:hlinkClick r:id="rId2"/>
              </a:rPr>
              <a:t>https://sites.lsa.umich.edu/mje/2023/11/22/op-ed-patagonia-proves-the-success-of-sustainable-corporations</a:t>
            </a:r>
            <a:r>
              <a:rPr lang="en-US" sz="16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600" dirty="0" err="1">
                <a:latin typeface="Arial" pitchFamily="34" charset="0"/>
                <a:cs typeface="Arial" pitchFamily="34" charset="0"/>
              </a:rPr>
              <a:t>Neuman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S. (2019). Sustainability in fashion production -How are the pioneers doing it? [online] Available at: </a:t>
            </a:r>
            <a:r>
              <a:rPr lang="en-US" sz="1600" dirty="0">
                <a:latin typeface="Arial" pitchFamily="34" charset="0"/>
                <a:cs typeface="Arial" pitchFamily="34" charset="0"/>
                <a:hlinkClick r:id="rId3"/>
              </a:rPr>
              <a:t>https://www.theseus.fi/bitstream/handle/10024/170211/Neuman_Salla.pdf?sequence=2&amp;isAllowed=y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600" dirty="0" err="1">
                <a:latin typeface="Arial" pitchFamily="34" charset="0"/>
                <a:cs typeface="Arial" pitchFamily="34" charset="0"/>
              </a:rPr>
              <a:t>Rahman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M. (2023). PESTEL Analysis of the fashion retail industry in the UK. [online]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howandwhat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US" sz="1600" dirty="0">
                <a:latin typeface="Arial" pitchFamily="34" charset="0"/>
                <a:cs typeface="Arial" pitchFamily="34" charset="0"/>
                <a:hlinkClick r:id="rId4"/>
              </a:rPr>
              <a:t>https://www.howandwhat.net/pestel-analysis-fashion-retail-industry-uk</a:t>
            </a:r>
            <a:r>
              <a:rPr lang="en-US" sz="16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Sari, H. and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Nurhadi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D.A. (2019). Designing Marketing Strategy Based on Value from Clothing-producing Companies Using the AHP and Delphi methods.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Jurnal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Teknik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Industri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20(2), p.191.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doi:https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://doi.org/10.22219/jtiumm.vol20.no2.191-203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.\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600" dirty="0" err="1">
                <a:latin typeface="Arial" pitchFamily="34" charset="0"/>
                <a:cs typeface="Arial" pitchFamily="34" charset="0"/>
              </a:rPr>
              <a:t>Shukla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A., Jain, S. and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Maheshwari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, C. (2023). KOREA REVIEW OF INTERNATIONAL STUDIES A STUDY ABOUT SUSTAINABILITY AMONG LUXURY BRANDS. [online] Available at: </a:t>
            </a:r>
            <a:r>
              <a:rPr lang="en-US" sz="1600" dirty="0">
                <a:latin typeface="Arial" pitchFamily="34" charset="0"/>
                <a:cs typeface="Arial" pitchFamily="34" charset="0"/>
                <a:hlinkClick r:id="rId5"/>
              </a:rPr>
              <a:t>https://</a:t>
            </a:r>
            <a:r>
              <a:rPr lang="en-US" sz="1600" dirty="0" smtClean="0">
                <a:latin typeface="Arial" pitchFamily="34" charset="0"/>
                <a:cs typeface="Arial" pitchFamily="34" charset="0"/>
                <a:hlinkClick r:id="rId5"/>
              </a:rPr>
              <a:t>universalai.in/wp-content/uploads/2020/03/A-STUDY-ABOUT-SUSTAINABILITY-AMONG-LUXURY-BRANDS-KRI160620.pdf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[Accessed 15 Mar. 2024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16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Swallow, T. (2023).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tentree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shows businesses how to regenerate the environment. [online] sustainabilitymag.com. Available at: </a:t>
            </a:r>
            <a:r>
              <a:rPr lang="en-US" sz="1600" dirty="0">
                <a:latin typeface="Arial" pitchFamily="34" charset="0"/>
                <a:cs typeface="Arial" pitchFamily="34" charset="0"/>
                <a:hlinkClick r:id="rId6"/>
              </a:rPr>
              <a:t>https://sustainabilitymag.com/articles/tentree-shows-businesses-how-to-regenerate-the-environment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US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335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ustom">
  <a:themeElements>
    <a:clrScheme name="Custom 1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4D0E9"/>
      </a:accent1>
      <a:accent2>
        <a:srgbClr val="476977"/>
      </a:accent2>
      <a:accent3>
        <a:srgbClr val="79BBE9"/>
      </a:accent3>
      <a:accent4>
        <a:srgbClr val="6B8043"/>
      </a:accent4>
      <a:accent5>
        <a:srgbClr val="9ACF21"/>
      </a:accent5>
      <a:accent6>
        <a:srgbClr val="CFDCA5"/>
      </a:accent6>
      <a:hlink>
        <a:srgbClr val="0563C1"/>
      </a:hlink>
      <a:folHlink>
        <a:srgbClr val="954F72"/>
      </a:folHlink>
    </a:clrScheme>
    <a:fontScheme name="Custom 26">
      <a:majorFont>
        <a:latin typeface="Tenorite Bold"/>
        <a:ea typeface=""/>
        <a:cs typeface=""/>
      </a:majorFont>
      <a:minorFont>
        <a:latin typeface="Tenorite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TM16411175_Win32_SL_V6" id="{2596AF0E-92BF-4F5A-A2A1-B1C9D33CD0CE}" vid="{0709752F-9199-467A-B305-5274ECB683C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82D90A8-9F3C-48C5-89D7-0373E99D21E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B45F531-F2B2-4A59-9331-A22771BD729A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8BCCC92-D3FE-43DE-941A-6D46ECD2C525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</TotalTime>
  <Words>626</Words>
  <Application>Microsoft Office PowerPoint</Application>
  <PresentationFormat>По избор</PresentationFormat>
  <Paragraphs>164</Paragraphs>
  <Slides>13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13</vt:i4>
      </vt:variant>
    </vt:vector>
  </HeadingPairs>
  <TitlesOfParts>
    <vt:vector size="14" baseType="lpstr">
      <vt:lpstr>Custom</vt:lpstr>
      <vt:lpstr>Linda roze – 2219027 Entrepreneurship – LCBB5001 Lecturer: Dr. Amer kareem </vt:lpstr>
      <vt:lpstr>TABLE OF CONTENT</vt:lpstr>
      <vt:lpstr>Entrepreneurship</vt:lpstr>
      <vt:lpstr>''Bio-degrade-able'' t-shirts</vt:lpstr>
      <vt:lpstr>Company structure</vt:lpstr>
      <vt:lpstr>Targeting and marketing strategy</vt:lpstr>
      <vt:lpstr>Презентация на PowerPoint</vt:lpstr>
      <vt:lpstr>Differentiation</vt:lpstr>
      <vt:lpstr>Funding requirements and allocation</vt:lpstr>
      <vt:lpstr>Conclusion</vt:lpstr>
      <vt:lpstr>Thank you</vt:lpstr>
      <vt:lpstr>References</vt:lpstr>
      <vt:lpstr>Презентация на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PRESENTATION</dc:title>
  <dc:creator/>
  <cp:lastModifiedBy>user</cp:lastModifiedBy>
  <cp:revision>96</cp:revision>
  <dcterms:created xsi:type="dcterms:W3CDTF">2024-03-07T15:49:57Z</dcterms:created>
  <dcterms:modified xsi:type="dcterms:W3CDTF">2024-03-22T02:21:59Z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