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63"/>
  </p:notesMasterIdLst>
  <p:sldIdLst>
    <p:sldId id="257" r:id="rId19"/>
    <p:sldId id="265" r:id="rId20"/>
    <p:sldId id="471" r:id="rId21"/>
    <p:sldId id="351" r:id="rId22"/>
    <p:sldId id="472" r:id="rId23"/>
    <p:sldId id="619" r:id="rId24"/>
    <p:sldId id="262" r:id="rId25"/>
    <p:sldId id="620" r:id="rId26"/>
    <p:sldId id="259" r:id="rId27"/>
    <p:sldId id="332" r:id="rId28"/>
    <p:sldId id="261" r:id="rId29"/>
    <p:sldId id="260" r:id="rId30"/>
    <p:sldId id="343" r:id="rId31"/>
    <p:sldId id="681" r:id="rId32"/>
    <p:sldId id="682" r:id="rId33"/>
    <p:sldId id="683" r:id="rId34"/>
    <p:sldId id="684" r:id="rId35"/>
    <p:sldId id="680" r:id="rId36"/>
    <p:sldId id="272" r:id="rId37"/>
    <p:sldId id="334" r:id="rId38"/>
    <p:sldId id="329" r:id="rId39"/>
    <p:sldId id="268" r:id="rId40"/>
    <p:sldId id="273" r:id="rId41"/>
    <p:sldId id="269" r:id="rId42"/>
    <p:sldId id="679" r:id="rId43"/>
    <p:sldId id="271" r:id="rId44"/>
    <p:sldId id="275" r:id="rId45"/>
    <p:sldId id="336" r:id="rId46"/>
    <p:sldId id="277" r:id="rId47"/>
    <p:sldId id="267" r:id="rId48"/>
    <p:sldId id="317" r:id="rId49"/>
    <p:sldId id="314" r:id="rId50"/>
    <p:sldId id="324" r:id="rId51"/>
    <p:sldId id="685" r:id="rId52"/>
    <p:sldId id="316" r:id="rId53"/>
    <p:sldId id="320" r:id="rId54"/>
    <p:sldId id="325" r:id="rId55"/>
    <p:sldId id="686" r:id="rId56"/>
    <p:sldId id="339" r:id="rId57"/>
    <p:sldId id="326" r:id="rId58"/>
    <p:sldId id="342" r:id="rId59"/>
    <p:sldId id="687" r:id="rId60"/>
    <p:sldId id="469" r:id="rId61"/>
    <p:sldId id="688"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54488" autoAdjust="0"/>
  </p:normalViewPr>
  <p:slideViewPr>
    <p:cSldViewPr snapToGrid="0" snapToObjects="1">
      <p:cViewPr varScale="1">
        <p:scale>
          <a:sx n="46" d="100"/>
          <a:sy n="46" d="100"/>
        </p:scale>
        <p:origin x="2046"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61" Type="http://schemas.openxmlformats.org/officeDocument/2006/relationships/slide" Target="slides/slide43.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openxmlformats.org/officeDocument/2006/relationships/tableStyles" Target="tableStyles.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32540-232A-4FC2-BC98-681CD76C28A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0EE90A78-50B7-492A-B1AF-8E6B25EC618A}">
      <dgm:prSet/>
      <dgm:spPr/>
      <dgm:t>
        <a:bodyPr/>
        <a:lstStyle/>
        <a:p>
          <a:pPr algn="ctr">
            <a:lnSpc>
              <a:spcPct val="100000"/>
            </a:lnSpc>
          </a:pPr>
          <a:r>
            <a:rPr lang="en-GB" b="1" dirty="0"/>
            <a:t>A great front Cover</a:t>
          </a:r>
        </a:p>
        <a:p>
          <a:pPr algn="ctr">
            <a:lnSpc>
              <a:spcPct val="100000"/>
            </a:lnSpc>
          </a:pPr>
          <a:r>
            <a:rPr lang="en-GB" dirty="0"/>
            <a:t>(considered your design/logo)</a:t>
          </a:r>
          <a:endParaRPr lang="en-US" dirty="0"/>
        </a:p>
      </dgm:t>
    </dgm:pt>
    <dgm:pt modelId="{AB919DB8-6305-4619-9898-0100E6EAD7B1}" type="parTrans" cxnId="{00548AA6-F2D7-4AF5-AE32-72C3CE76E09D}">
      <dgm:prSet/>
      <dgm:spPr/>
      <dgm:t>
        <a:bodyPr/>
        <a:lstStyle/>
        <a:p>
          <a:endParaRPr lang="en-US"/>
        </a:p>
      </dgm:t>
    </dgm:pt>
    <dgm:pt modelId="{3C1B0D46-2D6A-40C6-A2A9-7A6DCF149E03}" type="sibTrans" cxnId="{00548AA6-F2D7-4AF5-AE32-72C3CE76E09D}">
      <dgm:prSet/>
      <dgm:spPr/>
      <dgm:t>
        <a:bodyPr/>
        <a:lstStyle/>
        <a:p>
          <a:endParaRPr lang="en-US"/>
        </a:p>
      </dgm:t>
    </dgm:pt>
    <dgm:pt modelId="{F6391C8C-0684-4394-81E0-30AFAD71610E}">
      <dgm:prSet/>
      <dgm:spPr>
        <a:solidFill>
          <a:schemeClr val="accent2"/>
        </a:solidFill>
      </dgm:spPr>
      <dgm:t>
        <a:bodyPr/>
        <a:lstStyle/>
        <a:p>
          <a:pPr algn="ctr">
            <a:lnSpc>
              <a:spcPct val="100000"/>
            </a:lnSpc>
          </a:pPr>
          <a:r>
            <a:rPr lang="en-GB" b="1" dirty="0"/>
            <a:t>Thinking about your Hotel or department</a:t>
          </a:r>
          <a:endParaRPr lang="en-US" dirty="0"/>
        </a:p>
      </dgm:t>
    </dgm:pt>
    <dgm:pt modelId="{279D2377-A345-4820-BFFB-321BCFBB2294}" type="parTrans" cxnId="{F6EF3069-5E29-4D4A-845E-BF215F11995C}">
      <dgm:prSet/>
      <dgm:spPr/>
      <dgm:t>
        <a:bodyPr/>
        <a:lstStyle/>
        <a:p>
          <a:endParaRPr lang="en-US"/>
        </a:p>
      </dgm:t>
    </dgm:pt>
    <dgm:pt modelId="{019BC842-F504-4BD5-BB10-DA6F8DB48E7D}" type="sibTrans" cxnId="{F6EF3069-5E29-4D4A-845E-BF215F11995C}">
      <dgm:prSet/>
      <dgm:spPr/>
      <dgm:t>
        <a:bodyPr/>
        <a:lstStyle/>
        <a:p>
          <a:endParaRPr lang="en-US"/>
        </a:p>
      </dgm:t>
    </dgm:pt>
    <dgm:pt modelId="{207114B4-DF67-469A-BB25-B515E587EC52}">
      <dgm:prSet/>
      <dgm:spPr>
        <a:solidFill>
          <a:srgbClr val="00B050"/>
        </a:solidFill>
      </dgm:spPr>
      <dgm:t>
        <a:bodyPr/>
        <a:lstStyle/>
        <a:p>
          <a:pPr algn="ctr">
            <a:lnSpc>
              <a:spcPct val="100000"/>
            </a:lnSpc>
          </a:pPr>
          <a:r>
            <a:rPr lang="en-GB" dirty="0"/>
            <a:t>And </a:t>
          </a:r>
          <a:r>
            <a:rPr lang="en-GB" b="1" dirty="0"/>
            <a:t>realised</a:t>
          </a:r>
          <a:r>
            <a:rPr lang="en-GB" dirty="0"/>
            <a:t> what </a:t>
          </a:r>
          <a:r>
            <a:rPr lang="en-GB" b="1" dirty="0"/>
            <a:t>skills consultants need</a:t>
          </a:r>
          <a:endParaRPr lang="en-US" dirty="0"/>
        </a:p>
      </dgm:t>
    </dgm:pt>
    <dgm:pt modelId="{599C1113-6334-49B1-87FE-73F099728914}" type="parTrans" cxnId="{951DB0DB-7C8C-43A4-BA6D-B043187EEE27}">
      <dgm:prSet/>
      <dgm:spPr/>
      <dgm:t>
        <a:bodyPr/>
        <a:lstStyle/>
        <a:p>
          <a:endParaRPr lang="en-US"/>
        </a:p>
      </dgm:t>
    </dgm:pt>
    <dgm:pt modelId="{BFDEAC18-DE0D-4408-A8DA-33CBBD418B24}" type="sibTrans" cxnId="{951DB0DB-7C8C-43A4-BA6D-B043187EEE27}">
      <dgm:prSet/>
      <dgm:spPr/>
      <dgm:t>
        <a:bodyPr/>
        <a:lstStyle/>
        <a:p>
          <a:endParaRPr lang="en-US"/>
        </a:p>
      </dgm:t>
    </dgm:pt>
    <dgm:pt modelId="{95A1FEE2-1AE9-4DFC-9983-43E637A4488E}">
      <dgm:prSet/>
      <dgm:spPr>
        <a:solidFill>
          <a:srgbClr val="FFC000"/>
        </a:solidFill>
      </dgm:spPr>
      <dgm:t>
        <a:bodyPr/>
        <a:lstStyle/>
        <a:p>
          <a:pPr algn="ctr">
            <a:lnSpc>
              <a:spcPct val="100000"/>
            </a:lnSpc>
          </a:pPr>
          <a:r>
            <a:rPr lang="en-GB" dirty="0"/>
            <a:t>As well as working </a:t>
          </a:r>
          <a:r>
            <a:rPr lang="en-GB" b="1" dirty="0"/>
            <a:t>how much you will earn!</a:t>
          </a:r>
          <a:endParaRPr lang="en-US" dirty="0"/>
        </a:p>
      </dgm:t>
    </dgm:pt>
    <dgm:pt modelId="{CAA0909C-594A-47C2-8989-BDDC47D8FB06}" type="parTrans" cxnId="{2DE722CD-F51B-4CFF-971F-96B41B82F0A6}">
      <dgm:prSet/>
      <dgm:spPr/>
      <dgm:t>
        <a:bodyPr/>
        <a:lstStyle/>
        <a:p>
          <a:endParaRPr lang="en-US"/>
        </a:p>
      </dgm:t>
    </dgm:pt>
    <dgm:pt modelId="{E8384F29-5A33-46A1-B5FA-685B77D0A3F7}" type="sibTrans" cxnId="{2DE722CD-F51B-4CFF-971F-96B41B82F0A6}">
      <dgm:prSet/>
      <dgm:spPr/>
      <dgm:t>
        <a:bodyPr/>
        <a:lstStyle/>
        <a:p>
          <a:endParaRPr lang="en-US"/>
        </a:p>
      </dgm:t>
    </dgm:pt>
    <dgm:pt modelId="{E91A8EB8-4C17-4E22-AE16-CB11952A54CB}" type="pres">
      <dgm:prSet presAssocID="{43332540-232A-4FC2-BC98-681CD76C28AB}" presName="outerComposite" presStyleCnt="0">
        <dgm:presLayoutVars>
          <dgm:chMax val="5"/>
          <dgm:dir/>
          <dgm:resizeHandles val="exact"/>
        </dgm:presLayoutVars>
      </dgm:prSet>
      <dgm:spPr/>
    </dgm:pt>
    <dgm:pt modelId="{B028827B-6AE3-49AE-9925-B064860202E3}" type="pres">
      <dgm:prSet presAssocID="{43332540-232A-4FC2-BC98-681CD76C28AB}" presName="dummyMaxCanvas" presStyleCnt="0">
        <dgm:presLayoutVars/>
      </dgm:prSet>
      <dgm:spPr/>
    </dgm:pt>
    <dgm:pt modelId="{82DA1C13-E0E3-4E01-A567-210F033D54F8}" type="pres">
      <dgm:prSet presAssocID="{43332540-232A-4FC2-BC98-681CD76C28AB}" presName="FourNodes_1" presStyleLbl="node1" presStyleIdx="0" presStyleCnt="4">
        <dgm:presLayoutVars>
          <dgm:bulletEnabled val="1"/>
        </dgm:presLayoutVars>
      </dgm:prSet>
      <dgm:spPr/>
    </dgm:pt>
    <dgm:pt modelId="{335A3D72-D55B-47BE-A27A-4812F279EDF7}" type="pres">
      <dgm:prSet presAssocID="{43332540-232A-4FC2-BC98-681CD76C28AB}" presName="FourNodes_2" presStyleLbl="node1" presStyleIdx="1" presStyleCnt="4">
        <dgm:presLayoutVars>
          <dgm:bulletEnabled val="1"/>
        </dgm:presLayoutVars>
      </dgm:prSet>
      <dgm:spPr/>
    </dgm:pt>
    <dgm:pt modelId="{FFD85BFA-7BF1-4AFF-A3E5-E309ED2FB2AD}" type="pres">
      <dgm:prSet presAssocID="{43332540-232A-4FC2-BC98-681CD76C28AB}" presName="FourNodes_3" presStyleLbl="node1" presStyleIdx="2" presStyleCnt="4">
        <dgm:presLayoutVars>
          <dgm:bulletEnabled val="1"/>
        </dgm:presLayoutVars>
      </dgm:prSet>
      <dgm:spPr/>
    </dgm:pt>
    <dgm:pt modelId="{BBA74087-B7FA-4920-8008-9873C6FD8EDD}" type="pres">
      <dgm:prSet presAssocID="{43332540-232A-4FC2-BC98-681CD76C28AB}" presName="FourNodes_4" presStyleLbl="node1" presStyleIdx="3" presStyleCnt="4">
        <dgm:presLayoutVars>
          <dgm:bulletEnabled val="1"/>
        </dgm:presLayoutVars>
      </dgm:prSet>
      <dgm:spPr/>
    </dgm:pt>
    <dgm:pt modelId="{1F8EC4E1-3715-4431-8E29-B6A9A591A13F}" type="pres">
      <dgm:prSet presAssocID="{43332540-232A-4FC2-BC98-681CD76C28AB}" presName="FourConn_1-2" presStyleLbl="fgAccFollowNode1" presStyleIdx="0" presStyleCnt="3">
        <dgm:presLayoutVars>
          <dgm:bulletEnabled val="1"/>
        </dgm:presLayoutVars>
      </dgm:prSet>
      <dgm:spPr/>
    </dgm:pt>
    <dgm:pt modelId="{DE0807A7-8E71-410F-8D23-B4BB773692D0}" type="pres">
      <dgm:prSet presAssocID="{43332540-232A-4FC2-BC98-681CD76C28AB}" presName="FourConn_2-3" presStyleLbl="fgAccFollowNode1" presStyleIdx="1" presStyleCnt="3">
        <dgm:presLayoutVars>
          <dgm:bulletEnabled val="1"/>
        </dgm:presLayoutVars>
      </dgm:prSet>
      <dgm:spPr/>
    </dgm:pt>
    <dgm:pt modelId="{CC6274A3-3483-410B-996F-79055E3A6934}" type="pres">
      <dgm:prSet presAssocID="{43332540-232A-4FC2-BC98-681CD76C28AB}" presName="FourConn_3-4" presStyleLbl="fgAccFollowNode1" presStyleIdx="2" presStyleCnt="3">
        <dgm:presLayoutVars>
          <dgm:bulletEnabled val="1"/>
        </dgm:presLayoutVars>
      </dgm:prSet>
      <dgm:spPr/>
    </dgm:pt>
    <dgm:pt modelId="{E5631DDD-55AE-4B9F-B9C2-860EC4F119EE}" type="pres">
      <dgm:prSet presAssocID="{43332540-232A-4FC2-BC98-681CD76C28AB}" presName="FourNodes_1_text" presStyleLbl="node1" presStyleIdx="3" presStyleCnt="4">
        <dgm:presLayoutVars>
          <dgm:bulletEnabled val="1"/>
        </dgm:presLayoutVars>
      </dgm:prSet>
      <dgm:spPr/>
    </dgm:pt>
    <dgm:pt modelId="{06F1D762-9D00-4A6D-A8CF-22F82AA642D2}" type="pres">
      <dgm:prSet presAssocID="{43332540-232A-4FC2-BC98-681CD76C28AB}" presName="FourNodes_2_text" presStyleLbl="node1" presStyleIdx="3" presStyleCnt="4">
        <dgm:presLayoutVars>
          <dgm:bulletEnabled val="1"/>
        </dgm:presLayoutVars>
      </dgm:prSet>
      <dgm:spPr/>
    </dgm:pt>
    <dgm:pt modelId="{DCA66505-9CA4-46A9-A2DF-54F72B4E8A74}" type="pres">
      <dgm:prSet presAssocID="{43332540-232A-4FC2-BC98-681CD76C28AB}" presName="FourNodes_3_text" presStyleLbl="node1" presStyleIdx="3" presStyleCnt="4">
        <dgm:presLayoutVars>
          <dgm:bulletEnabled val="1"/>
        </dgm:presLayoutVars>
      </dgm:prSet>
      <dgm:spPr/>
    </dgm:pt>
    <dgm:pt modelId="{C6E307F4-40BF-436D-BD36-50ECD0ACE9DC}" type="pres">
      <dgm:prSet presAssocID="{43332540-232A-4FC2-BC98-681CD76C28AB}" presName="FourNodes_4_text" presStyleLbl="node1" presStyleIdx="3" presStyleCnt="4">
        <dgm:presLayoutVars>
          <dgm:bulletEnabled val="1"/>
        </dgm:presLayoutVars>
      </dgm:prSet>
      <dgm:spPr/>
    </dgm:pt>
  </dgm:ptLst>
  <dgm:cxnLst>
    <dgm:cxn modelId="{358B0F26-8920-43BD-ADEE-971DC2C3CD23}" type="presOf" srcId="{207114B4-DF67-469A-BB25-B515E587EC52}" destId="{FFD85BFA-7BF1-4AFF-A3E5-E309ED2FB2AD}" srcOrd="0" destOrd="0" presId="urn:microsoft.com/office/officeart/2005/8/layout/vProcess5"/>
    <dgm:cxn modelId="{04CAC827-C29C-46C0-9189-21170FCC0035}" type="presOf" srcId="{BFDEAC18-DE0D-4408-A8DA-33CBBD418B24}" destId="{CC6274A3-3483-410B-996F-79055E3A6934}" srcOrd="0" destOrd="0" presId="urn:microsoft.com/office/officeart/2005/8/layout/vProcess5"/>
    <dgm:cxn modelId="{C5BDEC5D-3D61-4F70-B9C9-711333036816}" type="presOf" srcId="{F6391C8C-0684-4394-81E0-30AFAD71610E}" destId="{06F1D762-9D00-4A6D-A8CF-22F82AA642D2}" srcOrd="1" destOrd="0" presId="urn:microsoft.com/office/officeart/2005/8/layout/vProcess5"/>
    <dgm:cxn modelId="{F6EF3069-5E29-4D4A-845E-BF215F11995C}" srcId="{43332540-232A-4FC2-BC98-681CD76C28AB}" destId="{F6391C8C-0684-4394-81E0-30AFAD71610E}" srcOrd="1" destOrd="0" parTransId="{279D2377-A345-4820-BFFB-321BCFBB2294}" sibTransId="{019BC842-F504-4BD5-BB10-DA6F8DB48E7D}"/>
    <dgm:cxn modelId="{83E92D6A-6D70-4420-A58B-7407F0E3583C}" type="presOf" srcId="{0EE90A78-50B7-492A-B1AF-8E6B25EC618A}" destId="{82DA1C13-E0E3-4E01-A567-210F033D54F8}" srcOrd="0" destOrd="0" presId="urn:microsoft.com/office/officeart/2005/8/layout/vProcess5"/>
    <dgm:cxn modelId="{747F0371-BEBA-4842-A8A2-5C45E429369C}" type="presOf" srcId="{3C1B0D46-2D6A-40C6-A2A9-7A6DCF149E03}" destId="{1F8EC4E1-3715-4431-8E29-B6A9A591A13F}" srcOrd="0" destOrd="0" presId="urn:microsoft.com/office/officeart/2005/8/layout/vProcess5"/>
    <dgm:cxn modelId="{446A2087-3127-4CF5-9B50-AE9B9DC7A747}" type="presOf" srcId="{F6391C8C-0684-4394-81E0-30AFAD71610E}" destId="{335A3D72-D55B-47BE-A27A-4812F279EDF7}" srcOrd="0" destOrd="0" presId="urn:microsoft.com/office/officeart/2005/8/layout/vProcess5"/>
    <dgm:cxn modelId="{499B0E8C-AD89-4CA8-BA00-3B93718113BF}" type="presOf" srcId="{207114B4-DF67-469A-BB25-B515E587EC52}" destId="{DCA66505-9CA4-46A9-A2DF-54F72B4E8A74}" srcOrd="1" destOrd="0" presId="urn:microsoft.com/office/officeart/2005/8/layout/vProcess5"/>
    <dgm:cxn modelId="{81F221A6-157C-41A8-8F74-2A114B83EDD5}" type="presOf" srcId="{43332540-232A-4FC2-BC98-681CD76C28AB}" destId="{E91A8EB8-4C17-4E22-AE16-CB11952A54CB}" srcOrd="0" destOrd="0" presId="urn:microsoft.com/office/officeart/2005/8/layout/vProcess5"/>
    <dgm:cxn modelId="{00548AA6-F2D7-4AF5-AE32-72C3CE76E09D}" srcId="{43332540-232A-4FC2-BC98-681CD76C28AB}" destId="{0EE90A78-50B7-492A-B1AF-8E6B25EC618A}" srcOrd="0" destOrd="0" parTransId="{AB919DB8-6305-4619-9898-0100E6EAD7B1}" sibTransId="{3C1B0D46-2D6A-40C6-A2A9-7A6DCF149E03}"/>
    <dgm:cxn modelId="{DD3F76AA-923F-47BD-B3A1-C721775F3F21}" type="presOf" srcId="{0EE90A78-50B7-492A-B1AF-8E6B25EC618A}" destId="{E5631DDD-55AE-4B9F-B9C2-860EC4F119EE}" srcOrd="1" destOrd="0" presId="urn:microsoft.com/office/officeart/2005/8/layout/vProcess5"/>
    <dgm:cxn modelId="{09B92FB6-7D82-48D9-AC13-DAA2EEE4B086}" type="presOf" srcId="{95A1FEE2-1AE9-4DFC-9983-43E637A4488E}" destId="{C6E307F4-40BF-436D-BD36-50ECD0ACE9DC}" srcOrd="1" destOrd="0" presId="urn:microsoft.com/office/officeart/2005/8/layout/vProcess5"/>
    <dgm:cxn modelId="{2DE722CD-F51B-4CFF-971F-96B41B82F0A6}" srcId="{43332540-232A-4FC2-BC98-681CD76C28AB}" destId="{95A1FEE2-1AE9-4DFC-9983-43E637A4488E}" srcOrd="3" destOrd="0" parTransId="{CAA0909C-594A-47C2-8989-BDDC47D8FB06}" sibTransId="{E8384F29-5A33-46A1-B5FA-685B77D0A3F7}"/>
    <dgm:cxn modelId="{951DB0DB-7C8C-43A4-BA6D-B043187EEE27}" srcId="{43332540-232A-4FC2-BC98-681CD76C28AB}" destId="{207114B4-DF67-469A-BB25-B515E587EC52}" srcOrd="2" destOrd="0" parTransId="{599C1113-6334-49B1-87FE-73F099728914}" sibTransId="{BFDEAC18-DE0D-4408-A8DA-33CBBD418B24}"/>
    <dgm:cxn modelId="{71C511F7-8B1D-4A2B-A6A5-C443BB3768DD}" type="presOf" srcId="{019BC842-F504-4BD5-BB10-DA6F8DB48E7D}" destId="{DE0807A7-8E71-410F-8D23-B4BB773692D0}" srcOrd="0" destOrd="0" presId="urn:microsoft.com/office/officeart/2005/8/layout/vProcess5"/>
    <dgm:cxn modelId="{322C12FD-69EC-4438-9939-87AD72F16BC7}" type="presOf" srcId="{95A1FEE2-1AE9-4DFC-9983-43E637A4488E}" destId="{BBA74087-B7FA-4920-8008-9873C6FD8EDD}" srcOrd="0" destOrd="0" presId="urn:microsoft.com/office/officeart/2005/8/layout/vProcess5"/>
    <dgm:cxn modelId="{F42D7DA7-9515-4670-A005-7B5CD375775F}" type="presParOf" srcId="{E91A8EB8-4C17-4E22-AE16-CB11952A54CB}" destId="{B028827B-6AE3-49AE-9925-B064860202E3}" srcOrd="0" destOrd="0" presId="urn:microsoft.com/office/officeart/2005/8/layout/vProcess5"/>
    <dgm:cxn modelId="{BA031DC4-3586-408F-B052-B6FFA0AF61F1}" type="presParOf" srcId="{E91A8EB8-4C17-4E22-AE16-CB11952A54CB}" destId="{82DA1C13-E0E3-4E01-A567-210F033D54F8}" srcOrd="1" destOrd="0" presId="urn:microsoft.com/office/officeart/2005/8/layout/vProcess5"/>
    <dgm:cxn modelId="{0F46F94D-D05E-4D82-96ED-6BE4121DEA37}" type="presParOf" srcId="{E91A8EB8-4C17-4E22-AE16-CB11952A54CB}" destId="{335A3D72-D55B-47BE-A27A-4812F279EDF7}" srcOrd="2" destOrd="0" presId="urn:microsoft.com/office/officeart/2005/8/layout/vProcess5"/>
    <dgm:cxn modelId="{D641CC87-8EFB-4058-8EDC-ED0DF21C8E5A}" type="presParOf" srcId="{E91A8EB8-4C17-4E22-AE16-CB11952A54CB}" destId="{FFD85BFA-7BF1-4AFF-A3E5-E309ED2FB2AD}" srcOrd="3" destOrd="0" presId="urn:microsoft.com/office/officeart/2005/8/layout/vProcess5"/>
    <dgm:cxn modelId="{71BADAAC-5F8F-404E-A71A-18B6ED892160}" type="presParOf" srcId="{E91A8EB8-4C17-4E22-AE16-CB11952A54CB}" destId="{BBA74087-B7FA-4920-8008-9873C6FD8EDD}" srcOrd="4" destOrd="0" presId="urn:microsoft.com/office/officeart/2005/8/layout/vProcess5"/>
    <dgm:cxn modelId="{286EFC2A-77B3-4F80-B392-3060E631FA82}" type="presParOf" srcId="{E91A8EB8-4C17-4E22-AE16-CB11952A54CB}" destId="{1F8EC4E1-3715-4431-8E29-B6A9A591A13F}" srcOrd="5" destOrd="0" presId="urn:microsoft.com/office/officeart/2005/8/layout/vProcess5"/>
    <dgm:cxn modelId="{B9C4C624-BCB5-43CA-BA56-275D391F5025}" type="presParOf" srcId="{E91A8EB8-4C17-4E22-AE16-CB11952A54CB}" destId="{DE0807A7-8E71-410F-8D23-B4BB773692D0}" srcOrd="6" destOrd="0" presId="urn:microsoft.com/office/officeart/2005/8/layout/vProcess5"/>
    <dgm:cxn modelId="{70CFEC2C-6BF1-4815-B8C6-32DAFDD4EA74}" type="presParOf" srcId="{E91A8EB8-4C17-4E22-AE16-CB11952A54CB}" destId="{CC6274A3-3483-410B-996F-79055E3A6934}" srcOrd="7" destOrd="0" presId="urn:microsoft.com/office/officeart/2005/8/layout/vProcess5"/>
    <dgm:cxn modelId="{05F80A40-12D9-434A-A13C-A049549682EA}" type="presParOf" srcId="{E91A8EB8-4C17-4E22-AE16-CB11952A54CB}" destId="{E5631DDD-55AE-4B9F-B9C2-860EC4F119EE}" srcOrd="8" destOrd="0" presId="urn:microsoft.com/office/officeart/2005/8/layout/vProcess5"/>
    <dgm:cxn modelId="{82515565-647D-4730-823E-3B1A2779D184}" type="presParOf" srcId="{E91A8EB8-4C17-4E22-AE16-CB11952A54CB}" destId="{06F1D762-9D00-4A6D-A8CF-22F82AA642D2}" srcOrd="9" destOrd="0" presId="urn:microsoft.com/office/officeart/2005/8/layout/vProcess5"/>
    <dgm:cxn modelId="{A91418E1-17DF-4EA1-9F0D-F29A19BF966D}" type="presParOf" srcId="{E91A8EB8-4C17-4E22-AE16-CB11952A54CB}" destId="{DCA66505-9CA4-46A9-A2DF-54F72B4E8A74}" srcOrd="10" destOrd="0" presId="urn:microsoft.com/office/officeart/2005/8/layout/vProcess5"/>
    <dgm:cxn modelId="{A3517B49-AB1E-4939-98CD-31FB0377067C}" type="presParOf" srcId="{E91A8EB8-4C17-4E22-AE16-CB11952A54CB}" destId="{C6E307F4-40BF-436D-BD36-50ECD0ACE9D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A1C13-E0E3-4E01-A567-210F033D54F8}">
      <dsp:nvSpPr>
        <dsp:cNvPr id="0" name=""/>
        <dsp:cNvSpPr/>
      </dsp:nvSpPr>
      <dsp:spPr>
        <a:xfrm>
          <a:off x="0" y="0"/>
          <a:ext cx="3453030" cy="9980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A great front Cover</a:t>
          </a:r>
        </a:p>
        <a:p>
          <a:pPr marL="0" lvl="0" indent="0" algn="ctr" defTabSz="666750">
            <a:lnSpc>
              <a:spcPct val="100000"/>
            </a:lnSpc>
            <a:spcBef>
              <a:spcPct val="0"/>
            </a:spcBef>
            <a:spcAft>
              <a:spcPct val="35000"/>
            </a:spcAft>
            <a:buNone/>
          </a:pPr>
          <a:r>
            <a:rPr lang="en-GB" sz="1500" kern="1200" dirty="0"/>
            <a:t>(considered your design/logo)</a:t>
          </a:r>
          <a:endParaRPr lang="en-US" sz="1500" kern="1200" dirty="0"/>
        </a:p>
      </dsp:txBody>
      <dsp:txXfrm>
        <a:off x="29231" y="29231"/>
        <a:ext cx="2291744" cy="939569"/>
      </dsp:txXfrm>
    </dsp:sp>
    <dsp:sp modelId="{335A3D72-D55B-47BE-A27A-4812F279EDF7}">
      <dsp:nvSpPr>
        <dsp:cNvPr id="0" name=""/>
        <dsp:cNvSpPr/>
      </dsp:nvSpPr>
      <dsp:spPr>
        <a:xfrm>
          <a:off x="289191" y="1179491"/>
          <a:ext cx="3453030" cy="998031"/>
        </a:xfrm>
        <a:prstGeom prst="roundRect">
          <a:avLst>
            <a:gd name="adj" fmla="val 1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b="1" kern="1200" dirty="0"/>
            <a:t>Thinking about your Hotel or department</a:t>
          </a:r>
          <a:endParaRPr lang="en-US" sz="1500" kern="1200" dirty="0"/>
        </a:p>
      </dsp:txBody>
      <dsp:txXfrm>
        <a:off x="318422" y="1208722"/>
        <a:ext cx="2456656" cy="939569"/>
      </dsp:txXfrm>
    </dsp:sp>
    <dsp:sp modelId="{FFD85BFA-7BF1-4AFF-A3E5-E309ED2FB2AD}">
      <dsp:nvSpPr>
        <dsp:cNvPr id="0" name=""/>
        <dsp:cNvSpPr/>
      </dsp:nvSpPr>
      <dsp:spPr>
        <a:xfrm>
          <a:off x="574066" y="2358982"/>
          <a:ext cx="3453030" cy="998031"/>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And </a:t>
          </a:r>
          <a:r>
            <a:rPr lang="en-GB" sz="1500" b="1" kern="1200" dirty="0"/>
            <a:t>realised</a:t>
          </a:r>
          <a:r>
            <a:rPr lang="en-GB" sz="1500" kern="1200" dirty="0"/>
            <a:t> what </a:t>
          </a:r>
          <a:r>
            <a:rPr lang="en-GB" sz="1500" b="1" kern="1200" dirty="0"/>
            <a:t>skills consultants need</a:t>
          </a:r>
          <a:endParaRPr lang="en-US" sz="1500" kern="1200" dirty="0"/>
        </a:p>
      </dsp:txBody>
      <dsp:txXfrm>
        <a:off x="603297" y="2388213"/>
        <a:ext cx="2460973" cy="939569"/>
      </dsp:txXfrm>
    </dsp:sp>
    <dsp:sp modelId="{BBA74087-B7FA-4920-8008-9873C6FD8EDD}">
      <dsp:nvSpPr>
        <dsp:cNvPr id="0" name=""/>
        <dsp:cNvSpPr/>
      </dsp:nvSpPr>
      <dsp:spPr>
        <a:xfrm>
          <a:off x="863257" y="3538473"/>
          <a:ext cx="3453030" cy="998031"/>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dirty="0"/>
            <a:t>As well as working </a:t>
          </a:r>
          <a:r>
            <a:rPr lang="en-GB" sz="1500" b="1" kern="1200" dirty="0"/>
            <a:t>how much you will earn!</a:t>
          </a:r>
          <a:endParaRPr lang="en-US" sz="1500" kern="1200" dirty="0"/>
        </a:p>
      </dsp:txBody>
      <dsp:txXfrm>
        <a:off x="892488" y="3567704"/>
        <a:ext cx="2456656" cy="939569"/>
      </dsp:txXfrm>
    </dsp:sp>
    <dsp:sp modelId="{1F8EC4E1-3715-4431-8E29-B6A9A591A13F}">
      <dsp:nvSpPr>
        <dsp:cNvPr id="0" name=""/>
        <dsp:cNvSpPr/>
      </dsp:nvSpPr>
      <dsp:spPr>
        <a:xfrm>
          <a:off x="2804310" y="764401"/>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2950272" y="764401"/>
        <a:ext cx="356796" cy="488162"/>
      </dsp:txXfrm>
    </dsp:sp>
    <dsp:sp modelId="{DE0807A7-8E71-410F-8D23-B4BB773692D0}">
      <dsp:nvSpPr>
        <dsp:cNvPr id="0" name=""/>
        <dsp:cNvSpPr/>
      </dsp:nvSpPr>
      <dsp:spPr>
        <a:xfrm>
          <a:off x="3093501" y="1943892"/>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239463" y="1943892"/>
        <a:ext cx="356796" cy="488162"/>
      </dsp:txXfrm>
    </dsp:sp>
    <dsp:sp modelId="{CC6274A3-3483-410B-996F-79055E3A6934}">
      <dsp:nvSpPr>
        <dsp:cNvPr id="0" name=""/>
        <dsp:cNvSpPr/>
      </dsp:nvSpPr>
      <dsp:spPr>
        <a:xfrm>
          <a:off x="3378376" y="3123383"/>
          <a:ext cx="648720" cy="64872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524338" y="3123383"/>
        <a:ext cx="356796" cy="48816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istockphoto.com/photos/Consulting?utm_campaign=srp_photos_inline&amp;utm_content=https%3A%2F%2Fwww.pexels.com%2Fsearch%2FConsulting%2F&amp;utm_medium=affiliate&amp;utm_source=pexels&amp;utm_term=Consult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file:///C:\Users\Laure\OneDrive\Desktop\WTTC-Staff-Shortages.pdf"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file:///C:\Users\Laure\OneDrive\Desktop\ca-future-of-hospitality-pov-aoda-en.pdf"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getlucidity.com/strategy-resources/ultimate-guide-to-swot-analysis/"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getlucidity.com/strategy-resources/create-a-SWOT/"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Consulting Stock Photos, Pictures &amp; Royalty-Free Images - iStock (istockphoto.com)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71387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2010654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 you think you might learn?</a:t>
            </a:r>
          </a:p>
          <a:p>
            <a:pPr marL="342900" lvl="0" indent="-342900" rtl="0" fontAlgn="auto" hangingPunct="1">
              <a:spcBef>
                <a:spcPts val="600"/>
              </a:spcBef>
              <a:spcAft>
                <a:spcPts val="60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combine the processes of consultancy and project management with the effective management of change and encourage students to develop a reflective, active, positive approach</a:t>
            </a:r>
            <a:endParaRPr lang="en-GB" sz="1200" dirty="0">
              <a:solidFill>
                <a:schemeClr val="bg1"/>
              </a:solidFill>
              <a:effectLst/>
              <a:latin typeface="Times New Roman" panose="02020603050405020304" pitchFamily="18" charset="0"/>
              <a:ea typeface="Times New Roman" panose="02020603050405020304" pitchFamily="18" charset="0"/>
            </a:endParaRPr>
          </a:p>
          <a:p>
            <a:pPr marL="342900" lvl="0" indent="-342900" fontAlgn="auto" hangingPunct="1">
              <a:spcBef>
                <a:spcPts val="600"/>
              </a:spcBef>
              <a:spcAft>
                <a:spcPts val="0"/>
              </a:spcAft>
              <a:buFont typeface="Symbol" panose="05050102010706020507" pitchFamily="18" charset="2"/>
              <a:buChar char=""/>
            </a:pPr>
            <a:r>
              <a:rPr lang="en-GB" sz="1200" dirty="0">
                <a:solidFill>
                  <a:schemeClr val="bg1"/>
                </a:solidFill>
                <a:effectLst/>
                <a:latin typeface="Arial" panose="020B0604020202020204" pitchFamily="34" charset="0"/>
                <a:ea typeface="Times New Roman" panose="02020603050405020304" pitchFamily="18" charset="0"/>
              </a:rPr>
              <a:t>To demonstrate their growing professional competence in strategic awareness, business orientation and a concern with adding value through initiating and managing change.  Such skills promote a deeper understanding of the real world of work and the demands of employers for individuals who are innovative and creative in their undertakings</a:t>
            </a:r>
          </a:p>
          <a:p>
            <a:pPr marL="342900" lvl="0" indent="-342900" fontAlgn="auto" hangingPunct="1">
              <a:spcBef>
                <a:spcPts val="600"/>
              </a:spcBef>
              <a:spcAft>
                <a:spcPts val="0"/>
              </a:spcAft>
              <a:buFont typeface="Symbol" panose="05050102010706020507" pitchFamily="18" charset="2"/>
              <a:buChar char=""/>
            </a:pPr>
            <a:endParaRPr lang="en-GB" sz="1200" dirty="0">
              <a:solidFill>
                <a:schemeClr val="bg1"/>
              </a:solidFill>
              <a:effectLst/>
              <a:latin typeface="Arial" panose="020B0604020202020204" pitchFamily="34" charset="0"/>
            </a:endParaRPr>
          </a:p>
          <a:p>
            <a:pPr marL="0" lvl="0" indent="0" fontAlgn="auto" hangingPunct="1">
              <a:spcBef>
                <a:spcPts val="600"/>
              </a:spcBef>
              <a:spcAft>
                <a:spcPts val="0"/>
              </a:spcAft>
              <a:buNone/>
            </a:pPr>
            <a:r>
              <a:rPr lang="en-GB" sz="1200" b="1" dirty="0">
                <a:solidFill>
                  <a:schemeClr val="bg1"/>
                </a:solidFill>
                <a:effectLst/>
                <a:latin typeface="Arial" panose="020B0604020202020204" pitchFamily="34" charset="0"/>
                <a:ea typeface="Times New Roman" panose="02020603050405020304" pitchFamily="18" charset="0"/>
              </a:rPr>
              <a:t>LEARNING OUTCOMES</a:t>
            </a: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with the role of a management consultant and initiate and carry out a project that is of strategic relevance to an organisation;</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Undertake a systematic analysis of data and produce a report that critically evaluates arguments and assumptions, draws realistic and appropriate conclusions and makes sound and informed judgements to achieve a solution(s).</a:t>
            </a:r>
            <a:endParaRPr lang="en-GB" sz="1200" b="1" dirty="0">
              <a:solidFill>
                <a:schemeClr val="bg1"/>
              </a:solidFill>
              <a:latin typeface="Arial" panose="020B0604020202020204" pitchFamily="34" charset="0"/>
            </a:endParaRPr>
          </a:p>
          <a:p>
            <a:pPr marL="342900" lvl="0" indent="-342900" fontAlgn="auto" hangingPunct="1">
              <a:spcBef>
                <a:spcPts val="600"/>
              </a:spcBef>
              <a:spcAft>
                <a:spcPts val="0"/>
              </a:spcAft>
              <a:buFont typeface="Symbol" panose="05050102010706020507" pitchFamily="18" charset="2"/>
              <a:buChar char=""/>
            </a:pP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3865075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Sent from the email, I hope that you all have had time to read it.</a:t>
            </a:r>
          </a:p>
          <a:p>
            <a:pPr marL="0" indent="0">
              <a:lnSpc>
                <a:spcPct val="90000"/>
              </a:lnSpc>
              <a:buNone/>
            </a:pPr>
            <a:r>
              <a:rPr lang="en-GB" sz="1200" dirty="0"/>
              <a:t>As there are quite a few of us here, during parts of our time together, your microphone will be muted to prevent background noise.</a:t>
            </a:r>
          </a:p>
          <a:p>
            <a:pPr marL="0" indent="0">
              <a:lnSpc>
                <a:spcPct val="90000"/>
              </a:lnSpc>
              <a:buNone/>
            </a:pPr>
            <a:r>
              <a:rPr lang="en-GB" dirty="0"/>
              <a:t>T</a:t>
            </a:r>
            <a:r>
              <a:rPr lang="en-GB" sz="1200" dirty="0"/>
              <a:t>his session will be recorded.</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43497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i="1" dirty="0">
                <a:solidFill>
                  <a:srgbClr val="212529"/>
                </a:solidFill>
                <a:effectLst/>
                <a:latin typeface="Segoe UI" panose="020B0502040204020203" pitchFamily="34" charset="0"/>
                <a:ea typeface="Times New Roman" panose="02020603050405020304" pitchFamily="18" charset="0"/>
              </a:rPr>
              <a:t>New Zealand origins. </a:t>
            </a:r>
          </a:p>
          <a:p>
            <a:r>
              <a:rPr lang="en-GB" sz="1800" i="1" dirty="0">
                <a:solidFill>
                  <a:srgbClr val="212529"/>
                </a:solidFill>
                <a:effectLst/>
                <a:latin typeface="Segoe UI" panose="020B0502040204020203" pitchFamily="34" charset="0"/>
                <a:ea typeface="Times New Roman" panose="02020603050405020304" pitchFamily="18" charset="0"/>
              </a:rPr>
              <a:t>acquired great hospitality experience with various Hotels, Hostels and Restaurants, by operating between UK and New Zealand. </a:t>
            </a:r>
          </a:p>
          <a:p>
            <a:r>
              <a:rPr lang="en-GB" sz="1800" i="1" dirty="0">
                <a:solidFill>
                  <a:srgbClr val="212529"/>
                </a:solidFill>
                <a:effectLst/>
                <a:latin typeface="Segoe UI" panose="020B0502040204020203" pitchFamily="34" charset="0"/>
                <a:ea typeface="Times New Roman" panose="02020603050405020304" pitchFamily="18" charset="0"/>
              </a:rPr>
              <a:t>Experiences, he has worked on various events and functions. Laurence has held numerous positions in the industry including Hostel Duty Management.</a:t>
            </a:r>
          </a:p>
          <a:p>
            <a:endParaRPr lang="en-GB" sz="1800" dirty="0">
              <a:effectLst/>
              <a:latin typeface="Times New Roman" panose="02020603050405020304" pitchFamily="18" charset="0"/>
              <a:ea typeface="Times New Roman" panose="02020603050405020304" pitchFamily="18" charset="0"/>
            </a:endParaRPr>
          </a:p>
          <a:p>
            <a:r>
              <a:rPr lang="en-GB" sz="1800" i="1" dirty="0">
                <a:solidFill>
                  <a:srgbClr val="212529"/>
                </a:solidFill>
                <a:effectLst/>
                <a:latin typeface="Segoe UI" panose="020B0502040204020203" pitchFamily="34" charset="0"/>
                <a:ea typeface="Times New Roman" panose="02020603050405020304" pitchFamily="18" charset="0"/>
              </a:rPr>
              <a:t>Along with his hospitality skills and experiences, he gained essential consulting skills.</a:t>
            </a:r>
          </a:p>
          <a:p>
            <a:r>
              <a:rPr lang="en-GB" sz="1800" i="1" dirty="0">
                <a:solidFill>
                  <a:srgbClr val="212529"/>
                </a:solidFill>
                <a:effectLst/>
                <a:latin typeface="Segoe UI" panose="020B0502040204020203" pitchFamily="34" charset="0"/>
                <a:ea typeface="Times New Roman" panose="02020603050405020304" pitchFamily="18" charset="0"/>
              </a:rPr>
              <a:t>Through Impact Consulting, he provided consulting services for an American based start-up, </a:t>
            </a:r>
            <a:r>
              <a:rPr lang="en-GB" sz="1800" i="1" dirty="0" err="1">
                <a:solidFill>
                  <a:srgbClr val="212529"/>
                </a:solidFill>
                <a:effectLst/>
                <a:latin typeface="Segoe UI" panose="020B0502040204020203" pitchFamily="34" charset="0"/>
                <a:ea typeface="Times New Roman" panose="02020603050405020304" pitchFamily="18" charset="0"/>
              </a:rPr>
              <a:t>aswell</a:t>
            </a:r>
            <a:r>
              <a:rPr lang="en-GB" sz="1800" i="1" dirty="0">
                <a:solidFill>
                  <a:srgbClr val="212529"/>
                </a:solidFill>
                <a:effectLst/>
                <a:latin typeface="Segoe UI" panose="020B0502040204020203" pitchFamily="34" charset="0"/>
                <a:ea typeface="Times New Roman" panose="02020603050405020304" pitchFamily="18" charset="0"/>
              </a:rPr>
              <a:t> as consulting for a farm near USK, focusing on commerce products and processes. </a:t>
            </a:r>
          </a:p>
          <a:p>
            <a:r>
              <a:rPr lang="en-GB" sz="1800" i="1" dirty="0">
                <a:solidFill>
                  <a:srgbClr val="212529"/>
                </a:solidFill>
                <a:effectLst/>
                <a:latin typeface="Segoe UI" panose="020B0502040204020203" pitchFamily="34" charset="0"/>
                <a:ea typeface="Times New Roman" panose="02020603050405020304" pitchFamily="18" charset="0"/>
              </a:rPr>
              <a:t>In his spare time, Laurence is affiliated with the Newport Veterans Hub which supports local armed forces veterans and their families.</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9</a:t>
            </a:fld>
            <a:endParaRPr lang="en-GB"/>
          </a:p>
        </p:txBody>
      </p:sp>
    </p:spTree>
    <p:extLst>
      <p:ext uri="{BB962C8B-B14F-4D97-AF65-F5344CB8AC3E}">
        <p14:creationId xmlns:p14="http://schemas.microsoft.com/office/powerpoint/2010/main" val="1471941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office hours, so you know when to get in contact. Now you have heard from me, lets hear from you.  </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536141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5 minutes</a:t>
            </a:r>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a:p>
        </p:txBody>
      </p:sp>
    </p:spTree>
    <p:extLst>
      <p:ext uri="{BB962C8B-B14F-4D97-AF65-F5344CB8AC3E}">
        <p14:creationId xmlns:p14="http://schemas.microsoft.com/office/powerpoint/2010/main" val="2171885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is to </a:t>
            </a:r>
            <a:r>
              <a:rPr lang="en-GB" sz="1800" dirty="0">
                <a:effectLst/>
                <a:latin typeface="Calibri" panose="020F0502020204030204" pitchFamily="34" charset="0"/>
                <a:cs typeface="Calibri" panose="020F0502020204030204" pitchFamily="34" charset="0"/>
              </a:rPr>
              <a:t>d</a:t>
            </a:r>
            <a:r>
              <a:rPr lang="en-GB" sz="1800" dirty="0">
                <a:effectLst/>
                <a:latin typeface="Calibri" panose="020F0502020204030204" pitchFamily="34" charset="0"/>
                <a:ea typeface="Calibri" panose="020F0502020204030204" pitchFamily="34" charset="0"/>
                <a:cs typeface="Calibri" panose="020F0502020204030204" pitchFamily="34" charset="0"/>
              </a:rPr>
              <a:t>evelop interpersonal communication and to understand something about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Think about this when you deal with a client. We will cover this in further detail during this module.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12</a:t>
            </a:fld>
            <a:endParaRPr lang="en-GB"/>
          </a:p>
        </p:txBody>
      </p:sp>
    </p:spTree>
    <p:extLst>
      <p:ext uri="{BB962C8B-B14F-4D97-AF65-F5344CB8AC3E}">
        <p14:creationId xmlns:p14="http://schemas.microsoft.com/office/powerpoint/2010/main" val="1870476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851055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1794704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037194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Andy will give the day in a life as a consultant. He has worked for Gordon Ramsey, Marcus </a:t>
            </a:r>
            <a:r>
              <a:rPr lang="en-GB" dirty="0" err="1"/>
              <a:t>Wareing</a:t>
            </a:r>
            <a:r>
              <a:rPr lang="en-GB" dirty="0"/>
              <a:t> to name a few.</a:t>
            </a:r>
          </a:p>
          <a:p>
            <a:r>
              <a:rPr lang="en-GB" dirty="0"/>
              <a:t>He has operated out of London and Dubai. Andy will present ‘Day in a life as a Consultant’ </a:t>
            </a:r>
            <a:r>
              <a:rPr lang="en-GB" dirty="0" err="1"/>
              <a:t>a.nd</a:t>
            </a:r>
            <a:r>
              <a:rPr lang="en-GB" dirty="0"/>
              <a:t> will be here for you to ask any questions</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117906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10 and 11 will be mandatory one to one sessions with your lecturer. These can either be pre booked or drop in to ask questions. </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4703175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563161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we will review the teaching plan</a:t>
            </a:r>
          </a:p>
          <a:p>
            <a:endParaRPr lang="en-US" dirty="0"/>
          </a:p>
          <a:p>
            <a:r>
              <a:rPr lang="en-US" dirty="0"/>
              <a:t>Download and read the module handbook from Moodle now and read it.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594227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Has anyone heard of consulting, or has used consulting services previously?</a:t>
            </a:r>
          </a:p>
          <a:p>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11493088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Report Examples:</a:t>
            </a:r>
          </a:p>
          <a:p>
            <a:endParaRPr lang="en-GB"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Other Consulting report examples are on Moodle under week one, either show them a few or ask them to view in their own time </a:t>
            </a:r>
            <a:endParaRPr lang="en-GB" dirty="0"/>
          </a:p>
          <a:p>
            <a:endParaRPr lang="en-GB" dirty="0">
              <a:hlinkClick r:id="rId3"/>
            </a:endParaRPr>
          </a:p>
          <a:p>
            <a:r>
              <a:rPr lang="en-GB" dirty="0">
                <a:hlinkClick r:id="rId3"/>
              </a:rPr>
              <a:t>WTTC-Staff-Shortages.pdf</a:t>
            </a:r>
            <a:endParaRPr lang="en-GB" dirty="0"/>
          </a:p>
          <a:p>
            <a:endParaRPr lang="en-GB" dirty="0"/>
          </a:p>
          <a:p>
            <a:r>
              <a:rPr lang="en-GB" dirty="0">
                <a:hlinkClick r:id="rId4"/>
              </a:rPr>
              <a:t>ca-future-of-hospitality-pov-aoda-en.pdf</a:t>
            </a:r>
            <a:r>
              <a:rPr lang="en-GB" dirty="0"/>
              <a:t> – Deloitte example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1206024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Use clean, conservative fonts: Sans Serif fonts such as Times New Roman, Arial, Calibri</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Avoid handwritten or calligraphy-style fonts. Or any fonts that are hard to read.</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fontAlgn="base">
              <a:lnSpc>
                <a:spcPct val="115000"/>
              </a:lnSpc>
              <a:spcAft>
                <a:spcPts val="10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Brand your cover page template by using the client’s logo, brand colours and font. Your font, images and text should all work together in design harmony. The best way to avoid sending mixed messages. </a:t>
            </a:r>
          </a:p>
          <a:p>
            <a:pPr algn="just" fontAlgn="base">
              <a:lnSpc>
                <a:spcPct val="115000"/>
              </a:lnSpc>
              <a:spcAft>
                <a:spcPts val="10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Choose the colour scheme, icons, font and images that you use in your consulting report cover page carefully. They should give readers a rock-solid idea of what they’re about to read.</a:t>
            </a:r>
          </a:p>
          <a:p>
            <a:pPr fontAlgn="base"/>
            <a:endParaRPr lang="en-GB" sz="1200" dirty="0">
              <a:effectLst/>
              <a:latin typeface="Arial" panose="020B0604020202020204" pitchFamily="34" charset="0"/>
              <a:cs typeface="Arial" panose="020B0604020202020204" pitchFamily="34" charset="0"/>
            </a:endParaRPr>
          </a:p>
          <a:p>
            <a:pPr fontAlgn="base"/>
            <a:r>
              <a:rPr lang="en-GB" sz="1200" dirty="0">
                <a:effectLst/>
                <a:latin typeface="Arial" panose="020B0604020202020204" pitchFamily="34" charset="0"/>
                <a:cs typeface="Arial" panose="020B0604020202020204" pitchFamily="34" charset="0"/>
              </a:rPr>
              <a:t>When in doubt: keep your design as simple as possible.</a:t>
            </a:r>
          </a:p>
          <a:p>
            <a:pPr fontAlgn="base"/>
            <a:endParaRPr lang="en-GB" sz="1200" dirty="0">
              <a:effectLst/>
              <a:latin typeface="Arial" panose="020B0604020202020204" pitchFamily="34" charset="0"/>
              <a:cs typeface="Arial" panose="020B0604020202020204" pitchFamily="34" charset="0"/>
            </a:endParaRPr>
          </a:p>
          <a:p>
            <a:pPr fontAlgn="base">
              <a:lnSpc>
                <a:spcPct val="115000"/>
              </a:lnSpc>
              <a:spcAft>
                <a:spcPts val="10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Optional: use photos to set the tone for the report’s content. </a:t>
            </a: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There are two types: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15000"/>
              </a:lnSpc>
              <a:spcAft>
                <a:spcPts val="10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 A photo that represents the industry or a metaphorical photo, like plants to represent growth.</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5711436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Name of your company </a:t>
            </a:r>
            <a:r>
              <a:rPr lang="en-GB" sz="1200" dirty="0">
                <a:solidFill>
                  <a:srgbClr val="373737"/>
                </a:solidFill>
                <a:effectLst/>
                <a:latin typeface="Arial" panose="020B0604020202020204" pitchFamily="34" charset="0"/>
                <a:ea typeface="Times New Roman" panose="02020603050405020304" pitchFamily="18" charset="0"/>
              </a:rPr>
              <a:t>– remember you can be imaginative here, and the name of your company and the design of your front page will add impact to your report.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dirty="0">
                <a:solidFill>
                  <a:srgbClr val="373737"/>
                </a:solidFill>
                <a:effectLst/>
                <a:latin typeface="Arial" panose="020B0604020202020204" pitchFamily="34" charset="0"/>
              </a:rPr>
              <a:t>Name of client – This must be a factual Hotel property based in the UK. Remember to consult on a specific hotel property and not a hotel brand. Considerations to its size, location, </a:t>
            </a:r>
            <a:r>
              <a:rPr lang="en-US" sz="1800" b="1" i="0" dirty="0" err="1">
                <a:solidFill>
                  <a:srgbClr val="373737"/>
                </a:solidFill>
                <a:effectLst/>
                <a:latin typeface="Arial" panose="020B0604020202020204" pitchFamily="34" charset="0"/>
              </a:rPr>
              <a:t>etc</a:t>
            </a:r>
            <a:r>
              <a:rPr lang="en-US" sz="1800" b="1" i="0">
                <a:solidFill>
                  <a:srgbClr val="373737"/>
                </a:solidFill>
                <a:effectLst/>
                <a:latin typeface="Arial" panose="020B0604020202020204" pitchFamily="34" charset="0"/>
              </a:rPr>
              <a:t> are some of the factors that can influence your assessment of the location and the recommendations that you might give to the client. </a:t>
            </a:r>
            <a:r>
              <a:rPr lang="en-GB" sz="1200">
                <a:solidFill>
                  <a:srgbClr val="373737"/>
                </a:solidFill>
                <a:effectLst/>
                <a:latin typeface="Arial" panose="020B0604020202020204" pitchFamily="34" charset="0"/>
                <a:ea typeface="Times New Roman" panose="02020603050405020304" pitchFamily="18" charset="0"/>
              </a:rPr>
              <a:t> </a:t>
            </a: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2060"/>
                </a:solidFill>
                <a:effectLst/>
                <a:latin typeface="Arial" panose="020B0604020202020204" pitchFamily="34" charset="0"/>
                <a:ea typeface="Times New Roman" panose="02020603050405020304" pitchFamily="18" charset="0"/>
              </a:rPr>
              <a:t>Date report delivered to client </a:t>
            </a:r>
            <a:r>
              <a:rPr lang="en-GB" sz="1200" dirty="0">
                <a:solidFill>
                  <a:srgbClr val="373737"/>
                </a:solidFill>
                <a:effectLst/>
                <a:latin typeface="Arial" panose="020B0604020202020204" pitchFamily="34" charset="0"/>
                <a:ea typeface="Times New Roman" panose="02020603050405020304" pitchFamily="18" charset="0"/>
              </a:rPr>
              <a:t>– this will need to be any date up to the date of your final submission point for this assessment. Remember though that things can change very quickly within the current situation and you need to consider the impact of the pandemic on the industry as well, so do not write to far in advance as this could impact on your assessment of your chosen location.</a:t>
            </a:r>
            <a:endParaRPr lang="en-GB" sz="1200" dirty="0">
              <a:effectLst/>
              <a:latin typeface="Calibri" panose="020F0502020204030204"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979751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selecting the client remember to select a hotel in a location and not a hotel brand. </a:t>
            </a:r>
          </a:p>
          <a:p>
            <a:r>
              <a:rPr lang="en-GB" dirty="0"/>
              <a:t>For example you could consult on Marriott, which is good but it is not specific enough for the assignment. So Marriott Swansea or Marriott Cardiff would be the hotel location. This way the research is specific to the hotel in that location and not the overall brand. </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Read slide first: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As a consultant, you have been invited to consult as your opinion is considered and respected.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So, image is very important, If you had to choose one image for your front cover what would you choose?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Consider branding with your image selection. How would you want your consulting firm to be portrayed.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9123821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out rooms for about 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baseline="0" dirty="0">
                <a:latin typeface="Calibri" panose="020F0502020204030204" pitchFamily="34" charset="0"/>
              </a:rPr>
              <a:t>Some skills mentioned can be transferred into consulting, such as communication, Listening relationship building etc. We will explore consulting skills more next week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046806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Some suggestions: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Sustainability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Food waste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Security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Recruitment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Health and Wellbeing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38595544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dirty="0"/>
              <a:t>How many visits you would carry out?</a:t>
            </a:r>
            <a:br>
              <a:rPr lang="en-GB" sz="1200" b="1" i="1" dirty="0"/>
            </a:br>
            <a:r>
              <a:rPr lang="en-GB" sz="1200" b="1" i="1" dirty="0"/>
              <a:t>How long would you spend at each visit? </a:t>
            </a:r>
            <a:br>
              <a:rPr lang="en-GB" sz="1200" b="1" i="1" dirty="0"/>
            </a:br>
            <a:endParaRPr lang="en-GB" sz="1200" b="1" i="1" dirty="0"/>
          </a:p>
          <a:p>
            <a:r>
              <a:rPr lang="en-GB" sz="1200" b="1" i="1" dirty="0"/>
              <a:t>Would you charge for an hourly rate or a project rate? Would you bring others in to assist</a:t>
            </a:r>
            <a:br>
              <a:rPr lang="en-GB" sz="1200" b="1" i="1" dirty="0"/>
            </a:br>
            <a:endParaRPr lang="en-GB" sz="1200"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They have their reputation to maintain as well… they'd like to be asked back!</a:t>
            </a:r>
          </a:p>
          <a:p>
            <a:br>
              <a:rPr lang="en-GB" sz="1200" b="1" i="1" dirty="0"/>
            </a:b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4665675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3939302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break out rooms consider the different areas with the restaurant that could require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7087415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Moodle Assignment handbook </a:t>
            </a:r>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42916411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373737"/>
                </a:solidFill>
                <a:effectLst/>
                <a:latin typeface="Arial" panose="020B0604020202020204" pitchFamily="34" charset="0"/>
                <a:ea typeface="Times New Roman" panose="02020603050405020304" pitchFamily="18" charset="0"/>
              </a:rPr>
              <a:t>Read first: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373737"/>
              </a:solidFill>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73737"/>
                </a:solidFill>
                <a:effectLst/>
                <a:latin typeface="Arial" panose="020B0604020202020204" pitchFamily="34" charset="0"/>
                <a:ea typeface="Times New Roman" panose="02020603050405020304" pitchFamily="18" charset="0"/>
              </a:rPr>
              <a:t>This is a summary section of results and can be presented in table format. This is relevant whether you have chosen to report on the hotel as a whole where you would list by areas for example food &amp; Beverage, Rooms etc or if you have chosen one department so for Food &amp; Beverage, Venue design &amp; environment, Staff numbers and roles, Staff training, Menu choices, numbers and types of bars… and so on.</a:t>
            </a:r>
            <a:endParaRPr lang="en-GB" sz="1200" dirty="0">
              <a:effectLst/>
              <a:latin typeface="Calibri" panose="020F0502020204030204" pitchFamily="34" charset="0"/>
              <a:ea typeface="Calibri" panose="020F050202020403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24502365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73737"/>
                </a:solidFill>
                <a:effectLst/>
                <a:latin typeface="Arial" panose="020B0604020202020204" pitchFamily="34" charset="0"/>
                <a:ea typeface="Times New Roman" panose="02020603050405020304" pitchFamily="18" charset="0"/>
              </a:rPr>
              <a:t>Here you will need to include the TOWS analysis to exhibit your hypothesis to the client of your findings and results. This will support your action plan and recommendations and evidence based findings to support the client with their strategic planning. </a:t>
            </a:r>
            <a:endParaRPr lang="en-GB" sz="1200" dirty="0">
              <a:effectLst/>
              <a:latin typeface="Calibri" panose="020F0502020204030204" pitchFamily="34" charset="0"/>
              <a:ea typeface="Calibri" panose="020F0502020204030204" pitchFamily="34" charset="0"/>
            </a:endParaRPr>
          </a:p>
          <a:p>
            <a:endParaRPr lang="en-GB" dirty="0"/>
          </a:p>
          <a:p>
            <a:pPr algn="l"/>
            <a:r>
              <a:rPr lang="en-US" b="0" i="0" dirty="0">
                <a:solidFill>
                  <a:srgbClr val="3A2A58"/>
                </a:solidFill>
                <a:effectLst/>
                <a:latin typeface="Source Sans Pro" panose="020B0503030403020204" pitchFamily="34" charset="0"/>
              </a:rPr>
              <a:t>A TOWS Analysis is an extension of the </a:t>
            </a:r>
            <a:r>
              <a:rPr lang="en-US" b="0" i="0" dirty="0">
                <a:solidFill>
                  <a:srgbClr val="E0004D"/>
                </a:solidFill>
                <a:effectLst/>
                <a:latin typeface="Source Sans Pro" panose="020B0503030403020204" pitchFamily="34" charset="0"/>
                <a:hlinkClick r:id="rId3"/>
              </a:rPr>
              <a:t>SWOT Analysis framework</a:t>
            </a:r>
            <a:r>
              <a:rPr lang="en-US" b="0" i="0" dirty="0">
                <a:solidFill>
                  <a:srgbClr val="3A2A58"/>
                </a:solidFill>
                <a:effectLst/>
                <a:latin typeface="Source Sans Pro" panose="020B0503030403020204" pitchFamily="34" charset="0"/>
              </a:rPr>
              <a:t> that identifies your Strengths, Weaknesses, Opportunities and Threats but then goes further in looking to match up the Strengths with Opportunities and the Threats with Weaknesses. It’s a great next step after </a:t>
            </a:r>
            <a:r>
              <a:rPr lang="en-US" b="0" i="0" dirty="0">
                <a:solidFill>
                  <a:srgbClr val="E0004D"/>
                </a:solidFill>
                <a:effectLst/>
                <a:latin typeface="Source Sans Pro" panose="020B0503030403020204" pitchFamily="34" charset="0"/>
                <a:hlinkClick r:id="rId4"/>
              </a:rPr>
              <a:t>completing your SWOT</a:t>
            </a:r>
            <a:r>
              <a:rPr lang="en-US" b="0" i="0" dirty="0">
                <a:solidFill>
                  <a:srgbClr val="3A2A58"/>
                </a:solidFill>
                <a:effectLst/>
                <a:latin typeface="Source Sans Pro" panose="020B0503030403020204" pitchFamily="34" charset="0"/>
              </a:rPr>
              <a:t> and allows for you to take action from the analysis.</a:t>
            </a:r>
          </a:p>
          <a:p>
            <a:pPr algn="l"/>
            <a:br>
              <a:rPr lang="en-US" dirty="0"/>
            </a:br>
            <a:r>
              <a:rPr lang="en-US" b="0" i="0" dirty="0">
                <a:solidFill>
                  <a:srgbClr val="3A2A58"/>
                </a:solidFill>
                <a:effectLst/>
                <a:latin typeface="Source Sans Pro" panose="020B0503030403020204" pitchFamily="34" charset="0"/>
              </a:rPr>
              <a:t>Adding the relationship between the internal and external factors makes TOWS a much more useful matrix than a standalone SWOT and an obvious next step. The main purpose of a TOWS Analysis is to:</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Reduce threats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Take advantage of opportunities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Exploit strengths</a:t>
            </a:r>
          </a:p>
          <a:p>
            <a:pPr algn="l">
              <a:buFont typeface="Arial" panose="020B0604020202020204" pitchFamily="34" charset="0"/>
              <a:buChar char="•"/>
            </a:pPr>
            <a:r>
              <a:rPr lang="en-US" b="0" i="0" dirty="0">
                <a:solidFill>
                  <a:srgbClr val="3A2A58"/>
                </a:solidFill>
                <a:effectLst/>
                <a:latin typeface="Source Sans Pro" panose="020B0503030403020204" pitchFamily="34" charset="0"/>
              </a:rPr>
              <a:t>Remove weaknesses</a:t>
            </a:r>
          </a:p>
          <a:p>
            <a:pPr algn="l">
              <a:buFont typeface="Arial" panose="020B0604020202020204" pitchFamily="34" charset="0"/>
              <a:buChar char="•"/>
            </a:pPr>
            <a:endParaRPr lang="en-US" b="0" i="0" dirty="0">
              <a:solidFill>
                <a:srgbClr val="3A2A58"/>
              </a:solidFill>
              <a:effectLst/>
              <a:latin typeface="Source Sans Pro" panose="020B0503030403020204" pitchFamily="34" charset="0"/>
            </a:endParaRPr>
          </a:p>
          <a:p>
            <a:pPr algn="l">
              <a:buFont typeface="Arial" panose="020B0604020202020204" pitchFamily="34" charset="0"/>
              <a:buChar char="•"/>
            </a:pPr>
            <a:r>
              <a:rPr lang="en-US" b="0" i="0" dirty="0">
                <a:solidFill>
                  <a:srgbClr val="3A2A58"/>
                </a:solidFill>
                <a:effectLst/>
                <a:latin typeface="Source Sans Pro" panose="020B0503030403020204" pitchFamily="34" charset="0"/>
              </a:rPr>
              <a:t>This will be used to support your hypothesis and recommendations. This will be explored in this module </a:t>
            </a:r>
          </a:p>
          <a:p>
            <a:endParaRPr lang="en-GB" dirty="0"/>
          </a:p>
          <a:p>
            <a:r>
              <a:rPr lang="en-GB" dirty="0"/>
              <a:t>Explained in </a:t>
            </a:r>
            <a:r>
              <a:rPr lang="en-GB" dirty="0" err="1"/>
              <a:t>Whittingdon</a:t>
            </a:r>
            <a:r>
              <a:rPr lang="en-GB" dirty="0"/>
              <a:t> Et al 2020 in the reading list if you wish to explore further</a:t>
            </a:r>
          </a:p>
        </p:txBody>
      </p:sp>
      <p:sp>
        <p:nvSpPr>
          <p:cNvPr id="4" name="Slide Number Placeholder 3"/>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2118004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Financial implications are a very important part of change management, this exercise will allow you to consider the cost of consultancy, you are not required within this report to consider your consultancy fees. The consultancy fees have been agreed as £25,000. This would include your initial investigative work, an initial site visit, interim and then final feedback visit. This may sound like a high fee, but many hours of work are carried out investing problems during consultancy, so this fee is seen as realistic for a consultancy report of this word count length. All finances must be justified as an assumption or a direct quote with citation.</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You are required though to consider the costs of any works that need to be carried out. Within the table example above designing signage the manufacture of these and the installation has been assessed at £20,000.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 </a:t>
            </a:r>
            <a:endParaRPr lang="en-GB" sz="18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1800" dirty="0">
                <a:solidFill>
                  <a:srgbClr val="373737"/>
                </a:solidFill>
                <a:effectLst/>
                <a:latin typeface="Arial" panose="020B0604020202020204" pitchFamily="34" charset="0"/>
                <a:ea typeface="Times New Roman" panose="02020603050405020304" pitchFamily="18" charset="0"/>
              </a:rPr>
              <a:t>So, consider what the costs of your recommendations will be. You have not been set an upper limit budget by your client, but be realistic, don’t expect them to have an open budget for your recommendations, and so you might want to list them in order of priority, as you client may choose not to take all of your ideas on board, and some will definitely be more important than others.</a:t>
            </a:r>
            <a:endParaRPr lang="en-GB"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38067088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Review the module handbook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33286298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2374786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37634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1187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822028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9.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3.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4.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754" r:id="rId3"/>
    <p:sldLayoutId id="214748375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hyperlink" Target="mailto:l.blake@uwtsd.ac.u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5.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3.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1.png"/><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5.png"/><Relationship Id="rId4" Type="http://schemas.openxmlformats.org/officeDocument/2006/relationships/notesSlide" Target="../notesSlides/notesSlide26.xml"/></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image" Target="../media/image54.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5.png"/><Relationship Id="rId4" Type="http://schemas.openxmlformats.org/officeDocument/2006/relationships/notesSlide" Target="../notesSlides/notesSlide3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84285" y="1973208"/>
            <a:ext cx="3880287" cy="3607785"/>
          </a:xfrm>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One</a:t>
            </a: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6908-176E-439D-A5F5-464277A62F65}"/>
              </a:ext>
            </a:extLst>
          </p:cNvPr>
          <p:cNvSpPr>
            <a:spLocks noGrp="1"/>
          </p:cNvSpPr>
          <p:nvPr>
            <p:ph type="title"/>
          </p:nvPr>
        </p:nvSpPr>
        <p:spPr>
          <a:xfrm>
            <a:off x="1631781" y="151916"/>
            <a:ext cx="6133097" cy="747003"/>
          </a:xfrm>
        </p:spPr>
        <p:txBody>
          <a:bodyPr/>
          <a:lstStyle/>
          <a:p>
            <a:r>
              <a:rPr lang="en-GB" sz="3600" b="1" dirty="0">
                <a:solidFill>
                  <a:srgbClr val="002060"/>
                </a:solidFill>
              </a:rPr>
              <a:t>International Hotel Management</a:t>
            </a:r>
            <a:endParaRPr lang="en-GB" dirty="0"/>
          </a:p>
        </p:txBody>
      </p:sp>
      <p:sp>
        <p:nvSpPr>
          <p:cNvPr id="6" name="TextBox 5">
            <a:extLst>
              <a:ext uri="{FF2B5EF4-FFF2-40B4-BE49-F238E27FC236}">
                <a16:creationId xmlns:a16="http://schemas.microsoft.com/office/drawing/2014/main" id="{765C587C-03B4-4D47-9A95-C0408D1355ED}"/>
              </a:ext>
            </a:extLst>
          </p:cNvPr>
          <p:cNvSpPr txBox="1"/>
          <p:nvPr/>
        </p:nvSpPr>
        <p:spPr>
          <a:xfrm>
            <a:off x="1949116" y="4753718"/>
            <a:ext cx="5181096" cy="1384995"/>
          </a:xfrm>
          <a:prstGeom prst="rect">
            <a:avLst/>
          </a:prstGeom>
          <a:noFill/>
        </p:spPr>
        <p:txBody>
          <a:bodyPr wrap="square">
            <a:spAutoFit/>
          </a:bodyPr>
          <a:lstStyle/>
          <a:p>
            <a:pPr marL="0" indent="0" algn="ctr">
              <a:buNone/>
            </a:pPr>
            <a:r>
              <a:rPr lang="en-GB" sz="2800" b="1" i="1" dirty="0">
                <a:solidFill>
                  <a:srgbClr val="002060"/>
                </a:solidFill>
              </a:rPr>
              <a:t> Organisational Consultancy</a:t>
            </a:r>
          </a:p>
          <a:p>
            <a:pPr marL="0" indent="0" algn="ctr">
              <a:buNone/>
            </a:pPr>
            <a:r>
              <a:rPr lang="en-GB" sz="2800" b="1" i="1" dirty="0">
                <a:solidFill>
                  <a:srgbClr val="002060"/>
                </a:solidFill>
              </a:rPr>
              <a:t>Introduction</a:t>
            </a:r>
          </a:p>
          <a:p>
            <a:pPr marL="0" indent="0" algn="ctr">
              <a:buNone/>
            </a:pPr>
            <a:r>
              <a:rPr lang="en-GB" sz="2800" b="1" i="1" dirty="0">
                <a:solidFill>
                  <a:srgbClr val="002060"/>
                </a:solidFill>
              </a:rPr>
              <a:t>BMIH6005</a:t>
            </a:r>
            <a:endParaRPr lang="en-GB" sz="2800" dirty="0"/>
          </a:p>
        </p:txBody>
      </p:sp>
      <p:pic>
        <p:nvPicPr>
          <p:cNvPr id="11" name="Content Placeholder 10">
            <a:extLst>
              <a:ext uri="{FF2B5EF4-FFF2-40B4-BE49-F238E27FC236}">
                <a16:creationId xmlns:a16="http://schemas.microsoft.com/office/drawing/2014/main" id="{7066D0A2-A9B6-0DA7-BC11-58148A55C8E5}"/>
              </a:ext>
            </a:extLst>
          </p:cNvPr>
          <p:cNvPicPr>
            <a:picLocks noGrp="1" noChangeAspect="1"/>
          </p:cNvPicPr>
          <p:nvPr>
            <p:ph idx="1"/>
          </p:nvPr>
        </p:nvPicPr>
        <p:blipFill>
          <a:blip r:embed="rId3"/>
          <a:stretch>
            <a:fillRect/>
          </a:stretch>
        </p:blipFill>
        <p:spPr>
          <a:xfrm>
            <a:off x="2069430" y="898919"/>
            <a:ext cx="4788569" cy="3854798"/>
          </a:xfrm>
        </p:spPr>
      </p:pic>
    </p:spTree>
    <p:extLst>
      <p:ext uri="{BB962C8B-B14F-4D97-AF65-F5344CB8AC3E}">
        <p14:creationId xmlns:p14="http://schemas.microsoft.com/office/powerpoint/2010/main" val="1136736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327731" y="1785281"/>
            <a:ext cx="8693177" cy="3672408"/>
          </a:xfrm>
        </p:spPr>
        <p:txBody>
          <a:bodyPr/>
          <a:lstStyle/>
          <a:p>
            <a:br>
              <a:rPr lang="en-GB" sz="1125" dirty="0"/>
            </a:br>
            <a:br>
              <a:rPr lang="en-GB" sz="1125" dirty="0"/>
            </a:br>
            <a:br>
              <a:rPr lang="en-GB" sz="1125" dirty="0"/>
            </a:br>
            <a:r>
              <a:rPr lang="en-GB" sz="1125" dirty="0"/>
              <a:t>As there are quite a few of us here, please ensure that your microphone is </a:t>
            </a:r>
            <a:r>
              <a:rPr lang="en-GB" sz="1125" u="sng" dirty="0"/>
              <a:t>muted</a:t>
            </a:r>
            <a:r>
              <a:rPr lang="en-GB" sz="1125" dirty="0"/>
              <a:t> during all teaching until you are asked a question or there is a group discussion to prevent background noise.</a:t>
            </a:r>
            <a:br>
              <a:rPr lang="en-GB" sz="1125" dirty="0"/>
            </a:br>
            <a:br>
              <a:rPr lang="en-GB" sz="1125" dirty="0"/>
            </a:br>
            <a:br>
              <a:rPr lang="en-GB" sz="1125" dirty="0"/>
            </a:br>
            <a:r>
              <a:rPr lang="en-GB" sz="1200" dirty="0"/>
              <a:t>You should attend every class and have a private space to work so that you can concentrate fully on the lesson. </a:t>
            </a:r>
            <a:br>
              <a:rPr lang="en-GB" sz="1200" dirty="0"/>
            </a:br>
            <a:br>
              <a:rPr lang="en-GB" sz="1200" dirty="0"/>
            </a:br>
            <a:r>
              <a:rPr lang="en-GB" sz="1200" dirty="0">
                <a:solidFill>
                  <a:srgbClr val="FF0000"/>
                </a:solidFill>
                <a:highlight>
                  <a:srgbClr val="FFFF00"/>
                </a:highlight>
              </a:rPr>
              <a:t>You should not be at work, shopping, driving or caring for children.</a:t>
            </a:r>
            <a:r>
              <a:rPr lang="en-GB" sz="1200" dirty="0">
                <a:solidFill>
                  <a:srgbClr val="FF0000"/>
                </a:solidFill>
              </a:rPr>
              <a:t> </a:t>
            </a:r>
            <a:br>
              <a:rPr lang="en-GB" sz="1125" dirty="0"/>
            </a:br>
            <a:br>
              <a:rPr lang="en-GB" sz="1125" dirty="0"/>
            </a:br>
            <a:r>
              <a:rPr lang="en-GB" sz="1125" dirty="0">
                <a:solidFill>
                  <a:srgbClr val="FF0000"/>
                </a:solidFill>
                <a:highlight>
                  <a:srgbClr val="FFFF00"/>
                </a:highlight>
              </a:rPr>
              <a:t>Your camera must be always on during lectures please. </a:t>
            </a:r>
            <a:r>
              <a:rPr lang="en-GB" sz="1125" dirty="0">
                <a:solidFill>
                  <a:srgbClr val="FF0000"/>
                </a:solidFill>
              </a:rPr>
              <a:t>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r>
              <a:rPr lang="en-GB" sz="1200" dirty="0"/>
              <a:t>–No attendance permitted on phones or tablets</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from the session and logged as absent if you fail to adhere to these criteria.</a:t>
            </a:r>
            <a:br>
              <a:rPr lang="en-GB" sz="1125" dirty="0">
                <a:solidFill>
                  <a:srgbClr val="FF0000"/>
                </a:solidFill>
                <a:highlight>
                  <a:srgbClr val="FFFF00"/>
                </a:highlight>
              </a:rPr>
            </a:br>
            <a:br>
              <a:rPr lang="en-GB" sz="1125" dirty="0"/>
            </a:br>
            <a:br>
              <a:rPr lang="en-GB" sz="1050" u="sng" dirty="0"/>
            </a:br>
            <a:r>
              <a:rPr lang="en-GB" sz="1125"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107364" y="1721747"/>
            <a:ext cx="3133909" cy="461665"/>
          </a:xfrm>
          <a:prstGeom prst="rect">
            <a:avLst/>
          </a:prstGeom>
          <a:noFill/>
        </p:spPr>
        <p:txBody>
          <a:bodyPr wrap="square">
            <a:spAutoFit/>
          </a:bodyPr>
          <a:lstStyle/>
          <a:p>
            <a:r>
              <a:rPr lang="en-GB" sz="2400" dirty="0">
                <a:solidFill>
                  <a:prstClr val="white"/>
                </a:solidFill>
                <a:latin typeface="Arial" panose="020B0604020202020204" pitchFamily="34" charset="0"/>
                <a:ea typeface="+mj-ea"/>
                <a:cs typeface="Arial" panose="020B0604020202020204" pitchFamily="34" charset="0"/>
              </a:rPr>
              <a:t>Before we start</a:t>
            </a:r>
            <a:endParaRPr lang="en-GB" sz="2400"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34068" y="1795631"/>
            <a:ext cx="2297405" cy="351326"/>
          </a:xfrm>
        </p:spPr>
        <p:txBody>
          <a:bodyPr/>
          <a:lstStyle/>
          <a:p>
            <a:r>
              <a:rPr lang="en-GB" sz="24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811090" y="2424671"/>
            <a:ext cx="7068194" cy="2637698"/>
          </a:xfrm>
        </p:spPr>
        <p:txBody>
          <a:bodyPr/>
          <a:lstStyle/>
          <a:p>
            <a:pPr>
              <a:buFont typeface="Wingdings" panose="05000000000000000000" pitchFamily="2" charset="2"/>
              <a:buChar char="Ø"/>
            </a:pPr>
            <a:r>
              <a:rPr lang="en-GB" sz="1350" dirty="0">
                <a:solidFill>
                  <a:schemeClr val="bg1"/>
                </a:solidFill>
              </a:rPr>
              <a:t>Therefore, we ask you to purchase a laptop if you don’t already own one, </a:t>
            </a:r>
            <a:r>
              <a:rPr lang="en-GB" sz="1350" b="1" dirty="0">
                <a:solidFill>
                  <a:schemeClr val="bg1"/>
                </a:solidFill>
              </a:rPr>
              <a:t>by the end of Week 2</a:t>
            </a:r>
            <a:r>
              <a:rPr lang="en-GB" sz="1350" dirty="0">
                <a:solidFill>
                  <a:schemeClr val="bg1"/>
                </a:solidFill>
              </a:rPr>
              <a:t>.</a:t>
            </a:r>
          </a:p>
          <a:p>
            <a:pPr>
              <a:buFont typeface="Wingdings" panose="05000000000000000000" pitchFamily="2" charset="2"/>
              <a:buChar char="Ø"/>
            </a:pPr>
            <a:r>
              <a:rPr lang="en-GB" sz="1350" dirty="0">
                <a:solidFill>
                  <a:schemeClr val="bg1"/>
                </a:solidFill>
              </a:rPr>
              <a:t> Failure to do so within this time period will result in you being reported to the Level Lead in Week 3. </a:t>
            </a:r>
          </a:p>
          <a:p>
            <a:pPr marL="192881" indent="-192881">
              <a:buFont typeface="Wingdings" panose="05000000000000000000" pitchFamily="2" charset="2"/>
              <a:buChar char="Ø"/>
            </a:pPr>
            <a:r>
              <a:rPr lang="en-GB" sz="1350" dirty="0">
                <a:solidFill>
                  <a:schemeClr val="bg1"/>
                </a:solidFill>
              </a:rPr>
              <a:t>The University offers bursaries that can provide a suitable device and/or contribute towards connectivity costs if you need some financial help with this. </a:t>
            </a:r>
          </a:p>
          <a:p>
            <a:pPr marL="0" indent="0">
              <a:buNone/>
            </a:pPr>
            <a:endParaRPr lang="en-GB" sz="1350" dirty="0">
              <a:solidFill>
                <a:schemeClr val="bg1"/>
              </a:solidFill>
            </a:endParaRPr>
          </a:p>
          <a:p>
            <a:pPr marL="0" indent="0">
              <a:buNone/>
            </a:pPr>
            <a:r>
              <a:rPr lang="en-GB" sz="135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350" dirty="0">
              <a:solidFill>
                <a:schemeClr val="bg1"/>
              </a:solidFill>
            </a:endParaRPr>
          </a:p>
          <a:p>
            <a:pPr marL="0" indent="0">
              <a:buNone/>
            </a:pPr>
            <a:r>
              <a:rPr lang="en-GB" sz="135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350" b="1" dirty="0">
              <a:solidFill>
                <a:schemeClr val="bg1"/>
              </a:solidFill>
            </a:endParaRPr>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507765" y="243587"/>
            <a:ext cx="6483581" cy="899177"/>
          </a:xfrm>
        </p:spPr>
        <p:txBody>
          <a:bodyPr anchor="b">
            <a:normAutofit/>
          </a:bodyPr>
          <a:lstStyle/>
          <a:p>
            <a:r>
              <a:rPr lang="en-GB" sz="48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7766" y="1608100"/>
            <a:ext cx="5550606" cy="3122215"/>
          </a:xfrm>
          <a:prstGeom prst="roundRect">
            <a:avLst>
              <a:gd name="adj" fmla="val 5439"/>
            </a:avLst>
          </a:prstGeom>
          <a:ln>
            <a:noFill/>
          </a:ln>
          <a:effectLst>
            <a:innerShdw blurRad="114300" dist="50800">
              <a:srgbClr val="000000">
                <a:alpha val="0"/>
              </a:srgbClr>
            </a:innerShdw>
          </a:effectLst>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6119688" y="1599077"/>
            <a:ext cx="2403657" cy="3363930"/>
          </a:xfrm>
        </p:spPr>
        <p:txBody>
          <a:bodyPr anchor="t">
            <a:normAutofit/>
          </a:bodyPr>
          <a:lstStyle/>
          <a:p>
            <a:pPr lvl="0"/>
            <a:endParaRPr lang="en-GB" sz="2000" dirty="0"/>
          </a:p>
          <a:p>
            <a:pPr lvl="0"/>
            <a:endParaRPr lang="en-US" sz="2000" dirty="0"/>
          </a:p>
          <a:p>
            <a:pPr marL="0" indent="0">
              <a:buNone/>
            </a:pPr>
            <a:endParaRPr lang="en-GB" sz="1600" dirty="0"/>
          </a:p>
        </p:txBody>
      </p:sp>
      <p:sp>
        <p:nvSpPr>
          <p:cNvPr id="4" name="TextBox 3">
            <a:extLst>
              <a:ext uri="{FF2B5EF4-FFF2-40B4-BE49-F238E27FC236}">
                <a16:creationId xmlns:a16="http://schemas.microsoft.com/office/drawing/2014/main" id="{DAE52355-9103-596A-586E-8E20A03AE0ED}"/>
              </a:ext>
            </a:extLst>
          </p:cNvPr>
          <p:cNvSpPr txBox="1"/>
          <p:nvPr/>
        </p:nvSpPr>
        <p:spPr>
          <a:xfrm>
            <a:off x="6324600" y="1790700"/>
            <a:ext cx="2667000" cy="3693319"/>
          </a:xfrm>
          <a:prstGeom prst="rect">
            <a:avLst/>
          </a:prstGeom>
          <a:noFill/>
        </p:spPr>
        <p:txBody>
          <a:bodyPr wrap="square" rtlCol="0">
            <a:spAutoFit/>
          </a:bodyPr>
          <a:lstStyle/>
          <a:p>
            <a:pPr marL="285750" indent="-285750">
              <a:buFontTx/>
              <a:buChar char="-"/>
            </a:pPr>
            <a:r>
              <a:rPr lang="en-GB" b="1" dirty="0"/>
              <a:t>Overview of the module and introductions</a:t>
            </a:r>
          </a:p>
          <a:p>
            <a:pPr marL="285750" indent="-285750">
              <a:buFontTx/>
              <a:buChar char="-"/>
            </a:pPr>
            <a:endParaRPr lang="en-GB" b="1" dirty="0"/>
          </a:p>
          <a:p>
            <a:pPr marL="285750" indent="-285750">
              <a:buFontTx/>
              <a:buChar char="-"/>
            </a:pPr>
            <a:r>
              <a:rPr lang="en-GB" b="1" dirty="0"/>
              <a:t>Understand lecture expectations</a:t>
            </a:r>
          </a:p>
          <a:p>
            <a:pPr marL="285750" indent="-285750">
              <a:buFontTx/>
              <a:buChar char="-"/>
            </a:pPr>
            <a:endParaRPr lang="en-GB" b="1" dirty="0"/>
          </a:p>
          <a:p>
            <a:pPr marL="285750" indent="-285750">
              <a:buFontTx/>
              <a:buChar char="-"/>
            </a:pPr>
            <a:r>
              <a:rPr lang="en-GB" b="1" dirty="0"/>
              <a:t>Review of the assignment</a:t>
            </a:r>
          </a:p>
          <a:p>
            <a:pPr marL="285750" indent="-285750">
              <a:buFontTx/>
              <a:buChar char="-"/>
            </a:pPr>
            <a:endParaRPr lang="en-GB" b="1" dirty="0"/>
          </a:p>
          <a:p>
            <a:pPr marL="285750" indent="-285750">
              <a:buFontTx/>
              <a:buChar char="-"/>
            </a:pPr>
            <a:r>
              <a:rPr lang="en-GB" b="1" dirty="0"/>
              <a:t>Consultancy Reports</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2C2A-E1DE-4BA7-B511-CC4C8F654909}"/>
              </a:ext>
            </a:extLst>
          </p:cNvPr>
          <p:cNvSpPr>
            <a:spLocks noGrp="1"/>
          </p:cNvSpPr>
          <p:nvPr>
            <p:ph type="title"/>
          </p:nvPr>
        </p:nvSpPr>
        <p:spPr>
          <a:xfrm>
            <a:off x="630238" y="457200"/>
            <a:ext cx="2949575" cy="949569"/>
          </a:xfrm>
        </p:spPr>
        <p:txBody>
          <a:bodyPr/>
          <a:lstStyle/>
          <a:p>
            <a:r>
              <a:rPr lang="en-GB" b="1">
                <a:solidFill>
                  <a:srgbClr val="002060"/>
                </a:solidFill>
              </a:rPr>
              <a:t>Aims of the module</a:t>
            </a:r>
            <a:endParaRPr lang="en-GB" dirty="0"/>
          </a:p>
        </p:txBody>
      </p:sp>
      <p:sp>
        <p:nvSpPr>
          <p:cNvPr id="3" name="Content Placeholder 2">
            <a:extLst>
              <a:ext uri="{FF2B5EF4-FFF2-40B4-BE49-F238E27FC236}">
                <a16:creationId xmlns:a16="http://schemas.microsoft.com/office/drawing/2014/main" id="{28B091F1-107C-4FC6-8C68-54A1FA034524}"/>
              </a:ext>
            </a:extLst>
          </p:cNvPr>
          <p:cNvSpPr>
            <a:spLocks noGrp="1"/>
          </p:cNvSpPr>
          <p:nvPr>
            <p:ph idx="1"/>
          </p:nvPr>
        </p:nvSpPr>
        <p:spPr>
          <a:xfrm>
            <a:off x="4257065" y="457200"/>
            <a:ext cx="4629150" cy="5215965"/>
          </a:xfrm>
        </p:spPr>
        <p:txBody>
          <a:bodyPr/>
          <a:lstStyle/>
          <a:p>
            <a:pPr marL="0" indent="0">
              <a:lnSpc>
                <a:spcPct val="90000"/>
              </a:lnSpc>
              <a:buNone/>
            </a:pPr>
            <a:r>
              <a:rPr lang="en-GB" b="1" dirty="0"/>
              <a:t>Organisational Consultancy </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a:p>
            <a:pPr marL="0" indent="0">
              <a:buNone/>
            </a:pPr>
            <a:endParaRPr lang="en-GB" dirty="0"/>
          </a:p>
        </p:txBody>
      </p:sp>
      <p:pic>
        <p:nvPicPr>
          <p:cNvPr id="5" name="Picture 4">
            <a:extLst>
              <a:ext uri="{FF2B5EF4-FFF2-40B4-BE49-F238E27FC236}">
                <a16:creationId xmlns:a16="http://schemas.microsoft.com/office/drawing/2014/main" id="{BEA57247-386E-40B9-BE18-3FCF5FD235FF}"/>
              </a:ext>
            </a:extLst>
          </p:cNvPr>
          <p:cNvPicPr>
            <a:picLocks noChangeAspect="1"/>
          </p:cNvPicPr>
          <p:nvPr/>
        </p:nvPicPr>
        <p:blipFill rotWithShape="1">
          <a:blip r:embed="rId3"/>
          <a:srcRect l="11874" r="31176"/>
          <a:stretch/>
        </p:blipFill>
        <p:spPr>
          <a:xfrm>
            <a:off x="257785" y="1586557"/>
            <a:ext cx="3877083" cy="3829505"/>
          </a:xfrm>
          <a:prstGeom prst="rect">
            <a:avLst/>
          </a:prstGeom>
          <a:ln>
            <a:noFill/>
          </a:ln>
          <a:effectLst>
            <a:softEdge rad="112500"/>
          </a:effectLst>
        </p:spPr>
      </p:pic>
    </p:spTree>
    <p:extLst>
      <p:ext uri="{BB962C8B-B14F-4D97-AF65-F5344CB8AC3E}">
        <p14:creationId xmlns:p14="http://schemas.microsoft.com/office/powerpoint/2010/main" val="3174865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49B0A8-AC4D-3743-3DD4-1DEAAEA4AAF2}"/>
              </a:ext>
            </a:extLst>
          </p:cNvPr>
          <p:cNvSpPr>
            <a:spLocks noGrp="1"/>
          </p:cNvSpPr>
          <p:nvPr>
            <p:ph type="ctrTitle"/>
          </p:nvPr>
        </p:nvSpPr>
        <p:spPr>
          <a:xfrm>
            <a:off x="1143000" y="585650"/>
            <a:ext cx="6858000" cy="1104002"/>
          </a:xfrm>
        </p:spPr>
        <p:txBody>
          <a:bodyPr/>
          <a:lstStyle/>
          <a:p>
            <a:r>
              <a:rPr lang="en-GB" b="1" dirty="0"/>
              <a:t>Getting the most out of the module</a:t>
            </a:r>
          </a:p>
        </p:txBody>
      </p:sp>
      <p:sp>
        <p:nvSpPr>
          <p:cNvPr id="6" name="TextBox 5">
            <a:extLst>
              <a:ext uri="{FF2B5EF4-FFF2-40B4-BE49-F238E27FC236}">
                <a16:creationId xmlns:a16="http://schemas.microsoft.com/office/drawing/2014/main" id="{B333E300-3F11-88C0-9B16-C6B03FE6C2BE}"/>
              </a:ext>
            </a:extLst>
          </p:cNvPr>
          <p:cNvSpPr txBox="1"/>
          <p:nvPr/>
        </p:nvSpPr>
        <p:spPr>
          <a:xfrm>
            <a:off x="0" y="1689652"/>
            <a:ext cx="9144000" cy="4247317"/>
          </a:xfrm>
          <a:prstGeom prst="rect">
            <a:avLst/>
          </a:prstGeom>
          <a:noFill/>
        </p:spPr>
        <p:txBody>
          <a:bodyPr wrap="square" rtlCol="0">
            <a:spAutoFit/>
          </a:bodyPr>
          <a:lstStyle/>
          <a:p>
            <a:pPr algn="l">
              <a:buFont typeface="Arial" panose="020B0604020202020204" pitchFamily="34" charset="0"/>
              <a:buChar char="•"/>
            </a:pPr>
            <a:r>
              <a:rPr lang="en-US" b="1" i="0" dirty="0">
                <a:effectLst/>
                <a:latin typeface="-apple-system"/>
              </a:rPr>
              <a:t>Please join the lecture at 9.15am.</a:t>
            </a:r>
            <a:r>
              <a:rPr lang="en-US" b="0" i="0" dirty="0">
                <a:effectLst/>
                <a:latin typeface="-apple-system"/>
              </a:rPr>
              <a:t> </a:t>
            </a:r>
          </a:p>
          <a:p>
            <a:pPr algn="l">
              <a:buFont typeface="Arial" panose="020B0604020202020204" pitchFamily="34" charset="0"/>
              <a:buChar char="•"/>
            </a:pPr>
            <a:r>
              <a:rPr lang="en-US" b="0" i="0" dirty="0">
                <a:effectLst/>
                <a:latin typeface="-apple-system"/>
              </a:rPr>
              <a:t>Please join </a:t>
            </a:r>
            <a:r>
              <a:rPr lang="en-US" b="1" i="0" dirty="0">
                <a:effectLst/>
                <a:latin typeface="-apple-system"/>
              </a:rPr>
              <a:t>using a computer or laptop</a:t>
            </a:r>
            <a:r>
              <a:rPr lang="en-US" b="0" i="0" dirty="0">
                <a:effectLst/>
                <a:latin typeface="-apple-system"/>
              </a:rPr>
              <a:t>, if you do not have a computer then please contact me immediately. </a:t>
            </a:r>
          </a:p>
          <a:p>
            <a:pPr algn="l">
              <a:buFont typeface="Arial" panose="020B0604020202020204" pitchFamily="34" charset="0"/>
              <a:buChar char="•"/>
            </a:pPr>
            <a:r>
              <a:rPr lang="en-US" b="1" i="0" dirty="0">
                <a:effectLst/>
                <a:latin typeface="-apple-system"/>
              </a:rPr>
              <a:t>You should not be attending lectures using a phone or tablet during lectures.</a:t>
            </a:r>
            <a:endParaRPr lang="en-US" b="0" i="0" dirty="0">
              <a:effectLst/>
              <a:latin typeface="-apple-system"/>
            </a:endParaRPr>
          </a:p>
          <a:p>
            <a:pPr algn="l">
              <a:buFont typeface="Arial" panose="020B0604020202020204" pitchFamily="34" charset="0"/>
              <a:buChar char="•"/>
            </a:pPr>
            <a:r>
              <a:rPr lang="en-US" b="0" i="0" dirty="0">
                <a:effectLst/>
                <a:latin typeface="-apple-system"/>
              </a:rPr>
              <a:t>Camera's are expected to be on throughout the lectures including registers, when asking or answering questions or during group work.</a:t>
            </a:r>
          </a:p>
          <a:p>
            <a:pPr algn="l">
              <a:buFont typeface="Arial" panose="020B0604020202020204" pitchFamily="34" charset="0"/>
              <a:buChar char="•"/>
            </a:pPr>
            <a:r>
              <a:rPr lang="en-US" b="0" i="0" dirty="0">
                <a:effectLst/>
                <a:latin typeface="-apple-system"/>
              </a:rPr>
              <a:t>If you are unable to join a lecture or may need to leave the lecture early due to a mandatory appointment then please notify me by email </a:t>
            </a:r>
            <a:r>
              <a:rPr lang="en-US" b="1" i="0" dirty="0">
                <a:effectLst/>
                <a:latin typeface="-apple-system"/>
              </a:rPr>
              <a:t>before</a:t>
            </a:r>
            <a:r>
              <a:rPr lang="en-US" b="0" i="0" dirty="0">
                <a:effectLst/>
                <a:latin typeface="-apple-system"/>
              </a:rPr>
              <a:t> the lecture. </a:t>
            </a:r>
          </a:p>
          <a:p>
            <a:pPr algn="l">
              <a:buFont typeface="Arial" panose="020B0604020202020204" pitchFamily="34" charset="0"/>
              <a:buChar char="•"/>
            </a:pPr>
            <a:r>
              <a:rPr lang="en-US" b="0" i="0" dirty="0">
                <a:effectLst/>
                <a:latin typeface="-apple-system"/>
              </a:rPr>
              <a:t>You should not join the lecture from work, doctors appointments, hospital visits or anywhere else where your focus may be impaired with other distractions.</a:t>
            </a:r>
          </a:p>
          <a:p>
            <a:pPr algn="l">
              <a:buFont typeface="Arial" panose="020B0604020202020204" pitchFamily="34" charset="0"/>
              <a:buChar char="•"/>
            </a:pPr>
            <a:r>
              <a:rPr lang="en-US" b="0" i="0" dirty="0">
                <a:effectLst/>
                <a:latin typeface="-apple-system"/>
              </a:rPr>
              <a:t>If you join late and miss the register being taken then you will be marked as absent.</a:t>
            </a:r>
          </a:p>
          <a:p>
            <a:pPr algn="l">
              <a:buFont typeface="Arial" panose="020B0604020202020204" pitchFamily="34" charset="0"/>
              <a:buChar char="•"/>
            </a:pPr>
            <a:r>
              <a:rPr lang="en-US" b="0" i="0" dirty="0">
                <a:effectLst/>
                <a:latin typeface="-apple-system"/>
              </a:rPr>
              <a:t>You must engage with the lectures and your fellow students in order to get the most out of this module.</a:t>
            </a:r>
          </a:p>
          <a:p>
            <a:pPr algn="l">
              <a:buFont typeface="Arial" panose="020B0604020202020204" pitchFamily="34" charset="0"/>
              <a:buChar char="•"/>
            </a:pPr>
            <a:r>
              <a:rPr lang="en-US" b="1" i="0" dirty="0">
                <a:effectLst/>
                <a:latin typeface="-apple-system"/>
              </a:rPr>
              <a:t>Failure to comply with the values and standards may risk being withdrawn.</a:t>
            </a:r>
            <a:endParaRPr lang="en-US" b="0" i="0" dirty="0">
              <a:effectLst/>
              <a:latin typeface="-apple-system"/>
            </a:endParaRPr>
          </a:p>
          <a:p>
            <a:pPr algn="l">
              <a:buFont typeface="Arial" panose="020B0604020202020204" pitchFamily="34" charset="0"/>
              <a:buChar char="•"/>
            </a:pPr>
            <a:r>
              <a:rPr lang="en-US" b="0" i="0" dirty="0">
                <a:effectLst/>
                <a:latin typeface="-apple-system"/>
              </a:rPr>
              <a:t>Remember that if there are any concerns there is support available</a:t>
            </a:r>
            <a:endParaRPr lang="en-GB" dirty="0"/>
          </a:p>
        </p:txBody>
      </p:sp>
    </p:spTree>
    <p:extLst>
      <p:ext uri="{BB962C8B-B14F-4D97-AF65-F5344CB8AC3E}">
        <p14:creationId xmlns:p14="http://schemas.microsoft.com/office/powerpoint/2010/main" val="132467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a:xfrm>
            <a:off x="457200" y="274638"/>
            <a:ext cx="8229600" cy="1143000"/>
          </a:xfrm>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3"/>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F1E42C-C8C5-B36B-77A5-FEF98FC05408}"/>
              </a:ext>
            </a:extLst>
          </p:cNvPr>
          <p:cNvPicPr>
            <a:picLocks noChangeAspect="1"/>
          </p:cNvPicPr>
          <p:nvPr/>
        </p:nvPicPr>
        <p:blipFill>
          <a:blip r:embed="rId3"/>
          <a:stretch>
            <a:fillRect/>
          </a:stretch>
        </p:blipFill>
        <p:spPr>
          <a:xfrm>
            <a:off x="0" y="2523393"/>
            <a:ext cx="4457700" cy="4457700"/>
          </a:xfrm>
          <a:prstGeom prst="rect">
            <a:avLst/>
          </a:prstGeom>
        </p:spPr>
      </p:pic>
      <p:sp>
        <p:nvSpPr>
          <p:cNvPr id="6" name="Title 1">
            <a:extLst>
              <a:ext uri="{FF2B5EF4-FFF2-40B4-BE49-F238E27FC236}">
                <a16:creationId xmlns:a16="http://schemas.microsoft.com/office/drawing/2014/main" id="{58B828C5-359F-B056-DF9D-FABCB78BF76A}"/>
              </a:ext>
            </a:extLst>
          </p:cNvPr>
          <p:cNvSpPr txBox="1">
            <a:spLocks/>
          </p:cNvSpPr>
          <p:nvPr/>
        </p:nvSpPr>
        <p:spPr>
          <a:xfrm>
            <a:off x="3260558" y="546185"/>
            <a:ext cx="5642810" cy="2334126"/>
          </a:xfrm>
          <a:prstGeom prst="rect">
            <a:avLst/>
          </a:prstGeom>
          <a:solidFill>
            <a:schemeClr val="bg1"/>
          </a:solidFill>
          <a:ln w="38100">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en-US" sz="3600" b="1" dirty="0"/>
              <a:t>Laurence Blake BA (Hons) MSc</a:t>
            </a:r>
            <a:br>
              <a:rPr lang="en-US" sz="4800" b="1" dirty="0"/>
            </a:br>
            <a:br>
              <a:rPr lang="en-US" sz="4800" b="1" dirty="0"/>
            </a:br>
            <a:r>
              <a:rPr lang="en-US" sz="4000" b="1" dirty="0"/>
              <a:t>Email:</a:t>
            </a:r>
            <a:br>
              <a:rPr lang="en-US" sz="4800" b="1" dirty="0"/>
            </a:br>
            <a:r>
              <a:rPr lang="en-US" sz="4000" b="1" dirty="0">
                <a:hlinkClick r:id="rId4"/>
              </a:rPr>
              <a:t>l.blake@uwtsd.ac.uk</a:t>
            </a:r>
            <a:r>
              <a:rPr lang="en-US" sz="4000" b="1" dirty="0"/>
              <a:t> </a:t>
            </a:r>
            <a:endParaRPr lang="en-US" sz="4800" b="1" dirty="0"/>
          </a:p>
        </p:txBody>
      </p:sp>
      <p:sp>
        <p:nvSpPr>
          <p:cNvPr id="7" name="Content Placeholder 9">
            <a:extLst>
              <a:ext uri="{FF2B5EF4-FFF2-40B4-BE49-F238E27FC236}">
                <a16:creationId xmlns:a16="http://schemas.microsoft.com/office/drawing/2014/main" id="{1A52EACB-C7DA-330F-2B32-8FA410337F9D}"/>
              </a:ext>
            </a:extLst>
          </p:cNvPr>
          <p:cNvSpPr txBox="1">
            <a:spLocks/>
          </p:cNvSpPr>
          <p:nvPr/>
        </p:nvSpPr>
        <p:spPr>
          <a:xfrm>
            <a:off x="5354053" y="3658226"/>
            <a:ext cx="3161297" cy="1941847"/>
          </a:xfrm>
          <a:prstGeom prst="rect">
            <a:avLst/>
          </a:prstGeom>
          <a:ln w="38100" cap="flat" cmpd="sng" algn="ctr">
            <a:solidFill>
              <a:schemeClr val="accent4"/>
            </a:solidFill>
            <a:prstDash val="sysDash"/>
            <a:miter lim="800000"/>
            <a:extLst>
              <a:ext uri="{C807C97D-BFC1-408E-A445-0C87EB9F89A2}">
                <ask:lineSketchStyleProps xmlns:ask="http://schemas.microsoft.com/office/drawing/2018/sketchyshapes" sd="2012643533">
                  <a:custGeom>
                    <a:avLst/>
                    <a:gdLst>
                      <a:gd name="connsiteX0" fmla="*/ 0 w 3161297"/>
                      <a:gd name="connsiteY0" fmla="*/ 0 h 1941847"/>
                      <a:gd name="connsiteX1" fmla="*/ 537420 w 3161297"/>
                      <a:gd name="connsiteY1" fmla="*/ 0 h 1941847"/>
                      <a:gd name="connsiteX2" fmla="*/ 1106454 w 3161297"/>
                      <a:gd name="connsiteY2" fmla="*/ 0 h 1941847"/>
                      <a:gd name="connsiteX3" fmla="*/ 1770326 w 3161297"/>
                      <a:gd name="connsiteY3" fmla="*/ 0 h 1941847"/>
                      <a:gd name="connsiteX4" fmla="*/ 2339360 w 3161297"/>
                      <a:gd name="connsiteY4" fmla="*/ 0 h 1941847"/>
                      <a:gd name="connsiteX5" fmla="*/ 3161297 w 3161297"/>
                      <a:gd name="connsiteY5" fmla="*/ 0 h 1941847"/>
                      <a:gd name="connsiteX6" fmla="*/ 3161297 w 3161297"/>
                      <a:gd name="connsiteY6" fmla="*/ 627864 h 1941847"/>
                      <a:gd name="connsiteX7" fmla="*/ 3161297 w 3161297"/>
                      <a:gd name="connsiteY7" fmla="*/ 1236309 h 1941847"/>
                      <a:gd name="connsiteX8" fmla="*/ 3161297 w 3161297"/>
                      <a:gd name="connsiteY8" fmla="*/ 1941847 h 1941847"/>
                      <a:gd name="connsiteX9" fmla="*/ 2623877 w 3161297"/>
                      <a:gd name="connsiteY9" fmla="*/ 1941847 h 1941847"/>
                      <a:gd name="connsiteX10" fmla="*/ 1991617 w 3161297"/>
                      <a:gd name="connsiteY10" fmla="*/ 1941847 h 1941847"/>
                      <a:gd name="connsiteX11" fmla="*/ 1422584 w 3161297"/>
                      <a:gd name="connsiteY11" fmla="*/ 1941847 h 1941847"/>
                      <a:gd name="connsiteX12" fmla="*/ 758711 w 3161297"/>
                      <a:gd name="connsiteY12" fmla="*/ 1941847 h 1941847"/>
                      <a:gd name="connsiteX13" fmla="*/ 0 w 3161297"/>
                      <a:gd name="connsiteY13" fmla="*/ 1941847 h 1941847"/>
                      <a:gd name="connsiteX14" fmla="*/ 0 w 3161297"/>
                      <a:gd name="connsiteY14" fmla="*/ 1294565 h 1941847"/>
                      <a:gd name="connsiteX15" fmla="*/ 0 w 3161297"/>
                      <a:gd name="connsiteY15" fmla="*/ 608445 h 1941847"/>
                      <a:gd name="connsiteX16" fmla="*/ 0 w 3161297"/>
                      <a:gd name="connsiteY16" fmla="*/ 0 h 1941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61297" h="1941847" fill="none" extrusionOk="0">
                        <a:moveTo>
                          <a:pt x="0" y="0"/>
                        </a:moveTo>
                        <a:cubicBezTo>
                          <a:pt x="151223" y="-9450"/>
                          <a:pt x="333824" y="1945"/>
                          <a:pt x="537420" y="0"/>
                        </a:cubicBezTo>
                        <a:cubicBezTo>
                          <a:pt x="741016" y="-1945"/>
                          <a:pt x="856686" y="-27852"/>
                          <a:pt x="1106454" y="0"/>
                        </a:cubicBezTo>
                        <a:cubicBezTo>
                          <a:pt x="1356222" y="27852"/>
                          <a:pt x="1597365" y="26612"/>
                          <a:pt x="1770326" y="0"/>
                        </a:cubicBezTo>
                        <a:cubicBezTo>
                          <a:pt x="1943287" y="-26612"/>
                          <a:pt x="2188635" y="2410"/>
                          <a:pt x="2339360" y="0"/>
                        </a:cubicBezTo>
                        <a:cubicBezTo>
                          <a:pt x="2490085" y="-2410"/>
                          <a:pt x="2772132" y="-30287"/>
                          <a:pt x="3161297" y="0"/>
                        </a:cubicBezTo>
                        <a:cubicBezTo>
                          <a:pt x="3165075" y="301183"/>
                          <a:pt x="3168011" y="373189"/>
                          <a:pt x="3161297" y="627864"/>
                        </a:cubicBezTo>
                        <a:cubicBezTo>
                          <a:pt x="3154583" y="882539"/>
                          <a:pt x="3179547" y="960502"/>
                          <a:pt x="3161297" y="1236309"/>
                        </a:cubicBezTo>
                        <a:cubicBezTo>
                          <a:pt x="3143047" y="1512117"/>
                          <a:pt x="3144954" y="1682513"/>
                          <a:pt x="3161297" y="1941847"/>
                        </a:cubicBezTo>
                        <a:cubicBezTo>
                          <a:pt x="2996968" y="1918939"/>
                          <a:pt x="2837028" y="1919642"/>
                          <a:pt x="2623877" y="1941847"/>
                        </a:cubicBezTo>
                        <a:cubicBezTo>
                          <a:pt x="2410726" y="1964052"/>
                          <a:pt x="2134713" y="1935598"/>
                          <a:pt x="1991617" y="1941847"/>
                        </a:cubicBezTo>
                        <a:cubicBezTo>
                          <a:pt x="1848521" y="1948096"/>
                          <a:pt x="1536451" y="1917199"/>
                          <a:pt x="1422584" y="1941847"/>
                        </a:cubicBezTo>
                        <a:cubicBezTo>
                          <a:pt x="1308717" y="1966495"/>
                          <a:pt x="954889" y="1973181"/>
                          <a:pt x="758711" y="1941847"/>
                        </a:cubicBezTo>
                        <a:cubicBezTo>
                          <a:pt x="562533" y="1910513"/>
                          <a:pt x="285127" y="1964994"/>
                          <a:pt x="0" y="1941847"/>
                        </a:cubicBezTo>
                        <a:cubicBezTo>
                          <a:pt x="6090" y="1800316"/>
                          <a:pt x="17200" y="1465677"/>
                          <a:pt x="0" y="1294565"/>
                        </a:cubicBezTo>
                        <a:cubicBezTo>
                          <a:pt x="-17200" y="1123453"/>
                          <a:pt x="-7424" y="774235"/>
                          <a:pt x="0" y="608445"/>
                        </a:cubicBezTo>
                        <a:cubicBezTo>
                          <a:pt x="7424" y="442655"/>
                          <a:pt x="20486" y="172369"/>
                          <a:pt x="0" y="0"/>
                        </a:cubicBezTo>
                        <a:close/>
                      </a:path>
                      <a:path w="3161297" h="1941847" stroke="0" extrusionOk="0">
                        <a:moveTo>
                          <a:pt x="0" y="0"/>
                        </a:moveTo>
                        <a:cubicBezTo>
                          <a:pt x="182884" y="-11849"/>
                          <a:pt x="426437" y="21381"/>
                          <a:pt x="600646" y="0"/>
                        </a:cubicBezTo>
                        <a:cubicBezTo>
                          <a:pt x="774855" y="-21381"/>
                          <a:pt x="1015032" y="25813"/>
                          <a:pt x="1296132" y="0"/>
                        </a:cubicBezTo>
                        <a:cubicBezTo>
                          <a:pt x="1577232" y="-25813"/>
                          <a:pt x="1598882" y="-9730"/>
                          <a:pt x="1833552" y="0"/>
                        </a:cubicBezTo>
                        <a:cubicBezTo>
                          <a:pt x="2068222" y="9730"/>
                          <a:pt x="2178549" y="-4738"/>
                          <a:pt x="2370973" y="0"/>
                        </a:cubicBezTo>
                        <a:cubicBezTo>
                          <a:pt x="2563397" y="4738"/>
                          <a:pt x="2766717" y="-34070"/>
                          <a:pt x="3161297" y="0"/>
                        </a:cubicBezTo>
                        <a:cubicBezTo>
                          <a:pt x="3138042" y="283277"/>
                          <a:pt x="3149029" y="470743"/>
                          <a:pt x="3161297" y="666701"/>
                        </a:cubicBezTo>
                        <a:cubicBezTo>
                          <a:pt x="3173565" y="862659"/>
                          <a:pt x="3182901" y="1102806"/>
                          <a:pt x="3161297" y="1255728"/>
                        </a:cubicBezTo>
                        <a:cubicBezTo>
                          <a:pt x="3139693" y="1408650"/>
                          <a:pt x="3139284" y="1670980"/>
                          <a:pt x="3161297" y="1941847"/>
                        </a:cubicBezTo>
                        <a:cubicBezTo>
                          <a:pt x="2934038" y="1974053"/>
                          <a:pt x="2724776" y="1929917"/>
                          <a:pt x="2465812" y="1941847"/>
                        </a:cubicBezTo>
                        <a:cubicBezTo>
                          <a:pt x="2206849" y="1953777"/>
                          <a:pt x="2120409" y="1926166"/>
                          <a:pt x="1896778" y="1941847"/>
                        </a:cubicBezTo>
                        <a:cubicBezTo>
                          <a:pt x="1673147" y="1957528"/>
                          <a:pt x="1536012" y="1969297"/>
                          <a:pt x="1327745" y="1941847"/>
                        </a:cubicBezTo>
                        <a:cubicBezTo>
                          <a:pt x="1119478" y="1914397"/>
                          <a:pt x="1007985" y="1959819"/>
                          <a:pt x="727098" y="1941847"/>
                        </a:cubicBezTo>
                        <a:cubicBezTo>
                          <a:pt x="446211" y="1923875"/>
                          <a:pt x="264304" y="1908694"/>
                          <a:pt x="0" y="1941847"/>
                        </a:cubicBezTo>
                        <a:cubicBezTo>
                          <a:pt x="-223" y="1668374"/>
                          <a:pt x="-6551" y="1510288"/>
                          <a:pt x="0" y="1352820"/>
                        </a:cubicBezTo>
                        <a:cubicBezTo>
                          <a:pt x="6551" y="1195352"/>
                          <a:pt x="25809" y="843183"/>
                          <a:pt x="0" y="666701"/>
                        </a:cubicBezTo>
                        <a:cubicBezTo>
                          <a:pt x="-25809" y="490219"/>
                          <a:pt x="6209" y="282458"/>
                          <a:pt x="0" y="0"/>
                        </a:cubicBezTo>
                        <a:close/>
                      </a:path>
                    </a:pathLst>
                  </a:custGeom>
                  <ask:type>
                    <ask:lineSketchNone/>
                  </ask:type>
                </ask:lineSketchStyleProps>
              </a:ext>
            </a:extLst>
          </a:ln>
        </p:spPr>
        <p:style>
          <a:lnRef idx="2">
            <a:schemeClr val="accent4"/>
          </a:lnRef>
          <a:fillRef idx="1">
            <a:schemeClr val="lt1"/>
          </a:fillRef>
          <a:effectRef idx="0">
            <a:schemeClr val="accent4"/>
          </a:effectRef>
          <a:fontRef idx="minor">
            <a:schemeClr val="dk1"/>
          </a:fontRef>
        </p:style>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3600"/>
              <a:t>Office Hours:</a:t>
            </a:r>
          </a:p>
          <a:p>
            <a:pPr marL="0" indent="0">
              <a:buFont typeface="Arial" panose="020B0604020202020204" pitchFamily="34" charset="0"/>
              <a:buNone/>
            </a:pPr>
            <a:r>
              <a:rPr lang="en-GB" sz="3600"/>
              <a:t>Monday-Friday</a:t>
            </a:r>
          </a:p>
          <a:p>
            <a:pPr marL="0" indent="0">
              <a:buFont typeface="Arial" panose="020B0604020202020204" pitchFamily="34" charset="0"/>
              <a:buNone/>
            </a:pPr>
            <a:r>
              <a:rPr lang="en-GB" sz="3600"/>
              <a:t>8:30am-5pm</a:t>
            </a:r>
            <a:endParaRPr lang="en-GB" sz="3600" dirty="0"/>
          </a:p>
        </p:txBody>
      </p:sp>
    </p:spTree>
    <p:extLst>
      <p:ext uri="{BB962C8B-B14F-4D97-AF65-F5344CB8AC3E}">
        <p14:creationId xmlns:p14="http://schemas.microsoft.com/office/powerpoint/2010/main" val="4122365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A91B99-EFE1-4B9C-9BA9-E5015F6DF1C2}"/>
              </a:ext>
            </a:extLst>
          </p:cNvPr>
          <p:cNvSpPr>
            <a:spLocks noGrp="1"/>
          </p:cNvSpPr>
          <p:nvPr>
            <p:ph sz="half" idx="2"/>
          </p:nvPr>
        </p:nvSpPr>
        <p:spPr>
          <a:xfrm>
            <a:off x="4648200" y="1473460"/>
            <a:ext cx="4038600" cy="4403083"/>
          </a:xfrm>
        </p:spPr>
        <p:txBody>
          <a:bodyPr>
            <a:normAutofit lnSpcReduction="10000"/>
          </a:bodyPr>
          <a:lstStyle/>
          <a:p>
            <a:pPr marL="0" indent="0">
              <a:buNone/>
            </a:pPr>
            <a:r>
              <a:rPr lang="en-GB" b="1" dirty="0">
                <a:solidFill>
                  <a:srgbClr val="002060"/>
                </a:solidFill>
              </a:rPr>
              <a:t>Put into groups, and find out:</a:t>
            </a:r>
          </a:p>
          <a:p>
            <a:pPr marL="0" indent="0">
              <a:buNone/>
            </a:pPr>
            <a:endParaRPr lang="en-GB" b="1" dirty="0">
              <a:solidFill>
                <a:srgbClr val="002060"/>
              </a:solidFill>
            </a:endParaRPr>
          </a:p>
          <a:p>
            <a:r>
              <a:rPr lang="en-GB" sz="4000" i="1" dirty="0"/>
              <a:t>Who they are? </a:t>
            </a:r>
          </a:p>
          <a:p>
            <a:r>
              <a:rPr lang="en-GB" sz="4000" i="1" dirty="0"/>
              <a:t>Favourite module….so far and why?</a:t>
            </a:r>
          </a:p>
          <a:p>
            <a:r>
              <a:rPr lang="en-GB" sz="4000" i="1" dirty="0"/>
              <a:t>A fun fact!</a:t>
            </a:r>
          </a:p>
          <a:p>
            <a:endParaRPr lang="en-GB" b="1" dirty="0">
              <a:solidFill>
                <a:srgbClr val="002060"/>
              </a:solidFill>
            </a:endParaRPr>
          </a:p>
        </p:txBody>
      </p:sp>
      <p:pic>
        <p:nvPicPr>
          <p:cNvPr id="4" name="Picture 3">
            <a:extLst>
              <a:ext uri="{FF2B5EF4-FFF2-40B4-BE49-F238E27FC236}">
                <a16:creationId xmlns:a16="http://schemas.microsoft.com/office/drawing/2014/main" id="{66A1D900-FD81-281A-8975-AF5B43B96C57}"/>
              </a:ext>
            </a:extLst>
          </p:cNvPr>
          <p:cNvPicPr>
            <a:picLocks noChangeAspect="1"/>
          </p:cNvPicPr>
          <p:nvPr/>
        </p:nvPicPr>
        <p:blipFill>
          <a:blip r:embed="rId3"/>
          <a:stretch>
            <a:fillRect/>
          </a:stretch>
        </p:blipFill>
        <p:spPr>
          <a:xfrm>
            <a:off x="599704" y="2304893"/>
            <a:ext cx="3353268" cy="2248214"/>
          </a:xfrm>
          <a:prstGeom prst="rect">
            <a:avLst/>
          </a:prstGeom>
        </p:spPr>
      </p:pic>
      <p:sp>
        <p:nvSpPr>
          <p:cNvPr id="6" name="TextBox 5">
            <a:extLst>
              <a:ext uri="{FF2B5EF4-FFF2-40B4-BE49-F238E27FC236}">
                <a16:creationId xmlns:a16="http://schemas.microsoft.com/office/drawing/2014/main" id="{A9F78216-631B-5ADE-598F-7ED57AD306A1}"/>
              </a:ext>
            </a:extLst>
          </p:cNvPr>
          <p:cNvSpPr txBox="1"/>
          <p:nvPr/>
        </p:nvSpPr>
        <p:spPr>
          <a:xfrm>
            <a:off x="599704" y="273132"/>
            <a:ext cx="5195453" cy="1200329"/>
          </a:xfrm>
          <a:prstGeom prst="rect">
            <a:avLst/>
          </a:prstGeom>
          <a:noFill/>
        </p:spPr>
        <p:txBody>
          <a:bodyPr wrap="square" rtlCol="0">
            <a:spAutoFit/>
          </a:bodyPr>
          <a:lstStyle/>
          <a:p>
            <a:r>
              <a:rPr lang="en-GB" sz="3600" dirty="0"/>
              <a:t>Lets learn something about each other……..</a:t>
            </a:r>
          </a:p>
        </p:txBody>
      </p:sp>
    </p:spTree>
    <p:extLst>
      <p:ext uri="{BB962C8B-B14F-4D97-AF65-F5344CB8AC3E}">
        <p14:creationId xmlns:p14="http://schemas.microsoft.com/office/powerpoint/2010/main" val="1711403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a:xfrm>
            <a:off x="274752" y="2541452"/>
            <a:ext cx="3204539" cy="885924"/>
          </a:xfrm>
        </p:spPr>
        <p:txBody>
          <a:bodyPr vert="horz" lIns="91440" tIns="45720" rIns="91440" bIns="45720" rtlCol="0" anchor="ctr">
            <a:noAutofit/>
          </a:bodyPr>
          <a:lstStyle/>
          <a:p>
            <a:r>
              <a:rPr lang="en-US" sz="4800" b="1" kern="1200" dirty="0">
                <a:solidFill>
                  <a:schemeClr val="tx1"/>
                </a:solidFill>
                <a:latin typeface="+mj-lt"/>
                <a:ea typeface="+mj-ea"/>
                <a:cs typeface="+mj-cs"/>
              </a:rPr>
              <a:t>What did you learn about the other person/ people?</a:t>
            </a:r>
          </a:p>
        </p:txBody>
      </p:sp>
      <p:sp>
        <p:nvSpPr>
          <p:cNvPr id="3" name="Content Placeholder 2">
            <a:extLst>
              <a:ext uri="{FF2B5EF4-FFF2-40B4-BE49-F238E27FC236}">
                <a16:creationId xmlns:a16="http://schemas.microsoft.com/office/drawing/2014/main" id="{67321F8F-B4D4-4F4B-BE94-B68B41A88C77}"/>
              </a:ext>
            </a:extLst>
          </p:cNvPr>
          <p:cNvSpPr>
            <a:spLocks noGrp="1"/>
          </p:cNvSpPr>
          <p:nvPr>
            <p:ph sz="half" idx="2"/>
          </p:nvPr>
        </p:nvSpPr>
        <p:spPr>
          <a:xfrm>
            <a:off x="486698" y="2438400"/>
            <a:ext cx="2629120" cy="3785419"/>
          </a:xfrm>
        </p:spPr>
        <p:txBody>
          <a:bodyPr vert="horz" lIns="91440" tIns="45720" rIns="91440" bIns="45720" rtlCol="0">
            <a:normAutofit/>
          </a:bodyPr>
          <a:lstStyle/>
          <a:p>
            <a:pPr marL="0"/>
            <a:endParaRPr lang="en-US" sz="1700" i="1" dirty="0"/>
          </a:p>
          <a:p>
            <a:pPr marL="0"/>
            <a:endParaRPr lang="en-US" sz="1700" i="1"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BA4C4A-31A0-BF8A-3572-ECF20E50D40F}"/>
              </a:ext>
            </a:extLst>
          </p:cNvPr>
          <p:cNvPicPr>
            <a:picLocks noChangeAspect="1"/>
          </p:cNvPicPr>
          <p:nvPr/>
        </p:nvPicPr>
        <p:blipFill>
          <a:blip r:embed="rId3"/>
          <a:stretch>
            <a:fillRect/>
          </a:stretch>
        </p:blipFill>
        <p:spPr>
          <a:xfrm>
            <a:off x="4054396" y="2168275"/>
            <a:ext cx="4514498" cy="2518203"/>
          </a:xfrm>
          <a:prstGeom prst="rect">
            <a:avLst/>
          </a:prstGeom>
          <a:effectLst/>
        </p:spPr>
      </p:pic>
    </p:spTree>
    <p:extLst>
      <p:ext uri="{BB962C8B-B14F-4D97-AF65-F5344CB8AC3E}">
        <p14:creationId xmlns:p14="http://schemas.microsoft.com/office/powerpoint/2010/main" val="1670648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0998-4BB8-C117-9B3C-580B27035216}"/>
              </a:ext>
            </a:extLst>
          </p:cNvPr>
          <p:cNvSpPr>
            <a:spLocks noGrp="1"/>
          </p:cNvSpPr>
          <p:nvPr>
            <p:ph type="title"/>
          </p:nvPr>
        </p:nvSpPr>
        <p:spPr>
          <a:xfrm>
            <a:off x="5711252" y="265427"/>
            <a:ext cx="2921174" cy="1825431"/>
          </a:xfrm>
        </p:spPr>
        <p:txBody>
          <a:bodyPr vert="horz" lIns="91440" tIns="45720" rIns="91440" bIns="45720" rtlCol="0" anchor="b">
            <a:normAutofit/>
          </a:bodyPr>
          <a:lstStyle/>
          <a:p>
            <a:r>
              <a:rPr lang="en-US" sz="6000" b="1" dirty="0"/>
              <a:t>Teaching Plan</a:t>
            </a:r>
          </a:p>
        </p:txBody>
      </p:sp>
      <p:pic>
        <p:nvPicPr>
          <p:cNvPr id="5" name="Content Placeholder 4">
            <a:extLst>
              <a:ext uri="{FF2B5EF4-FFF2-40B4-BE49-F238E27FC236}">
                <a16:creationId xmlns:a16="http://schemas.microsoft.com/office/drawing/2014/main" id="{D8615127-6E47-D9D0-BA04-7B378CF4F840}"/>
              </a:ext>
            </a:extLst>
          </p:cNvPr>
          <p:cNvPicPr>
            <a:picLocks noGrp="1" noChangeAspect="1"/>
          </p:cNvPicPr>
          <p:nvPr>
            <p:ph idx="1"/>
          </p:nvPr>
        </p:nvPicPr>
        <p:blipFill rotWithShape="1">
          <a:blip r:embed="rId3"/>
          <a:srcRect l="19009" r="8811" b="2"/>
          <a:stretch/>
        </p:blipFill>
        <p:spPr>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931405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A1F9F6-050B-69CF-85AE-FD71FC88D63F}"/>
              </a:ext>
            </a:extLst>
          </p:cNvPr>
          <p:cNvPicPr>
            <a:picLocks noChangeAspect="1"/>
          </p:cNvPicPr>
          <p:nvPr/>
        </p:nvPicPr>
        <p:blipFill>
          <a:blip r:embed="rId3"/>
          <a:stretch>
            <a:fillRect/>
          </a:stretch>
        </p:blipFill>
        <p:spPr>
          <a:xfrm>
            <a:off x="0" y="206692"/>
            <a:ext cx="9144000" cy="5829299"/>
          </a:xfrm>
          <a:prstGeom prst="rect">
            <a:avLst/>
          </a:prstGeom>
        </p:spPr>
      </p:pic>
    </p:spTree>
    <p:extLst>
      <p:ext uri="{BB962C8B-B14F-4D97-AF65-F5344CB8AC3E}">
        <p14:creationId xmlns:p14="http://schemas.microsoft.com/office/powerpoint/2010/main" val="1567745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F454F87-7761-90DE-6405-FAC5A1D7256D}"/>
              </a:ext>
            </a:extLst>
          </p:cNvPr>
          <p:cNvPicPr>
            <a:picLocks noChangeAspect="1"/>
          </p:cNvPicPr>
          <p:nvPr/>
        </p:nvPicPr>
        <p:blipFill>
          <a:blip r:embed="rId3"/>
          <a:stretch>
            <a:fillRect/>
          </a:stretch>
        </p:blipFill>
        <p:spPr>
          <a:xfrm>
            <a:off x="2666" y="577414"/>
            <a:ext cx="9141334" cy="5142668"/>
          </a:xfrm>
          <a:prstGeom prst="rect">
            <a:avLst/>
          </a:prstGeom>
        </p:spPr>
      </p:pic>
    </p:spTree>
    <p:extLst>
      <p:ext uri="{BB962C8B-B14F-4D97-AF65-F5344CB8AC3E}">
        <p14:creationId xmlns:p14="http://schemas.microsoft.com/office/powerpoint/2010/main" val="3988247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56B4-3302-7D1A-A81B-DCD29BB76C84}"/>
              </a:ext>
            </a:extLst>
          </p:cNvPr>
          <p:cNvSpPr>
            <a:spLocks noGrp="1"/>
          </p:cNvSpPr>
          <p:nvPr>
            <p:ph type="title"/>
          </p:nvPr>
        </p:nvSpPr>
        <p:spPr>
          <a:xfrm>
            <a:off x="628650" y="365125"/>
            <a:ext cx="7886700" cy="1780916"/>
          </a:xfrm>
        </p:spPr>
        <p:txBody>
          <a:bodyPr/>
          <a:lstStyle/>
          <a:p>
            <a:pPr algn="ctr"/>
            <a:r>
              <a:rPr lang="en-GB" dirty="0"/>
              <a:t>Week 9 Guest Lecturer:</a:t>
            </a:r>
            <a:br>
              <a:rPr lang="en-GB" dirty="0"/>
            </a:br>
            <a:r>
              <a:rPr lang="en-GB" dirty="0"/>
              <a:t> </a:t>
            </a:r>
            <a:br>
              <a:rPr lang="en-GB" dirty="0"/>
            </a:br>
            <a:r>
              <a:rPr lang="en-GB" b="1" dirty="0"/>
              <a:t>Andy Downton</a:t>
            </a:r>
            <a:br>
              <a:rPr lang="en-GB" dirty="0"/>
            </a:br>
            <a:r>
              <a:rPr lang="en-GB" sz="3600" i="1" dirty="0"/>
              <a:t>Founder of ‘Burnt Chocolate Consultancy’</a:t>
            </a:r>
            <a:endParaRPr lang="en-GB" i="1" dirty="0"/>
          </a:p>
        </p:txBody>
      </p:sp>
      <p:pic>
        <p:nvPicPr>
          <p:cNvPr id="5" name="Content Placeholder 4">
            <a:extLst>
              <a:ext uri="{FF2B5EF4-FFF2-40B4-BE49-F238E27FC236}">
                <a16:creationId xmlns:a16="http://schemas.microsoft.com/office/drawing/2014/main" id="{ADF9B5EC-5EAB-3D5A-69B8-8486EBEFE0DF}"/>
              </a:ext>
            </a:extLst>
          </p:cNvPr>
          <p:cNvPicPr>
            <a:picLocks noGrp="1" noChangeAspect="1"/>
          </p:cNvPicPr>
          <p:nvPr>
            <p:ph idx="1"/>
          </p:nvPr>
        </p:nvPicPr>
        <p:blipFill>
          <a:blip r:embed="rId3"/>
          <a:stretch>
            <a:fillRect/>
          </a:stretch>
        </p:blipFill>
        <p:spPr>
          <a:xfrm>
            <a:off x="1647417" y="3021296"/>
            <a:ext cx="5849166" cy="244826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027493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DE252-3528-E4C5-46F1-1E0488DAA420}"/>
              </a:ext>
            </a:extLst>
          </p:cNvPr>
          <p:cNvSpPr>
            <a:spLocks noGrp="1"/>
          </p:cNvSpPr>
          <p:nvPr>
            <p:ph type="title"/>
          </p:nvPr>
        </p:nvSpPr>
        <p:spPr>
          <a:xfrm>
            <a:off x="628650" y="365126"/>
            <a:ext cx="7886700" cy="754548"/>
          </a:xfrm>
        </p:spPr>
        <p:txBody>
          <a:bodyPr/>
          <a:lstStyle/>
          <a:p>
            <a:pPr algn="ctr"/>
            <a:r>
              <a:rPr lang="en-GB" b="1" dirty="0"/>
              <a:t>One to one sessions</a:t>
            </a:r>
          </a:p>
        </p:txBody>
      </p:sp>
      <p:pic>
        <p:nvPicPr>
          <p:cNvPr id="5" name="Content Placeholder 4">
            <a:extLst>
              <a:ext uri="{FF2B5EF4-FFF2-40B4-BE49-F238E27FC236}">
                <a16:creationId xmlns:a16="http://schemas.microsoft.com/office/drawing/2014/main" id="{C7F4823B-869D-132A-E1B0-355EE73B4365}"/>
              </a:ext>
            </a:extLst>
          </p:cNvPr>
          <p:cNvPicPr>
            <a:picLocks noGrp="1" noChangeAspect="1"/>
          </p:cNvPicPr>
          <p:nvPr>
            <p:ph idx="1"/>
          </p:nvPr>
        </p:nvPicPr>
        <p:blipFill>
          <a:blip r:embed="rId3"/>
          <a:stretch>
            <a:fillRect/>
          </a:stretch>
        </p:blipFill>
        <p:spPr>
          <a:xfrm>
            <a:off x="35471" y="2273829"/>
            <a:ext cx="9144656" cy="2310342"/>
          </a:xfrm>
        </p:spPr>
      </p:pic>
    </p:spTree>
    <p:extLst>
      <p:ext uri="{BB962C8B-B14F-4D97-AF65-F5344CB8AC3E}">
        <p14:creationId xmlns:p14="http://schemas.microsoft.com/office/powerpoint/2010/main" val="745413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215979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B51ED-727F-49CE-991E-EB4B9A88A255}"/>
              </a:ext>
            </a:extLst>
          </p:cNvPr>
          <p:cNvSpPr>
            <a:spLocks noGrp="1"/>
          </p:cNvSpPr>
          <p:nvPr>
            <p:ph type="title"/>
          </p:nvPr>
        </p:nvSpPr>
        <p:spPr>
          <a:xfrm>
            <a:off x="384285" y="1045030"/>
            <a:ext cx="8058149" cy="4078764"/>
          </a:xfrm>
        </p:spPr>
        <p:txBody>
          <a:bodyPr/>
          <a:lstStyle/>
          <a:p>
            <a:pPr algn="ctr"/>
            <a:r>
              <a:rPr lang="en-GB" sz="3200" b="1" dirty="0"/>
              <a:t>Your Assignment</a:t>
            </a:r>
            <a:br>
              <a:rPr lang="en-GB" sz="2000" dirty="0"/>
            </a:br>
            <a:br>
              <a:rPr lang="en-GB" sz="2000" dirty="0"/>
            </a:br>
            <a:r>
              <a:rPr lang="en-GB" sz="2800" dirty="0"/>
              <a:t>Now let’s look at the assignment brief and how to structure your report. </a:t>
            </a:r>
            <a:br>
              <a:rPr lang="en-GB" sz="2800" dirty="0"/>
            </a:br>
            <a:endParaRPr lang="en-GB" sz="2000" dirty="0"/>
          </a:p>
        </p:txBody>
      </p:sp>
      <p:pic>
        <p:nvPicPr>
          <p:cNvPr id="3" name="Picture 2">
            <a:extLst>
              <a:ext uri="{FF2B5EF4-FFF2-40B4-BE49-F238E27FC236}">
                <a16:creationId xmlns:a16="http://schemas.microsoft.com/office/drawing/2014/main" id="{DD0F1FA1-842D-4B76-A24B-881D9D8373D7}"/>
              </a:ext>
            </a:extLst>
          </p:cNvPr>
          <p:cNvPicPr>
            <a:picLocks noChangeAspect="1"/>
          </p:cNvPicPr>
          <p:nvPr/>
        </p:nvPicPr>
        <p:blipFill>
          <a:blip r:embed="rId2"/>
          <a:stretch>
            <a:fillRect/>
          </a:stretch>
        </p:blipFill>
        <p:spPr>
          <a:xfrm>
            <a:off x="1547664" y="2708920"/>
            <a:ext cx="6371323" cy="2711769"/>
          </a:xfrm>
          <a:prstGeom prst="rect">
            <a:avLst/>
          </a:prstGeom>
        </p:spPr>
      </p:pic>
    </p:spTree>
    <p:extLst>
      <p:ext uri="{BB962C8B-B14F-4D97-AF65-F5344CB8AC3E}">
        <p14:creationId xmlns:p14="http://schemas.microsoft.com/office/powerpoint/2010/main" val="1425361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89820-651B-B4A5-CA06-E630F9E258E8}"/>
              </a:ext>
            </a:extLst>
          </p:cNvPr>
          <p:cNvSpPr>
            <a:spLocks noGrp="1"/>
          </p:cNvSpPr>
          <p:nvPr>
            <p:ph type="title"/>
          </p:nvPr>
        </p:nvSpPr>
        <p:spPr>
          <a:xfrm>
            <a:off x="-31737" y="1563329"/>
            <a:ext cx="3586641" cy="389234"/>
          </a:xfrm>
        </p:spPr>
        <p:txBody>
          <a:bodyPr vert="horz" lIns="91440" tIns="45720" rIns="91440" bIns="45720" rtlCol="0" anchor="ctr">
            <a:normAutofit fontScale="90000"/>
          </a:bodyPr>
          <a:lstStyle/>
          <a:p>
            <a:pPr marL="0" indent="0" algn="r"/>
            <a:r>
              <a:rPr lang="en-US" sz="4900" b="1" dirty="0">
                <a:solidFill>
                  <a:schemeClr val="bg1"/>
                </a:solidFill>
              </a:rPr>
              <a:t>ASSESSMENT</a:t>
            </a:r>
            <a:br>
              <a:rPr lang="en-US" sz="5300" b="1" dirty="0">
                <a:solidFill>
                  <a:schemeClr val="bg1"/>
                </a:solidFill>
              </a:rPr>
            </a:br>
            <a:br>
              <a:rPr lang="en-US" sz="2600" dirty="0">
                <a:solidFill>
                  <a:schemeClr val="bg1"/>
                </a:solidFill>
                <a:effectLst/>
              </a:rPr>
            </a:br>
            <a:endParaRPr lang="en-US" sz="2600" dirty="0">
              <a:solidFill>
                <a:schemeClr val="bg1"/>
              </a:solidFill>
            </a:endParaRPr>
          </a:p>
        </p:txBody>
      </p:sp>
      <p:cxnSp>
        <p:nvCxnSpPr>
          <p:cNvPr id="17" name="Straight Connector 16">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7F08B9-20A2-55B6-00D5-35E0536FDCFB}"/>
              </a:ext>
            </a:extLst>
          </p:cNvPr>
          <p:cNvSpPr>
            <a:spLocks noGrp="1"/>
          </p:cNvSpPr>
          <p:nvPr>
            <p:ph sz="half" idx="2"/>
          </p:nvPr>
        </p:nvSpPr>
        <p:spPr>
          <a:xfrm>
            <a:off x="4203290" y="506727"/>
            <a:ext cx="4138275" cy="1526741"/>
          </a:xfrm>
        </p:spPr>
        <p:txBody>
          <a:bodyPr vert="horz" lIns="91440" tIns="45720" rIns="91440" bIns="45720" rtlCol="0" anchor="ctr">
            <a:normAutofit/>
          </a:bodyPr>
          <a:lstStyle/>
          <a:p>
            <a:pPr marL="0" indent="0">
              <a:buNone/>
            </a:pPr>
            <a:r>
              <a:rPr lang="en-US" sz="3200" b="1" dirty="0">
                <a:solidFill>
                  <a:schemeClr val="bg1"/>
                </a:solidFill>
              </a:rPr>
              <a:t>Deadline date:</a:t>
            </a:r>
          </a:p>
          <a:p>
            <a:pPr marL="0" indent="0">
              <a:buNone/>
            </a:pPr>
            <a:r>
              <a:rPr lang="en-US" sz="3200" b="1" dirty="0">
                <a:solidFill>
                  <a:schemeClr val="bg1"/>
                </a:solidFill>
              </a:rPr>
              <a:t>24</a:t>
            </a:r>
            <a:r>
              <a:rPr lang="en-US" sz="3200" b="1" baseline="30000" dirty="0">
                <a:solidFill>
                  <a:schemeClr val="bg1"/>
                </a:solidFill>
              </a:rPr>
              <a:t>th</a:t>
            </a:r>
            <a:r>
              <a:rPr lang="en-US" sz="3200" b="1" dirty="0">
                <a:solidFill>
                  <a:schemeClr val="bg1"/>
                </a:solidFill>
              </a:rPr>
              <a:t> March, by 23h55</a:t>
            </a:r>
            <a:endParaRPr lang="en-US" sz="1900" dirty="0">
              <a:solidFill>
                <a:schemeClr val="bg1"/>
              </a:solidFill>
            </a:endParaRPr>
          </a:p>
        </p:txBody>
      </p:sp>
      <p:pic>
        <p:nvPicPr>
          <p:cNvPr id="6" name="Picture 5">
            <a:extLst>
              <a:ext uri="{FF2B5EF4-FFF2-40B4-BE49-F238E27FC236}">
                <a16:creationId xmlns:a16="http://schemas.microsoft.com/office/drawing/2014/main" id="{C4A4224C-C3AB-0F7B-DD45-20F9598B6092}"/>
              </a:ext>
            </a:extLst>
          </p:cNvPr>
          <p:cNvPicPr>
            <a:picLocks noChangeAspect="1"/>
          </p:cNvPicPr>
          <p:nvPr/>
        </p:nvPicPr>
        <p:blipFill>
          <a:blip r:embed="rId3"/>
          <a:stretch>
            <a:fillRect/>
          </a:stretch>
        </p:blipFill>
        <p:spPr>
          <a:xfrm>
            <a:off x="4970206" y="2453116"/>
            <a:ext cx="4169610" cy="2574734"/>
          </a:xfrm>
          <a:prstGeom prst="ellipse">
            <a:avLst/>
          </a:prstGeom>
          <a:ln>
            <a:noFill/>
          </a:ln>
          <a:effectLst>
            <a:softEdge rad="112500"/>
          </a:effectLst>
        </p:spPr>
      </p:pic>
      <p:graphicFrame>
        <p:nvGraphicFramePr>
          <p:cNvPr id="5" name="Content Placeholder 4">
            <a:extLst>
              <a:ext uri="{FF2B5EF4-FFF2-40B4-BE49-F238E27FC236}">
                <a16:creationId xmlns:a16="http://schemas.microsoft.com/office/drawing/2014/main" id="{A12F8B43-6A2E-D4A7-D5C7-D2352B856F39}"/>
              </a:ext>
            </a:extLst>
          </p:cNvPr>
          <p:cNvGraphicFramePr>
            <a:graphicFrameLocks noGrp="1"/>
          </p:cNvGraphicFramePr>
          <p:nvPr>
            <p:ph sz="half" idx="1"/>
            <p:extLst>
              <p:ext uri="{D42A27DB-BD31-4B8C-83A1-F6EECF244321}">
                <p14:modId xmlns:p14="http://schemas.microsoft.com/office/powerpoint/2010/main" val="3246958276"/>
              </p:ext>
            </p:extLst>
          </p:nvPr>
        </p:nvGraphicFramePr>
        <p:xfrm>
          <a:off x="294980" y="2719937"/>
          <a:ext cx="4675225" cy="2574734"/>
        </p:xfrm>
        <a:graphic>
          <a:graphicData uri="http://schemas.openxmlformats.org/drawingml/2006/table">
            <a:tbl>
              <a:tblPr firstRow="1" bandRow="1">
                <a:tableStyleId>{5C22544A-7EE6-4342-B048-85BDC9FD1C3A}</a:tableStyleId>
              </a:tblPr>
              <a:tblGrid>
                <a:gridCol w="1917278">
                  <a:extLst>
                    <a:ext uri="{9D8B030D-6E8A-4147-A177-3AD203B41FA5}">
                      <a16:colId xmlns:a16="http://schemas.microsoft.com/office/drawing/2014/main" val="2184306891"/>
                    </a:ext>
                  </a:extLst>
                </a:gridCol>
                <a:gridCol w="1209368">
                  <a:extLst>
                    <a:ext uri="{9D8B030D-6E8A-4147-A177-3AD203B41FA5}">
                      <a16:colId xmlns:a16="http://schemas.microsoft.com/office/drawing/2014/main" val="2437925883"/>
                    </a:ext>
                  </a:extLst>
                </a:gridCol>
                <a:gridCol w="1548579">
                  <a:extLst>
                    <a:ext uri="{9D8B030D-6E8A-4147-A177-3AD203B41FA5}">
                      <a16:colId xmlns:a16="http://schemas.microsoft.com/office/drawing/2014/main" val="3758630763"/>
                    </a:ext>
                  </a:extLst>
                </a:gridCol>
              </a:tblGrid>
              <a:tr h="1414433">
                <a:tc>
                  <a:txBody>
                    <a:bodyPr/>
                    <a:lstStyle/>
                    <a:p>
                      <a:pPr algn="ctr"/>
                      <a:r>
                        <a:rPr lang="en-GB" sz="2400" dirty="0">
                          <a:solidFill>
                            <a:schemeClr val="tx1"/>
                          </a:solidFill>
                        </a:rPr>
                        <a:t>Mode of Assessment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Volume</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Weighting</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798678"/>
                  </a:ext>
                </a:extLst>
              </a:tr>
              <a:tr h="1160301">
                <a:tc>
                  <a:txBody>
                    <a:bodyPr/>
                    <a:lstStyle/>
                    <a:p>
                      <a:pPr algn="ctr"/>
                      <a:r>
                        <a:rPr lang="en-GB" sz="2400"/>
                        <a:t>Consultancy Report</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b="1" dirty="0">
                          <a:solidFill>
                            <a:schemeClr val="tx1"/>
                          </a:solidFill>
                        </a:rPr>
                        <a:t>6000 words</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solidFill>
                            <a:schemeClr val="tx1"/>
                          </a:solidFill>
                        </a:rPr>
                        <a:t>100%</a:t>
                      </a:r>
                    </a:p>
                  </a:txBody>
                  <a:tcPr marL="105912" marR="105912" marT="52956" marB="5295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6893364"/>
                  </a:ext>
                </a:extLst>
              </a:tr>
            </a:tbl>
          </a:graphicData>
        </a:graphic>
      </p:graphicFrame>
    </p:spTree>
    <p:extLst>
      <p:ext uri="{BB962C8B-B14F-4D97-AF65-F5344CB8AC3E}">
        <p14:creationId xmlns:p14="http://schemas.microsoft.com/office/powerpoint/2010/main" val="1474722510"/>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893183" y="414704"/>
            <a:ext cx="7357634" cy="1559902"/>
          </a:xfrm>
        </p:spPr>
        <p:txBody>
          <a:bodyPr/>
          <a:lstStyle/>
          <a:p>
            <a:r>
              <a:rPr lang="en-GB" sz="4000" b="1" dirty="0">
                <a:solidFill>
                  <a:srgbClr val="002060"/>
                </a:solidFill>
                <a:latin typeface="Arial" panose="020B0604020202020204" pitchFamily="34" charset="0"/>
                <a:ea typeface="Calibri" panose="020F0502020204030204" pitchFamily="34" charset="0"/>
              </a:rPr>
              <a:t>What is a consulting report?</a:t>
            </a:r>
            <a:br>
              <a:rPr lang="en-GB" sz="4000" dirty="0">
                <a:solidFill>
                  <a:srgbClr val="002060"/>
                </a:solidFill>
                <a:latin typeface="Calibri" panose="020F0502020204030204" pitchFamily="34" charset="0"/>
                <a:ea typeface="Calibri" panose="020F0502020204030204" pitchFamily="34" charset="0"/>
              </a:rPr>
            </a:br>
            <a:endParaRPr lang="en-GB" sz="4000"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74649" y="1755775"/>
            <a:ext cx="4629150" cy="3346450"/>
          </a:xfrm>
        </p:spPr>
        <p:txBody>
          <a:bodyPr/>
          <a:lstStyle/>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A consulting report is usually prepared by an expert for a client or company that doesn’t have the time or knowledge to do the necessary research and write up a report.</a:t>
            </a: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 Preparing reports is usually part of a consultant’s job description.</a:t>
            </a:r>
            <a:endParaRPr lang="en-GB" sz="2000" i="1" dirty="0">
              <a:solidFill>
                <a:srgbClr val="444444"/>
              </a:solidFill>
              <a:latin typeface="Arial" panose="020B0604020202020204" pitchFamily="34" charset="0"/>
              <a:ea typeface="Calibri" panose="020F0502020204030204" pitchFamily="34" charset="0"/>
            </a:endParaRPr>
          </a:p>
          <a:p>
            <a:pPr marL="0" indent="0" algn="just" fontAlgn="base">
              <a:lnSpc>
                <a:spcPct val="100000"/>
              </a:lnSpc>
              <a:spcAft>
                <a:spcPts val="1000"/>
              </a:spcAft>
              <a:buNone/>
            </a:pPr>
            <a:r>
              <a:rPr lang="en-GB" sz="2000" i="1" dirty="0">
                <a:solidFill>
                  <a:srgbClr val="444444"/>
                </a:solidFill>
                <a:effectLst/>
                <a:latin typeface="Arial" panose="020B0604020202020204" pitchFamily="34" charset="0"/>
                <a:ea typeface="Calibri" panose="020F0502020204030204" pitchFamily="34" charset="0"/>
              </a:rPr>
              <a:t>Let's look now as to how to start your assignment!</a:t>
            </a:r>
            <a:endParaRPr lang="en-GB" sz="2000" dirty="0">
              <a:effectLst/>
              <a:latin typeface="Calibri" panose="020F0502020204030204" pitchFamily="34" charset="0"/>
              <a:ea typeface="Calibri" panose="020F0502020204030204" pitchFamily="34" charset="0"/>
            </a:endParaRPr>
          </a:p>
          <a:p>
            <a:endParaRPr lang="en-GB" dirty="0"/>
          </a:p>
        </p:txBody>
      </p:sp>
      <p:pic>
        <p:nvPicPr>
          <p:cNvPr id="5" name="Content Placeholder 5">
            <a:extLst>
              <a:ext uri="{FF2B5EF4-FFF2-40B4-BE49-F238E27FC236}">
                <a16:creationId xmlns:a16="http://schemas.microsoft.com/office/drawing/2014/main" id="{7E09D6C7-33AA-4562-9FB5-090F188DE9B1}"/>
              </a:ext>
            </a:extLst>
          </p:cNvPr>
          <p:cNvPicPr>
            <a:picLocks noGrp="1" noChangeAspect="1"/>
          </p:cNvPicPr>
          <p:nvPr>
            <p:ph sz="half" idx="1"/>
          </p:nvPr>
        </p:nvPicPr>
        <p:blipFill>
          <a:blip r:embed="rId3"/>
          <a:stretch>
            <a:fillRect/>
          </a:stretch>
        </p:blipFill>
        <p:spPr>
          <a:xfrm>
            <a:off x="213858" y="2131279"/>
            <a:ext cx="4060791" cy="2368795"/>
          </a:xfrm>
          <a:prstGeom prst="ellipse">
            <a:avLst/>
          </a:prstGeom>
          <a:ln>
            <a:noFill/>
          </a:ln>
          <a:effectLst>
            <a:softEdge rad="112500"/>
          </a:effectLst>
        </p:spPr>
      </p:pic>
    </p:spTree>
    <p:extLst>
      <p:ext uri="{BB962C8B-B14F-4D97-AF65-F5344CB8AC3E}">
        <p14:creationId xmlns:p14="http://schemas.microsoft.com/office/powerpoint/2010/main" val="3937253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453224" y="3752849"/>
            <a:ext cx="8237551" cy="1822041"/>
          </a:xfrm>
        </p:spPr>
        <p:txBody>
          <a:bodyPr vert="horz" lIns="91440" tIns="45720" rIns="91440" bIns="45720" rtlCol="0" anchor="ctr">
            <a:normAutofit/>
          </a:bodyPr>
          <a:lstStyle/>
          <a:p>
            <a:r>
              <a:rPr lang="en-US" sz="3100" b="1" dirty="0"/>
              <a:t>Your REPORT must stand out, here are some industry examples</a:t>
            </a:r>
            <a:endParaRPr lang="en-US" sz="3100" dirty="0"/>
          </a:p>
        </p:txBody>
      </p:sp>
      <p:pic>
        <p:nvPicPr>
          <p:cNvPr id="5" name="Picture 4" descr="A screenshot of a computer&#10;&#10;Description automatically generated with low confidence">
            <a:extLst>
              <a:ext uri="{FF2B5EF4-FFF2-40B4-BE49-F238E27FC236}">
                <a16:creationId xmlns:a16="http://schemas.microsoft.com/office/drawing/2014/main" id="{B791FC85-A287-41C5-B4C5-89B22A288D66}"/>
              </a:ext>
            </a:extLst>
          </p:cNvPr>
          <p:cNvPicPr>
            <a:picLocks noChangeAspect="1"/>
          </p:cNvPicPr>
          <p:nvPr/>
        </p:nvPicPr>
        <p:blipFill rotWithShape="1">
          <a:blip r:embed="rId3"/>
          <a:srcRect t="2538" b="253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921581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2811D5D-0ECB-9D91-38D7-B673356DE897}"/>
              </a:ext>
            </a:extLst>
          </p:cNvPr>
          <p:cNvSpPr txBox="1"/>
          <p:nvPr/>
        </p:nvSpPr>
        <p:spPr>
          <a:xfrm>
            <a:off x="356000" y="526135"/>
            <a:ext cx="3186754"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spc="30" dirty="0">
                <a:solidFill>
                  <a:schemeClr val="tx1"/>
                </a:solidFill>
                <a:effectLst/>
                <a:latin typeface="+mj-lt"/>
                <a:ea typeface="+mj-ea"/>
                <a:cs typeface="+mj-cs"/>
              </a:rPr>
              <a:t>Design tips for consulting report cover pages:</a:t>
            </a:r>
            <a:endParaRPr lang="en-US" sz="2800" kern="1200" dirty="0">
              <a:solidFill>
                <a:schemeClr val="tx1"/>
              </a:solidFill>
              <a:effectLst/>
              <a:latin typeface="+mj-lt"/>
              <a:ea typeface="+mj-ea"/>
              <a:cs typeface="+mj-cs"/>
            </a:endParaRPr>
          </a:p>
          <a:p>
            <a:pPr defTabSz="914400">
              <a:lnSpc>
                <a:spcPct val="90000"/>
              </a:lnSpc>
              <a:spcBef>
                <a:spcPct val="0"/>
              </a:spcBef>
              <a:spcAft>
                <a:spcPts val="600"/>
              </a:spcAft>
            </a:pPr>
            <a:endParaRPr lang="en-US" sz="2800" kern="1200" dirty="0">
              <a:solidFill>
                <a:schemeClr val="tx1"/>
              </a:solidFill>
              <a:latin typeface="+mj-lt"/>
              <a:ea typeface="+mj-ea"/>
              <a:cs typeface="+mj-cs"/>
            </a:endParaRPr>
          </a:p>
        </p:txBody>
      </p:sp>
      <p:sp>
        <p:nvSpPr>
          <p:cNvPr id="4" name="Content Placeholder 3">
            <a:extLst>
              <a:ext uri="{FF2B5EF4-FFF2-40B4-BE49-F238E27FC236}">
                <a16:creationId xmlns:a16="http://schemas.microsoft.com/office/drawing/2014/main" id="{97FC47C7-6759-414D-B354-4F3639E22E02}"/>
              </a:ext>
            </a:extLst>
          </p:cNvPr>
          <p:cNvSpPr>
            <a:spLocks noGrp="1"/>
          </p:cNvSpPr>
          <p:nvPr>
            <p:ph sz="half" idx="2"/>
          </p:nvPr>
        </p:nvSpPr>
        <p:spPr>
          <a:xfrm>
            <a:off x="358683" y="2075570"/>
            <a:ext cx="3184071" cy="3181684"/>
          </a:xfrm>
        </p:spPr>
        <p:txBody>
          <a:bodyPr vert="horz" lIns="91440" tIns="45720" rIns="91440" bIns="45720" rtlCol="0" anchor="t">
            <a:noAutofit/>
          </a:bodyPr>
          <a:lstStyle/>
          <a:p>
            <a:r>
              <a:rPr lang="en-US" sz="1800" dirty="0">
                <a:effectLst/>
              </a:rPr>
              <a:t>Use clean, conservative fonts</a:t>
            </a:r>
          </a:p>
          <a:p>
            <a:r>
              <a:rPr lang="en-US" sz="1800" dirty="0">
                <a:effectLst/>
              </a:rPr>
              <a:t>Avoid handwritten or calligraphy-style fonts</a:t>
            </a:r>
          </a:p>
          <a:p>
            <a:r>
              <a:rPr lang="en-US" sz="1800" dirty="0">
                <a:effectLst/>
              </a:rPr>
              <a:t>Brand your cover page template by using the client’s logo, brand colours and font</a:t>
            </a:r>
          </a:p>
          <a:p>
            <a:r>
              <a:rPr lang="en-US" sz="1800" dirty="0">
                <a:effectLst/>
              </a:rPr>
              <a:t>Choose the colour scheme, icons, font and images that you use in your consulting report cover page carefully.</a:t>
            </a:r>
          </a:p>
          <a:p>
            <a:r>
              <a:rPr lang="en-US" sz="1800" b="1" dirty="0">
                <a:effectLst/>
              </a:rPr>
              <a:t>Optional: use photos to set the tone for the report’s content.</a:t>
            </a:r>
            <a:endParaRPr lang="en-US" sz="1800" dirty="0"/>
          </a:p>
        </p:txBody>
      </p:sp>
      <p:sp>
        <p:nvSpPr>
          <p:cNvPr id="21" name="Freeform: Shape 2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B0E80BF9-929A-1711-919C-F8EF6B80DC4E}"/>
              </a:ext>
            </a:extLst>
          </p:cNvPr>
          <p:cNvPicPr>
            <a:picLocks noChangeAspect="1"/>
          </p:cNvPicPr>
          <p:nvPr/>
        </p:nvPicPr>
        <p:blipFill rotWithShape="1">
          <a:blip r:embed="rId3"/>
          <a:srcRect l="11209" r="8243" b="-2"/>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23" name="Freeform: Shape 2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3239B738-98EA-2395-F54D-50AB6C9AA935}"/>
              </a:ext>
            </a:extLst>
          </p:cNvPr>
          <p:cNvPicPr>
            <a:picLocks noChangeAspect="1"/>
          </p:cNvPicPr>
          <p:nvPr/>
        </p:nvPicPr>
        <p:blipFill rotWithShape="1">
          <a:blip r:embed="rId4"/>
          <a:srcRect t="14418" r="3" b="8774"/>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5042843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fade">
                                      <p:cBhvr>
                                        <p:cTn id="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4CD97-6806-489D-809B-60DCEE1B2F5B}"/>
              </a:ext>
            </a:extLst>
          </p:cNvPr>
          <p:cNvSpPr>
            <a:spLocks noGrp="1"/>
          </p:cNvSpPr>
          <p:nvPr>
            <p:ph type="title"/>
          </p:nvPr>
        </p:nvSpPr>
        <p:spPr>
          <a:xfrm>
            <a:off x="200880" y="305088"/>
            <a:ext cx="4811917" cy="580292"/>
          </a:xfrm>
        </p:spPr>
        <p:txBody>
          <a:bodyPr/>
          <a:lstStyle/>
          <a:p>
            <a:r>
              <a:rPr lang="en-GB" sz="4800" b="1" dirty="0">
                <a:solidFill>
                  <a:srgbClr val="002060"/>
                </a:solidFill>
              </a:rPr>
              <a:t>Your Front Cover</a:t>
            </a:r>
            <a:endParaRPr lang="en-GB" sz="4800" b="1" dirty="0"/>
          </a:p>
        </p:txBody>
      </p:sp>
      <p:sp>
        <p:nvSpPr>
          <p:cNvPr id="3" name="Content Placeholder 2">
            <a:extLst>
              <a:ext uri="{FF2B5EF4-FFF2-40B4-BE49-F238E27FC236}">
                <a16:creationId xmlns:a16="http://schemas.microsoft.com/office/drawing/2014/main" id="{A7063438-DF05-4B15-A0CA-8644A710AB1E}"/>
              </a:ext>
            </a:extLst>
          </p:cNvPr>
          <p:cNvSpPr>
            <a:spLocks noGrp="1"/>
          </p:cNvSpPr>
          <p:nvPr>
            <p:ph idx="1"/>
          </p:nvPr>
        </p:nvSpPr>
        <p:spPr>
          <a:xfrm>
            <a:off x="4239480" y="1037492"/>
            <a:ext cx="4629150" cy="4293333"/>
          </a:xfrm>
        </p:spPr>
        <p:txBody>
          <a:bodyPr/>
          <a:lstStyle/>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 have to name your report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Your name </a:t>
            </a:r>
            <a:r>
              <a:rPr lang="en-GB" sz="2400" dirty="0">
                <a:solidFill>
                  <a:srgbClr val="373737"/>
                </a:solidFill>
                <a:effectLst/>
                <a:latin typeface="Arial" panose="020B0604020202020204" pitchFamily="34" charset="0"/>
                <a:ea typeface="Times New Roman" panose="02020603050405020304" pitchFamily="18" charset="0"/>
              </a:rPr>
              <a:t>(and your student number)</a:t>
            </a:r>
            <a:endParaRPr lang="en-GB" sz="2400" dirty="0">
              <a:effectLst/>
              <a:latin typeface="Calibri" panose="020F0502020204030204" pitchFamily="34" charset="0"/>
              <a:ea typeface="Calibri" panose="020F0502020204030204" pitchFamily="34" charset="0"/>
            </a:endParaRP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your company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Name of client </a:t>
            </a:r>
          </a:p>
          <a:p>
            <a:pPr algn="just" fontAlgn="base">
              <a:lnSpc>
                <a:spcPct val="115000"/>
              </a:lnSpc>
              <a:spcAft>
                <a:spcPts val="1000"/>
              </a:spcAft>
            </a:pPr>
            <a:r>
              <a:rPr lang="en-GB" sz="2400" b="1" dirty="0">
                <a:solidFill>
                  <a:srgbClr val="002060"/>
                </a:solidFill>
                <a:effectLst/>
                <a:latin typeface="Arial" panose="020B0604020202020204" pitchFamily="34" charset="0"/>
                <a:ea typeface="Times New Roman" panose="02020603050405020304" pitchFamily="18" charset="0"/>
              </a:rPr>
              <a:t>Date report delivered to client</a:t>
            </a:r>
            <a:endParaRPr lang="en-GB" sz="4800" dirty="0"/>
          </a:p>
        </p:txBody>
      </p:sp>
      <p:pic>
        <p:nvPicPr>
          <p:cNvPr id="5" name="Content Placeholder 5">
            <a:extLst>
              <a:ext uri="{FF2B5EF4-FFF2-40B4-BE49-F238E27FC236}">
                <a16:creationId xmlns:a16="http://schemas.microsoft.com/office/drawing/2014/main" id="{66AF465F-D272-4920-826A-39EC991B78E7}"/>
              </a:ext>
            </a:extLst>
          </p:cNvPr>
          <p:cNvPicPr>
            <a:picLocks noChangeAspect="1"/>
          </p:cNvPicPr>
          <p:nvPr/>
        </p:nvPicPr>
        <p:blipFill>
          <a:blip r:embed="rId3"/>
          <a:stretch>
            <a:fillRect/>
          </a:stretch>
        </p:blipFill>
        <p:spPr>
          <a:xfrm>
            <a:off x="200880" y="1985719"/>
            <a:ext cx="4038600" cy="3013983"/>
          </a:xfrm>
          <a:prstGeom prst="rect">
            <a:avLst/>
          </a:prstGeom>
          <a:ln>
            <a:noFill/>
          </a:ln>
          <a:effectLst>
            <a:softEdge rad="112500"/>
          </a:effectLst>
        </p:spPr>
      </p:pic>
    </p:spTree>
    <p:extLst>
      <p:ext uri="{BB962C8B-B14F-4D97-AF65-F5344CB8AC3E}">
        <p14:creationId xmlns:p14="http://schemas.microsoft.com/office/powerpoint/2010/main" val="33109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762001" y="358109"/>
            <a:ext cx="8094616" cy="1090538"/>
          </a:xfrm>
        </p:spPr>
        <p:txBody>
          <a:bodyPr vert="horz" lIns="68580" tIns="34290" rIns="68580" bIns="34290" rtlCol="0" anchor="ctr">
            <a:noAutofit/>
          </a:bodyPr>
          <a:lstStyle/>
          <a:p>
            <a:pPr algn="ctr">
              <a:lnSpc>
                <a:spcPct val="90000"/>
              </a:lnSpc>
            </a:pPr>
            <a:r>
              <a:rPr lang="en-US" sz="5400" b="1" kern="1200" dirty="0">
                <a:solidFill>
                  <a:srgbClr val="000000"/>
                </a:solidFill>
                <a:latin typeface="+mj-lt"/>
                <a:ea typeface="+mj-ea"/>
                <a:cs typeface="+mj-cs"/>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5386751" y="1711252"/>
            <a:ext cx="3469866" cy="3435495"/>
          </a:xfrm>
        </p:spPr>
        <p:txBody>
          <a:bodyPr vert="horz" lIns="68580" tIns="34290" rIns="68580" bIns="34290" rtlCol="0" anchor="ctr">
            <a:normAutofit/>
          </a:bodyPr>
          <a:lstStyle/>
          <a:p>
            <a:pPr marL="0" indent="0">
              <a:buNone/>
            </a:pPr>
            <a:r>
              <a:rPr lang="en-GB" sz="3600" dirty="0"/>
              <a:t>What is the difference between a Hotel brand and a Hotel location?</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448647"/>
            <a:ext cx="5386751" cy="3030048"/>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mute="1">
                <p:cTn id="17" repeatCount="indefinite"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4BC-1AAC-4E40-B4AA-5B1157194BF5}"/>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a:solidFill>
                  <a:schemeClr val="tx1"/>
                </a:solidFill>
                <a:latin typeface="+mj-lt"/>
                <a:ea typeface="+mj-ea"/>
                <a:cs typeface="+mj-cs"/>
              </a:rPr>
              <a:t>Who are you… who are they?</a:t>
            </a:r>
          </a:p>
        </p:txBody>
      </p:sp>
      <p:sp>
        <p:nvSpPr>
          <p:cNvPr id="3" name="Content Placeholder 2">
            <a:extLst>
              <a:ext uri="{FF2B5EF4-FFF2-40B4-BE49-F238E27FC236}">
                <a16:creationId xmlns:a16="http://schemas.microsoft.com/office/drawing/2014/main" id="{5A258B8C-2661-47AE-BBCB-F83E8C484FE4}"/>
              </a:ext>
            </a:extLst>
          </p:cNvPr>
          <p:cNvSpPr>
            <a:spLocks noGrp="1"/>
          </p:cNvSpPr>
          <p:nvPr>
            <p:ph idx="1"/>
          </p:nvPr>
        </p:nvSpPr>
        <p:spPr>
          <a:xfrm>
            <a:off x="486698" y="2438400"/>
            <a:ext cx="2629120" cy="3785419"/>
          </a:xfrm>
        </p:spPr>
        <p:txBody>
          <a:bodyPr vert="horz" lIns="91440" tIns="45720" rIns="91440" bIns="45720" rtlCol="0">
            <a:normAutofit/>
          </a:bodyPr>
          <a:lstStyle/>
          <a:p>
            <a:pPr marL="0" indent="0">
              <a:buNone/>
            </a:pPr>
            <a:r>
              <a:rPr lang="en-US" sz="1700" dirty="0"/>
              <a:t>Think about a hotel or a department and consider what you might choose for your consulting company.</a:t>
            </a:r>
          </a:p>
          <a:p>
            <a:pPr marL="0"/>
            <a:endParaRPr lang="en-US" sz="1700" dirty="0"/>
          </a:p>
          <a:p>
            <a:pPr marL="0" indent="0">
              <a:buNone/>
            </a:pPr>
            <a:r>
              <a:rPr lang="en-US" sz="1700" i="1" dirty="0"/>
              <a:t>Type your answer in the chat box now, then we will discuss as a group the type of problems you might encounter. </a:t>
            </a:r>
          </a:p>
          <a:p>
            <a:endParaRPr lang="en-US" sz="1700" b="1" dirty="0"/>
          </a:p>
        </p:txBody>
      </p:sp>
      <p:sp>
        <p:nvSpPr>
          <p:cNvPr id="17" name="Rectangle 1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9A369A0-43D4-BBF2-D5CB-E77B5B95F7A8}"/>
              </a:ext>
            </a:extLst>
          </p:cNvPr>
          <p:cNvPicPr>
            <a:picLocks noChangeAspect="1"/>
          </p:cNvPicPr>
          <p:nvPr/>
        </p:nvPicPr>
        <p:blipFill>
          <a:blip r:embed="rId2"/>
          <a:stretch>
            <a:fillRect/>
          </a:stretch>
        </p:blipFill>
        <p:spPr>
          <a:xfrm>
            <a:off x="3842765" y="1262612"/>
            <a:ext cx="4938073" cy="3987493"/>
          </a:xfrm>
          <a:prstGeom prst="rect">
            <a:avLst/>
          </a:prstGeom>
          <a:effectLst/>
        </p:spPr>
      </p:pic>
    </p:spTree>
    <p:extLst>
      <p:ext uri="{BB962C8B-B14F-4D97-AF65-F5344CB8AC3E}">
        <p14:creationId xmlns:p14="http://schemas.microsoft.com/office/powerpoint/2010/main" val="1774439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6D2D-8CA4-418E-B20C-A08C03522A4D}"/>
              </a:ext>
            </a:extLst>
          </p:cNvPr>
          <p:cNvSpPr>
            <a:spLocks noGrp="1"/>
          </p:cNvSpPr>
          <p:nvPr>
            <p:ph type="title"/>
          </p:nvPr>
        </p:nvSpPr>
        <p:spPr>
          <a:xfrm>
            <a:off x="5427563" y="127928"/>
            <a:ext cx="2855794" cy="1582885"/>
          </a:xfrm>
        </p:spPr>
        <p:txBody>
          <a:bodyPr vert="horz" lIns="91440" tIns="45720" rIns="91440" bIns="45720" rtlCol="0" anchor="ctr">
            <a:normAutofit/>
          </a:bodyPr>
          <a:lstStyle/>
          <a:p>
            <a:r>
              <a:rPr lang="en-US" sz="4800" b="1" dirty="0"/>
              <a:t>Image is important</a:t>
            </a:r>
            <a:endParaRPr lang="en-US" sz="4800" dirty="0"/>
          </a:p>
        </p:txBody>
      </p:sp>
      <p:sp>
        <p:nvSpPr>
          <p:cNvPr id="17" name="Freeform: Shape 16">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1FB1371-190D-9FFE-3707-E1CCCE3D1613}"/>
              </a:ext>
            </a:extLst>
          </p:cNvPr>
          <p:cNvPicPr>
            <a:picLocks noChangeAspect="1"/>
          </p:cNvPicPr>
          <p:nvPr/>
        </p:nvPicPr>
        <p:blipFill rotWithShape="1">
          <a:blip r:embed="rId3"/>
          <a:srcRect l="23003" r="9600"/>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E8BEB034-A0EE-47E9-8944-AE41245C2F6A}"/>
              </a:ext>
            </a:extLst>
          </p:cNvPr>
          <p:cNvSpPr>
            <a:spLocks noGrp="1"/>
          </p:cNvSpPr>
          <p:nvPr>
            <p:ph idx="1"/>
          </p:nvPr>
        </p:nvSpPr>
        <p:spPr>
          <a:xfrm>
            <a:off x="4978932" y="2133126"/>
            <a:ext cx="3753055" cy="3181684"/>
          </a:xfrm>
        </p:spPr>
        <p:txBody>
          <a:bodyPr vert="horz" lIns="91440" tIns="45720" rIns="91440" bIns="45720" rtlCol="0" anchor="t">
            <a:normAutofit/>
          </a:bodyPr>
          <a:lstStyle/>
          <a:p>
            <a:pPr marL="0"/>
            <a:endParaRPr lang="en-US" sz="1600" dirty="0"/>
          </a:p>
          <a:p>
            <a:pPr marL="0"/>
            <a:endParaRPr lang="en-US" sz="1600" dirty="0"/>
          </a:p>
          <a:p>
            <a:pPr marL="0" indent="0">
              <a:buNone/>
            </a:pPr>
            <a:r>
              <a:rPr lang="en-US" sz="2800" b="1" i="1" dirty="0"/>
              <a:t>In this activity  select an image and upload to the chat box. </a:t>
            </a:r>
          </a:p>
          <a:p>
            <a:pPr marL="0" indent="0">
              <a:buNone/>
            </a:pPr>
            <a:r>
              <a:rPr lang="en-US" sz="2800" b="1" i="1" dirty="0"/>
              <a:t>You have a minute!</a:t>
            </a:r>
          </a:p>
          <a:p>
            <a:endParaRPr lang="en-US" sz="1600" dirty="0"/>
          </a:p>
        </p:txBody>
      </p:sp>
    </p:spTree>
    <p:extLst>
      <p:ext uri="{BB962C8B-B14F-4D97-AF65-F5344CB8AC3E}">
        <p14:creationId xmlns:p14="http://schemas.microsoft.com/office/powerpoint/2010/main" val="94020975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0195AE1-B724-7114-7743-B688243D3451}"/>
              </a:ext>
            </a:extLst>
          </p:cNvPr>
          <p:cNvSpPr txBox="1"/>
          <p:nvPr/>
        </p:nvSpPr>
        <p:spPr>
          <a:xfrm>
            <a:off x="935379" y="4645964"/>
            <a:ext cx="7270954" cy="166440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4800" b="1" dirty="0">
                <a:solidFill>
                  <a:schemeClr val="tx2"/>
                </a:solidFill>
                <a:latin typeface="+mj-lt"/>
                <a:ea typeface="+mj-ea"/>
                <a:cs typeface="+mj-cs"/>
              </a:rPr>
              <a:t>Any questions or queries? </a:t>
            </a:r>
            <a:endParaRPr lang="en-US" sz="4400" b="1" dirty="0">
              <a:solidFill>
                <a:schemeClr val="tx2"/>
              </a:solidFill>
              <a:latin typeface="+mj-lt"/>
              <a:ea typeface="+mj-ea"/>
              <a:cs typeface="+mj-cs"/>
            </a:endParaRPr>
          </a:p>
        </p:txBody>
      </p:sp>
      <p:pic>
        <p:nvPicPr>
          <p:cNvPr id="2" name="Picture 1">
            <a:extLst>
              <a:ext uri="{FF2B5EF4-FFF2-40B4-BE49-F238E27FC236}">
                <a16:creationId xmlns:a16="http://schemas.microsoft.com/office/drawing/2014/main" id="{C8CDD54A-CC5C-8ADE-140C-187DA8E76C1B}"/>
              </a:ext>
            </a:extLst>
          </p:cNvPr>
          <p:cNvPicPr>
            <a:picLocks noChangeAspect="1"/>
          </p:cNvPicPr>
          <p:nvPr/>
        </p:nvPicPr>
        <p:blipFill rotWithShape="1">
          <a:blip r:embed="rId2"/>
          <a:srcRect t="13478" b="1826"/>
          <a:stretch/>
        </p:blipFill>
        <p:spPr>
          <a:xfrm>
            <a:off x="20" y="10"/>
            <a:ext cx="9143980" cy="4201449"/>
          </a:xfrm>
          <a:prstGeom prst="rect">
            <a:avLst/>
          </a:prstGeom>
        </p:spPr>
      </p:pic>
      <p:grpSp>
        <p:nvGrpSpPr>
          <p:cNvPr id="11" name="Group 1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2" name="Freeform: Shape 1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46984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630237" y="160945"/>
            <a:ext cx="3676292" cy="668215"/>
          </a:xfrm>
        </p:spPr>
        <p:txBody>
          <a:bodyPr/>
          <a:lstStyle/>
          <a:p>
            <a:r>
              <a:rPr lang="en-GB" sz="4800" b="1" dirty="0">
                <a:solidFill>
                  <a:srgbClr val="002060"/>
                </a:solidFill>
              </a:rPr>
              <a:t>How to start:</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9" name="TextBox 8">
            <a:extLst>
              <a:ext uri="{FF2B5EF4-FFF2-40B4-BE49-F238E27FC236}">
                <a16:creationId xmlns:a16="http://schemas.microsoft.com/office/drawing/2014/main" id="{366B13F5-7571-C3DB-D038-BC19F38B4DCC}"/>
              </a:ext>
            </a:extLst>
          </p:cNvPr>
          <p:cNvSpPr txBox="1"/>
          <p:nvPr/>
        </p:nvSpPr>
        <p:spPr>
          <a:xfrm>
            <a:off x="207625" y="932465"/>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For your report you are given a structure to follow, but what skills do you think the consultant must have</a:t>
            </a:r>
          </a:p>
        </p:txBody>
      </p:sp>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t>Activity</a:t>
            </a:r>
            <a:r>
              <a:rPr lang="en-GB" sz="1800" dirty="0"/>
              <a:t>: In breakout rooms consider a friend has asked your opinion on something what personal skills do you use? … that’s consulting!</a:t>
            </a:r>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dirty="0">
                <a:solidFill>
                  <a:srgbClr val="002060"/>
                </a:solidFill>
              </a:rPr>
              <a:t>Raise your hand when you have some ideas and then we will discuss, think of some difficulties as well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589581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descr="Bubble chart&#10;&#10;Description automatically generated">
            <a:extLst>
              <a:ext uri="{FF2B5EF4-FFF2-40B4-BE49-F238E27FC236}">
                <a16:creationId xmlns:a16="http://schemas.microsoft.com/office/drawing/2014/main" id="{EA604F35-79EB-40DF-96C7-5447E7C7B295}"/>
              </a:ext>
            </a:extLst>
          </p:cNvPr>
          <p:cNvPicPr>
            <a:picLocks noGrp="1" noChangeAspect="1"/>
          </p:cNvPicPr>
          <p:nvPr>
            <p:ph sz="half" idx="2"/>
          </p:nvPr>
        </p:nvPicPr>
        <p:blipFill>
          <a:blip r:embed="rId3"/>
          <a:stretch>
            <a:fillRect/>
          </a:stretch>
        </p:blipFill>
        <p:spPr>
          <a:xfrm>
            <a:off x="216877" y="2617357"/>
            <a:ext cx="3670911" cy="2337147"/>
          </a:xfrm>
        </p:spPr>
      </p:pic>
      <p:sp>
        <p:nvSpPr>
          <p:cNvPr id="3" name="Content Placeholder 2">
            <a:extLst>
              <a:ext uri="{FF2B5EF4-FFF2-40B4-BE49-F238E27FC236}">
                <a16:creationId xmlns:a16="http://schemas.microsoft.com/office/drawing/2014/main" id="{363C8CB0-C13F-E23A-59D2-55CE88D22EC2}"/>
              </a:ext>
            </a:extLst>
          </p:cNvPr>
          <p:cNvSpPr>
            <a:spLocks noGrp="1"/>
          </p:cNvSpPr>
          <p:nvPr>
            <p:ph idx="1"/>
          </p:nvPr>
        </p:nvSpPr>
        <p:spPr>
          <a:xfrm>
            <a:off x="3887788" y="1710813"/>
            <a:ext cx="4629150" cy="4150237"/>
          </a:xfrm>
        </p:spPr>
        <p:txBody>
          <a:bodyPr/>
          <a:lstStyle/>
          <a:p>
            <a:pPr marL="0" indent="0">
              <a:buNone/>
            </a:pPr>
            <a:r>
              <a:rPr lang="en-GB" sz="2400" dirty="0"/>
              <a:t>So, you’ve got the skills, but now you don’t know what to consult on…</a:t>
            </a:r>
          </a:p>
          <a:p>
            <a:pPr marL="0" indent="0">
              <a:buNone/>
            </a:pPr>
            <a:endParaRPr lang="en-US" sz="2000" dirty="0"/>
          </a:p>
          <a:p>
            <a:pPr marL="0" indent="0">
              <a:buNone/>
            </a:pPr>
            <a:r>
              <a:rPr lang="en-GB" sz="2000" dirty="0"/>
              <a:t>Let's take some time discussing your research project theme, which probably is that of your conference presentation as well, how could that help your consultancy?</a:t>
            </a:r>
          </a:p>
          <a:p>
            <a:pPr marL="0" indent="0">
              <a:buNone/>
            </a:pPr>
            <a:endParaRPr lang="en-GB" sz="2000" dirty="0"/>
          </a:p>
          <a:p>
            <a:pPr marL="0" indent="0">
              <a:buNone/>
            </a:pPr>
            <a:r>
              <a:rPr lang="en-GB" sz="2000" i="1" dirty="0">
                <a:solidFill>
                  <a:srgbClr val="002060"/>
                </a:solidFill>
              </a:rPr>
              <a:t>Raise your hand when you have some ideas and then we will discuss</a:t>
            </a:r>
            <a:endParaRPr lang="en-US" sz="2000" dirty="0"/>
          </a:p>
          <a:p>
            <a:endParaRPr lang="en-GB" dirty="0"/>
          </a:p>
        </p:txBody>
      </p:sp>
      <p:sp>
        <p:nvSpPr>
          <p:cNvPr id="4" name="TextBox 3">
            <a:extLst>
              <a:ext uri="{FF2B5EF4-FFF2-40B4-BE49-F238E27FC236}">
                <a16:creationId xmlns:a16="http://schemas.microsoft.com/office/drawing/2014/main" id="{E99699F0-202F-53B8-CD12-D97FAC38D650}"/>
              </a:ext>
            </a:extLst>
          </p:cNvPr>
          <p:cNvSpPr txBox="1"/>
          <p:nvPr/>
        </p:nvSpPr>
        <p:spPr>
          <a:xfrm>
            <a:off x="627062" y="250723"/>
            <a:ext cx="8289926" cy="1569660"/>
          </a:xfrm>
          <a:prstGeom prst="rect">
            <a:avLst/>
          </a:prstGeom>
          <a:noFill/>
        </p:spPr>
        <p:txBody>
          <a:bodyPr wrap="square" rtlCol="0">
            <a:spAutoFit/>
          </a:bodyPr>
          <a:lstStyle/>
          <a:p>
            <a:r>
              <a:rPr lang="en-US" sz="4800" b="1" dirty="0"/>
              <a:t>Problem and issue themes to explore:</a:t>
            </a:r>
            <a:endParaRPr lang="en-GB" b="1" dirty="0"/>
          </a:p>
        </p:txBody>
      </p:sp>
    </p:spTree>
    <p:extLst>
      <p:ext uri="{BB962C8B-B14F-4D97-AF65-F5344CB8AC3E}">
        <p14:creationId xmlns:p14="http://schemas.microsoft.com/office/powerpoint/2010/main" val="8913764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CBDA-F665-4155-811E-5EEAFE9D6E82}"/>
              </a:ext>
            </a:extLst>
          </p:cNvPr>
          <p:cNvSpPr>
            <a:spLocks noGrp="1"/>
          </p:cNvSpPr>
          <p:nvPr>
            <p:ph type="title"/>
          </p:nvPr>
        </p:nvSpPr>
        <p:spPr>
          <a:xfrm>
            <a:off x="20" y="3008671"/>
            <a:ext cx="3628083" cy="3196865"/>
          </a:xfrm>
        </p:spPr>
        <p:txBody>
          <a:bodyPr vert="horz" lIns="91440" tIns="45720" rIns="91440" bIns="45720" rtlCol="0" anchor="ctr">
            <a:normAutofit/>
          </a:bodyPr>
          <a:lstStyle/>
          <a:p>
            <a:r>
              <a:rPr lang="en-US" sz="4800" b="1" dirty="0"/>
              <a:t>If we can't do, how do we know?</a:t>
            </a:r>
          </a:p>
        </p:txBody>
      </p:sp>
      <p:pic>
        <p:nvPicPr>
          <p:cNvPr id="6" name="Content Placeholder 5">
            <a:extLst>
              <a:ext uri="{FF2B5EF4-FFF2-40B4-BE49-F238E27FC236}">
                <a16:creationId xmlns:a16="http://schemas.microsoft.com/office/drawing/2014/main" id="{863AD4C8-10EC-497F-A130-C255F4D7165A}"/>
              </a:ext>
            </a:extLst>
          </p:cNvPr>
          <p:cNvPicPr>
            <a:picLocks noGrp="1" noChangeAspect="1"/>
          </p:cNvPicPr>
          <p:nvPr>
            <p:ph sz="half" idx="2"/>
          </p:nvPr>
        </p:nvPicPr>
        <p:blipFill rotWithShape="1">
          <a:blip r:embed="rId2"/>
          <a:srcRect t="39309" r="1" b="33097"/>
          <a:stretch/>
        </p:blipFill>
        <p:spPr>
          <a:xfrm>
            <a:off x="20" y="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EEB5390-DEE5-43B2-B706-1B5756AD1A6E}"/>
              </a:ext>
            </a:extLst>
          </p:cNvPr>
          <p:cNvSpPr>
            <a:spLocks noGrp="1"/>
          </p:cNvSpPr>
          <p:nvPr>
            <p:ph sz="half" idx="1"/>
          </p:nvPr>
        </p:nvSpPr>
        <p:spPr>
          <a:xfrm>
            <a:off x="3628102" y="3752850"/>
            <a:ext cx="5153943" cy="2452687"/>
          </a:xfrm>
        </p:spPr>
        <p:txBody>
          <a:bodyPr vert="horz" lIns="91440" tIns="45720" rIns="91440" bIns="45720" rtlCol="0" anchor="ctr">
            <a:normAutofit/>
          </a:bodyPr>
          <a:lstStyle/>
          <a:p>
            <a:pPr marL="0" indent="0">
              <a:buNone/>
            </a:pPr>
            <a:r>
              <a:rPr lang="en-US" sz="1800" dirty="0"/>
              <a:t>It is a reality of consultancy, that there are very few of them who have expertise or hands on experience </a:t>
            </a:r>
            <a:r>
              <a:rPr lang="en-US" sz="1800" b="1" i="1" dirty="0"/>
              <a:t>in all areas </a:t>
            </a:r>
            <a:r>
              <a:rPr lang="en-US" sz="1800" dirty="0"/>
              <a:t>that they consult on. </a:t>
            </a:r>
          </a:p>
          <a:p>
            <a:pPr marL="0" indent="0">
              <a:buNone/>
            </a:pPr>
            <a:r>
              <a:rPr lang="en-US" dirty="0"/>
              <a:t>So how do they do that? </a:t>
            </a:r>
          </a:p>
        </p:txBody>
      </p:sp>
    </p:spTree>
    <p:extLst>
      <p:ext uri="{BB962C8B-B14F-4D97-AF65-F5344CB8AC3E}">
        <p14:creationId xmlns:p14="http://schemas.microsoft.com/office/powerpoint/2010/main" val="9449502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1955" y="3710613"/>
            <a:ext cx="3167966" cy="1592874"/>
          </a:xfrm>
        </p:spPr>
        <p:txBody>
          <a:bodyPr anchor="ctr">
            <a:normAutofit/>
          </a:bodyPr>
          <a:lstStyle/>
          <a:p>
            <a:br>
              <a:rPr lang="en-GB" sz="800" dirty="0"/>
            </a:br>
            <a:br>
              <a:rPr lang="en-GB" sz="800" dirty="0"/>
            </a:br>
            <a:br>
              <a:rPr lang="en-GB" sz="800" dirty="0"/>
            </a:br>
            <a:br>
              <a:rPr lang="en-GB" sz="800" dirty="0"/>
            </a:br>
            <a:br>
              <a:rPr lang="en-GB" sz="800" dirty="0"/>
            </a:br>
            <a:br>
              <a:rPr lang="en-GB" sz="800" dirty="0"/>
            </a:br>
            <a:br>
              <a:rPr lang="en-GB" sz="800" dirty="0"/>
            </a:br>
            <a:br>
              <a:rPr lang="en-GB" sz="800" dirty="0"/>
            </a:br>
            <a:br>
              <a:rPr lang="en-GB" sz="1600" b="1" i="1" dirty="0"/>
            </a:br>
            <a:endParaRPr lang="en-GB" sz="800" b="1" i="1" dirty="0"/>
          </a:p>
        </p:txBody>
      </p:sp>
      <p:sp>
        <p:nvSpPr>
          <p:cNvPr id="3" name="Content Placeholder 2"/>
          <p:cNvSpPr>
            <a:spLocks noGrp="1"/>
          </p:cNvSpPr>
          <p:nvPr>
            <p:ph idx="1"/>
          </p:nvPr>
        </p:nvSpPr>
        <p:spPr>
          <a:xfrm>
            <a:off x="3587262" y="3752850"/>
            <a:ext cx="5194784" cy="2452687"/>
          </a:xfrm>
        </p:spPr>
        <p:txBody>
          <a:bodyPr anchor="ctr">
            <a:normAutofit/>
          </a:bodyPr>
          <a:lstStyle/>
          <a:p>
            <a:pPr marL="0" indent="0">
              <a:buNone/>
            </a:pPr>
            <a:endParaRPr lang="en-GB" sz="1600" dirty="0"/>
          </a:p>
          <a:p>
            <a:pPr marL="0" indent="0">
              <a:buNone/>
            </a:pPr>
            <a:endParaRPr lang="en-GB" sz="1600" dirty="0"/>
          </a:p>
          <a:p>
            <a:pPr marL="0" indent="0">
              <a:buNone/>
            </a:pPr>
            <a:endParaRPr lang="en-GB" sz="1600" dirty="0"/>
          </a:p>
        </p:txBody>
      </p:sp>
      <p:pic>
        <p:nvPicPr>
          <p:cNvPr id="6" name="Picture 5">
            <a:extLst>
              <a:ext uri="{FF2B5EF4-FFF2-40B4-BE49-F238E27FC236}">
                <a16:creationId xmlns:a16="http://schemas.microsoft.com/office/drawing/2014/main" id="{925869F2-35E7-5AAC-3F8D-D7143911A863}"/>
              </a:ext>
            </a:extLst>
          </p:cNvPr>
          <p:cNvPicPr>
            <a:picLocks noChangeAspect="1"/>
          </p:cNvPicPr>
          <p:nvPr/>
        </p:nvPicPr>
        <p:blipFill>
          <a:blip r:embed="rId3"/>
          <a:stretch>
            <a:fillRect/>
          </a:stretch>
        </p:blipFill>
        <p:spPr>
          <a:xfrm>
            <a:off x="361954" y="1652387"/>
            <a:ext cx="3962743" cy="2682472"/>
          </a:xfrm>
          <a:prstGeom prst="rect">
            <a:avLst/>
          </a:prstGeom>
          <a:ln>
            <a:noFill/>
          </a:ln>
          <a:effectLst>
            <a:softEdge rad="112500"/>
          </a:effectLst>
        </p:spPr>
      </p:pic>
      <p:sp>
        <p:nvSpPr>
          <p:cNvPr id="7" name="TextBox 6">
            <a:extLst>
              <a:ext uri="{FF2B5EF4-FFF2-40B4-BE49-F238E27FC236}">
                <a16:creationId xmlns:a16="http://schemas.microsoft.com/office/drawing/2014/main" id="{74CE55C4-F960-6CF1-20FD-2EE4197D1AE2}"/>
              </a:ext>
            </a:extLst>
          </p:cNvPr>
          <p:cNvSpPr txBox="1"/>
          <p:nvPr/>
        </p:nvSpPr>
        <p:spPr>
          <a:xfrm>
            <a:off x="389783" y="221226"/>
            <a:ext cx="3167965" cy="830997"/>
          </a:xfrm>
          <a:prstGeom prst="rect">
            <a:avLst/>
          </a:prstGeom>
          <a:noFill/>
        </p:spPr>
        <p:txBody>
          <a:bodyPr wrap="square" rtlCol="0">
            <a:spAutoFit/>
          </a:bodyPr>
          <a:lstStyle/>
          <a:p>
            <a:r>
              <a:rPr lang="en-US" sz="4800" b="1" dirty="0"/>
              <a:t>ACTIVITY:</a:t>
            </a:r>
            <a:endParaRPr lang="en-GB" sz="4800" b="1" dirty="0"/>
          </a:p>
        </p:txBody>
      </p:sp>
      <p:sp>
        <p:nvSpPr>
          <p:cNvPr id="9" name="TextBox 8">
            <a:extLst>
              <a:ext uri="{FF2B5EF4-FFF2-40B4-BE49-F238E27FC236}">
                <a16:creationId xmlns:a16="http://schemas.microsoft.com/office/drawing/2014/main" id="{78DA0B75-8B34-31BD-C83F-77C08AC5E13A}"/>
              </a:ext>
            </a:extLst>
          </p:cNvPr>
          <p:cNvSpPr txBox="1"/>
          <p:nvPr/>
        </p:nvSpPr>
        <p:spPr>
          <a:xfrm>
            <a:off x="4572000" y="452058"/>
            <a:ext cx="3962743"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Now that you have made a start, you must use your time wisely, you have a set fee of £25,000 but, how much time do you think this will take?</a:t>
            </a:r>
          </a:p>
        </p:txBody>
      </p:sp>
      <p:sp>
        <p:nvSpPr>
          <p:cNvPr id="11" name="TextBox 10">
            <a:extLst>
              <a:ext uri="{FF2B5EF4-FFF2-40B4-BE49-F238E27FC236}">
                <a16:creationId xmlns:a16="http://schemas.microsoft.com/office/drawing/2014/main" id="{75DF5AEE-6F05-1BFB-D5BD-5D288166BF95}"/>
              </a:ext>
            </a:extLst>
          </p:cNvPr>
          <p:cNvSpPr txBox="1"/>
          <p:nvPr/>
        </p:nvSpPr>
        <p:spPr>
          <a:xfrm>
            <a:off x="4374696" y="2035481"/>
            <a:ext cx="4572000" cy="3724096"/>
          </a:xfrm>
          <a:prstGeom prst="rect">
            <a:avLst/>
          </a:prstGeom>
          <a:noFill/>
        </p:spPr>
        <p:txBody>
          <a:bodyPr wrap="square">
            <a:spAutoFit/>
          </a:bodyPr>
          <a:lstStyle/>
          <a:p>
            <a:r>
              <a:rPr lang="en-GB" sz="2800" i="1" dirty="0"/>
              <a:t>Take the next 10 minutes in break out rooms considering:</a:t>
            </a:r>
            <a:br>
              <a:rPr lang="en-GB" sz="2800" i="1" dirty="0"/>
            </a:br>
            <a:br>
              <a:rPr lang="en-GB" sz="1800" i="1" dirty="0"/>
            </a:br>
            <a:r>
              <a:rPr lang="en-GB" sz="1800" b="1" i="1" dirty="0"/>
              <a:t>How many visits you would carry out?</a:t>
            </a:r>
          </a:p>
          <a:p>
            <a:br>
              <a:rPr lang="en-GB" sz="1800" b="1" i="1" dirty="0"/>
            </a:br>
            <a:r>
              <a:rPr lang="en-GB" sz="1800" b="1" i="1" dirty="0"/>
              <a:t>How long would you spend at each visit?</a:t>
            </a:r>
          </a:p>
          <a:p>
            <a:endParaRPr lang="en-GB" b="1" i="1" dirty="0"/>
          </a:p>
          <a:p>
            <a:r>
              <a:rPr lang="en-GB" sz="1800" b="1" i="1" dirty="0"/>
              <a:t>Can you provide all the consultancy yourself or would you need to bring in other experts? (this will come out of your fee)</a:t>
            </a:r>
          </a:p>
          <a:p>
            <a:endParaRPr lang="en-GB" sz="1800" b="1" i="1" dirty="0"/>
          </a:p>
          <a:p>
            <a:r>
              <a:rPr lang="en-GB" sz="1800" b="1" i="1" dirty="0"/>
              <a:t> </a:t>
            </a:r>
            <a:endParaRPr lang="en-GB" dirty="0"/>
          </a:p>
        </p:txBody>
      </p:sp>
    </p:spTree>
    <p:extLst>
      <p:ext uri="{BB962C8B-B14F-4D97-AF65-F5344CB8AC3E}">
        <p14:creationId xmlns:p14="http://schemas.microsoft.com/office/powerpoint/2010/main" val="4619034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D8981-03D6-47EB-85CD-36C2878A8D75}"/>
              </a:ext>
            </a:extLst>
          </p:cNvPr>
          <p:cNvSpPr>
            <a:spLocks noGrp="1"/>
          </p:cNvSpPr>
          <p:nvPr>
            <p:ph sz="half" idx="1"/>
          </p:nvPr>
        </p:nvSpPr>
        <p:spPr>
          <a:xfrm>
            <a:off x="179512" y="332656"/>
            <a:ext cx="4316288" cy="5256585"/>
          </a:xfrm>
        </p:spPr>
        <p:txBody>
          <a:bodyPr>
            <a:normAutofit/>
          </a:bodyPr>
          <a:lstStyle/>
          <a:p>
            <a:pPr marL="0" indent="0">
              <a:buNone/>
            </a:pPr>
            <a:r>
              <a:rPr lang="en-GB" sz="2400" b="1" dirty="0">
                <a:solidFill>
                  <a:srgbClr val="002060"/>
                </a:solidFill>
              </a:rPr>
              <a:t>Now you should have a basis for your consultancy project…</a:t>
            </a:r>
          </a:p>
        </p:txBody>
      </p:sp>
      <p:graphicFrame>
        <p:nvGraphicFramePr>
          <p:cNvPr id="10" name="Content Placeholder 3">
            <a:extLst>
              <a:ext uri="{FF2B5EF4-FFF2-40B4-BE49-F238E27FC236}">
                <a16:creationId xmlns:a16="http://schemas.microsoft.com/office/drawing/2014/main" id="{0A4C99D2-E2DD-4D49-87AF-2B0CCF444D4B}"/>
              </a:ext>
            </a:extLst>
          </p:cNvPr>
          <p:cNvGraphicFramePr>
            <a:graphicFrameLocks noGrp="1"/>
          </p:cNvGraphicFramePr>
          <p:nvPr>
            <p:ph sz="half" idx="2"/>
            <p:extLst>
              <p:ext uri="{D42A27DB-BD31-4B8C-83A1-F6EECF244321}">
                <p14:modId xmlns:p14="http://schemas.microsoft.com/office/powerpoint/2010/main" val="3476479228"/>
              </p:ext>
            </p:extLst>
          </p:nvPr>
        </p:nvGraphicFramePr>
        <p:xfrm>
          <a:off x="4648200" y="1052736"/>
          <a:ext cx="4316288" cy="4536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group of people standing in front of a blue sign&#10;&#10;Description automatically generated with low confidence">
            <a:extLst>
              <a:ext uri="{FF2B5EF4-FFF2-40B4-BE49-F238E27FC236}">
                <a16:creationId xmlns:a16="http://schemas.microsoft.com/office/drawing/2014/main" id="{50863336-6053-43AC-97EB-10DB5431D92B}"/>
              </a:ext>
            </a:extLst>
          </p:cNvPr>
          <p:cNvPicPr>
            <a:picLocks noChangeAspect="1"/>
          </p:cNvPicPr>
          <p:nvPr/>
        </p:nvPicPr>
        <p:blipFill>
          <a:blip r:embed="rId7"/>
          <a:stretch>
            <a:fillRect/>
          </a:stretch>
        </p:blipFill>
        <p:spPr>
          <a:xfrm>
            <a:off x="103147" y="1841190"/>
            <a:ext cx="4468853" cy="2811946"/>
          </a:xfrm>
          <a:prstGeom prst="rect">
            <a:avLst/>
          </a:prstGeom>
          <a:ln>
            <a:noFill/>
          </a:ln>
          <a:effectLst>
            <a:softEdge rad="112500"/>
          </a:effectLst>
        </p:spPr>
      </p:pic>
    </p:spTree>
    <p:extLst>
      <p:ext uri="{BB962C8B-B14F-4D97-AF65-F5344CB8AC3E}">
        <p14:creationId xmlns:p14="http://schemas.microsoft.com/office/powerpoint/2010/main" val="2682078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sp>
        <p:nvSpPr>
          <p:cNvPr id="3" name="Content Placeholder 2">
            <a:extLst>
              <a:ext uri="{FF2B5EF4-FFF2-40B4-BE49-F238E27FC236}">
                <a16:creationId xmlns:a16="http://schemas.microsoft.com/office/drawing/2014/main" id="{89DF05E1-0E99-0880-CF6C-E8CE4DA50418}"/>
              </a:ext>
            </a:extLst>
          </p:cNvPr>
          <p:cNvSpPr>
            <a:spLocks noGrp="1"/>
          </p:cNvSpPr>
          <p:nvPr>
            <p:ph idx="1"/>
          </p:nvPr>
        </p:nvSpPr>
        <p:spPr/>
        <p:txBody>
          <a:bodyPr/>
          <a:lstStyle/>
          <a:p>
            <a:endParaRPr lang="en-GB" dirty="0"/>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3727058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AFC87-B7C8-4F68-8C9F-CBEA0B704A52}"/>
              </a:ext>
            </a:extLst>
          </p:cNvPr>
          <p:cNvSpPr>
            <a:spLocks noGrp="1"/>
          </p:cNvSpPr>
          <p:nvPr>
            <p:ph idx="1"/>
          </p:nvPr>
        </p:nvSpPr>
        <p:spPr>
          <a:xfrm>
            <a:off x="3167986" y="3752850"/>
            <a:ext cx="5614060" cy="2452687"/>
          </a:xfrm>
        </p:spPr>
        <p:txBody>
          <a:bodyPr anchor="ctr">
            <a:normAutofit/>
          </a:bodyPr>
          <a:lstStyle/>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38108C4A-3D6C-7F4B-3AF5-BD223ECEEC06}"/>
              </a:ext>
            </a:extLst>
          </p:cNvPr>
          <p:cNvSpPr txBox="1"/>
          <p:nvPr/>
        </p:nvSpPr>
        <p:spPr>
          <a:xfrm>
            <a:off x="191729" y="0"/>
            <a:ext cx="8952271"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t>What do we need to consider within the consulting environment?</a:t>
            </a:r>
          </a:p>
        </p:txBody>
      </p:sp>
      <p:sp>
        <p:nvSpPr>
          <p:cNvPr id="7" name="TextBox 6">
            <a:extLst>
              <a:ext uri="{FF2B5EF4-FFF2-40B4-BE49-F238E27FC236}">
                <a16:creationId xmlns:a16="http://schemas.microsoft.com/office/drawing/2014/main" id="{5C409D9E-25A4-02D2-DA98-3A9369C43B39}"/>
              </a:ext>
            </a:extLst>
          </p:cNvPr>
          <p:cNvSpPr txBox="1"/>
          <p:nvPr/>
        </p:nvSpPr>
        <p:spPr>
          <a:xfrm>
            <a:off x="5501150" y="2856906"/>
            <a:ext cx="3502122" cy="16927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Let’s choose one department that is not only within hotels but also within resorts and the high street…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t>The Restaurant</a:t>
            </a:r>
          </a:p>
        </p:txBody>
      </p:sp>
      <p:pic>
        <p:nvPicPr>
          <p:cNvPr id="9" name="Picture 8">
            <a:extLst>
              <a:ext uri="{FF2B5EF4-FFF2-40B4-BE49-F238E27FC236}">
                <a16:creationId xmlns:a16="http://schemas.microsoft.com/office/drawing/2014/main" id="{0C4662D3-0655-3D2B-9C38-EA160C0EACED}"/>
              </a:ext>
            </a:extLst>
          </p:cNvPr>
          <p:cNvPicPr>
            <a:picLocks noChangeAspect="1"/>
          </p:cNvPicPr>
          <p:nvPr/>
        </p:nvPicPr>
        <p:blipFill>
          <a:blip r:embed="rId3"/>
          <a:stretch>
            <a:fillRect/>
          </a:stretch>
        </p:blipFill>
        <p:spPr>
          <a:xfrm>
            <a:off x="361954" y="2350064"/>
            <a:ext cx="4917970" cy="3294563"/>
          </a:xfrm>
          <a:prstGeom prst="rect">
            <a:avLst/>
          </a:prstGeom>
        </p:spPr>
      </p:pic>
    </p:spTree>
    <p:extLst>
      <p:ext uri="{BB962C8B-B14F-4D97-AF65-F5344CB8AC3E}">
        <p14:creationId xmlns:p14="http://schemas.microsoft.com/office/powerpoint/2010/main" val="1817121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0AF2-23E2-4E01-A5D5-6F5D6BB18E46}"/>
              </a:ext>
            </a:extLst>
          </p:cNvPr>
          <p:cNvSpPr>
            <a:spLocks noGrp="1"/>
          </p:cNvSpPr>
          <p:nvPr>
            <p:ph type="title"/>
          </p:nvPr>
        </p:nvSpPr>
        <p:spPr>
          <a:xfrm>
            <a:off x="360758" y="3752849"/>
            <a:ext cx="2807227" cy="2452687"/>
          </a:xfrm>
        </p:spPr>
        <p:txBody>
          <a:bodyPr anchor="ctr">
            <a:normAutofit/>
          </a:bodyPr>
          <a:lstStyle/>
          <a:p>
            <a:r>
              <a:rPr lang="en-GB" b="1" dirty="0"/>
              <a:t>Your Assignment</a:t>
            </a:r>
          </a:p>
        </p:txBody>
      </p:sp>
      <p:pic>
        <p:nvPicPr>
          <p:cNvPr id="5" name="Picture 4">
            <a:extLst>
              <a:ext uri="{FF2B5EF4-FFF2-40B4-BE49-F238E27FC236}">
                <a16:creationId xmlns:a16="http://schemas.microsoft.com/office/drawing/2014/main" id="{35F9D1E9-B7F8-4B3E-8872-AA8A6AB27766}"/>
              </a:ext>
            </a:extLst>
          </p:cNvPr>
          <p:cNvPicPr>
            <a:picLocks noChangeAspect="1"/>
          </p:cNvPicPr>
          <p:nvPr/>
        </p:nvPicPr>
        <p:blipFill rotWithShape="1">
          <a:blip r:embed="rId3"/>
          <a:srcRect t="14151" b="1821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50DAFD8-1DC0-4018-9FA0-D173D50134FD}"/>
              </a:ext>
            </a:extLst>
          </p:cNvPr>
          <p:cNvSpPr>
            <a:spLocks noGrp="1"/>
          </p:cNvSpPr>
          <p:nvPr>
            <p:ph idx="1"/>
          </p:nvPr>
        </p:nvSpPr>
        <p:spPr>
          <a:xfrm>
            <a:off x="3534508" y="3752850"/>
            <a:ext cx="5247538" cy="2452687"/>
          </a:xfrm>
        </p:spPr>
        <p:txBody>
          <a:bodyPr anchor="ctr">
            <a:normAutofit/>
          </a:bodyPr>
          <a:lstStyle/>
          <a:p>
            <a:pPr marL="0" indent="0">
              <a:buNone/>
            </a:pPr>
            <a:r>
              <a:rPr lang="en-GB" sz="3200" b="1" dirty="0"/>
              <a:t>Now let’s look at the different sections within your assignment</a:t>
            </a:r>
          </a:p>
        </p:txBody>
      </p:sp>
    </p:spTree>
    <p:extLst>
      <p:ext uri="{BB962C8B-B14F-4D97-AF65-F5344CB8AC3E}">
        <p14:creationId xmlns:p14="http://schemas.microsoft.com/office/powerpoint/2010/main" val="3140676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21DC-6485-4058-9102-8E4EBEB137FC}"/>
              </a:ext>
            </a:extLst>
          </p:cNvPr>
          <p:cNvSpPr>
            <a:spLocks noGrp="1"/>
          </p:cNvSpPr>
          <p:nvPr>
            <p:ph type="title"/>
          </p:nvPr>
        </p:nvSpPr>
        <p:spPr>
          <a:xfrm>
            <a:off x="0" y="287964"/>
            <a:ext cx="4146103" cy="646331"/>
          </a:xfrm>
        </p:spPr>
        <p:txBody>
          <a:bodyPr/>
          <a:lstStyle/>
          <a:p>
            <a:pPr algn="ctr"/>
            <a:r>
              <a:rPr lang="en-GB" sz="4800" b="1" dirty="0"/>
              <a:t>Now the Final Sections</a:t>
            </a:r>
          </a:p>
        </p:txBody>
      </p:sp>
      <p:sp>
        <p:nvSpPr>
          <p:cNvPr id="3" name="Content Placeholder 2">
            <a:extLst>
              <a:ext uri="{FF2B5EF4-FFF2-40B4-BE49-F238E27FC236}">
                <a16:creationId xmlns:a16="http://schemas.microsoft.com/office/drawing/2014/main" id="{CBB5B41E-F374-411D-9D4D-22C1F3A8F900}"/>
              </a:ext>
            </a:extLst>
          </p:cNvPr>
          <p:cNvSpPr>
            <a:spLocks noGrp="1"/>
          </p:cNvSpPr>
          <p:nvPr>
            <p:ph sz="half" idx="1"/>
          </p:nvPr>
        </p:nvSpPr>
        <p:spPr>
          <a:xfrm>
            <a:off x="107503" y="1549569"/>
            <a:ext cx="4038600" cy="3989040"/>
          </a:xfrm>
        </p:spPr>
        <p:txBody>
          <a:bodyPr>
            <a:normAutofit fontScale="92500"/>
          </a:bodyPr>
          <a:lstStyle/>
          <a:p>
            <a:pPr marL="0" indent="0" fontAlgn="base">
              <a:lnSpc>
                <a:spcPct val="115000"/>
              </a:lnSpc>
              <a:spcAft>
                <a:spcPts val="1000"/>
              </a:spcAft>
              <a:buNone/>
            </a:pPr>
            <a:endParaRPr lang="en-GB" sz="1800" b="1" dirty="0">
              <a:solidFill>
                <a:srgbClr val="373737"/>
              </a:solidFill>
              <a:effectLst/>
              <a:latin typeface="Arial" panose="020B0604020202020204" pitchFamily="34" charset="0"/>
              <a:ea typeface="Times New Roman" panose="02020603050405020304" pitchFamily="18" charset="0"/>
            </a:endParaRPr>
          </a:p>
          <a:p>
            <a:pPr marL="0" indent="0" fontAlgn="base">
              <a:lnSpc>
                <a:spcPct val="115000"/>
              </a:lnSpc>
              <a:spcAft>
                <a:spcPts val="1000"/>
              </a:spcAft>
              <a:buNone/>
            </a:pPr>
            <a:r>
              <a:rPr lang="en-GB" sz="1800" b="1" dirty="0">
                <a:solidFill>
                  <a:srgbClr val="373737"/>
                </a:solidFill>
                <a:effectLst/>
                <a:latin typeface="Arial" panose="020B0604020202020204" pitchFamily="34" charset="0"/>
                <a:ea typeface="Times New Roman" panose="02020603050405020304" pitchFamily="18" charset="0"/>
              </a:rPr>
              <a:t>Findings &amp; Results (15%-word count)</a:t>
            </a: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When presented in table format, similar to when you carried out your SWOT and PESTLE remember to make comments under the table as well, this will allow you to expand on what you have reviewed (the review process to be carried out by way of website, online analysis, and literature review)</a:t>
            </a:r>
            <a:endParaRPr lang="en-GB" sz="1800" dirty="0">
              <a:effectLst/>
              <a:latin typeface="Calibri" panose="020F0502020204030204" pitchFamily="34" charset="0"/>
              <a:ea typeface="Calibri" panose="020F0502020204030204" pitchFamily="34" charset="0"/>
            </a:endParaRPr>
          </a:p>
          <a:p>
            <a:endParaRPr lang="en-GB" dirty="0"/>
          </a:p>
        </p:txBody>
      </p:sp>
      <p:pic>
        <p:nvPicPr>
          <p:cNvPr id="6" name="Picture 2" descr="See the source image">
            <a:extLst>
              <a:ext uri="{FF2B5EF4-FFF2-40B4-BE49-F238E27FC236}">
                <a16:creationId xmlns:a16="http://schemas.microsoft.com/office/drawing/2014/main" id="{225669D8-0AB7-476B-8771-64134F88CA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5030" y="287964"/>
            <a:ext cx="3869700" cy="268997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FB397AD4-F40A-7816-920D-3AD2DD0BBC59}"/>
              </a:ext>
            </a:extLst>
          </p:cNvPr>
          <p:cNvPicPr>
            <a:picLocks noChangeAspect="1"/>
          </p:cNvPicPr>
          <p:nvPr/>
        </p:nvPicPr>
        <p:blipFill>
          <a:blip r:embed="rId4"/>
          <a:stretch>
            <a:fillRect/>
          </a:stretch>
        </p:blipFill>
        <p:spPr>
          <a:xfrm>
            <a:off x="4572000" y="3544089"/>
            <a:ext cx="4318202" cy="1306050"/>
          </a:xfrm>
          <a:prstGeom prst="rect">
            <a:avLst/>
          </a:prstGeom>
        </p:spPr>
      </p:pic>
    </p:spTree>
    <p:extLst>
      <p:ext uri="{BB962C8B-B14F-4D97-AF65-F5344CB8AC3E}">
        <p14:creationId xmlns:p14="http://schemas.microsoft.com/office/powerpoint/2010/main" val="1581092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73FD3-4DFB-B313-E0CD-EFA0C9CFEBDD}"/>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dirty="0">
                <a:solidFill>
                  <a:srgbClr val="FFFFFF"/>
                </a:solidFill>
                <a:latin typeface="+mj-lt"/>
                <a:ea typeface="+mj-ea"/>
                <a:cs typeface="+mj-cs"/>
              </a:rPr>
              <a:t>TOWS </a:t>
            </a:r>
            <a:r>
              <a:rPr lang="en-US" sz="3100" dirty="0">
                <a:solidFill>
                  <a:srgbClr val="FFFFFF"/>
                </a:solidFill>
              </a:rPr>
              <a:t>Analysis</a:t>
            </a:r>
            <a:endParaRPr lang="en-US" sz="3100" kern="1200" dirty="0">
              <a:solidFill>
                <a:srgbClr val="FFFFFF"/>
              </a:solidFill>
              <a:latin typeface="+mj-lt"/>
              <a:ea typeface="+mj-ea"/>
              <a:cs typeface="+mj-cs"/>
            </a:endParaRPr>
          </a:p>
        </p:txBody>
      </p:sp>
      <p:pic>
        <p:nvPicPr>
          <p:cNvPr id="8" name="Picture 7">
            <a:extLst>
              <a:ext uri="{FF2B5EF4-FFF2-40B4-BE49-F238E27FC236}">
                <a16:creationId xmlns:a16="http://schemas.microsoft.com/office/drawing/2014/main" id="{3AD589A2-47F1-8BEE-7286-4A0B864BA77D}"/>
              </a:ext>
            </a:extLst>
          </p:cNvPr>
          <p:cNvPicPr>
            <a:picLocks noChangeAspect="1"/>
          </p:cNvPicPr>
          <p:nvPr/>
        </p:nvPicPr>
        <p:blipFill>
          <a:blip r:embed="rId3"/>
          <a:stretch>
            <a:fillRect/>
          </a:stretch>
        </p:blipFill>
        <p:spPr>
          <a:xfrm>
            <a:off x="3582987" y="1965747"/>
            <a:ext cx="5085525" cy="2924177"/>
          </a:xfrm>
          <a:prstGeom prst="rect">
            <a:avLst/>
          </a:prstGeom>
        </p:spPr>
      </p:pic>
    </p:spTree>
    <p:extLst>
      <p:ext uri="{BB962C8B-B14F-4D97-AF65-F5344CB8AC3E}">
        <p14:creationId xmlns:p14="http://schemas.microsoft.com/office/powerpoint/2010/main" val="36460070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7765-FD40-06D3-629D-E1A7F7DAC2F6}"/>
              </a:ext>
            </a:extLst>
          </p:cNvPr>
          <p:cNvSpPr>
            <a:spLocks noGrp="1"/>
          </p:cNvSpPr>
          <p:nvPr>
            <p:ph type="title"/>
          </p:nvPr>
        </p:nvSpPr>
        <p:spPr>
          <a:xfrm>
            <a:off x="628650" y="365125"/>
            <a:ext cx="5152718" cy="1325563"/>
          </a:xfrm>
        </p:spPr>
        <p:txBody>
          <a:bodyPr/>
          <a:lstStyle/>
          <a:p>
            <a:r>
              <a:rPr lang="en-US" sz="4800" b="1" dirty="0">
                <a:latin typeface="+mn-lt"/>
              </a:rPr>
              <a:t>Action Plan </a:t>
            </a:r>
            <a:r>
              <a:rPr kumimoji="0" lang="en-GB" altLang="en-US" sz="4800" b="1" i="0" u="none" strike="noStrike" cap="none" normalizeH="0" baseline="0" dirty="0">
                <a:ln>
                  <a:noFill/>
                </a:ln>
                <a:solidFill>
                  <a:srgbClr val="373737"/>
                </a:solidFill>
                <a:effectLst/>
                <a:latin typeface="+mn-lt"/>
                <a:ea typeface="Times New Roman" panose="02020603050405020304" pitchFamily="18" charset="0"/>
                <a:cs typeface="Arial" panose="020B0604020202020204" pitchFamily="34" charset="0"/>
              </a:rPr>
              <a:t>(5% of word count)</a:t>
            </a:r>
            <a:r>
              <a:rPr lang="en-US" sz="4800" b="1" dirty="0">
                <a:latin typeface="+mn-lt"/>
              </a:rPr>
              <a:t>:</a:t>
            </a:r>
            <a:endParaRPr lang="en-GB" sz="4800" b="1" dirty="0">
              <a:latin typeface="+mn-lt"/>
            </a:endParaRPr>
          </a:p>
        </p:txBody>
      </p:sp>
      <p:sp>
        <p:nvSpPr>
          <p:cNvPr id="3" name="Content Placeholder 2">
            <a:extLst>
              <a:ext uri="{FF2B5EF4-FFF2-40B4-BE49-F238E27FC236}">
                <a16:creationId xmlns:a16="http://schemas.microsoft.com/office/drawing/2014/main" id="{517003A6-D124-567D-5ADE-B84A3B4AAE17}"/>
              </a:ext>
            </a:extLst>
          </p:cNvPr>
          <p:cNvSpPr>
            <a:spLocks noGrp="1"/>
          </p:cNvSpPr>
          <p:nvPr>
            <p:ph sz="half" idx="1"/>
          </p:nvPr>
        </p:nvSpPr>
        <p:spPr/>
        <p:txBody>
          <a:bodyPr/>
          <a:lstStyle/>
          <a:p>
            <a:pPr marL="0" indent="0">
              <a:buNone/>
            </a:pPr>
            <a:endPar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kumimoji="0" lang="en-GB" altLang="en-US" b="0"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This allows you to insert in table format your findings by sub section. </a:t>
            </a:r>
          </a:p>
          <a:p>
            <a:pPr marL="0" indent="0">
              <a:buNone/>
            </a:pPr>
            <a:endParaRPr lang="en-GB" dirty="0"/>
          </a:p>
        </p:txBody>
      </p:sp>
      <p:graphicFrame>
        <p:nvGraphicFramePr>
          <p:cNvPr id="5" name="Content Placeholder 6">
            <a:extLst>
              <a:ext uri="{FF2B5EF4-FFF2-40B4-BE49-F238E27FC236}">
                <a16:creationId xmlns:a16="http://schemas.microsoft.com/office/drawing/2014/main" id="{54600958-62A5-12F4-5E9C-762F855DE07F}"/>
              </a:ext>
            </a:extLst>
          </p:cNvPr>
          <p:cNvGraphicFramePr>
            <a:graphicFrameLocks noGrp="1"/>
          </p:cNvGraphicFramePr>
          <p:nvPr>
            <p:ph sz="half" idx="2"/>
            <p:extLst>
              <p:ext uri="{D42A27DB-BD31-4B8C-83A1-F6EECF244321}">
                <p14:modId xmlns:p14="http://schemas.microsoft.com/office/powerpoint/2010/main" val="457123889"/>
              </p:ext>
            </p:extLst>
          </p:nvPr>
        </p:nvGraphicFramePr>
        <p:xfrm>
          <a:off x="4495800" y="1825625"/>
          <a:ext cx="4616895" cy="3852504"/>
        </p:xfrm>
        <a:graphic>
          <a:graphicData uri="http://schemas.openxmlformats.org/drawingml/2006/table">
            <a:tbl>
              <a:tblPr firstRow="1" firstCol="1" bandRow="1"/>
              <a:tblGrid>
                <a:gridCol w="470999">
                  <a:extLst>
                    <a:ext uri="{9D8B030D-6E8A-4147-A177-3AD203B41FA5}">
                      <a16:colId xmlns:a16="http://schemas.microsoft.com/office/drawing/2014/main" val="3182257398"/>
                    </a:ext>
                  </a:extLst>
                </a:gridCol>
                <a:gridCol w="527784">
                  <a:extLst>
                    <a:ext uri="{9D8B030D-6E8A-4147-A177-3AD203B41FA5}">
                      <a16:colId xmlns:a16="http://schemas.microsoft.com/office/drawing/2014/main" val="908643730"/>
                    </a:ext>
                  </a:extLst>
                </a:gridCol>
                <a:gridCol w="1372501">
                  <a:extLst>
                    <a:ext uri="{9D8B030D-6E8A-4147-A177-3AD203B41FA5}">
                      <a16:colId xmlns:a16="http://schemas.microsoft.com/office/drawing/2014/main" val="1168795918"/>
                    </a:ext>
                  </a:extLst>
                </a:gridCol>
                <a:gridCol w="498511">
                  <a:extLst>
                    <a:ext uri="{9D8B030D-6E8A-4147-A177-3AD203B41FA5}">
                      <a16:colId xmlns:a16="http://schemas.microsoft.com/office/drawing/2014/main" val="1339280985"/>
                    </a:ext>
                  </a:extLst>
                </a:gridCol>
                <a:gridCol w="559477">
                  <a:extLst>
                    <a:ext uri="{9D8B030D-6E8A-4147-A177-3AD203B41FA5}">
                      <a16:colId xmlns:a16="http://schemas.microsoft.com/office/drawing/2014/main" val="4110022308"/>
                    </a:ext>
                  </a:extLst>
                </a:gridCol>
                <a:gridCol w="629467">
                  <a:extLst>
                    <a:ext uri="{9D8B030D-6E8A-4147-A177-3AD203B41FA5}">
                      <a16:colId xmlns:a16="http://schemas.microsoft.com/office/drawing/2014/main" val="3083576630"/>
                    </a:ext>
                  </a:extLst>
                </a:gridCol>
                <a:gridCol w="558156">
                  <a:extLst>
                    <a:ext uri="{9D8B030D-6E8A-4147-A177-3AD203B41FA5}">
                      <a16:colId xmlns:a16="http://schemas.microsoft.com/office/drawing/2014/main" val="1093907097"/>
                    </a:ext>
                  </a:extLst>
                </a:gridCol>
              </a:tblGrid>
              <a:tr h="288260">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Number</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Problem</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Solution</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Desired outcome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Time scale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Completion Date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Planned Budget</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9063911"/>
                  </a:ext>
                </a:extLst>
              </a:tr>
              <a:tr h="3564244">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Poor external signage &amp; brand image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To agree a revised logo whilst maintaining current colour scheme and font, considering the possible loss of some brand loyalty but balancing this with clear recognisable signage and image.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That the recent poor feedback and outdated image will be improved upon and reassure existing customers that their views have been considered and increasing customer conversion rate.</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3 months</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16/04/2021</a:t>
                      </a:r>
                      <a:endParaRPr lang="en-GB" sz="60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£20,000</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15000"/>
                        </a:lnSpc>
                        <a:spcAft>
                          <a:spcPts val="1000"/>
                        </a:spcAft>
                      </a:pPr>
                      <a:r>
                        <a:rPr lang="en-GB" sz="700" dirty="0">
                          <a:solidFill>
                            <a:srgbClr val="373737"/>
                          </a:solidFill>
                          <a:effectLst/>
                          <a:latin typeface="Arial" panose="020B0604020202020204" pitchFamily="34" charset="0"/>
                          <a:ea typeface="Times New Roman" panose="02020603050405020304" pitchFamily="18" charset="0"/>
                          <a:cs typeface="Times New Roman" panose="02020603050405020304" pitchFamily="18" charset="0"/>
                        </a:rPr>
                        <a:t>(single site)</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a:txBody>
                  <a:tcPr marL="37523" marR="375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4955998"/>
                  </a:ext>
                </a:extLst>
              </a:tr>
            </a:tbl>
          </a:graphicData>
        </a:graphic>
      </p:graphicFrame>
      <p:sp>
        <p:nvSpPr>
          <p:cNvPr id="7" name="TextBox 6">
            <a:extLst>
              <a:ext uri="{FF2B5EF4-FFF2-40B4-BE49-F238E27FC236}">
                <a16:creationId xmlns:a16="http://schemas.microsoft.com/office/drawing/2014/main" id="{FDB5DF7A-A6CF-1073-86A5-126C17376967}"/>
              </a:ext>
            </a:extLst>
          </p:cNvPr>
          <p:cNvSpPr txBox="1"/>
          <p:nvPr/>
        </p:nvSpPr>
        <p:spPr>
          <a:xfrm>
            <a:off x="7418439" y="1004485"/>
            <a:ext cx="1519084"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Action Plan</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1" i="1" u="none" strike="noStrike" cap="none" normalizeH="0" baseline="0" dirty="0">
                <a:ln>
                  <a:noFill/>
                </a:ln>
                <a:solidFill>
                  <a:srgbClr val="373737"/>
                </a:solidFill>
                <a:effectLst/>
                <a:latin typeface="Arial" panose="020B0604020202020204" pitchFamily="34" charset="0"/>
                <a:ea typeface="Times New Roman" panose="02020603050405020304" pitchFamily="18" charset="0"/>
                <a:cs typeface="Arial" panose="020B0604020202020204" pitchFamily="34" charset="0"/>
              </a:rPr>
              <a:t>Example:</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575018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DDF0DA-22A9-4624-81A1-D8AD826CA6C6}"/>
              </a:ext>
            </a:extLst>
          </p:cNvPr>
          <p:cNvSpPr>
            <a:spLocks noGrp="1"/>
          </p:cNvSpPr>
          <p:nvPr>
            <p:ph sz="half" idx="1"/>
          </p:nvPr>
        </p:nvSpPr>
        <p:spPr>
          <a:xfrm>
            <a:off x="162232" y="162232"/>
            <a:ext cx="8802256" cy="5427009"/>
          </a:xfrm>
        </p:spPr>
        <p:txBody>
          <a:bodyPr>
            <a:normAutofit fontScale="77500" lnSpcReduction="20000"/>
          </a:bodyPr>
          <a:lstStyle/>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Recommendations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List your recommendations as bullet points to keep them short and to the point, this is very much a summary of your table format action plan.</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Conclusion (5% of word count)</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Summarise all your findings and recommendations from the report. It is usual as a consultant that you will thank the client for inviting you to undertake the work, think as a Consultant here, you want to be courteous to your client, they may need consultancy services again and there are many companies who can provide these, so make sure they choose you!</a:t>
            </a:r>
            <a:endParaRPr lang="en-GB" sz="2300" dirty="0">
              <a:effectLst/>
              <a:latin typeface="Calibri" panose="020F0502020204030204" pitchFamily="34" charset="0"/>
              <a:ea typeface="Calibri" panose="020F0502020204030204" pitchFamily="34" charset="0"/>
            </a:endParaRPr>
          </a:p>
          <a:p>
            <a:pPr marL="0" indent="0" fontAlgn="base">
              <a:lnSpc>
                <a:spcPct val="115000"/>
              </a:lnSpc>
              <a:spcAft>
                <a:spcPts val="1000"/>
              </a:spcAft>
              <a:buNone/>
            </a:pPr>
            <a:r>
              <a:rPr lang="en-GB" sz="2300" b="1" dirty="0">
                <a:solidFill>
                  <a:srgbClr val="373737"/>
                </a:solidFill>
                <a:effectLst/>
                <a:latin typeface="Arial" panose="020B0604020202020204" pitchFamily="34" charset="0"/>
                <a:ea typeface="Times New Roman" panose="02020603050405020304" pitchFamily="18" charset="0"/>
              </a:rPr>
              <a:t>Reference List (excluded from word count) 1% of word count (60 references)</a:t>
            </a:r>
            <a:endParaRPr lang="en-GB" sz="2300" dirty="0">
              <a:effectLst/>
              <a:latin typeface="Calibri" panose="020F0502020204030204" pitchFamily="34" charset="0"/>
              <a:ea typeface="Calibri" panose="020F0502020204030204" pitchFamily="34" charset="0"/>
            </a:endParaRPr>
          </a:p>
          <a:p>
            <a:pPr fontAlgn="base">
              <a:lnSpc>
                <a:spcPct val="115000"/>
              </a:lnSpc>
              <a:spcAft>
                <a:spcPts val="1000"/>
              </a:spcAft>
            </a:pPr>
            <a:r>
              <a:rPr lang="en-GB" sz="2300" dirty="0">
                <a:solidFill>
                  <a:srgbClr val="373737"/>
                </a:solidFill>
                <a:effectLst/>
                <a:latin typeface="Arial" panose="020B0604020202020204" pitchFamily="34" charset="0"/>
                <a:ea typeface="Times New Roman" panose="02020603050405020304" pitchFamily="18" charset="0"/>
              </a:rPr>
              <a:t>Although this is being written as a consultancy report it does incorporate academic skill. Remember that your consultancy client will also want to know where you have got information from. So, it is important that you use in text citations within your work and then list your references in alphabetical order at the end of your report.</a:t>
            </a:r>
            <a:endParaRPr lang="en-GB" sz="23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5592485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2FF3-CBF4-5EB3-6E48-29E25B4180A0}"/>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a:t>NEXT Week: </a:t>
            </a:r>
          </a:p>
        </p:txBody>
      </p:sp>
      <p:pic>
        <p:nvPicPr>
          <p:cNvPr id="5" name="Picture 4">
            <a:extLst>
              <a:ext uri="{FF2B5EF4-FFF2-40B4-BE49-F238E27FC236}">
                <a16:creationId xmlns:a16="http://schemas.microsoft.com/office/drawing/2014/main" id="{A860C467-A566-A59F-FEC8-642A6B2BD020}"/>
              </a:ext>
            </a:extLst>
          </p:cNvPr>
          <p:cNvPicPr>
            <a:picLocks noChangeAspect="1"/>
          </p:cNvPicPr>
          <p:nvPr/>
        </p:nvPicPr>
        <p:blipFill rotWithShape="1">
          <a:blip r:embed="rId3"/>
          <a:srcRect t="27057" b="802"/>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89049F4-55C4-77AB-9C6E-DF14EE078779}"/>
              </a:ext>
            </a:extLst>
          </p:cNvPr>
          <p:cNvSpPr>
            <a:spLocks noGrp="1"/>
          </p:cNvSpPr>
          <p:nvPr>
            <p:ph sz="half" idx="1"/>
          </p:nvPr>
        </p:nvSpPr>
        <p:spPr>
          <a:xfrm>
            <a:off x="3167986" y="3752850"/>
            <a:ext cx="5614060" cy="2452687"/>
          </a:xfrm>
        </p:spPr>
        <p:txBody>
          <a:bodyPr vert="horz" lIns="91440" tIns="45720" rIns="91440" bIns="45720" rtlCol="0" anchor="ctr">
            <a:normAutofit/>
          </a:bodyPr>
          <a:lstStyle/>
          <a:p>
            <a:r>
              <a:rPr lang="en-US" sz="1800" dirty="0"/>
              <a:t>Give some thought whether you consult on a Hotel or a Department. Let the lecturer know by end of next week</a:t>
            </a:r>
          </a:p>
          <a:p>
            <a:r>
              <a:rPr lang="en-US" sz="1800" dirty="0"/>
              <a:t>Consider the location of your choice </a:t>
            </a:r>
          </a:p>
          <a:p>
            <a:r>
              <a:rPr lang="en-GB" sz="1800" dirty="0"/>
              <a:t>Why do companies use consultants?</a:t>
            </a:r>
            <a:endParaRPr lang="en-US" sz="1800" dirty="0"/>
          </a:p>
          <a:p>
            <a:r>
              <a:rPr lang="en-GB" sz="1800" dirty="0"/>
              <a:t>What are the roles of internal and external consultant within an organisation?</a:t>
            </a:r>
            <a:endParaRPr lang="en-US" sz="1800" dirty="0"/>
          </a:p>
          <a:p>
            <a:pPr marL="0" indent="0">
              <a:buNone/>
            </a:pPr>
            <a:endParaRPr lang="en-US" sz="1600" dirty="0"/>
          </a:p>
        </p:txBody>
      </p:sp>
    </p:spTree>
    <p:extLst>
      <p:ext uri="{BB962C8B-B14F-4D97-AF65-F5344CB8AC3E}">
        <p14:creationId xmlns:p14="http://schemas.microsoft.com/office/powerpoint/2010/main" val="91267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34552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idx="4294967295"/>
          </p:nvPr>
        </p:nvSpPr>
        <p:spPr>
          <a:xfrm>
            <a:off x="0" y="558800"/>
            <a:ext cx="5915025" cy="1604963"/>
          </a:xfrm>
          <a:prstGeom prst="rect">
            <a:avLst/>
          </a:prstGeo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4294967295"/>
          </p:nvPr>
        </p:nvSpPr>
        <p:spPr>
          <a:xfrm>
            <a:off x="-1" y="1319213"/>
            <a:ext cx="5915025" cy="844550"/>
          </a:xfrm>
          <a:prstGeom prst="rect">
            <a:avLst/>
          </a:prstGeom>
        </p:spPr>
        <p:txBody>
          <a:bodyPr/>
          <a:lstStyle/>
          <a:p>
            <a:r>
              <a:rPr lang="en-US" sz="2800" dirty="0"/>
              <a:t>Give some thought whether you consult on a Hotel or a Department. Let the lecturer know by end of next week</a:t>
            </a:r>
          </a:p>
          <a:p>
            <a:r>
              <a:rPr lang="en-US" sz="2800" dirty="0"/>
              <a:t>Give some thought whether you consult on a Hotel or a Department. Let the lecturer know by end of next week</a:t>
            </a:r>
          </a:p>
          <a:p>
            <a:r>
              <a:rPr lang="en-US" sz="2800" dirty="0"/>
              <a:t>Consider the location of your choice </a:t>
            </a:r>
          </a:p>
          <a:p>
            <a:r>
              <a:rPr lang="en-GB" sz="2800" dirty="0"/>
              <a:t>Why do companies use consultants?</a:t>
            </a:r>
            <a:endParaRPr lang="en-US" sz="2800" dirty="0"/>
          </a:p>
          <a:p>
            <a:r>
              <a:rPr lang="en-GB" sz="2800" dirty="0"/>
              <a:t>What are the roles of internal and external consultant within an organisation?</a:t>
            </a:r>
            <a:endParaRPr lang="en-US" sz="2800" dirty="0"/>
          </a:p>
          <a:p>
            <a:endParaRPr lang="en-US" sz="2800" dirty="0"/>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l.blake@uwtsd.ac.uk</a:t>
            </a:r>
            <a:endParaRPr lang="en-GB" sz="4400" u="sng"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1684</TotalTime>
  <Words>3681</Words>
  <Application>Microsoft Office PowerPoint</Application>
  <PresentationFormat>On-screen Show (4:3)</PresentationFormat>
  <Paragraphs>330</Paragraphs>
  <Slides>44</Slides>
  <Notes>33</Notes>
  <HiddenSlides>0</HiddenSlides>
  <MMClips>5</MMClips>
  <ScaleCrop>false</ScaleCrop>
  <HeadingPairs>
    <vt:vector size="6" baseType="variant">
      <vt:variant>
        <vt:lpstr>Fonts Used</vt:lpstr>
      </vt:variant>
      <vt:variant>
        <vt:i4>10</vt:i4>
      </vt:variant>
      <vt:variant>
        <vt:lpstr>Theme</vt:lpstr>
      </vt:variant>
      <vt:variant>
        <vt:i4>15</vt:i4>
      </vt:variant>
      <vt:variant>
        <vt:lpstr>Slide Titles</vt:lpstr>
      </vt:variant>
      <vt:variant>
        <vt:i4>44</vt:i4>
      </vt:variant>
    </vt:vector>
  </HeadingPairs>
  <TitlesOfParts>
    <vt:vector size="69" baseType="lpstr">
      <vt:lpstr>-apple-system</vt:lpstr>
      <vt:lpstr>Arial</vt:lpstr>
      <vt:lpstr>Calibri</vt:lpstr>
      <vt:lpstr>Calibri Light</vt:lpstr>
      <vt:lpstr>Open Sans</vt:lpstr>
      <vt:lpstr>Segoe UI</vt:lpstr>
      <vt:lpstr>Source Sans Pro</vt:lpstr>
      <vt:lpstr>Symbol</vt:lpstr>
      <vt:lpstr>Times New Roman</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One</vt:lpstr>
      <vt:lpstr>International Hotel Management</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Outcomes of the session</vt:lpstr>
      <vt:lpstr>Aims of the module</vt:lpstr>
      <vt:lpstr>Getting the most out of the module</vt:lpstr>
      <vt:lpstr>Let me introduce myself……</vt:lpstr>
      <vt:lpstr>PowerPoint Presentation</vt:lpstr>
      <vt:lpstr>PowerPoint Presentation</vt:lpstr>
      <vt:lpstr>What did you learn about the other person/ people?</vt:lpstr>
      <vt:lpstr>Teaching Plan</vt:lpstr>
      <vt:lpstr>PowerPoint Presentation</vt:lpstr>
      <vt:lpstr>PowerPoint Presentation</vt:lpstr>
      <vt:lpstr>Week 9 Guest Lecturer:   Andy Downton Founder of ‘Burnt Chocolate Consultancy’</vt:lpstr>
      <vt:lpstr>One to one sessions</vt:lpstr>
      <vt:lpstr>Any Questions?</vt:lpstr>
      <vt:lpstr>Your Assignment  Now let’s look at the assignment brief and how to structure your report.  </vt:lpstr>
      <vt:lpstr>ASSESSMENT  </vt:lpstr>
      <vt:lpstr>What is a consulting report? </vt:lpstr>
      <vt:lpstr>Your REPORT must stand out, here are some industry examples</vt:lpstr>
      <vt:lpstr>PowerPoint Presentation</vt:lpstr>
      <vt:lpstr>Your Front Cover</vt:lpstr>
      <vt:lpstr>Group Activity:</vt:lpstr>
      <vt:lpstr>Who are you… who are they?</vt:lpstr>
      <vt:lpstr>Image is important</vt:lpstr>
      <vt:lpstr>PowerPoint Presentation</vt:lpstr>
      <vt:lpstr>How to start:</vt:lpstr>
      <vt:lpstr>PowerPoint Presentation</vt:lpstr>
      <vt:lpstr>If we can't do, how do we know?</vt:lpstr>
      <vt:lpstr>         </vt:lpstr>
      <vt:lpstr>PowerPoint Presentation</vt:lpstr>
      <vt:lpstr>Any Questions?</vt:lpstr>
      <vt:lpstr>PowerPoint Presentation</vt:lpstr>
      <vt:lpstr>Your Assignment</vt:lpstr>
      <vt:lpstr>Now the Final Sections</vt:lpstr>
      <vt:lpstr>TOWS Analysis</vt:lpstr>
      <vt:lpstr>Action Plan (5% of word count):</vt:lpstr>
      <vt:lpstr>PowerPoint Presentation</vt:lpstr>
      <vt:lpstr>NEXT Week: </vt:lpstr>
      <vt:lpstr>Any Questions?</vt:lpstr>
      <vt:lpstr>Next Week!</vt:lpstr>
      <vt:lpstr>I look forward to seeing you next week.  If you have any questions in the meantime, please send an email from your student account  l.blake@uwtsd.ac.uk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41</cp:revision>
  <dcterms:created xsi:type="dcterms:W3CDTF">2021-03-10T12:10:47Z</dcterms:created>
  <dcterms:modified xsi:type="dcterms:W3CDTF">2023-02-03T17:42:53Z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