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1A0F2B-94A7-4C8C-AE71-2B35C4A12663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945EA-ED7A-48B1-9887-FDA5A68D3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437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200" dirty="0" smtClean="0"/>
              <a:t>Next steps:</a:t>
            </a:r>
          </a:p>
          <a:p>
            <a:pPr marL="0" indent="0">
              <a:buNone/>
            </a:pPr>
            <a:endParaRPr lang="en-GB" sz="1200" dirty="0" smtClean="0"/>
          </a:p>
          <a:p>
            <a:pPr marL="0" indent="0">
              <a:buNone/>
            </a:pPr>
            <a:r>
              <a:rPr lang="en-GB" sz="1200" dirty="0" smtClean="0"/>
              <a:t>Natural Resources Wales, working with others, hope to: </a:t>
            </a:r>
          </a:p>
          <a:p>
            <a:pPr marL="0" indent="0">
              <a:buNone/>
            </a:pPr>
            <a:endParaRPr lang="en-GB" sz="1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1200" dirty="0" smtClean="0"/>
              <a:t>Develop better measures to enable us to assess level of risk, and contribution to well-being</a:t>
            </a:r>
          </a:p>
          <a:p>
            <a:pPr marL="457200" indent="-457200">
              <a:buFont typeface="+mj-lt"/>
              <a:buAutoNum type="arabicPeriod"/>
            </a:pPr>
            <a:endParaRPr lang="en-GB" sz="1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1200" dirty="0" smtClean="0"/>
              <a:t>Develop its approach to assessing resilience at different scales, using mapping tools and ways of assessing ‘value’</a:t>
            </a:r>
          </a:p>
          <a:p>
            <a:pPr marL="457200" indent="-457200">
              <a:buFont typeface="+mj-lt"/>
              <a:buAutoNum type="arabicPeriod"/>
            </a:pPr>
            <a:endParaRPr lang="en-GB" sz="1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1200" dirty="0" smtClean="0"/>
              <a:t>Continue to improve their understanding of the links between natural resources, ecosystem resilience, and well-being</a:t>
            </a:r>
          </a:p>
          <a:p>
            <a:pPr marL="457200" indent="-457200">
              <a:buFont typeface="+mj-lt"/>
              <a:buAutoNum type="arabicPeriod"/>
            </a:pPr>
            <a:endParaRPr lang="en-GB" sz="12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1200" dirty="0" smtClean="0"/>
              <a:t>Work with other bodies to refine the use of a Risk Register as a support tool for integrated planning.</a:t>
            </a:r>
          </a:p>
          <a:p>
            <a:pPr marL="0" indent="0">
              <a:buNone/>
            </a:pPr>
            <a:endParaRPr lang="en-GB" sz="1200" dirty="0" smtClean="0"/>
          </a:p>
          <a:p>
            <a:pPr marL="0" indent="0">
              <a:buNone/>
            </a:pPr>
            <a:r>
              <a:rPr lang="en-GB" sz="1200" dirty="0" smtClean="0"/>
              <a:t>While this is still work in progress, Wales now has the opportunity to use the new legislative Framework of the Well-being of Future Generations (Wales) Act and associated emerging research, to improve its approach to the management of natural resources.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CD0DC-B31F-436B-BD59-CDE01FE1AF1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79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http://www.legislation.gov.uk/anaw/2016/3/pdfs/anaw_20160003_we.pdf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DCD0DC-B31F-436B-BD59-CDE01FE1AF1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033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267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408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589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262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11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060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559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08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836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642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32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2AEE5-EA24-458F-9D59-BC8AD58863F7}" type="datetimeFigureOut">
              <a:rPr lang="en-GB" smtClean="0"/>
              <a:t>27/11/2017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85DE3-C63E-4F99-9287-0907D7313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565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turalresources.wales/sonarr" TargetMode="External"/><Relationship Id="rId7" Type="http://schemas.openxmlformats.org/officeDocument/2006/relationships/hyperlink" Target="http://www.legislation.gov.uk/anaw/2016/3/pdfs/anaw_20160003_we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egislation.gov.uk/anaw/2016/3/pdfs/anaw_20160003_en.pdf" TargetMode="External"/><Relationship Id="rId5" Type="http://schemas.openxmlformats.org/officeDocument/2006/relationships/hyperlink" Target="http://gov.wales/docs/desh/publications/170821-natural-resources-policy-en.PDF" TargetMode="External"/><Relationship Id="rId4" Type="http://schemas.openxmlformats.org/officeDocument/2006/relationships/hyperlink" Target="http://www.naturalresources.wales/sonarr?lang=c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222" t="7018" r="21775" b="19155"/>
          <a:stretch/>
        </p:blipFill>
        <p:spPr>
          <a:xfrm>
            <a:off x="1283538" y="-7268"/>
            <a:ext cx="94183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03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9536" y="620689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>
                <a:latin typeface="Candara" panose="020E0502030303020204" pitchFamily="34" charset="0"/>
              </a:rPr>
              <a:t>Further </a:t>
            </a:r>
            <a:r>
              <a:rPr lang="en-GB" sz="2400" dirty="0" smtClean="0">
                <a:latin typeface="Candara" panose="020E0502030303020204" pitchFamily="34" charset="0"/>
              </a:rPr>
              <a:t>Reading/</a:t>
            </a:r>
            <a:r>
              <a:rPr lang="cy-GB" sz="2400" dirty="0" smtClean="0">
                <a:latin typeface="Candara" panose="020E0502030303020204" pitchFamily="34" charset="0"/>
              </a:rPr>
              <a:t>Darllen Pellach</a:t>
            </a:r>
            <a:r>
              <a:rPr lang="en-GB" sz="2400" dirty="0" smtClean="0">
                <a:latin typeface="Candara" panose="020E0502030303020204" pitchFamily="34" charset="0"/>
              </a:rPr>
              <a:t>:</a:t>
            </a:r>
          </a:p>
          <a:p>
            <a:pPr marL="0" indent="0">
              <a:buNone/>
            </a:pPr>
            <a:endParaRPr lang="en-GB" sz="2400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ndara" panose="020E0502030303020204" pitchFamily="34" charset="0"/>
              </a:rPr>
              <a:t>A summary of the state of natural resources report: an assessment of the sustainable management natural resources.  Available online at: </a:t>
            </a:r>
            <a:r>
              <a:rPr lang="en-GB" sz="2400" dirty="0">
                <a:latin typeface="Candara" panose="020E0502030303020204" pitchFamily="34" charset="0"/>
                <a:hlinkClick r:id="rId3"/>
              </a:rPr>
              <a:t>www.naturalresources.wales/sonarr</a:t>
            </a:r>
            <a:endParaRPr lang="en-GB" sz="2400" dirty="0"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cy-GB" sz="2400" dirty="0" smtClean="0">
                <a:latin typeface="Candara" panose="020E0502030303020204" pitchFamily="34" charset="0"/>
              </a:rPr>
              <a:t>Crynodeb o Adroddiad ar Sefyllfa Adnoddau Naturiol: asesiad o reolaeth gynaliadwy o’n adnoddau naturiol.  Ar gael ar-lein yn</a:t>
            </a:r>
            <a:r>
              <a:rPr lang="en-GB" sz="2400" dirty="0" smtClean="0">
                <a:latin typeface="Candara" panose="020E0502030303020204" pitchFamily="34" charset="0"/>
              </a:rPr>
              <a:t>: </a:t>
            </a:r>
            <a:r>
              <a:rPr lang="en-GB" sz="2400" dirty="0" smtClean="0">
                <a:latin typeface="Candara" panose="020E0502030303020204" pitchFamily="34" charset="0"/>
                <a:hlinkClick r:id="rId4"/>
              </a:rPr>
              <a:t>http://www.naturalresources.wales/sonarr?lang=cy</a:t>
            </a:r>
            <a:r>
              <a:rPr lang="en-GB" sz="2400" dirty="0" smtClean="0">
                <a:latin typeface="Candara" panose="020E0502030303020204" pitchFamily="34" charset="0"/>
              </a:rPr>
              <a:t> </a:t>
            </a:r>
          </a:p>
          <a:p>
            <a:pPr marL="0" indent="0">
              <a:buNone/>
            </a:pPr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>
                <a:latin typeface="Candara" panose="020E0502030303020204" pitchFamily="34" charset="0"/>
                <a:hlinkClick r:id="rId5"/>
              </a:rPr>
              <a:t>http://</a:t>
            </a:r>
            <a:r>
              <a:rPr lang="en-GB" sz="2400" dirty="0" smtClean="0">
                <a:latin typeface="Candara" panose="020E0502030303020204" pitchFamily="34" charset="0"/>
                <a:hlinkClick r:id="rId5"/>
              </a:rPr>
              <a:t>gov.wales/docs/desh/publications/170821-natural-resources-policy-en.PDF</a:t>
            </a:r>
            <a:endParaRPr lang="en-GB" sz="2400" dirty="0" smtClean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ndara" panose="020E0502030303020204" pitchFamily="34" charset="0"/>
            </a:endParaRPr>
          </a:p>
          <a:p>
            <a:r>
              <a:rPr lang="en-GB" sz="2400" dirty="0">
                <a:latin typeface="Candara" panose="020E0502030303020204" pitchFamily="34" charset="0"/>
                <a:hlinkClick r:id="rId6"/>
              </a:rPr>
              <a:t>http://</a:t>
            </a:r>
            <a:r>
              <a:rPr lang="en-GB" sz="2400" dirty="0" smtClean="0">
                <a:latin typeface="Candara" panose="020E0502030303020204" pitchFamily="34" charset="0"/>
                <a:hlinkClick r:id="rId6"/>
              </a:rPr>
              <a:t>www.legislation.gov.uk/anaw/2016/3/pdfs/anaw_20160003_en.pdf</a:t>
            </a:r>
            <a:endParaRPr lang="en-GB" sz="2400" dirty="0" smtClean="0">
              <a:latin typeface="Candara" panose="020E0502030303020204" pitchFamily="34" charset="0"/>
            </a:endParaRPr>
          </a:p>
          <a:p>
            <a:r>
              <a:rPr lang="en-GB" sz="2400" dirty="0" smtClean="0">
                <a:latin typeface="Candara" panose="020E0502030303020204" pitchFamily="34" charset="0"/>
                <a:hlinkClick r:id="rId7"/>
              </a:rPr>
              <a:t>http://www.legislation.gov.uk/anaw/2016/3/pdfs/anaw_20160003_we.pdf</a:t>
            </a:r>
            <a:r>
              <a:rPr lang="en-GB" sz="2400" dirty="0" smtClean="0">
                <a:latin typeface="Candara" panose="020E0502030303020204" pitchFamily="34" charset="0"/>
              </a:rPr>
              <a:t>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919536" y="33569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425997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199</Words>
  <Application>Microsoft Office PowerPoint</Application>
  <PresentationFormat>Widescreen</PresentationFormat>
  <Paragraphs>25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Candara</vt:lpstr>
      <vt:lpstr>Office Theme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Carolyn Hayles</dc:creator>
  <cp:lastModifiedBy>Carolyn Hayles</cp:lastModifiedBy>
  <cp:revision>1</cp:revision>
  <dcterms:created xsi:type="dcterms:W3CDTF">2017-11-27T10:11:50Z</dcterms:created>
  <dcterms:modified xsi:type="dcterms:W3CDTF">2017-11-27T10:13:35Z</dcterms:modified>
</cp:coreProperties>
</file>