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ebp" ContentType="image/jpeg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99" r:id="rId15"/>
    <p:sldId id="300" r:id="rId16"/>
    <p:sldId id="301" r:id="rId17"/>
    <p:sldId id="302" r:id="rId18"/>
    <p:sldId id="303" r:id="rId19"/>
    <p:sldId id="308" r:id="rId20"/>
    <p:sldId id="287" r:id="rId21"/>
    <p:sldId id="288" r:id="rId22"/>
    <p:sldId id="289" r:id="rId23"/>
    <p:sldId id="292" r:id="rId24"/>
    <p:sldId id="293" r:id="rId25"/>
    <p:sldId id="294" r:id="rId26"/>
    <p:sldId id="295" r:id="rId27"/>
    <p:sldId id="298" r:id="rId28"/>
    <p:sldId id="290" r:id="rId29"/>
    <p:sldId id="296" r:id="rId30"/>
    <p:sldId id="297" r:id="rId31"/>
    <p:sldId id="309" r:id="rId32"/>
    <p:sldId id="310" r:id="rId33"/>
    <p:sldId id="311" r:id="rId34"/>
    <p:sldId id="312" r:id="rId35"/>
    <p:sldId id="322" r:id="rId36"/>
    <p:sldId id="291" r:id="rId37"/>
    <p:sldId id="313" r:id="rId38"/>
    <p:sldId id="314" r:id="rId39"/>
    <p:sldId id="315" r:id="rId40"/>
    <p:sldId id="316" r:id="rId41"/>
    <p:sldId id="342" r:id="rId42"/>
    <p:sldId id="323" r:id="rId43"/>
    <p:sldId id="261" r:id="rId44"/>
    <p:sldId id="259" r:id="rId45"/>
    <p:sldId id="324" r:id="rId46"/>
    <p:sldId id="260" r:id="rId47"/>
    <p:sldId id="265" r:id="rId48"/>
    <p:sldId id="269" r:id="rId49"/>
    <p:sldId id="268" r:id="rId50"/>
    <p:sldId id="266" r:id="rId51"/>
    <p:sldId id="276" r:id="rId52"/>
    <p:sldId id="264" r:id="rId53"/>
    <p:sldId id="267" r:id="rId54"/>
    <p:sldId id="271" r:id="rId55"/>
    <p:sldId id="272" r:id="rId56"/>
    <p:sldId id="273" r:id="rId57"/>
    <p:sldId id="319" r:id="rId58"/>
    <p:sldId id="321" r:id="rId59"/>
    <p:sldId id="320" r:id="rId60"/>
    <p:sldId id="325" r:id="rId61"/>
    <p:sldId id="326" r:id="rId62"/>
    <p:sldId id="327" r:id="rId63"/>
    <p:sldId id="328" r:id="rId64"/>
    <p:sldId id="341" r:id="rId65"/>
    <p:sldId id="329" r:id="rId66"/>
    <p:sldId id="330" r:id="rId67"/>
    <p:sldId id="331" r:id="rId68"/>
    <p:sldId id="333" r:id="rId69"/>
    <p:sldId id="334" r:id="rId70"/>
    <p:sldId id="336" r:id="rId71"/>
    <p:sldId id="335" r:id="rId72"/>
    <p:sldId id="332" r:id="rId7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69A6D"/>
    <a:srgbClr val="D66338"/>
    <a:srgbClr val="ED1370"/>
    <a:srgbClr val="6C0733"/>
    <a:srgbClr val="639F40"/>
    <a:srgbClr val="0A5676"/>
    <a:srgbClr val="0070C0"/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160" autoAdjust="0"/>
    <p:restoredTop sz="94660"/>
  </p:normalViewPr>
  <p:slideViewPr>
    <p:cSldViewPr snapToGrid="0">
      <p:cViewPr varScale="1">
        <p:scale>
          <a:sx n="77" d="100"/>
          <a:sy n="77" d="100"/>
        </p:scale>
        <p:origin x="96" y="8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28861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065877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868255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1268336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344613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351758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8288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090200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763432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318881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2845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0031411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0166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29401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4241719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51502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1108E-C291-4950-866E-46B3058A1E90}" type="datetimeFigureOut">
              <a:rPr lang="es-ES_tradnl" smtClean="0"/>
              <a:t>06/07/2019</a:t>
            </a:fld>
            <a:endParaRPr lang="es-ES_tradn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_tradn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26BDF47-1722-4F91-9DC4-07AE207C68C2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249459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8.xml"/><Relationship Id="rId6" Type="http://schemas.openxmlformats.org/officeDocument/2006/relationships/image" Target="../media/image8.pn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4" Type="http://schemas.openxmlformats.org/officeDocument/2006/relationships/image" Target="../media/image13.web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4" Type="http://schemas.openxmlformats.org/officeDocument/2006/relationships/image" Target="../media/image15.web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0.xml"/><Relationship Id="rId6" Type="http://schemas.openxmlformats.org/officeDocument/2006/relationships/image" Target="../media/image23.jpe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Relationship Id="rId5" Type="http://schemas.openxmlformats.org/officeDocument/2006/relationships/image" Target="../media/image28.webp"/><Relationship Id="rId4" Type="http://schemas.openxmlformats.org/officeDocument/2006/relationships/image" Target="../media/image27.web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30.xml"/><Relationship Id="rId6" Type="http://schemas.openxmlformats.org/officeDocument/2006/relationships/image" Target="../media/image35.webp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42.xml"/><Relationship Id="rId6" Type="http://schemas.openxmlformats.org/officeDocument/2006/relationships/image" Target="../media/image47.pn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9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4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6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57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8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0.xml"/><Relationship Id="rId4" Type="http://schemas.openxmlformats.org/officeDocument/2006/relationships/image" Target="../media/image65.sv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4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6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8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0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ebp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200422" y="-8468"/>
            <a:ext cx="3572669" cy="6866467"/>
            <a:chOff x="67175" y="-8467"/>
            <a:chExt cx="4763558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02CCB5-88C8-40AA-8E46-79632BA4C4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217" y="1023014"/>
            <a:ext cx="4277050" cy="4307148"/>
          </a:xfrm>
        </p:spPr>
        <p:txBody>
          <a:bodyPr anchor="ctr">
            <a:normAutofit/>
          </a:bodyPr>
          <a:lstStyle/>
          <a:p>
            <a:pPr algn="l"/>
            <a:r>
              <a:rPr lang="es-ES_tradnl" dirty="0"/>
              <a:t>My sustainability Journey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52372" y="-8468"/>
            <a:ext cx="3806198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4430E-D06C-4AD5-BB66-5076604006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82614" y="2893093"/>
            <a:ext cx="3448243" cy="1252625"/>
          </a:xfrm>
        </p:spPr>
        <p:txBody>
          <a:bodyPr anchor="ctr">
            <a:norm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</a:rPr>
              <a:t>How becoming more sustainable takes multiple aspects.</a:t>
            </a:r>
          </a:p>
        </p:txBody>
      </p:sp>
      <p:pic>
        <p:nvPicPr>
          <p:cNvPr id="4" name="1">
            <a:hlinkClick r:id="" action="ppaction://media"/>
            <a:extLst>
              <a:ext uri="{FF2B5EF4-FFF2-40B4-BE49-F238E27FC236}">
                <a16:creationId xmlns:a16="http://schemas.microsoft.com/office/drawing/2014/main" id="{5A87AB77-379B-4CEE-B292-0041833E01E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629" y="6156649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0962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694"/>
    </mc:Choice>
    <mc:Fallback xmlns="">
      <p:transition spd="slow" advClick="0" advTm="3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1B628BB7-9E36-4B50-A83B-3927A9BA89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309" y="1217457"/>
            <a:ext cx="7604861" cy="4202953"/>
          </a:xfr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CCD5AAD-7144-4EBB-8B2E-2E4C15F762C9}"/>
              </a:ext>
            </a:extLst>
          </p:cNvPr>
          <p:cNvSpPr/>
          <p:nvPr/>
        </p:nvSpPr>
        <p:spPr>
          <a:xfrm>
            <a:off x="3345921" y="6595095"/>
            <a:ext cx="580639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https://www.univ-rennes2.fr/structure/departement-geographie-amenagement-lespace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948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732"/>
    </mc:Choice>
    <mc:Fallback xmlns="">
      <p:transition spd="slow" advClick="0" advTm="773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98EB0458-CCA1-4CB0-8165-47CBA50537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550" y="964734"/>
            <a:ext cx="8466539" cy="5075340"/>
          </a:xfr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3ECBCA86-1F1D-4330-AE7D-3C8910827D8D}"/>
              </a:ext>
            </a:extLst>
          </p:cNvPr>
          <p:cNvSpPr/>
          <p:nvPr/>
        </p:nvSpPr>
        <p:spPr>
          <a:xfrm>
            <a:off x="3471116" y="6581941"/>
            <a:ext cx="580639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http://www.wiki-rennes.fr/Monographies_concernant_l%27urbanisme_%C3%A0_Rennes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96644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4288"/>
    </mc:Choice>
    <mc:Fallback xmlns="">
      <p:transition spd="slow" advClick="0" advTm="1428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object, table&#10;&#10;Description automatically generated">
            <a:extLst>
              <a:ext uri="{FF2B5EF4-FFF2-40B4-BE49-F238E27FC236}">
                <a16:creationId xmlns:a16="http://schemas.microsoft.com/office/drawing/2014/main" id="{DAB764AA-BC18-4F24-A249-FD222BBFC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537" y="1488281"/>
            <a:ext cx="5175249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6B2D22B-E466-44BA-B243-0EA1CE46AB78}"/>
              </a:ext>
            </a:extLst>
          </p:cNvPr>
          <p:cNvSpPr/>
          <p:nvPr/>
        </p:nvSpPr>
        <p:spPr>
          <a:xfrm>
            <a:off x="8246100" y="6596390"/>
            <a:ext cx="80182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stocksnap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9172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9000"/>
    </mc:Choice>
    <mc:Fallback xmlns="">
      <p:transition spd="slow" advClick="0" advTm="9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351C0BC-66B6-41E6-B749-B3383F9CBD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1002" y="1168578"/>
            <a:ext cx="7097086" cy="376414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3356CEE-2710-4210-89AE-244E859974D0}"/>
              </a:ext>
            </a:extLst>
          </p:cNvPr>
          <p:cNvSpPr/>
          <p:nvPr/>
        </p:nvSpPr>
        <p:spPr>
          <a:xfrm>
            <a:off x="4043751" y="6596390"/>
            <a:ext cx="519565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>
                    <a:lumMod val="85000"/>
                  </a:schemeClr>
                </a:solidFill>
              </a:rPr>
              <a:t>https://www.uwtsd.ac.uk/postgraduate/</a:t>
            </a:r>
            <a:r>
              <a:rPr lang="en-GB" sz="1100" dirty="0">
                <a:solidFill>
                  <a:schemeClr val="bg1"/>
                </a:solidFill>
              </a:rPr>
              <a:t>mba-sustainability-leadership-online/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4496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995"/>
    </mc:Choice>
    <mc:Fallback xmlns="">
      <p:transition spd="slow" advClick="0" advTm="799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246020B-5DB9-4F5A-967F-A54D62776A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927" y="1343724"/>
            <a:ext cx="5794991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A473BEC-B09B-44A2-BF43-224B06B5D894}"/>
              </a:ext>
            </a:extLst>
          </p:cNvPr>
          <p:cNvSpPr/>
          <p:nvPr/>
        </p:nvSpPr>
        <p:spPr>
          <a:xfrm>
            <a:off x="8246100" y="6596390"/>
            <a:ext cx="96853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stocksnap.io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3396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383"/>
    </mc:Choice>
    <mc:Fallback xmlns="">
      <p:transition spd="slow" advClick="0" advTm="838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41915FE7-03B2-4CE7-AA9F-62AD1AF924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962" y="1488281"/>
            <a:ext cx="5861125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6289E28-2F89-4366-B8D3-6FC63506C95E}"/>
              </a:ext>
            </a:extLst>
          </p:cNvPr>
          <p:cNvSpPr/>
          <p:nvPr/>
        </p:nvSpPr>
        <p:spPr>
          <a:xfrm>
            <a:off x="8556980" y="6596390"/>
            <a:ext cx="58702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Pexels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4490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1000"/>
    </mc:Choice>
    <mc:Fallback xmlns="">
      <p:transition spd="slow" advClick="0" advTm="11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2">
            <a:hlinkClick r:id="" action="ppaction://media"/>
            <a:extLst>
              <a:ext uri="{FF2B5EF4-FFF2-40B4-BE49-F238E27FC236}">
                <a16:creationId xmlns:a16="http://schemas.microsoft.com/office/drawing/2014/main" id="{1EE7B541-E947-4F83-A95E-8CC7058C55D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1211" y="6034343"/>
            <a:ext cx="609600" cy="609600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9D8BC26-C780-4F26-93CB-BA819AFC8D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811" y="1056221"/>
            <a:ext cx="5271650" cy="412246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2848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933"/>
    </mc:Choice>
    <mc:Fallback xmlns="">
      <p:transition spd="slow" advClick="0" advTm="10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1FA0D-0AD7-4DEE-BC7F-9B341A97A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071" y="819470"/>
            <a:ext cx="6347714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>
                <a:solidFill>
                  <a:srgbClr val="639F40"/>
                </a:solidFill>
                <a:latin typeface="Freestyle Script" panose="020B0604020202020204" pitchFamily="66" charset="0"/>
              </a:rPr>
              <a:t>Environmental Pillar</a:t>
            </a:r>
          </a:p>
        </p:txBody>
      </p:sp>
      <p:pic>
        <p:nvPicPr>
          <p:cNvPr id="6" name="Picture 5" descr="A close up of a tree&#10;&#10;Description automatically generated">
            <a:extLst>
              <a:ext uri="{FF2B5EF4-FFF2-40B4-BE49-F238E27FC236}">
                <a16:creationId xmlns:a16="http://schemas.microsoft.com/office/drawing/2014/main" id="{8ACC84E0-F359-4094-B895-82DE2F7A12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5928" y="2063496"/>
            <a:ext cx="2943480" cy="441522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E3F6BE7-0954-4942-9431-A7BA82447933}"/>
              </a:ext>
            </a:extLst>
          </p:cNvPr>
          <p:cNvSpPr/>
          <p:nvPr/>
        </p:nvSpPr>
        <p:spPr>
          <a:xfrm>
            <a:off x="8246100" y="6596390"/>
            <a:ext cx="96853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stocksnap.io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07116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9211"/>
    </mc:Choice>
    <mc:Fallback xmlns="">
      <p:transition spd="slow" advClick="0" advTm="921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picture containing indoor, sitting&#10;&#10;Description automatically generated">
            <a:extLst>
              <a:ext uri="{FF2B5EF4-FFF2-40B4-BE49-F238E27FC236}">
                <a16:creationId xmlns:a16="http://schemas.microsoft.com/office/drawing/2014/main" id="{687211B2-5E18-432F-B949-8E8FA9338D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" y="1363277"/>
            <a:ext cx="6348413" cy="3574106"/>
          </a:xfr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6B11EDB-63ED-4825-8025-CFD5B4EAB84F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2390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124"/>
    </mc:Choice>
    <mc:Fallback xmlns="">
      <p:transition spd="slow" advClick="0" advTm="512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hicken standing on top of a grass covered field&#10;&#10;Description automatically generated">
            <a:extLst>
              <a:ext uri="{FF2B5EF4-FFF2-40B4-BE49-F238E27FC236}">
                <a16:creationId xmlns:a16="http://schemas.microsoft.com/office/drawing/2014/main" id="{4AC012F0-C1A8-438A-8AE4-003AEA384E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425" y="1488281"/>
            <a:ext cx="5822155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B59F136-0195-4CD1-9ACD-2F847B4B97FD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57801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492"/>
    </mc:Choice>
    <mc:Fallback xmlns="">
      <p:transition spd="slow" advClick="0" advTm="349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andy beach&#10;&#10;Description automatically generated">
            <a:extLst>
              <a:ext uri="{FF2B5EF4-FFF2-40B4-BE49-F238E27FC236}">
                <a16:creationId xmlns:a16="http://schemas.microsoft.com/office/drawing/2014/main" id="{0F1F2477-BF3C-4DFE-8D4C-CF4F5E2B1A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593" y="438912"/>
            <a:ext cx="4107799" cy="2750732"/>
          </a:xfrm>
        </p:spPr>
      </p:pic>
      <p:pic>
        <p:nvPicPr>
          <p:cNvPr id="8" name="Picture 7" descr="A picture containing wall, indoor, plate, cup&#10;&#10;Description automatically generated">
            <a:extLst>
              <a:ext uri="{FF2B5EF4-FFF2-40B4-BE49-F238E27FC236}">
                <a16:creationId xmlns:a16="http://schemas.microsoft.com/office/drawing/2014/main" id="{275C3B66-6E74-427D-A043-E30DD730CC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509" y="3189644"/>
            <a:ext cx="5250459" cy="285758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A497D37-BD13-4CDC-8871-5DB54E15E3EC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3479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9132"/>
    </mc:Choice>
    <mc:Fallback xmlns="">
      <p:transition spd="slow" advClick="0" advTm="913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ottle&#10;&#10;Description automatically generated">
            <a:extLst>
              <a:ext uri="{FF2B5EF4-FFF2-40B4-BE49-F238E27FC236}">
                <a16:creationId xmlns:a16="http://schemas.microsoft.com/office/drawing/2014/main" id="{8563BF14-77D6-43F4-AD49-D60AFE9C0F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9632" y="3281843"/>
            <a:ext cx="3511296" cy="2811903"/>
          </a:xfrm>
          <a:prstGeom prst="rect">
            <a:avLst/>
          </a:prstGeom>
        </p:spPr>
      </p:pic>
      <p:pic>
        <p:nvPicPr>
          <p:cNvPr id="3" name="Picture 2" descr="A cake with fruit on display&#10;&#10;Description automatically generated">
            <a:extLst>
              <a:ext uri="{FF2B5EF4-FFF2-40B4-BE49-F238E27FC236}">
                <a16:creationId xmlns:a16="http://schemas.microsoft.com/office/drawing/2014/main" id="{AD724090-480A-4689-8147-42A96A9263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297" y="634965"/>
            <a:ext cx="3096768" cy="2052323"/>
          </a:xfrm>
          <a:prstGeom prst="rect">
            <a:avLst/>
          </a:prstGeom>
        </p:spPr>
      </p:pic>
      <p:sp>
        <p:nvSpPr>
          <p:cNvPr id="6" name="Minus Sign 5">
            <a:extLst>
              <a:ext uri="{FF2B5EF4-FFF2-40B4-BE49-F238E27FC236}">
                <a16:creationId xmlns:a16="http://schemas.microsoft.com/office/drawing/2014/main" id="{C67A5D2D-1E49-4AF3-BA98-5267E07BC475}"/>
              </a:ext>
            </a:extLst>
          </p:cNvPr>
          <p:cNvSpPr/>
          <p:nvPr/>
        </p:nvSpPr>
        <p:spPr>
          <a:xfrm rot="2102246">
            <a:off x="901664" y="4278876"/>
            <a:ext cx="6526635" cy="645952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CF695ADA-74AF-436A-9C99-895CB6DA0796}"/>
              </a:ext>
            </a:extLst>
          </p:cNvPr>
          <p:cNvSpPr/>
          <p:nvPr/>
        </p:nvSpPr>
        <p:spPr>
          <a:xfrm rot="19429484">
            <a:off x="869147" y="4278876"/>
            <a:ext cx="6526635" cy="645952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FE6E54-ABD0-4BFC-9AD9-A4E8CBC949F8}"/>
              </a:ext>
            </a:extLst>
          </p:cNvPr>
          <p:cNvSpPr txBox="1"/>
          <p:nvPr/>
        </p:nvSpPr>
        <p:spPr>
          <a:xfrm>
            <a:off x="1768596" y="337688"/>
            <a:ext cx="1856598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600" dirty="0">
                <a:solidFill>
                  <a:srgbClr val="639F40"/>
                </a:solidFill>
                <a:sym typeface="Wingdings" panose="05000000000000000000" pitchFamily="2" charset="2"/>
              </a:rPr>
              <a:t></a:t>
            </a:r>
            <a:endParaRPr lang="en-GB" sz="16600" dirty="0">
              <a:solidFill>
                <a:srgbClr val="639F40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9A74D4-342E-41C7-A2A8-D1611CE2193F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56755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3226"/>
    </mc:Choice>
    <mc:Fallback xmlns="">
      <p:transition spd="slow" advClick="0" advTm="1322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indoor, floor, table&#10;&#10;Description automatically generated">
            <a:extLst>
              <a:ext uri="{FF2B5EF4-FFF2-40B4-BE49-F238E27FC236}">
                <a16:creationId xmlns:a16="http://schemas.microsoft.com/office/drawing/2014/main" id="{4D446887-34C3-4A72-981F-198A27BA22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0973" y="430136"/>
            <a:ext cx="4619871" cy="599772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3265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721"/>
    </mc:Choice>
    <mc:Fallback xmlns="">
      <p:transition spd="slow" advClick="0" advTm="5721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lastic container of food&#10;&#10;Description automatically generated">
            <a:extLst>
              <a:ext uri="{FF2B5EF4-FFF2-40B4-BE49-F238E27FC236}">
                <a16:creationId xmlns:a16="http://schemas.microsoft.com/office/drawing/2014/main" id="{1FCF4AEE-BE99-45DF-9862-A47F76CBFB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678" y="557566"/>
            <a:ext cx="3911366" cy="518605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1997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546"/>
    </mc:Choice>
    <mc:Fallback xmlns="">
      <p:transition spd="slow" advClick="0" advTm="5546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food, table, ground, indoor&#10;&#10;Description automatically generated">
            <a:extLst>
              <a:ext uri="{FF2B5EF4-FFF2-40B4-BE49-F238E27FC236}">
                <a16:creationId xmlns:a16="http://schemas.microsoft.com/office/drawing/2014/main" id="{9DC8BB26-B561-4405-8BE5-C90F6292D8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26963" y="1212454"/>
            <a:ext cx="5035301" cy="379325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73165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3262"/>
    </mc:Choice>
    <mc:Fallback xmlns="">
      <p:transition spd="slow" advClick="0" advTm="13262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table, indoor, food, floor&#10;&#10;Description automatically generated">
            <a:extLst>
              <a:ext uri="{FF2B5EF4-FFF2-40B4-BE49-F238E27FC236}">
                <a16:creationId xmlns:a16="http://schemas.microsoft.com/office/drawing/2014/main" id="{3AF1B5E6-8349-45E0-8C66-76C19D56EE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2160" y="1488281"/>
            <a:ext cx="2898139" cy="388143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810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079"/>
    </mc:Choice>
    <mc:Fallback xmlns="">
      <p:transition spd="slow" advClick="0" advTm="7079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owl of food&#10;&#10;Description automatically generated">
            <a:extLst>
              <a:ext uri="{FF2B5EF4-FFF2-40B4-BE49-F238E27FC236}">
                <a16:creationId xmlns:a16="http://schemas.microsoft.com/office/drawing/2014/main" id="{0F719BE7-BF75-4DE5-91E9-800E35718F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3489" y="828499"/>
            <a:ext cx="3723889" cy="500397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94865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184"/>
    </mc:Choice>
    <mc:Fallback xmlns="">
      <p:transition spd="slow" advClick="0" advTm="10184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3E6E45B0-3D6B-4A14-B98F-83569FE4EB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82649" y="763676"/>
            <a:ext cx="2989351" cy="3836046"/>
          </a:xfrm>
          <a:prstGeom prst="rect">
            <a:avLst/>
          </a:prstGeom>
        </p:spPr>
      </p:pic>
      <p:pic>
        <p:nvPicPr>
          <p:cNvPr id="1026" name="Picture 2" descr="Image result for thumb up">
            <a:extLst>
              <a:ext uri="{FF2B5EF4-FFF2-40B4-BE49-F238E27FC236}">
                <a16:creationId xmlns:a16="http://schemas.microsoft.com/office/drawing/2014/main" id="{8A3A5157-DC33-4644-96BD-13B7DCC89D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7014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36382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6100"/>
    </mc:Choice>
    <mc:Fallback xmlns="">
      <p:transition spd="slow" advClick="0" advTm="261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3">
            <a:hlinkClick r:id="" action="ppaction://media"/>
            <a:extLst>
              <a:ext uri="{FF2B5EF4-FFF2-40B4-BE49-F238E27FC236}">
                <a16:creationId xmlns:a16="http://schemas.microsoft.com/office/drawing/2014/main" id="{606A1250-303C-4384-A7E5-A8E685B7449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0602" y="6001624"/>
            <a:ext cx="609600" cy="609600"/>
          </a:xfrm>
          <a:prstGeom prst="rect">
            <a:avLst/>
          </a:prstGeom>
        </p:spPr>
      </p:pic>
      <p:pic>
        <p:nvPicPr>
          <p:cNvPr id="11" name="Content Placeholder 10" descr="A picture containing clock, outdoor, text, green&#10;&#10;Description automatically generated">
            <a:extLst>
              <a:ext uri="{FF2B5EF4-FFF2-40B4-BE49-F238E27FC236}">
                <a16:creationId xmlns:a16="http://schemas.microsoft.com/office/drawing/2014/main" id="{8EEB73F4-F4D9-4ABF-96CC-60EE5E93B2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076" y="2036301"/>
            <a:ext cx="5823704" cy="3881437"/>
          </a:xfr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734EFAB-931B-49FF-9F58-9E6A69CB1988}"/>
              </a:ext>
            </a:extLst>
          </p:cNvPr>
          <p:cNvSpPr txBox="1">
            <a:spLocks/>
          </p:cNvSpPr>
          <p:nvPr/>
        </p:nvSpPr>
        <p:spPr>
          <a:xfrm>
            <a:off x="195071" y="81947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sz="8000" dirty="0">
                <a:solidFill>
                  <a:srgbClr val="D66338"/>
                </a:solidFill>
                <a:latin typeface="Freestyle Script" panose="020B0604020202020204" pitchFamily="66" charset="0"/>
              </a:rPr>
              <a:t>Economic Pillar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97F884-B8A8-448C-9F2C-48A801ED2808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5624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1848"/>
    </mc:Choice>
    <mc:Fallback xmlns="">
      <p:transition spd="slow" advClick="0" advTm="11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9" objId="2"/>
      </p14:showEvtLst>
    </p:ext>
  </p:extLs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picture containing indoor, object, vending machine, floor&#10;&#10;Description automatically generated">
            <a:extLst>
              <a:ext uri="{FF2B5EF4-FFF2-40B4-BE49-F238E27FC236}">
                <a16:creationId xmlns:a16="http://schemas.microsoft.com/office/drawing/2014/main" id="{2C17BA20-567D-4797-A860-AF5C2F37D9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471" y="74336"/>
            <a:ext cx="3759885" cy="5639829"/>
          </a:xfrm>
        </p:spPr>
      </p:pic>
      <p:sp>
        <p:nvSpPr>
          <p:cNvPr id="5" name="Minus Sign 4">
            <a:extLst>
              <a:ext uri="{FF2B5EF4-FFF2-40B4-BE49-F238E27FC236}">
                <a16:creationId xmlns:a16="http://schemas.microsoft.com/office/drawing/2014/main" id="{EBDF7EE6-E6E1-4F63-B2B0-81EE24DE3C0D}"/>
              </a:ext>
            </a:extLst>
          </p:cNvPr>
          <p:cNvSpPr>
            <a:spLocks noChangeAspect="1"/>
          </p:cNvSpPr>
          <p:nvPr/>
        </p:nvSpPr>
        <p:spPr>
          <a:xfrm rot="2102246">
            <a:off x="4990006" y="3033669"/>
            <a:ext cx="2909925" cy="288000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6530D375-5081-4717-A6B3-EB9A4CF06007}"/>
              </a:ext>
            </a:extLst>
          </p:cNvPr>
          <p:cNvSpPr>
            <a:spLocks noChangeAspect="1"/>
          </p:cNvSpPr>
          <p:nvPr/>
        </p:nvSpPr>
        <p:spPr>
          <a:xfrm rot="19429484">
            <a:off x="4975508" y="3055495"/>
            <a:ext cx="2909925" cy="288000"/>
          </a:xfrm>
          <a:prstGeom prst="mathMinus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CBBABB-5FCD-4568-82AD-C024B3E69143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790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586"/>
    </mc:Choice>
    <mc:Fallback xmlns="">
      <p:transition spd="slow" advClick="0" advTm="658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large long train on a steel track&#10;&#10;Description automatically generated">
            <a:extLst>
              <a:ext uri="{FF2B5EF4-FFF2-40B4-BE49-F238E27FC236}">
                <a16:creationId xmlns:a16="http://schemas.microsoft.com/office/drawing/2014/main" id="{4D2DA2EC-7011-478F-A780-267DD6418A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332" y="1403241"/>
            <a:ext cx="6286500" cy="353377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40644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1312"/>
    </mc:Choice>
    <mc:Fallback xmlns="">
      <p:transition spd="slow" advClick="0" advTm="11312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lose up of a red fruit&#10;&#10;Description automatically generated">
            <a:extLst>
              <a:ext uri="{FF2B5EF4-FFF2-40B4-BE49-F238E27FC236}">
                <a16:creationId xmlns:a16="http://schemas.microsoft.com/office/drawing/2014/main" id="{5982C58B-5571-4A77-82E7-9589F8F5A6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1" y="1335779"/>
            <a:ext cx="3863596" cy="2578593"/>
          </a:xfrm>
        </p:spPr>
      </p:pic>
      <p:pic>
        <p:nvPicPr>
          <p:cNvPr id="10" name="Picture 9" descr="A picture containing sky, outdoor, snow, person&#10;&#10;Description automatically generated">
            <a:extLst>
              <a:ext uri="{FF2B5EF4-FFF2-40B4-BE49-F238E27FC236}">
                <a16:creationId xmlns:a16="http://schemas.microsoft.com/office/drawing/2014/main" id="{58DC5064-38D1-477F-9EA7-1211A481AC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9996" y="485372"/>
            <a:ext cx="2286000" cy="3429000"/>
          </a:xfrm>
          <a:prstGeom prst="rect">
            <a:avLst/>
          </a:prstGeom>
        </p:spPr>
      </p:pic>
      <p:pic>
        <p:nvPicPr>
          <p:cNvPr id="12" name="Picture 11" descr="A close up of an animal&#10;&#10;Description automatically generated">
            <a:extLst>
              <a:ext uri="{FF2B5EF4-FFF2-40B4-BE49-F238E27FC236}">
                <a16:creationId xmlns:a16="http://schemas.microsoft.com/office/drawing/2014/main" id="{D2085F80-9521-4E70-A402-40C9A499C6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4058379"/>
            <a:ext cx="2195763" cy="146384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F8E3365-9B3D-41D1-9C97-1603C13BF8CD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83842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620"/>
    </mc:Choice>
    <mc:Fallback xmlns="">
      <p:transition spd="slow" advClick="0" advTm="662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A picture containing person, arthropod, invertebrate, indoor&#10;&#10;Description automatically generated">
            <a:extLst>
              <a:ext uri="{FF2B5EF4-FFF2-40B4-BE49-F238E27FC236}">
                <a16:creationId xmlns:a16="http://schemas.microsoft.com/office/drawing/2014/main" id="{1B895495-F438-4218-A634-D2387BB1EC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729" y="2160588"/>
            <a:ext cx="5822155" cy="3881437"/>
          </a:xfr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F95B92A-EE9C-42F1-9F66-F9CB2454E0C7}"/>
              </a:ext>
            </a:extLst>
          </p:cNvPr>
          <p:cNvSpPr txBox="1">
            <a:spLocks/>
          </p:cNvSpPr>
          <p:nvPr/>
        </p:nvSpPr>
        <p:spPr>
          <a:xfrm>
            <a:off x="195071" y="81947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sz="8000" dirty="0">
                <a:solidFill>
                  <a:srgbClr val="C69A6D"/>
                </a:solidFill>
                <a:latin typeface="Freestyle Script" panose="020B0604020202020204" pitchFamily="66" charset="0"/>
              </a:rPr>
              <a:t>Social Pillar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60A2152-DAB5-4417-ADD2-515899D11E50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2100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485"/>
    </mc:Choice>
    <mc:Fallback xmlns="">
      <p:transition spd="slow" advClick="0" advTm="7485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2288DB6-EC55-480D-91DB-93B8F0D93B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541" y="1488281"/>
            <a:ext cx="5822155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90D42E3-3024-4109-B255-0F02749F4B7F}"/>
              </a:ext>
            </a:extLst>
          </p:cNvPr>
          <p:cNvSpPr/>
          <p:nvPr/>
        </p:nvSpPr>
        <p:spPr>
          <a:xfrm>
            <a:off x="8314194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55455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7288"/>
    </mc:Choice>
    <mc:Fallback xmlns="">
      <p:transition spd="slow" advClick="0" advTm="17288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large building&#10;&#10;Description automatically generated">
            <a:extLst>
              <a:ext uri="{FF2B5EF4-FFF2-40B4-BE49-F238E27FC236}">
                <a16:creationId xmlns:a16="http://schemas.microsoft.com/office/drawing/2014/main" id="{007F3532-66EF-4FA0-8229-2D29CE8F87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353" y="574980"/>
            <a:ext cx="3469664" cy="5218200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0F7CCE7-FBC9-4F63-96FB-0639E6C91081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681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134"/>
    </mc:Choice>
    <mc:Fallback xmlns="">
      <p:transition spd="slow" advClick="0" advTm="25134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itting on a table&#10;&#10;Description automatically generated">
            <a:extLst>
              <a:ext uri="{FF2B5EF4-FFF2-40B4-BE49-F238E27FC236}">
                <a16:creationId xmlns:a16="http://schemas.microsoft.com/office/drawing/2014/main" id="{9CCD14FC-0038-4809-8D19-CBC63294C6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312" y="1488281"/>
            <a:ext cx="5823704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F753D0D-6880-4C56-BF9A-2721C9360378}"/>
              </a:ext>
            </a:extLst>
          </p:cNvPr>
          <p:cNvSpPr/>
          <p:nvPr/>
        </p:nvSpPr>
        <p:spPr>
          <a:xfrm>
            <a:off x="8479563" y="6596390"/>
            <a:ext cx="58702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Pexels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5417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407"/>
    </mc:Choice>
    <mc:Fallback xmlns="">
      <p:transition spd="slow" advClick="0" advTm="10407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CD56C05-79DC-477A-BB83-5C152A46E4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488" y="1665552"/>
            <a:ext cx="6348413" cy="352689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27943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667"/>
    </mc:Choice>
    <mc:Fallback xmlns="">
      <p:transition spd="slow" advClick="0" advTm="5667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A6742B0A-91A9-4A60-880B-7221935238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327" y="1488281"/>
            <a:ext cx="5435683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EF32BA1-97B1-4D31-A11D-81978FEECBB2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23603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869"/>
    </mc:Choice>
    <mc:Fallback xmlns="">
      <p:transition spd="slow" advClick="0" advTm="10869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4">
            <a:hlinkClick r:id="" action="ppaction://media"/>
            <a:extLst>
              <a:ext uri="{FF2B5EF4-FFF2-40B4-BE49-F238E27FC236}">
                <a16:creationId xmlns:a16="http://schemas.microsoft.com/office/drawing/2014/main" id="{E1FD91B1-9011-4598-B817-BD07A88C6F4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9208" y="6060347"/>
            <a:ext cx="609600" cy="609600"/>
          </a:xfrm>
          <a:prstGeom prst="rect">
            <a:avLst/>
          </a:prstGeom>
        </p:spPr>
      </p:pic>
      <p:pic>
        <p:nvPicPr>
          <p:cNvPr id="12" name="Content Placeholder 11" descr="A sign above a store&#10;&#10;Description automatically generated">
            <a:extLst>
              <a:ext uri="{FF2B5EF4-FFF2-40B4-BE49-F238E27FC236}">
                <a16:creationId xmlns:a16="http://schemas.microsoft.com/office/drawing/2014/main" id="{4DC77751-03BA-4370-AC4A-09338F3446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008" y="1376464"/>
            <a:ext cx="6157609" cy="4105072"/>
          </a:xfr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BE63B68-1F60-475F-922E-74AB2D55C22F}"/>
              </a:ext>
            </a:extLst>
          </p:cNvPr>
          <p:cNvSpPr/>
          <p:nvPr/>
        </p:nvSpPr>
        <p:spPr>
          <a:xfrm>
            <a:off x="8246100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7096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579"/>
    </mc:Choice>
    <mc:Fallback xmlns="">
      <p:transition spd="slow" advClick="0" advTm="8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90" objId="4"/>
      </p14:showEvtLst>
    </p:ext>
  </p:extLs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picture containing bathroom, wall, indoor, building&#10;&#10;Description automatically generated">
            <a:extLst>
              <a:ext uri="{FF2B5EF4-FFF2-40B4-BE49-F238E27FC236}">
                <a16:creationId xmlns:a16="http://schemas.microsoft.com/office/drawing/2014/main" id="{38B8C48C-7B27-446E-BA3D-B89BAE2483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91592" y="1331318"/>
            <a:ext cx="5354637" cy="401597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90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984"/>
    </mc:Choice>
    <mc:Fallback xmlns="">
      <p:transition spd="slow" advClick="0" advTm="5984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4C14D05-398A-478F-8A91-61559EDC7047}"/>
              </a:ext>
            </a:extLst>
          </p:cNvPr>
          <p:cNvSpPr/>
          <p:nvPr/>
        </p:nvSpPr>
        <p:spPr>
          <a:xfrm>
            <a:off x="7703673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  <p:pic>
        <p:nvPicPr>
          <p:cNvPr id="1026" name="Picture 2" descr="Image result for lait francais">
            <a:extLst>
              <a:ext uri="{FF2B5EF4-FFF2-40B4-BE49-F238E27FC236}">
                <a16:creationId xmlns:a16="http://schemas.microsoft.com/office/drawing/2014/main" id="{78D62A23-FAF3-4434-9D13-76A5D39C96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798" y="602897"/>
            <a:ext cx="2835458" cy="426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563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978"/>
    </mc:Choice>
    <mc:Fallback xmlns="">
      <p:transition spd="slow" advClick="0" advTm="7978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6A663F9-24C6-4807-9326-24E8A419DC53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  <p:pic>
        <p:nvPicPr>
          <p:cNvPr id="7" name="Content Placeholder 6" descr="A close up of a logo&#10;&#10;Description automatically generated">
            <a:extLst>
              <a:ext uri="{FF2B5EF4-FFF2-40B4-BE49-F238E27FC236}">
                <a16:creationId xmlns:a16="http://schemas.microsoft.com/office/drawing/2014/main" id="{380D6729-6807-4AA3-B15B-D3C200BC54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777" y="584707"/>
            <a:ext cx="5413747" cy="541374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7636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269"/>
    </mc:Choice>
    <mc:Fallback xmlns="">
      <p:transition spd="slow" advClick="0" advTm="15269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wall, indoor, cup&#10;&#10;Description automatically generated">
            <a:extLst>
              <a:ext uri="{FF2B5EF4-FFF2-40B4-BE49-F238E27FC236}">
                <a16:creationId xmlns:a16="http://schemas.microsoft.com/office/drawing/2014/main" id="{EC5E4E58-CD36-4195-80CD-45FEEBEABA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269" y="1470926"/>
            <a:ext cx="6015957" cy="3647174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25E5E13-810E-4137-8C62-7B6EE8075557}"/>
              </a:ext>
            </a:extLst>
          </p:cNvPr>
          <p:cNvSpPr/>
          <p:nvPr/>
        </p:nvSpPr>
        <p:spPr>
          <a:xfrm>
            <a:off x="8520796" y="6596390"/>
            <a:ext cx="6687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Pixabay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10599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665"/>
    </mc:Choice>
    <mc:Fallback xmlns="">
      <p:transition spd="slow" advClick="0" advTm="2665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table, indoor&#10;&#10;Description automatically generated">
            <a:extLst>
              <a:ext uri="{FF2B5EF4-FFF2-40B4-BE49-F238E27FC236}">
                <a16:creationId xmlns:a16="http://schemas.microsoft.com/office/drawing/2014/main" id="{3296C87B-42AB-41A7-908A-4953688C1A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75" y="1012725"/>
            <a:ext cx="6093050" cy="4060953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DD77269-6A7E-41D8-88C4-3A7FC1D241DD}"/>
              </a:ext>
            </a:extLst>
          </p:cNvPr>
          <p:cNvSpPr/>
          <p:nvPr/>
        </p:nvSpPr>
        <p:spPr>
          <a:xfrm>
            <a:off x="8520796" y="6596390"/>
            <a:ext cx="58702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Pexels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3357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416"/>
    </mc:Choice>
    <mc:Fallback xmlns="">
      <p:transition spd="slow" advClick="0" advTm="4416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tanding in a room&#10;&#10;Description automatically generated">
            <a:extLst>
              <a:ext uri="{FF2B5EF4-FFF2-40B4-BE49-F238E27FC236}">
                <a16:creationId xmlns:a16="http://schemas.microsoft.com/office/drawing/2014/main" id="{E4EFA13D-B606-45A7-96C9-01A5381D85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303" y="807872"/>
            <a:ext cx="6152015" cy="4614012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9D5C461-E7E4-46E3-9939-58F2135D7F76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667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7042"/>
    </mc:Choice>
    <mc:Fallback xmlns="">
      <p:transition spd="slow" advClick="0" advTm="7042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people on a rocky beach&#10;&#10;Description automatically generated">
            <a:extLst>
              <a:ext uri="{FF2B5EF4-FFF2-40B4-BE49-F238E27FC236}">
                <a16:creationId xmlns:a16="http://schemas.microsoft.com/office/drawing/2014/main" id="{9C8CC7F0-1C7D-43E6-90F9-491B7481F9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799" y="944631"/>
            <a:ext cx="6041197" cy="4530898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016D73A-6472-47D6-9234-DEDA16671F76}"/>
              </a:ext>
            </a:extLst>
          </p:cNvPr>
          <p:cNvSpPr/>
          <p:nvPr/>
        </p:nvSpPr>
        <p:spPr>
          <a:xfrm>
            <a:off x="8520796" y="6596390"/>
            <a:ext cx="61908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pxhere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3022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331"/>
    </mc:Choice>
    <mc:Fallback xmlns="">
      <p:transition spd="slow" advClick="0" advTm="10331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A1CA481-E294-457D-8F9B-B35B475B82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5554" y="1226732"/>
            <a:ext cx="5781952" cy="38814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CF4E0A3-F73C-4C33-ACF0-C53BBDF7C4F0}"/>
              </a:ext>
            </a:extLst>
          </p:cNvPr>
          <p:cNvSpPr/>
          <p:nvPr/>
        </p:nvSpPr>
        <p:spPr>
          <a:xfrm>
            <a:off x="8520796" y="6596390"/>
            <a:ext cx="51488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flickr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09430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6773"/>
    </mc:Choice>
    <mc:Fallback xmlns="">
      <p:transition spd="slow" advClick="0" advTm="16773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een truck parked in front of a bus&#10;&#10;Description automatically generated">
            <a:extLst>
              <a:ext uri="{FF2B5EF4-FFF2-40B4-BE49-F238E27FC236}">
                <a16:creationId xmlns:a16="http://schemas.microsoft.com/office/drawing/2014/main" id="{5AC62100-5A0F-439D-924F-BFD4A010CB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62" y="1134045"/>
            <a:ext cx="6076613" cy="3881437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AECD071-42B4-4364-8C32-73577710AD75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2061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6528"/>
    </mc:Choice>
    <mc:Fallback xmlns="">
      <p:transition spd="slow" advClick="0" advTm="16528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indoor, building, photo&#10;&#10;Description automatically generated">
            <a:extLst>
              <a:ext uri="{FF2B5EF4-FFF2-40B4-BE49-F238E27FC236}">
                <a16:creationId xmlns:a16="http://schemas.microsoft.com/office/drawing/2014/main" id="{FCDF38D2-978E-4DA4-BC8E-E5246F932B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627" y="1207747"/>
            <a:ext cx="5567718" cy="3973959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DE4489E-768D-48FD-B7C4-B5DA895023B8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8648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6710"/>
    </mc:Choice>
    <mc:Fallback xmlns="">
      <p:transition spd="slow" advClick="0" advTm="16710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0701B461-AB90-43D5-B22F-70628417AE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42" y="64369"/>
            <a:ext cx="3691395" cy="656248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66889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613"/>
    </mc:Choice>
    <mc:Fallback xmlns="">
      <p:transition spd="slow" advClick="0" advTm="15613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769BE0-41AB-49C8-A0E9-9BF5802AC03F}"/>
              </a:ext>
            </a:extLst>
          </p:cNvPr>
          <p:cNvSpPr/>
          <p:nvPr/>
        </p:nvSpPr>
        <p:spPr>
          <a:xfrm>
            <a:off x="842391" y="672709"/>
            <a:ext cx="59754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639F40"/>
                </a:solidFill>
              </a:rPr>
              <a:t>My natural capital</a:t>
            </a:r>
          </a:p>
        </p:txBody>
      </p:sp>
      <p:pic>
        <p:nvPicPr>
          <p:cNvPr id="2" name="5">
            <a:hlinkClick r:id="" action="ppaction://media"/>
            <a:extLst>
              <a:ext uri="{FF2B5EF4-FFF2-40B4-BE49-F238E27FC236}">
                <a16:creationId xmlns:a16="http://schemas.microsoft.com/office/drawing/2014/main" id="{8BA80727-13FE-4E75-9E5F-E4C80E5A1BE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6712" y="6043569"/>
            <a:ext cx="609600" cy="6096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9B36DBF-77CD-48BA-84A6-D0106FA995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1016459" y="2014673"/>
            <a:ext cx="5801414" cy="388143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1EA8E9B-929C-4DA0-BFA5-8746F7C098CB}"/>
              </a:ext>
            </a:extLst>
          </p:cNvPr>
          <p:cNvSpPr/>
          <p:nvPr/>
        </p:nvSpPr>
        <p:spPr>
          <a:xfrm>
            <a:off x="8549435" y="6596390"/>
            <a:ext cx="51488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flickr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658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174"/>
    </mc:Choice>
    <mc:Fallback xmlns="">
      <p:transition spd="slow" advClick="0" advTm="4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6B79F25-D792-438A-80EF-6FD6772961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73" b="1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150FAB9-21EB-4F45-99DF-C51481AC34F9}"/>
              </a:ext>
            </a:extLst>
          </p:cNvPr>
          <p:cNvSpPr/>
          <p:nvPr/>
        </p:nvSpPr>
        <p:spPr>
          <a:xfrm>
            <a:off x="8288604" y="6596390"/>
            <a:ext cx="93326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Google map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2414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1"/>
    </mc:Choice>
    <mc:Fallback xmlns="">
      <p:transition spd="slow" advTm="4371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B67E08A-6B22-4073-93CD-EC4727D004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057" y="1131994"/>
            <a:ext cx="6701293" cy="4590386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7FE78A9D-76D5-4E33-8C14-58C43327D57D}"/>
              </a:ext>
            </a:extLst>
          </p:cNvPr>
          <p:cNvSpPr/>
          <p:nvPr/>
        </p:nvSpPr>
        <p:spPr>
          <a:xfrm>
            <a:off x="6019729" y="6593945"/>
            <a:ext cx="313258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Down memory lane: Hole truth about Lakeside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6516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718"/>
    </mc:Choice>
    <mc:Fallback xmlns="">
      <p:transition spd="slow" advClick="0" advTm="4718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1A510E-C7FA-473D-9CDC-533EED94F1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51255" y="969353"/>
            <a:ext cx="5385407" cy="4919294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E16D99D3-5737-40AB-9B2C-04E0AF37D9CE}"/>
              </a:ext>
            </a:extLst>
          </p:cNvPr>
          <p:cNvSpPr/>
          <p:nvPr/>
        </p:nvSpPr>
        <p:spPr>
          <a:xfrm>
            <a:off x="8251026" y="6596390"/>
            <a:ext cx="93326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Google map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40168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1841"/>
    </mc:Choice>
    <mc:Fallback xmlns="">
      <p:transition spd="slow" advClick="0" advTm="11841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E51BB6-48F9-459D-9301-B5D557A690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2446" y="1131994"/>
            <a:ext cx="6120514" cy="459038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1892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793"/>
    </mc:Choice>
    <mc:Fallback xmlns="">
      <p:transition spd="slow" advClick="0" advTm="6793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99A4670-1DA6-4E3C-99ED-1B57B88C10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7" r="-1" b="-1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3305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736"/>
    </mc:Choice>
    <mc:Fallback xmlns="">
      <p:transition spd="slow" advClick="0" advTm="1736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69A05C2-6F14-4796-AF1A-008BF79740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7" r="-1" b="-1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5066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73"/>
    </mc:Choice>
    <mc:Fallback xmlns="">
      <p:transition spd="slow" advClick="0" advTm="1273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F72B47-7644-4C01-BDA3-38D5B7289C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7" r="-1" b="-1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374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66"/>
    </mc:Choice>
    <mc:Fallback xmlns="">
      <p:transition spd="slow" advClick="0" advTm="1566"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F3707F-6878-4563-B5AB-0CC3488A1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7" r="-1" b="-1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7009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379"/>
    </mc:Choice>
    <mc:Fallback xmlns="">
      <p:transition spd="slow" advClick="0" advTm="2379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5FBA9C-5CE0-47C7-8A41-2DF66CB0B0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8095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8608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877"/>
    </mc:Choice>
    <mc:Fallback xmlns="">
      <p:transition spd="slow" advClick="0" advTm="2877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DE1D1A-7D16-449B-A777-776D867984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7" r="-1" b="-1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55924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311"/>
    </mc:Choice>
    <mc:Fallback xmlns="">
      <p:transition spd="slow" advClick="0" advTm="2311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7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9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F7159D-380F-4EFB-95EB-3A48CC70C3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97" r="-1" b="-1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7400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55"/>
    </mc:Choice>
    <mc:Fallback xmlns="">
      <p:transition spd="slow" advClick="0" advTm="2055"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6D21CD-76F0-480F-8F42-37A3997DFE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36" r="-1" b="659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058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05"/>
    </mc:Choice>
    <mc:Fallback xmlns="">
      <p:transition spd="slow" advClick="0" advTm="2505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A0D26B-8DBF-4920-9EB9-F523E1D5C5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9" r="-1" b="5416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2730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13"/>
    </mc:Choice>
    <mc:Fallback xmlns="">
      <p:transition spd="slow" advClick="0" advTm="2013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6519CA-018D-4F9D-A5E3-3A88F30D44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8095"/>
          <a:stretch/>
        </p:blipFill>
        <p:spPr>
          <a:xfrm>
            <a:off x="426339" y="571500"/>
            <a:ext cx="8291322" cy="5715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14291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"/>
    </mc:Choice>
    <mc:Fallback xmlns="">
      <p:transition spd="slow" advClick="0" advTm="6000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17A8B22-5D56-4EF7-BE4A-06092BA7EB17}"/>
              </a:ext>
            </a:extLst>
          </p:cNvPr>
          <p:cNvSpPr/>
          <p:nvPr/>
        </p:nvSpPr>
        <p:spPr>
          <a:xfrm>
            <a:off x="724018" y="985068"/>
            <a:ext cx="240482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E9D8BE-E3F4-43D4-898D-BCAE5DD4E3F5}"/>
              </a:ext>
            </a:extLst>
          </p:cNvPr>
          <p:cNvSpPr/>
          <p:nvPr/>
        </p:nvSpPr>
        <p:spPr>
          <a:xfrm>
            <a:off x="2363286" y="4727275"/>
            <a:ext cx="5751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can/could be like</a:t>
            </a:r>
          </a:p>
        </p:txBody>
      </p:sp>
      <p:pic>
        <p:nvPicPr>
          <p:cNvPr id="2" name="6">
            <a:hlinkClick r:id="" action="ppaction://media"/>
            <a:extLst>
              <a:ext uri="{FF2B5EF4-FFF2-40B4-BE49-F238E27FC236}">
                <a16:creationId xmlns:a16="http://schemas.microsoft.com/office/drawing/2014/main" id="{3E4518A8-DFEB-4F6E-9C41-62F1B239F7F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4018" y="5650605"/>
            <a:ext cx="609600" cy="60960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13CA8B-4107-4F43-83DD-1D5006585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861366-C49B-47FA-BDB4-B31E68467AE1}"/>
              </a:ext>
            </a:extLst>
          </p:cNvPr>
          <p:cNvSpPr/>
          <p:nvPr/>
        </p:nvSpPr>
        <p:spPr>
          <a:xfrm>
            <a:off x="1949550" y="2994671"/>
            <a:ext cx="27895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my area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720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570"/>
    </mc:Choice>
    <mc:Fallback xmlns="">
      <p:transition spd="slow" advClick="0" advTm="5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8" objId="2"/>
      </p14:showEvtLst>
    </p:ext>
  </p:extLs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D386AB52-63FE-4AE7-B2CD-8DD5C8062A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284" y="574979"/>
            <a:ext cx="4684048" cy="5689128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07EDFC9-1A9C-4BF6-8932-9AB919A8EED3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337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707"/>
    </mc:Choice>
    <mc:Fallback xmlns="">
      <p:transition spd="slow" advClick="0" advTm="3707"/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500FA7A-951D-4EC1-BAE2-36D97709AC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65531" y="547688"/>
            <a:ext cx="4416169" cy="57014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09780ED-4C64-40E5-8827-D7696240E3E1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24828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520"/>
    </mc:Choice>
    <mc:Fallback xmlns="">
      <p:transition spd="slow" advClick="0" advTm="2520"/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55DA2C8-7ECE-4E06-8EB0-A2DA945EBD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3964" y="1068388"/>
            <a:ext cx="6017835" cy="4447181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700FC87-91BB-4AF2-88F2-03F10903D25C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01310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297"/>
    </mc:Choice>
    <mc:Fallback xmlns="">
      <p:transition spd="slow" advClick="0" advTm="3297"/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D3A442-6F69-4A19-AEB8-16A61EA631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1972" y="1132681"/>
            <a:ext cx="7005520" cy="4592637"/>
          </a:xfrm>
          <a:prstGeom prst="rect">
            <a:avLst/>
          </a:prstGeom>
        </p:spPr>
      </p:pic>
      <p:sp>
        <p:nvSpPr>
          <p:cNvPr id="5" name="Arrow: Left 4">
            <a:extLst>
              <a:ext uri="{FF2B5EF4-FFF2-40B4-BE49-F238E27FC236}">
                <a16:creationId xmlns:a16="http://schemas.microsoft.com/office/drawing/2014/main" id="{C0BC7FB1-1329-4A98-B1B3-5B39768D3FDF}"/>
              </a:ext>
            </a:extLst>
          </p:cNvPr>
          <p:cNvSpPr/>
          <p:nvPr/>
        </p:nvSpPr>
        <p:spPr>
          <a:xfrm rot="2113855">
            <a:off x="2489748" y="3270512"/>
            <a:ext cx="5099950" cy="1200150"/>
          </a:xfrm>
          <a:prstGeom prst="leftArrow">
            <a:avLst/>
          </a:prstGeom>
          <a:solidFill>
            <a:srgbClr val="0070C0">
              <a:alpha val="3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Curved Down 5">
            <a:extLst>
              <a:ext uri="{FF2B5EF4-FFF2-40B4-BE49-F238E27FC236}">
                <a16:creationId xmlns:a16="http://schemas.microsoft.com/office/drawing/2014/main" id="{75B9D1D8-1ECA-4C6A-8334-1F630EC0E4F6}"/>
              </a:ext>
            </a:extLst>
          </p:cNvPr>
          <p:cNvSpPr/>
          <p:nvPr/>
        </p:nvSpPr>
        <p:spPr>
          <a:xfrm rot="12626894">
            <a:off x="3160135" y="2143114"/>
            <a:ext cx="2823728" cy="990247"/>
          </a:xfrm>
          <a:prstGeom prst="curvedDownArrow">
            <a:avLst/>
          </a:prstGeom>
          <a:solidFill>
            <a:srgbClr val="0070C0">
              <a:alpha val="3411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FF98A3-2A65-4D6A-8728-7AAE83B2CA5D}"/>
              </a:ext>
            </a:extLst>
          </p:cNvPr>
          <p:cNvSpPr/>
          <p:nvPr/>
        </p:nvSpPr>
        <p:spPr>
          <a:xfrm>
            <a:off x="7595178" y="6596390"/>
            <a:ext cx="154882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www.thurrock.gov.uk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5430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9485"/>
    </mc:Choice>
    <mc:Fallback xmlns="">
      <p:transition spd="slow" advClick="0" advTm="9485"/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close up of a tower&#10;&#10;Description automatically generated">
            <a:extLst>
              <a:ext uri="{FF2B5EF4-FFF2-40B4-BE49-F238E27FC236}">
                <a16:creationId xmlns:a16="http://schemas.microsoft.com/office/drawing/2014/main" id="{117B9837-8306-4F1C-A969-CC9D585E4C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25" y="1306165"/>
            <a:ext cx="6348413" cy="3570982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DE23A89-AA81-4EEE-BD35-5ADB915F4CAD}"/>
              </a:ext>
            </a:extLst>
          </p:cNvPr>
          <p:cNvSpPr/>
          <p:nvPr/>
        </p:nvSpPr>
        <p:spPr>
          <a:xfrm>
            <a:off x="8675026" y="6508936"/>
            <a:ext cx="34977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itv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4307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2211"/>
    </mc:Choice>
    <mc:Fallback xmlns="">
      <p:transition spd="slow" advClick="0" advTm="12211"/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1A0239-0651-4021-AABE-21C9120879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1867" y="176145"/>
            <a:ext cx="5669828" cy="519285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FC3A028-1783-43CD-99DE-0114939ED69E}"/>
              </a:ext>
            </a:extLst>
          </p:cNvPr>
          <p:cNvSpPr/>
          <p:nvPr/>
        </p:nvSpPr>
        <p:spPr>
          <a:xfrm>
            <a:off x="6963280" y="6596390"/>
            <a:ext cx="226536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www.thurrockindependent.com/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66265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6540"/>
    </mc:Choice>
    <mc:Fallback xmlns="">
      <p:transition spd="slow" advClick="0" advTm="16540"/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9E1FF0-2B00-44E0-9D8F-123A56269C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29673" y="124754"/>
            <a:ext cx="4948432" cy="635182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C66AD75-C28E-442E-A14B-94CB8A1C35AC}"/>
              </a:ext>
            </a:extLst>
          </p:cNvPr>
          <p:cNvSpPr/>
          <p:nvPr/>
        </p:nvSpPr>
        <p:spPr>
          <a:xfrm>
            <a:off x="8342177" y="6596390"/>
            <a:ext cx="80182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BBC News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8621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322"/>
    </mc:Choice>
    <mc:Fallback xmlns="">
      <p:transition spd="slow" advClick="0" advTm="15322"/>
    </mc:Fallback>
  </mc:AlternateContent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moke, train, coming, steam&#10;&#10;Description automatically generated">
            <a:extLst>
              <a:ext uri="{FF2B5EF4-FFF2-40B4-BE49-F238E27FC236}">
                <a16:creationId xmlns:a16="http://schemas.microsoft.com/office/drawing/2014/main" id="{6F4C266F-D052-4B58-AD07-59FB0E76DC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448" y="1490207"/>
            <a:ext cx="4613326" cy="3570714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5E58D3D-574F-4ACF-ADE8-A1237826FE6B}"/>
              </a:ext>
            </a:extLst>
          </p:cNvPr>
          <p:cNvSpPr/>
          <p:nvPr/>
        </p:nvSpPr>
        <p:spPr>
          <a:xfrm>
            <a:off x="7654490" y="6596390"/>
            <a:ext cx="148951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Wikimedia Commons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32008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321"/>
    </mc:Choice>
    <mc:Fallback xmlns="">
      <p:transition spd="slow" advClick="0" advTm="8321"/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large machine in a field of dry grass&#10;&#10;Description automatically generated">
            <a:extLst>
              <a:ext uri="{FF2B5EF4-FFF2-40B4-BE49-F238E27FC236}">
                <a16:creationId xmlns:a16="http://schemas.microsoft.com/office/drawing/2014/main" id="{57AFA94E-14E1-40CC-B668-79D5D2B1AA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535" y="1002997"/>
            <a:ext cx="6031470" cy="4523603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E504D4B-6C91-4F17-881C-755F822EB995}"/>
              </a:ext>
            </a:extLst>
          </p:cNvPr>
          <p:cNvSpPr/>
          <p:nvPr/>
        </p:nvSpPr>
        <p:spPr>
          <a:xfrm>
            <a:off x="8432703" y="6596390"/>
            <a:ext cx="61908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pxhere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206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973"/>
    </mc:Choice>
    <mc:Fallback xmlns="">
      <p:transition spd="slow" advClick="0" advTm="2973"/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 up of a device&#10;&#10;Description automatically generated">
            <a:extLst>
              <a:ext uri="{FF2B5EF4-FFF2-40B4-BE49-F238E27FC236}">
                <a16:creationId xmlns:a16="http://schemas.microsoft.com/office/drawing/2014/main" id="{4EB7E7DB-EFB3-4D38-ACDE-63D0480626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418" y="1372647"/>
            <a:ext cx="5819314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ACB1212-7E0A-4444-9750-A20C4B204046}"/>
              </a:ext>
            </a:extLst>
          </p:cNvPr>
          <p:cNvSpPr/>
          <p:nvPr/>
        </p:nvSpPr>
        <p:spPr>
          <a:xfrm>
            <a:off x="8432703" y="6596390"/>
            <a:ext cx="53572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Flickr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2915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811"/>
    </mc:Choice>
    <mc:Fallback xmlns="">
      <p:transition spd="slow" advClick="0" advTm="1811"/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ground, bin, outdoor, container&#10;&#10;Description automatically generated">
            <a:extLst>
              <a:ext uri="{FF2B5EF4-FFF2-40B4-BE49-F238E27FC236}">
                <a16:creationId xmlns:a16="http://schemas.microsoft.com/office/drawing/2014/main" id="{D288BF56-D664-4965-B887-5F775458CB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08" y="806241"/>
            <a:ext cx="6188030" cy="4641023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73894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156"/>
    </mc:Choice>
    <mc:Fallback xmlns="">
      <p:transition spd="slow" advClick="0" advTm="5156"/>
    </mc:Fallback>
  </mc:AlternateContent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527859-1032-42D2-AC50-01D2550274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5534" y="1904241"/>
            <a:ext cx="7193895" cy="30745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657AA46-635B-4F95-B7CA-5413150938C5}"/>
              </a:ext>
            </a:extLst>
          </p:cNvPr>
          <p:cNvSpPr/>
          <p:nvPr/>
        </p:nvSpPr>
        <p:spPr>
          <a:xfrm>
            <a:off x="7304295" y="6596390"/>
            <a:ext cx="191911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Colchester Borough Council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01097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5833"/>
    </mc:Choice>
    <mc:Fallback xmlns="">
      <p:transition spd="slow" advClick="0" advTm="15833"/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variety of fresh fruit and vegetables on display&#10;&#10;Description automatically generated">
            <a:extLst>
              <a:ext uri="{FF2B5EF4-FFF2-40B4-BE49-F238E27FC236}">
                <a16:creationId xmlns:a16="http://schemas.microsoft.com/office/drawing/2014/main" id="{2692E3E5-3D55-42F8-939E-024B24F3F2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606" y="1328469"/>
            <a:ext cx="6454466" cy="3778552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68A1452-F30F-49F8-BD1E-9BFED1E3903C}"/>
              </a:ext>
            </a:extLst>
          </p:cNvPr>
          <p:cNvSpPr/>
          <p:nvPr/>
        </p:nvSpPr>
        <p:spPr>
          <a:xfrm>
            <a:off x="8364619" y="6596390"/>
            <a:ext cx="77938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Max Pixel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01241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370"/>
    </mc:Choice>
    <mc:Fallback xmlns="">
      <p:transition spd="slow" advClick="0" advTm="3370"/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tore filled with lots of food&#10;&#10;Description automatically generated">
            <a:extLst>
              <a:ext uri="{FF2B5EF4-FFF2-40B4-BE49-F238E27FC236}">
                <a16:creationId xmlns:a16="http://schemas.microsoft.com/office/drawing/2014/main" id="{C792AED2-3697-46F5-AC40-9A41425750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82" y="1100273"/>
            <a:ext cx="6287360" cy="4191574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8581210-A772-49BB-A8C9-21BC47183E0E}"/>
              </a:ext>
            </a:extLst>
          </p:cNvPr>
          <p:cNvSpPr/>
          <p:nvPr/>
        </p:nvSpPr>
        <p:spPr>
          <a:xfrm>
            <a:off x="8404695" y="6596390"/>
            <a:ext cx="73930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Unsplash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77951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420"/>
    </mc:Choice>
    <mc:Fallback xmlns="">
      <p:transition spd="slow" advClick="0" advTm="2420"/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553972B-6AE1-4148-A04C-A3D31CA311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0209" y="1207278"/>
            <a:ext cx="4118635" cy="3881437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D865375-BE4D-4C16-9BA8-ECFD1DB77744}"/>
              </a:ext>
            </a:extLst>
          </p:cNvPr>
          <p:cNvSpPr/>
          <p:nvPr/>
        </p:nvSpPr>
        <p:spPr>
          <a:xfrm>
            <a:off x="8404695" y="6596390"/>
            <a:ext cx="6687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Pixabay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40410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624"/>
    </mc:Choice>
    <mc:Fallback xmlns="">
      <p:transition spd="slow" advClick="0" advTm="3624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Face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773</TotalTime>
  <Words>156</Words>
  <Application>Microsoft Office PowerPoint</Application>
  <PresentationFormat>On-screen Show (4:3)</PresentationFormat>
  <Paragraphs>57</Paragraphs>
  <Slides>72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7" baseType="lpstr">
      <vt:lpstr>Arial</vt:lpstr>
      <vt:lpstr>Freestyle Script</vt:lpstr>
      <vt:lpstr>Trebuchet MS</vt:lpstr>
      <vt:lpstr>Wingdings 3</vt:lpstr>
      <vt:lpstr>Facet</vt:lpstr>
      <vt:lpstr>My sustainability Journey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Chafford Hundred Gorges</dc:title>
  <dc:creator>Tomislav Vidovic (1805226)</dc:creator>
  <cp:lastModifiedBy>Tomislav Vidovic (1805226)</cp:lastModifiedBy>
  <cp:revision>103</cp:revision>
  <dcterms:created xsi:type="dcterms:W3CDTF">2019-01-28T19:07:25Z</dcterms:created>
  <dcterms:modified xsi:type="dcterms:W3CDTF">2019-07-06T09:15:43Z</dcterms:modified>
</cp:coreProperties>
</file>