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5" r:id="rId5"/>
    <p:sldId id="287" r:id="rId6"/>
    <p:sldId id="299" r:id="rId7"/>
    <p:sldId id="292" r:id="rId8"/>
    <p:sldId id="295" r:id="rId9"/>
    <p:sldId id="296" r:id="rId10"/>
    <p:sldId id="297" r:id="rId11"/>
    <p:sldId id="293" r:id="rId12"/>
    <p:sldId id="298" r:id="rId13"/>
    <p:sldId id="288" r:id="rId14"/>
    <p:sldId id="294" r:id="rId15"/>
    <p:sldId id="289" r:id="rId16"/>
    <p:sldId id="29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86298" y="267629"/>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027224" y="1263807"/>
            <a:ext cx="3257826" cy="3244712"/>
          </a:xfrm>
        </p:spPr>
        <p:txBody>
          <a:bodyPr anchor="b">
            <a:normAutofit fontScale="90000"/>
          </a:bodyPr>
          <a:lstStyle/>
          <a:p>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r>
              <a:rPr lang="en-US" sz="2800" dirty="0">
                <a:solidFill>
                  <a:schemeClr val="tx1"/>
                </a:solidFill>
              </a:rPr>
              <a:t>PROBLEM  SOLVING AND DECISION MAKING.</a:t>
            </a:r>
            <a:br>
              <a:rPr lang="en-US" sz="2800" dirty="0">
                <a:solidFill>
                  <a:schemeClr val="tx1"/>
                </a:solidFill>
              </a:rPr>
            </a:br>
            <a:br>
              <a:rPr lang="en-US" sz="2800" dirty="0">
                <a:solidFill>
                  <a:schemeClr val="tx1"/>
                </a:solidFill>
              </a:rPr>
            </a:br>
            <a:endParaRPr lang="en-US" sz="2800" dirty="0">
              <a:solidFill>
                <a:schemeClr val="tx1"/>
              </a:solidFill>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PRESENTED by:  </a:t>
            </a:r>
            <a:r>
              <a:rPr lang="en-US" sz="1600" dirty="0" err="1"/>
              <a:t>Gyulten</a:t>
            </a:r>
            <a:r>
              <a:rPr lang="en-US" sz="1600"/>
              <a:t> atanasova</a:t>
            </a:r>
            <a:endParaRPr lang="en-US" sz="1600" dirty="0"/>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338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67DDD4C-FBD5-433B-BCE1-EC866EB2B1C8}"/>
              </a:ext>
            </a:extLst>
          </p:cNvPr>
          <p:cNvSpPr>
            <a:spLocks noGrp="1"/>
          </p:cNvSpPr>
          <p:nvPr>
            <p:ph type="title"/>
          </p:nvPr>
        </p:nvSpPr>
        <p:spPr>
          <a:xfrm>
            <a:off x="1097280" y="356839"/>
            <a:ext cx="10058400" cy="1380522"/>
          </a:xfrm>
        </p:spPr>
        <p:txBody>
          <a:bodyPr>
            <a:normAutofit/>
          </a:bodyPr>
          <a:lstStyle/>
          <a:p>
            <a:r>
              <a:rPr lang="en-US" sz="2800" b="1" i="1" dirty="0">
                <a:solidFill>
                  <a:schemeClr val="tx1"/>
                </a:solidFill>
              </a:rPr>
              <a:t>ROLE PLAY BETWEEN MANAGEMENT CONSULTANT AND UNSATISFIED EMPLOYEE</a:t>
            </a:r>
            <a:endParaRPr lang="en-GB" sz="2800" dirty="0"/>
          </a:p>
        </p:txBody>
      </p:sp>
      <p:sp>
        <p:nvSpPr>
          <p:cNvPr id="3" name="Content Placeholder 2">
            <a:extLst>
              <a:ext uri="{FF2B5EF4-FFF2-40B4-BE49-F238E27FC236}">
                <a16:creationId xmlns:a16="http://schemas.microsoft.com/office/drawing/2014/main" id="{39BE8F42-2292-4015-83A1-DD66A595D22A}"/>
              </a:ext>
            </a:extLst>
          </p:cNvPr>
          <p:cNvSpPr>
            <a:spLocks noGrp="1"/>
          </p:cNvSpPr>
          <p:nvPr>
            <p:ph idx="1"/>
          </p:nvPr>
        </p:nvSpPr>
        <p:spPr>
          <a:xfrm>
            <a:off x="974617" y="1954809"/>
            <a:ext cx="10058400" cy="3757961"/>
          </a:xfrm>
        </p:spPr>
        <p:txBody>
          <a:bodyPr>
            <a:normAutofit/>
          </a:bodyPr>
          <a:lstStyle/>
          <a:p>
            <a:endParaRPr lang="en-US" b="1" i="1" dirty="0"/>
          </a:p>
          <a:p>
            <a:pPr marL="0" indent="0">
              <a:buNone/>
            </a:pPr>
            <a:endParaRPr lang="en-US" b="1" i="1" dirty="0"/>
          </a:p>
          <a:p>
            <a:pPr marL="0" indent="0">
              <a:buNone/>
            </a:pPr>
            <a:r>
              <a:rPr lang="en-US" b="1" i="1" dirty="0"/>
              <a:t>Management consultant: </a:t>
            </a:r>
            <a:r>
              <a:rPr lang="en-US" dirty="0"/>
              <a:t>Good morning. Nice to meet you and thank you for showing up. </a:t>
            </a:r>
          </a:p>
          <a:p>
            <a:r>
              <a:rPr lang="en-US" b="1" i="1" dirty="0"/>
              <a:t>Unsatisfied employee: </a:t>
            </a:r>
            <a:r>
              <a:rPr lang="en-US" dirty="0"/>
              <a:t>Good morning. The last weeks have been overwhelming but I am glad we have met. We can start.</a:t>
            </a:r>
          </a:p>
          <a:p>
            <a:r>
              <a:rPr lang="en-US" b="1" i="1" dirty="0"/>
              <a:t>Management consultant</a:t>
            </a:r>
            <a:r>
              <a:rPr lang="en-US" dirty="0"/>
              <a:t>: Okay. Job dissatisfaction is currently a crisis in the UK workforce. A recent study by Investors in People reveals that 24% of employees have intentions to  leave for new jobs hoping they will attain satisfaction. Can you please share your opinion on the complex problem of job  dissatisfaction based on your experience in your current job role. </a:t>
            </a:r>
          </a:p>
          <a:p>
            <a:endParaRPr lang="en-US" dirty="0"/>
          </a:p>
        </p:txBody>
      </p:sp>
    </p:spTree>
    <p:extLst>
      <p:ext uri="{BB962C8B-B14F-4D97-AF65-F5344CB8AC3E}">
        <p14:creationId xmlns:p14="http://schemas.microsoft.com/office/powerpoint/2010/main" val="1208172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6C1139-9DED-4113-BB53-DE8622E943C6}"/>
              </a:ext>
            </a:extLst>
          </p:cNvPr>
          <p:cNvSpPr>
            <a:spLocks noGrp="1"/>
          </p:cNvSpPr>
          <p:nvPr>
            <p:ph idx="1"/>
          </p:nvPr>
        </p:nvSpPr>
        <p:spPr>
          <a:xfrm>
            <a:off x="1097280" y="2108200"/>
            <a:ext cx="10058400" cy="3935761"/>
          </a:xfrm>
        </p:spPr>
        <p:txBody>
          <a:bodyPr>
            <a:normAutofit/>
          </a:bodyPr>
          <a:lstStyle/>
          <a:p>
            <a:r>
              <a:rPr lang="en-US" b="1" i="1" dirty="0"/>
              <a:t>Unsatisfied employee</a:t>
            </a:r>
            <a:r>
              <a:rPr lang="en-US" dirty="0"/>
              <a:t>: I am a frontline worker in health and social care. Nursing has always been my passion but I am currently dissatisfied. The level of my dissatisfaction has increased during the COVID-19 pandemic. In my place of work we are chronically understaffed. This has a negative impact on patient care and staff wellbeing. I wish people considered that nurses are only human. We also breakdown from an increase in workload. I can recall  a number of times when I had to stay home sick due to exhaustion and work stress. </a:t>
            </a:r>
          </a:p>
          <a:p>
            <a:r>
              <a:rPr lang="en-US" b="1" i="1" dirty="0"/>
              <a:t>Management consultant</a:t>
            </a:r>
            <a:r>
              <a:rPr lang="en-US" dirty="0"/>
              <a:t>: I understand that the pandemic had a detrimental impact on the  nursing workforce since most hospitals were overwhelmed with the increasing number of infections. Most hospitals resorted to hiring  temporary staff to cover the rota gaps.  What was your experience working with the provided staffing resources? </a:t>
            </a:r>
          </a:p>
          <a:p>
            <a:endParaRPr lang="en-US" dirty="0"/>
          </a:p>
          <a:p>
            <a:endParaRPr lang="en-GB" dirty="0"/>
          </a:p>
        </p:txBody>
      </p:sp>
    </p:spTree>
    <p:extLst>
      <p:ext uri="{BB962C8B-B14F-4D97-AF65-F5344CB8AC3E}">
        <p14:creationId xmlns:p14="http://schemas.microsoft.com/office/powerpoint/2010/main" val="2161571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062FD0-E2C5-4952-A54A-95FA86BECA6F}"/>
              </a:ext>
            </a:extLst>
          </p:cNvPr>
          <p:cNvSpPr>
            <a:spLocks noGrp="1"/>
          </p:cNvSpPr>
          <p:nvPr>
            <p:ph idx="1"/>
          </p:nvPr>
        </p:nvSpPr>
        <p:spPr/>
        <p:txBody>
          <a:bodyPr>
            <a:normAutofit/>
          </a:bodyPr>
          <a:lstStyle/>
          <a:p>
            <a:r>
              <a:rPr lang="en-US" b="1" i="1" dirty="0"/>
              <a:t>Unsatisfied employee</a:t>
            </a:r>
            <a:r>
              <a:rPr lang="en-US" dirty="0"/>
              <a:t>: It was  stressful working with new people and supervising them as I do my work at the same time. During such shifts I always went back home frustrated and in despair hoping that the hospital would resort to hiring trained temporary staff to make work easier. </a:t>
            </a:r>
          </a:p>
          <a:p>
            <a:r>
              <a:rPr lang="en-US" b="1" i="1" dirty="0"/>
              <a:t>Management consultant:  </a:t>
            </a:r>
            <a:r>
              <a:rPr lang="en-US" dirty="0"/>
              <a:t>It is unfortunate that the impacts of COVID-19 are being felt at a time when Brexit has  an uncertainty effect on EU workers as the UK becomes an unattractive place to work. Can you share your thoughts on the Brexit and its contribution to job dissatisfaction and increased work load in the UK healthcare sector?</a:t>
            </a:r>
            <a:endParaRPr lang="en-GB" dirty="0"/>
          </a:p>
          <a:p>
            <a:endParaRPr lang="en-GB" dirty="0"/>
          </a:p>
        </p:txBody>
      </p:sp>
    </p:spTree>
    <p:extLst>
      <p:ext uri="{BB962C8B-B14F-4D97-AF65-F5344CB8AC3E}">
        <p14:creationId xmlns:p14="http://schemas.microsoft.com/office/powerpoint/2010/main" val="135025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267F23-B8F6-4ADF-8FF3-2C652188FE42}"/>
              </a:ext>
            </a:extLst>
          </p:cNvPr>
          <p:cNvSpPr>
            <a:spLocks noGrp="1"/>
          </p:cNvSpPr>
          <p:nvPr>
            <p:ph idx="1"/>
          </p:nvPr>
        </p:nvSpPr>
        <p:spPr/>
        <p:txBody>
          <a:bodyPr>
            <a:normAutofit/>
          </a:bodyPr>
          <a:lstStyle/>
          <a:p>
            <a:r>
              <a:rPr lang="en-US" b="1" i="1" dirty="0"/>
              <a:t>Unsatisfied employee: </a:t>
            </a:r>
            <a:r>
              <a:rPr lang="en-US" dirty="0"/>
              <a:t>Brexit offers sovereignty for the UK but it is a huge detriment to EU immigrants workers. I feel that Brexit has strained work relations in the healthcare sector. Most of EU workers feel that they are no longer welcome in the UK. In my department, I have seen the best nurses and doctors leave the UK. As a result, lack of trained personnel has led to an extra work load that puts pressure on the remaining staff. </a:t>
            </a:r>
          </a:p>
          <a:p>
            <a:r>
              <a:rPr lang="en-US" b="1" i="1" dirty="0"/>
              <a:t>Management consultant: </a:t>
            </a:r>
            <a:r>
              <a:rPr lang="en-US" dirty="0"/>
              <a:t>Notably, Brexit has caused an increase in the immense pressure already facing the NHS due to workforce shortages. With regards to immigration, the new immigration system is a new regulation set to provide equal treatment to EU and non-EU citizens. Do you agree or disagree that Brexit points-based immigration system will have a positive impact on the needs of the health and social care system? </a:t>
            </a:r>
          </a:p>
          <a:p>
            <a:endParaRPr lang="en-GB" dirty="0"/>
          </a:p>
        </p:txBody>
      </p:sp>
    </p:spTree>
    <p:extLst>
      <p:ext uri="{BB962C8B-B14F-4D97-AF65-F5344CB8AC3E}">
        <p14:creationId xmlns:p14="http://schemas.microsoft.com/office/powerpoint/2010/main" val="3054178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0FF5-D797-4FE8-84C0-D569DE7FAE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7F081A-B088-43CE-BE58-A5903FB4A1D9}"/>
              </a:ext>
            </a:extLst>
          </p:cNvPr>
          <p:cNvSpPr>
            <a:spLocks noGrp="1"/>
          </p:cNvSpPr>
          <p:nvPr>
            <p:ph idx="1"/>
          </p:nvPr>
        </p:nvSpPr>
        <p:spPr>
          <a:xfrm>
            <a:off x="1097280" y="2108201"/>
            <a:ext cx="10058400" cy="4247994"/>
          </a:xfrm>
        </p:spPr>
        <p:txBody>
          <a:bodyPr>
            <a:normAutofit/>
          </a:bodyPr>
          <a:lstStyle/>
          <a:p>
            <a:r>
              <a:rPr lang="en-US" b="1" i="1" dirty="0"/>
              <a:t>Unsatisfied employee: </a:t>
            </a:r>
            <a:r>
              <a:rPr lang="en-US" dirty="0"/>
              <a:t>I disagree.  The new immigration system will enable the UK to achieve one of the Brexit stated goals; to reduce immigration. Under the new regulation the UK will only attract highly skilled immigrants. However, it does not provide a solution to  other workers in the sector such as social workers. This is because the skills and qualifications of social care workers do not meet the requirements for exemption to apply for the new  Health Care Visa. This will mean that the sector will still face </a:t>
            </a:r>
            <a:r>
              <a:rPr lang="en-US" dirty="0" err="1"/>
              <a:t>labour</a:t>
            </a:r>
            <a:r>
              <a:rPr lang="en-US" dirty="0"/>
              <a:t> shortages </a:t>
            </a:r>
            <a:r>
              <a:rPr lang="en-GB" dirty="0"/>
              <a:t>that</a:t>
            </a:r>
            <a:r>
              <a:rPr lang="en-US" dirty="0"/>
              <a:t> will affect the safety and reliability of </a:t>
            </a:r>
            <a:r>
              <a:rPr lang="en-GB" dirty="0"/>
              <a:t>healthcare services. </a:t>
            </a:r>
          </a:p>
          <a:p>
            <a:r>
              <a:rPr lang="en-GB" b="1" i="1" dirty="0"/>
              <a:t>Management consultant: </a:t>
            </a:r>
            <a:r>
              <a:rPr lang="en-GB" dirty="0"/>
              <a:t>Apart from Brexit,  healthcare professionals in the UK convulse over critical social issues such as racial discrimination. The ongoing pandemic has highlighted underlying institutional racism in the UK healthcare sector. With regard to the complex problem, racial discrimination increases job dissatisfaction and heighten an individuals intention to leave. Have you experienced any form abuse, harassment or bullying at work? </a:t>
            </a:r>
            <a:endParaRPr lang="en-US" dirty="0"/>
          </a:p>
          <a:p>
            <a:endParaRPr lang="en-GB" dirty="0"/>
          </a:p>
        </p:txBody>
      </p:sp>
    </p:spTree>
    <p:extLst>
      <p:ext uri="{BB962C8B-B14F-4D97-AF65-F5344CB8AC3E}">
        <p14:creationId xmlns:p14="http://schemas.microsoft.com/office/powerpoint/2010/main" val="1977485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A1F04-E0AC-4994-9D94-30C7D5284D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9EAAB1-42BD-4ECA-A041-16B15684DBDD}"/>
              </a:ext>
            </a:extLst>
          </p:cNvPr>
          <p:cNvSpPr>
            <a:spLocks noGrp="1"/>
          </p:cNvSpPr>
          <p:nvPr>
            <p:ph idx="1"/>
          </p:nvPr>
        </p:nvSpPr>
        <p:spPr/>
        <p:txBody>
          <a:bodyPr/>
          <a:lstStyle/>
          <a:p>
            <a:r>
              <a:rPr lang="en-US" b="1" i="1" dirty="0"/>
              <a:t>Unsatisfied employee: </a:t>
            </a:r>
            <a:r>
              <a:rPr lang="en-US" dirty="0"/>
              <a:t>Yes. It is hurtful dealing with explicit racism from patients especially when the issue goes unaddressed. I experienced racial assault when a patient specifically requested to be attended to by a nurse of a different race using the most unkind words. The management neglected the act despite the emotional harm it caused to me. I would definitely consider leaving my work for an employer with zero tolerance to discrimination of any kind. </a:t>
            </a:r>
          </a:p>
          <a:p>
            <a:r>
              <a:rPr lang="en-US" b="1" i="1" dirty="0"/>
              <a:t>Management consultant</a:t>
            </a:r>
            <a:r>
              <a:rPr lang="en-US" dirty="0"/>
              <a:t>: Apart from the organization’s lack of commitment to an antiracist mission, is there any other way  the hospital leadership contributes to job dissatisfaction? </a:t>
            </a:r>
          </a:p>
          <a:p>
            <a:endParaRPr lang="en-GB" dirty="0"/>
          </a:p>
        </p:txBody>
      </p:sp>
    </p:spTree>
    <p:extLst>
      <p:ext uri="{BB962C8B-B14F-4D97-AF65-F5344CB8AC3E}">
        <p14:creationId xmlns:p14="http://schemas.microsoft.com/office/powerpoint/2010/main" val="399155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AC62E-94E3-4D2B-B43A-5389B4A7B5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7154CC5-3EE1-43C1-9A7D-0E9B92E6B696}"/>
              </a:ext>
            </a:extLst>
          </p:cNvPr>
          <p:cNvSpPr>
            <a:spLocks noGrp="1"/>
          </p:cNvSpPr>
          <p:nvPr>
            <p:ph idx="1"/>
          </p:nvPr>
        </p:nvSpPr>
        <p:spPr/>
        <p:txBody>
          <a:bodyPr>
            <a:normAutofit/>
          </a:bodyPr>
          <a:lstStyle/>
          <a:p>
            <a:r>
              <a:rPr lang="en-US" b="1" i="1" dirty="0"/>
              <a:t>Unsatisfied employee</a:t>
            </a:r>
            <a:r>
              <a:rPr lang="en-US" dirty="0"/>
              <a:t>: I feel that the hospital management is disengaged with the real issues facing their staff. More often the management blames nurses for poor time management when patients lack quality care. While going home from such shifts, I feel sad for the patients, irritated by the management and exhausted wishing that I would not go to my next shift. Anxiety also increases as the threat of being taken for disciplinary action increases. </a:t>
            </a:r>
          </a:p>
          <a:p>
            <a:r>
              <a:rPr lang="en-US" b="1" i="1" dirty="0"/>
              <a:t>Management consultant:</a:t>
            </a:r>
            <a:r>
              <a:rPr lang="en-US" dirty="0"/>
              <a:t> I agree that professional leadership and support are vital for employee satisfaction. With this regard, the NHS remains the main regulatory body for health and social care in the UK. NHS has been working on maintaining positive work relations. The recent proposal by the government to provide a 1% pay rise to NHS workers is a move to improve employee satisfaction. Is this recommendation promising for the future of nursing in the UK? </a:t>
            </a:r>
          </a:p>
          <a:p>
            <a:endParaRPr lang="en-GB" dirty="0"/>
          </a:p>
        </p:txBody>
      </p:sp>
    </p:spTree>
    <p:extLst>
      <p:ext uri="{BB962C8B-B14F-4D97-AF65-F5344CB8AC3E}">
        <p14:creationId xmlns:p14="http://schemas.microsoft.com/office/powerpoint/2010/main" val="261607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3DA6B-7DEC-4858-810B-E1195C0676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DC9E48-1805-416B-8C5B-94712A0E8B2C}"/>
              </a:ext>
            </a:extLst>
          </p:cNvPr>
          <p:cNvSpPr>
            <a:spLocks noGrp="1"/>
          </p:cNvSpPr>
          <p:nvPr>
            <p:ph idx="1"/>
          </p:nvPr>
        </p:nvSpPr>
        <p:spPr/>
        <p:txBody>
          <a:bodyPr/>
          <a:lstStyle/>
          <a:p>
            <a:r>
              <a:rPr lang="en-US" b="1" i="1" dirty="0"/>
              <a:t>Unsatisfied employee: </a:t>
            </a:r>
            <a:r>
              <a:rPr lang="en-US" dirty="0"/>
              <a:t>No. Personally I have had enough. Morale among nurses is already low, I know colleagues suffering from depression from the tough times we have faced during the pandemic. 1% is simply not enough it is actually  degrading compared to the pressure we experience.</a:t>
            </a:r>
          </a:p>
          <a:p>
            <a:r>
              <a:rPr lang="en-US" b="1" i="1" dirty="0"/>
              <a:t>Management consultant </a:t>
            </a:r>
            <a:r>
              <a:rPr lang="en-US" dirty="0"/>
              <a:t>: Healthcare professionals have a duty of care relating to their job role. Do the causes of job dissatisfaction generate risks to you and others?</a:t>
            </a:r>
          </a:p>
          <a:p>
            <a:endParaRPr lang="en-GB" dirty="0"/>
          </a:p>
        </p:txBody>
      </p:sp>
    </p:spTree>
    <p:extLst>
      <p:ext uri="{BB962C8B-B14F-4D97-AF65-F5344CB8AC3E}">
        <p14:creationId xmlns:p14="http://schemas.microsoft.com/office/powerpoint/2010/main" val="910627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D24-899C-4DD8-81E7-1BD71E67F81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4324762-E661-4B2B-B25B-B27B64D5CC21}"/>
              </a:ext>
            </a:extLst>
          </p:cNvPr>
          <p:cNvSpPr>
            <a:spLocks noGrp="1"/>
          </p:cNvSpPr>
          <p:nvPr>
            <p:ph idx="1"/>
          </p:nvPr>
        </p:nvSpPr>
        <p:spPr/>
        <p:txBody>
          <a:bodyPr/>
          <a:lstStyle/>
          <a:p>
            <a:r>
              <a:rPr lang="en-US" b="1" i="1" dirty="0"/>
              <a:t>Unsatisfied employee: </a:t>
            </a:r>
            <a:r>
              <a:rPr lang="en-US" dirty="0"/>
              <a:t>More often the duty of care of nurses is compromised when they face workload pressures. I have had instances where I have to look after 10 patients. This results to using shortcuts to attend to all patients which exposes immediate risks to the well being of the patients. Understaffing also places nurses in a situation where they have to make a choice between their safety and that of the patients. There was a situation where I skipped appropriate first aid procedures after an injury I got at work to take care of patients. If someone was available to cover my shift then I could have gotten proper care. Instead I feared the safety of the patients and chose to jeopardized my own safety.</a:t>
            </a:r>
          </a:p>
          <a:p>
            <a:r>
              <a:rPr lang="en-US" b="1" i="1" dirty="0"/>
              <a:t>Management consultant</a:t>
            </a:r>
            <a:r>
              <a:rPr lang="en-US" dirty="0"/>
              <a:t>: Failure to exhibit good performance can be demoralizing. This effect transforms to a low organizational performance. How has job dissatisfaction affected your personal and professional life? </a:t>
            </a:r>
            <a:endParaRPr lang="en-GB" b="1" i="1" dirty="0"/>
          </a:p>
        </p:txBody>
      </p:sp>
    </p:spTree>
    <p:extLst>
      <p:ext uri="{BB962C8B-B14F-4D97-AF65-F5344CB8AC3E}">
        <p14:creationId xmlns:p14="http://schemas.microsoft.com/office/powerpoint/2010/main" val="1476011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71BA-B799-4B5E-9A75-868E6C8E6A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991BA0-7B6E-4827-A515-5DD6D24E7964}"/>
              </a:ext>
            </a:extLst>
          </p:cNvPr>
          <p:cNvSpPr>
            <a:spLocks noGrp="1"/>
          </p:cNvSpPr>
          <p:nvPr>
            <p:ph idx="1"/>
          </p:nvPr>
        </p:nvSpPr>
        <p:spPr/>
        <p:txBody>
          <a:bodyPr>
            <a:normAutofit lnSpcReduction="10000"/>
          </a:bodyPr>
          <a:lstStyle/>
          <a:p>
            <a:r>
              <a:rPr lang="en-GB" b="1" i="1" dirty="0"/>
              <a:t>Unsatisfied employee: </a:t>
            </a:r>
            <a:r>
              <a:rPr lang="en-GB" dirty="0"/>
              <a:t>Busy shifts every single day have always left me exhausted. While at work I don’t get the time to take a water break or rest, this leaves me physically unwell. After such days I always go home in a bad mood and cry because of the pressure I get at work. Some days of despair in nursing  have left me demoralised. I try my best but it is not enough to deal with the workload. I have seen people leave nursing for careers that provide a good work life balance. I want to deliver quality care to patients but the situations at work are making this impossible. If these situations become unmanageable then my intention to leave will become an action. </a:t>
            </a:r>
          </a:p>
          <a:p>
            <a:r>
              <a:rPr lang="en-GB" b="1" i="1" dirty="0"/>
              <a:t>Management consultant: </a:t>
            </a:r>
            <a:r>
              <a:rPr lang="en-GB" dirty="0"/>
              <a:t>Job dissatisfaction has been a critical issue among nurses. The pandemic has had a further detrimental impact on job satisfaction. When you are demoralised then patient care is affected.   There are a range of solutions that can be explored to solve dissatisfaction: workforce planning, creating a good practise environment, effective leadership and retention and recruitment. </a:t>
            </a:r>
          </a:p>
        </p:txBody>
      </p:sp>
    </p:spTree>
    <p:extLst>
      <p:ext uri="{BB962C8B-B14F-4D97-AF65-F5344CB8AC3E}">
        <p14:creationId xmlns:p14="http://schemas.microsoft.com/office/powerpoint/2010/main" val="702254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117250-4ECD-40BD-8DF2-05FBF1240384}"/>
              </a:ext>
            </a:extLst>
          </p:cNvPr>
          <p:cNvSpPr>
            <a:spLocks noGrp="1"/>
          </p:cNvSpPr>
          <p:nvPr>
            <p:ph idx="1"/>
          </p:nvPr>
        </p:nvSpPr>
        <p:spPr/>
        <p:txBody>
          <a:bodyPr>
            <a:normAutofit/>
          </a:bodyPr>
          <a:lstStyle/>
          <a:p>
            <a:r>
              <a:rPr lang="en-GB" dirty="0"/>
              <a:t>However, workforce planning is the best alternative given that the healthcare sector is currently facing shortages. Unfilled vacancies leave the remaining staff face an increased pressure that has been exacerbated by the pandemic. </a:t>
            </a:r>
          </a:p>
          <a:p>
            <a:r>
              <a:rPr lang="en-GB" b="1" i="1" dirty="0"/>
              <a:t>Unsatisfied employee: </a:t>
            </a:r>
            <a:r>
              <a:rPr lang="en-GB" dirty="0"/>
              <a:t>I agree that there is an urgent need for action that can supported by workforce planning. What measures can be taken by the NHS to create a sustainable workforce.</a:t>
            </a:r>
          </a:p>
        </p:txBody>
      </p:sp>
    </p:spTree>
    <p:extLst>
      <p:ext uri="{BB962C8B-B14F-4D97-AF65-F5344CB8AC3E}">
        <p14:creationId xmlns:p14="http://schemas.microsoft.com/office/powerpoint/2010/main" val="2575820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BAD19F-C64F-499C-B622-B4C30BF639A4}"/>
              </a:ext>
            </a:extLst>
          </p:cNvPr>
          <p:cNvSpPr>
            <a:spLocks noGrp="1"/>
          </p:cNvSpPr>
          <p:nvPr>
            <p:ph idx="1"/>
          </p:nvPr>
        </p:nvSpPr>
        <p:spPr>
          <a:xfrm>
            <a:off x="1097280" y="2108201"/>
            <a:ext cx="10058400" cy="4259145"/>
          </a:xfrm>
        </p:spPr>
        <p:txBody>
          <a:bodyPr/>
          <a:lstStyle/>
          <a:p>
            <a:r>
              <a:rPr lang="en-GB" b="1" i="1" dirty="0"/>
              <a:t>Management consultant: </a:t>
            </a:r>
            <a:r>
              <a:rPr lang="en-GB" dirty="0"/>
              <a:t>First NHS should focus on both local and international recruitment to cover the gaps. The government needs to develop supportive immigration policies to attract professionals from overseas. Secondly more domestic workers can be trained. Long term investment is needed to ensure that professions with the highest needs are support to increase their workforce. Lastly it is important for NHS to improve employee retention with a significant number of nurses intending to leave and suffering burn out. More opportunities should be created to support employees such as flexible working hours and compassionate leadership. </a:t>
            </a:r>
          </a:p>
          <a:p>
            <a:r>
              <a:rPr lang="en-GB" b="1" i="1" dirty="0"/>
              <a:t>Unsatisfied employee: </a:t>
            </a:r>
            <a:r>
              <a:rPr lang="en-GB" dirty="0"/>
              <a:t>If these measures are put to action then NHS will be a better workplace and a future in nursing looks fulfilling. </a:t>
            </a:r>
          </a:p>
          <a:p>
            <a:r>
              <a:rPr lang="en-GB" b="1" i="1" dirty="0"/>
              <a:t>Management consultant: </a:t>
            </a:r>
            <a:r>
              <a:rPr lang="en-GB" dirty="0"/>
              <a:t>Thank you  for your time.</a:t>
            </a:r>
          </a:p>
          <a:p>
            <a:r>
              <a:rPr lang="en-GB" b="1" i="1" dirty="0"/>
              <a:t>Unsatisfied employee: </a:t>
            </a:r>
            <a:r>
              <a:rPr lang="en-GB" dirty="0"/>
              <a:t>My pleasure</a:t>
            </a:r>
          </a:p>
          <a:p>
            <a:pPr marL="0" indent="0">
              <a:buNone/>
            </a:pPr>
            <a:endParaRPr lang="en-GB" dirty="0"/>
          </a:p>
          <a:p>
            <a:endParaRPr lang="en-GB" dirty="0"/>
          </a:p>
        </p:txBody>
      </p:sp>
    </p:spTree>
    <p:extLst>
      <p:ext uri="{BB962C8B-B14F-4D97-AF65-F5344CB8AC3E}">
        <p14:creationId xmlns:p14="http://schemas.microsoft.com/office/powerpoint/2010/main" val="3920360693"/>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F503EC-3FFF-4193-A86F-39150E2BAC75}">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2E5ECA37-C458-4BA2-A090-D7A19E07B43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{C5219B6C-DD75-4C9B-8402-92B94DCF8DEF}tf11429527_win32</Template>
  <TotalTime>1652</TotalTime>
  <Words>1681</Words>
  <Application>Microsoft Office PowerPoint</Application>
  <PresentationFormat>Widescreen</PresentationFormat>
  <Paragraphs>32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Bookman Old Style</vt:lpstr>
      <vt:lpstr>Calibri</vt:lpstr>
      <vt:lpstr>Franklin Gothic Book</vt:lpstr>
      <vt:lpstr>1_RetrospectVTI</vt:lpstr>
      <vt:lpstr>                             PROBLEM  SOLVING AND DECISION MAKING.  </vt:lpstr>
      <vt:lpstr>ROLE PLAY BETWEEN MANAGEMENT CONSULTANT AND UNSATISFIED EMPLOYEE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gulten atanasova</cp:lastModifiedBy>
  <cp:revision>74</cp:revision>
  <dcterms:created xsi:type="dcterms:W3CDTF">2021-05-08T06:49:52Z</dcterms:created>
  <dcterms:modified xsi:type="dcterms:W3CDTF">2022-01-13T20:05:36Z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