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Masters/slideMaster5.xml" ContentType="application/vnd.openxmlformats-officedocument.presentationml.slideMaster+xml"/>
  <Override PartName="/ppt/slideMasters/slideMaster6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3.xml" ContentType="application/vnd.openxmlformats-officedocument.theme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4.xml" ContentType="application/vnd.openxmlformats-officedocument.theme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theme/theme5.xml" ContentType="application/vnd.openxmlformats-officedocument.theme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6.xml" ContentType="application/vnd.openxmlformats-officedocument.theme+xml"/>
  <Override PartName="/ppt/theme/theme7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51" r:id="rId3"/>
    <p:sldMasterId id="2147483656" r:id="rId4"/>
    <p:sldMasterId id="2147483658" r:id="rId5"/>
    <p:sldMasterId id="2147483662" r:id="rId6"/>
    <p:sldMasterId id="2147483736" r:id="rId7"/>
    <p:sldMasterId id="2147483666" r:id="rId8"/>
  </p:sldMasterIdLst>
  <p:notesMasterIdLst>
    <p:notesMasterId r:id="rId18"/>
  </p:notesMasterIdLst>
  <p:sldIdLst>
    <p:sldId id="265" r:id="rId9"/>
    <p:sldId id="259" r:id="rId10"/>
    <p:sldId id="276" r:id="rId11"/>
    <p:sldId id="275" r:id="rId12"/>
    <p:sldId id="277" r:id="rId13"/>
    <p:sldId id="278" r:id="rId14"/>
    <p:sldId id="279" r:id="rId15"/>
    <p:sldId id="266" r:id="rId16"/>
    <p:sldId id="281" r:id="rId17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A8A7D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58747AA9-B2F0-4415-B905-7E9FF85BA1A9}" v="26" dt="2025-06-06T22:32:39.96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328"/>
    <p:restoredTop sz="54407" autoAdjust="0"/>
  </p:normalViewPr>
  <p:slideViewPr>
    <p:cSldViewPr snapToGrid="0">
      <p:cViewPr varScale="1">
        <p:scale>
          <a:sx n="58" d="100"/>
          <a:sy n="58" d="100"/>
        </p:scale>
        <p:origin x="2418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Master" Target="slideMasters/slideMaster6.xml"/><Relationship Id="rId13" Type="http://schemas.openxmlformats.org/officeDocument/2006/relationships/slide" Target="slides/slide5.xml"/><Relationship Id="rId18" Type="http://schemas.openxmlformats.org/officeDocument/2006/relationships/notesMaster" Target="notesMasters/notesMaster1.xml"/><Relationship Id="rId3" Type="http://schemas.openxmlformats.org/officeDocument/2006/relationships/slideMaster" Target="slideMasters/slideMaster1.xml"/><Relationship Id="rId21" Type="http://schemas.openxmlformats.org/officeDocument/2006/relationships/theme" Target="theme/theme1.xml"/><Relationship Id="rId7" Type="http://schemas.openxmlformats.org/officeDocument/2006/relationships/slideMaster" Target="slideMasters/slideMaster5.xml"/><Relationship Id="rId12" Type="http://schemas.openxmlformats.org/officeDocument/2006/relationships/slide" Target="slides/slide4.xml"/><Relationship Id="rId17" Type="http://schemas.openxmlformats.org/officeDocument/2006/relationships/slide" Target="slides/slide9.xml"/><Relationship Id="rId2" Type="http://schemas.openxmlformats.org/officeDocument/2006/relationships/customXml" Target="../customXml/item2.xml"/><Relationship Id="rId16" Type="http://schemas.openxmlformats.org/officeDocument/2006/relationships/slide" Target="slides/slide8.xml"/><Relationship Id="rId20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4.xml"/><Relationship Id="rId11" Type="http://schemas.openxmlformats.org/officeDocument/2006/relationships/slide" Target="slides/slide3.xml"/><Relationship Id="rId24" Type="http://schemas.microsoft.com/office/2015/10/relationships/revisionInfo" Target="revisionInfo.xml"/><Relationship Id="rId5" Type="http://schemas.openxmlformats.org/officeDocument/2006/relationships/slideMaster" Target="slideMasters/slideMaster3.xml"/><Relationship Id="rId15" Type="http://schemas.openxmlformats.org/officeDocument/2006/relationships/slide" Target="slides/slide7.xml"/><Relationship Id="rId23" Type="http://schemas.microsoft.com/office/2016/11/relationships/changesInfo" Target="changesInfos/changesInfo1.xml"/><Relationship Id="rId10" Type="http://schemas.openxmlformats.org/officeDocument/2006/relationships/slide" Target="slides/slide2.xml"/><Relationship Id="rId19" Type="http://schemas.openxmlformats.org/officeDocument/2006/relationships/presProps" Target="presProps.xml"/><Relationship Id="rId4" Type="http://schemas.openxmlformats.org/officeDocument/2006/relationships/slideMaster" Target="slideMasters/slideMaster2.xml"/><Relationship Id="rId9" Type="http://schemas.openxmlformats.org/officeDocument/2006/relationships/slide" Target="slides/slide1.xml"/><Relationship Id="rId14" Type="http://schemas.openxmlformats.org/officeDocument/2006/relationships/slide" Target="slides/slide6.xml"/><Relationship Id="rId22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wa Kazimierska" userId="8edb7084-dccb-4d8f-9cfb-38098ea1d667" providerId="ADAL" clId="{58747AA9-B2F0-4415-B905-7E9FF85BA1A9}"/>
    <pc:docChg chg="undo custSel addSld delSld modSld">
      <pc:chgData name="Ewa Kazimierska" userId="8edb7084-dccb-4d8f-9cfb-38098ea1d667" providerId="ADAL" clId="{58747AA9-B2F0-4415-B905-7E9FF85BA1A9}" dt="2025-06-06T22:32:39.968" v="837"/>
      <pc:docMkLst>
        <pc:docMk/>
      </pc:docMkLst>
      <pc:sldChg chg="addSp delSp modSp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671002188" sldId="259"/>
        </pc:sldMkLst>
        <pc:spChg chg="mod">
          <ac:chgData name="Ewa Kazimierska" userId="8edb7084-dccb-4d8f-9cfb-38098ea1d667" providerId="ADAL" clId="{58747AA9-B2F0-4415-B905-7E9FF85BA1A9}" dt="2025-06-06T21:08:27.561" v="82" actId="20577"/>
          <ac:spMkLst>
            <pc:docMk/>
            <pc:sldMk cId="671002188" sldId="259"/>
            <ac:spMk id="5" creationId="{A5026D56-3044-4F84-B55E-C67EE7EBACDD}"/>
          </ac:spMkLst>
        </pc:spChg>
        <pc:spChg chg="mod">
          <ac:chgData name="Ewa Kazimierska" userId="8edb7084-dccb-4d8f-9cfb-38098ea1d667" providerId="ADAL" clId="{58747AA9-B2F0-4415-B905-7E9FF85BA1A9}" dt="2025-06-06T21:09:37.263" v="91" actId="1076"/>
          <ac:spMkLst>
            <pc:docMk/>
            <pc:sldMk cId="671002188" sldId="259"/>
            <ac:spMk id="7" creationId="{9DEE82E7-14BF-4B71-AA33-DB40EA2348C2}"/>
          </ac:spMkLst>
        </pc:sp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671002188" sldId="259"/>
            <ac:picMk id="2" creationId="{98B739C5-FEFE-4253-AEF0-7ABC612B9661}"/>
          </ac:picMkLst>
        </pc:picChg>
      </pc:sldChg>
      <pc:sldChg chg="del">
        <pc:chgData name="Ewa Kazimierska" userId="8edb7084-dccb-4d8f-9cfb-38098ea1d667" providerId="ADAL" clId="{58747AA9-B2F0-4415-B905-7E9FF85BA1A9}" dt="2025-06-06T21:11:15.660" v="114" actId="47"/>
        <pc:sldMkLst>
          <pc:docMk/>
          <pc:sldMk cId="346573399" sldId="260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4254700803" sldId="262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3108555837" sldId="263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2087575913" sldId="264"/>
        </pc:sldMkLst>
      </pc:sldChg>
      <pc:sldChg chg="addSp delSp modSp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654863200" sldId="265"/>
        </pc:sldMkLst>
        <pc:spChg chg="mod">
          <ac:chgData name="Ewa Kazimierska" userId="8edb7084-dccb-4d8f-9cfb-38098ea1d667" providerId="ADAL" clId="{58747AA9-B2F0-4415-B905-7E9FF85BA1A9}" dt="2025-06-06T21:06:39.009" v="7" actId="255"/>
          <ac:spMkLst>
            <pc:docMk/>
            <pc:sldMk cId="654863200" sldId="265"/>
            <ac:spMk id="2" creationId="{6BC43D86-44A5-38C5-5022-C2953E3AAA97}"/>
          </ac:spMkLst>
        </pc:spChg>
        <pc:spChg chg="add mod">
          <ac:chgData name="Ewa Kazimierska" userId="8edb7084-dccb-4d8f-9cfb-38098ea1d667" providerId="ADAL" clId="{58747AA9-B2F0-4415-B905-7E9FF85BA1A9}" dt="2025-06-06T21:07:56.651" v="64" actId="20577"/>
          <ac:spMkLst>
            <pc:docMk/>
            <pc:sldMk cId="654863200" sldId="265"/>
            <ac:spMk id="3" creationId="{80C4A4C4-BD48-4B6F-9191-B0ED79070988}"/>
          </ac:spMkLst>
        </pc:spChg>
        <pc:spChg chg="del">
          <ac:chgData name="Ewa Kazimierska" userId="8edb7084-dccb-4d8f-9cfb-38098ea1d667" providerId="ADAL" clId="{58747AA9-B2F0-4415-B905-7E9FF85BA1A9}" dt="2025-06-06T21:06:43.769" v="8" actId="478"/>
          <ac:spMkLst>
            <pc:docMk/>
            <pc:sldMk cId="654863200" sldId="265"/>
            <ac:spMk id="4" creationId="{8EDA6F61-A12F-4D40-B18F-25C03C69F16D}"/>
          </ac:spMkLst>
        </pc:sp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654863200" sldId="265"/>
            <ac:picMk id="5" creationId="{32C7EAB4-C502-4C1E-99F4-0D559F1238EA}"/>
          </ac:picMkLst>
        </pc:picChg>
      </pc:sldChg>
      <pc:sldChg chg="addSp delSp modSp mod modTransition delAnim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2399290811" sldId="266"/>
        </pc:sldMkLst>
        <pc:spChg chg="mod">
          <ac:chgData name="Ewa Kazimierska" userId="8edb7084-dccb-4d8f-9cfb-38098ea1d667" providerId="ADAL" clId="{58747AA9-B2F0-4415-B905-7E9FF85BA1A9}" dt="2025-06-06T21:30:37.717" v="510" actId="20577"/>
          <ac:spMkLst>
            <pc:docMk/>
            <pc:sldMk cId="2399290811" sldId="266"/>
            <ac:spMk id="2" creationId="{240A8BBD-848E-C825-9EF9-AEBF47E3389B}"/>
          </ac:spMkLst>
        </pc:spChg>
        <pc:spChg chg="del">
          <ac:chgData name="Ewa Kazimierska" userId="8edb7084-dccb-4d8f-9cfb-38098ea1d667" providerId="ADAL" clId="{58747AA9-B2F0-4415-B905-7E9FF85BA1A9}" dt="2025-06-06T21:30:08.233" v="491" actId="478"/>
          <ac:spMkLst>
            <pc:docMk/>
            <pc:sldMk cId="2399290811" sldId="266"/>
            <ac:spMk id="5" creationId="{905B1656-E66B-43FA-A3E6-4FC853402929}"/>
          </ac:spMkLst>
        </pc:spChg>
        <pc:spChg chg="add del mod">
          <ac:chgData name="Ewa Kazimierska" userId="8edb7084-dccb-4d8f-9cfb-38098ea1d667" providerId="ADAL" clId="{58747AA9-B2F0-4415-B905-7E9FF85BA1A9}" dt="2025-06-06T21:30:49.997" v="511" actId="3680"/>
          <ac:spMkLst>
            <pc:docMk/>
            <pc:sldMk cId="2399290811" sldId="266"/>
            <ac:spMk id="6" creationId="{FBB16EC1-F667-4489-A5D0-203994995D8A}"/>
          </ac:spMkLst>
        </pc:spChg>
        <pc:spChg chg="add del mod">
          <ac:chgData name="Ewa Kazimierska" userId="8edb7084-dccb-4d8f-9cfb-38098ea1d667" providerId="ADAL" clId="{58747AA9-B2F0-4415-B905-7E9FF85BA1A9}" dt="2025-06-06T21:31:06.956" v="513" actId="3680"/>
          <ac:spMkLst>
            <pc:docMk/>
            <pc:sldMk cId="2399290811" sldId="266"/>
            <ac:spMk id="9" creationId="{3AE21530-685A-4EEF-8231-F39C17D501B5}"/>
          </ac:spMkLst>
        </pc:spChg>
        <pc:grpChg chg="del">
          <ac:chgData name="Ewa Kazimierska" userId="8edb7084-dccb-4d8f-9cfb-38098ea1d667" providerId="ADAL" clId="{58747AA9-B2F0-4415-B905-7E9FF85BA1A9}" dt="2025-06-06T21:30:16.241" v="492" actId="478"/>
          <ac:grpSpMkLst>
            <pc:docMk/>
            <pc:sldMk cId="2399290811" sldId="266"/>
            <ac:grpSpMk id="31" creationId="{6FD5E749-F6A3-460A-A914-155ABEA2513E}"/>
          </ac:grpSpMkLst>
        </pc:grpChg>
        <pc:graphicFrameChg chg="add del mod ord modGraphic">
          <ac:chgData name="Ewa Kazimierska" userId="8edb7084-dccb-4d8f-9cfb-38098ea1d667" providerId="ADAL" clId="{58747AA9-B2F0-4415-B905-7E9FF85BA1A9}" dt="2025-06-06T21:30:57.958" v="512" actId="478"/>
          <ac:graphicFrameMkLst>
            <pc:docMk/>
            <pc:sldMk cId="2399290811" sldId="266"/>
            <ac:graphicFrameMk id="7" creationId="{CDE47F28-8402-4459-A0D0-F3B1BF9CCCBF}"/>
          </ac:graphicFrameMkLst>
        </pc:graphicFrameChg>
        <pc:graphicFrameChg chg="add mod ord modGraphic">
          <ac:chgData name="Ewa Kazimierska" userId="8edb7084-dccb-4d8f-9cfb-38098ea1d667" providerId="ADAL" clId="{58747AA9-B2F0-4415-B905-7E9FF85BA1A9}" dt="2025-06-06T21:32:35.633" v="547" actId="1076"/>
          <ac:graphicFrameMkLst>
            <pc:docMk/>
            <pc:sldMk cId="2399290811" sldId="266"/>
            <ac:graphicFrameMk id="12" creationId="{4FD621AE-9DB0-4238-BE51-A97833B861F2}"/>
          </ac:graphicFrameMkLst>
        </pc:graphicFrameChg>
        <pc:picChg chg="add del mod">
          <ac:chgData name="Ewa Kazimierska" userId="8edb7084-dccb-4d8f-9cfb-38098ea1d667" providerId="ADAL" clId="{58747AA9-B2F0-4415-B905-7E9FF85BA1A9}" dt="2025-06-06T22:14:59.269" v="835"/>
          <ac:picMkLst>
            <pc:docMk/>
            <pc:sldMk cId="2399290811" sldId="266"/>
            <ac:picMk id="13" creationId="{386AD046-5122-466D-A976-855AAAB77C9D}"/>
          </ac:picMkLst>
        </pc:pic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2399290811" sldId="266"/>
            <ac:picMk id="14" creationId="{C9BF51FF-7254-40FD-926B-2093C2427872}"/>
          </ac:picMkLst>
        </pc:picChg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3620080612" sldId="267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1004465671" sldId="268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3856177099" sldId="272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2773824312" sldId="273"/>
        </pc:sldMkLst>
      </pc:sldChg>
      <pc:sldChg chg="del">
        <pc:chgData name="Ewa Kazimierska" userId="8edb7084-dccb-4d8f-9cfb-38098ea1d667" providerId="ADAL" clId="{58747AA9-B2F0-4415-B905-7E9FF85BA1A9}" dt="2025-06-06T21:33:34.885" v="551" actId="47"/>
        <pc:sldMkLst>
          <pc:docMk/>
          <pc:sldMk cId="1099008564" sldId="274"/>
        </pc:sldMkLst>
      </pc:sldChg>
      <pc:sldChg chg="addSp delSp modSp new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597602345" sldId="275"/>
        </pc:sldMkLst>
        <pc:spChg chg="mod">
          <ac:chgData name="Ewa Kazimierska" userId="8edb7084-dccb-4d8f-9cfb-38098ea1d667" providerId="ADAL" clId="{58747AA9-B2F0-4415-B905-7E9FF85BA1A9}" dt="2025-06-06T21:28:07.072" v="475" actId="113"/>
          <ac:spMkLst>
            <pc:docMk/>
            <pc:sldMk cId="597602345" sldId="275"/>
            <ac:spMk id="2" creationId="{C83A319D-79AD-4705-AD84-367911185CE2}"/>
          </ac:spMkLst>
        </pc:spChg>
        <pc:spChg chg="mod">
          <ac:chgData name="Ewa Kazimierska" userId="8edb7084-dccb-4d8f-9cfb-38098ea1d667" providerId="ADAL" clId="{58747AA9-B2F0-4415-B905-7E9FF85BA1A9}" dt="2025-06-06T21:13:12.198" v="163" actId="1076"/>
          <ac:spMkLst>
            <pc:docMk/>
            <pc:sldMk cId="597602345" sldId="275"/>
            <ac:spMk id="3" creationId="{01119784-96B2-42ED-A99B-8A1C8070A9AC}"/>
          </ac:spMkLst>
        </pc:spChg>
        <pc:picChg chg="add del">
          <ac:chgData name="Ewa Kazimierska" userId="8edb7084-dccb-4d8f-9cfb-38098ea1d667" providerId="ADAL" clId="{58747AA9-B2F0-4415-B905-7E9FF85BA1A9}" dt="2025-06-06T21:14:17.354" v="174" actId="478"/>
          <ac:picMkLst>
            <pc:docMk/>
            <pc:sldMk cId="597602345" sldId="275"/>
            <ac:picMk id="5" creationId="{762AC6E9-AEC4-4D4C-866E-2D0CDBF3EE00}"/>
          </ac:picMkLst>
        </pc:picChg>
        <pc:picChg chg="add mod modCrop">
          <ac:chgData name="Ewa Kazimierska" userId="8edb7084-dccb-4d8f-9cfb-38098ea1d667" providerId="ADAL" clId="{58747AA9-B2F0-4415-B905-7E9FF85BA1A9}" dt="2025-06-06T21:14:52.819" v="182" actId="1076"/>
          <ac:picMkLst>
            <pc:docMk/>
            <pc:sldMk cId="597602345" sldId="275"/>
            <ac:picMk id="7" creationId="{C32A3694-C0C9-4134-8A18-FF0816E7F451}"/>
          </ac:picMkLst>
        </pc:picChg>
        <pc:picChg chg="add mod modCrop">
          <ac:chgData name="Ewa Kazimierska" userId="8edb7084-dccb-4d8f-9cfb-38098ea1d667" providerId="ADAL" clId="{58747AA9-B2F0-4415-B905-7E9FF85BA1A9}" dt="2025-06-06T21:16:41.188" v="218" actId="1076"/>
          <ac:picMkLst>
            <pc:docMk/>
            <pc:sldMk cId="597602345" sldId="275"/>
            <ac:picMk id="9" creationId="{62D9AECA-3F0A-4D0C-B28E-AE5A4899CE32}"/>
          </ac:picMkLst>
        </pc:picChg>
        <pc:picChg chg="add del">
          <ac:chgData name="Ewa Kazimierska" userId="8edb7084-dccb-4d8f-9cfb-38098ea1d667" providerId="ADAL" clId="{58747AA9-B2F0-4415-B905-7E9FF85BA1A9}" dt="2025-06-06T21:15:15.262" v="186" actId="22"/>
          <ac:picMkLst>
            <pc:docMk/>
            <pc:sldMk cId="597602345" sldId="275"/>
            <ac:picMk id="11" creationId="{C0ADC202-7AC1-42A9-9113-709063CBFF63}"/>
          </ac:picMkLst>
        </pc:pic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597602345" sldId="275"/>
            <ac:picMk id="12" creationId="{2E9DD550-EB19-43A4-9DF9-3999F399DD44}"/>
          </ac:picMkLst>
        </pc:picChg>
      </pc:sldChg>
      <pc:sldChg chg="new del">
        <pc:chgData name="Ewa Kazimierska" userId="8edb7084-dccb-4d8f-9cfb-38098ea1d667" providerId="ADAL" clId="{58747AA9-B2F0-4415-B905-7E9FF85BA1A9}" dt="2025-06-06T21:08:06.223" v="66" actId="47"/>
        <pc:sldMkLst>
          <pc:docMk/>
          <pc:sldMk cId="1855231969" sldId="275"/>
        </pc:sldMkLst>
      </pc:sldChg>
      <pc:sldChg chg="addSp delSp modSp add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2385838276" sldId="276"/>
        </pc:sldMkLst>
        <pc:spChg chg="mod">
          <ac:chgData name="Ewa Kazimierska" userId="8edb7084-dccb-4d8f-9cfb-38098ea1d667" providerId="ADAL" clId="{58747AA9-B2F0-4415-B905-7E9FF85BA1A9}" dt="2025-06-06T21:10:14.366" v="104" actId="20577"/>
          <ac:spMkLst>
            <pc:docMk/>
            <pc:sldMk cId="2385838276" sldId="276"/>
            <ac:spMk id="5" creationId="{A5026D56-3044-4F84-B55E-C67EE7EBACDD}"/>
          </ac:spMkLst>
        </pc:spChg>
        <pc:spChg chg="mod">
          <ac:chgData name="Ewa Kazimierska" userId="8edb7084-dccb-4d8f-9cfb-38098ea1d667" providerId="ADAL" clId="{58747AA9-B2F0-4415-B905-7E9FF85BA1A9}" dt="2025-06-06T21:10:49.340" v="113" actId="1076"/>
          <ac:spMkLst>
            <pc:docMk/>
            <pc:sldMk cId="2385838276" sldId="276"/>
            <ac:spMk id="7" creationId="{9DEE82E7-14BF-4B71-AA33-DB40EA2348C2}"/>
          </ac:spMkLst>
        </pc:sp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2385838276" sldId="276"/>
            <ac:picMk id="2" creationId="{4D157A52-E3E4-4469-97FD-DF74AEFD42E2}"/>
          </ac:picMkLst>
        </pc:picChg>
      </pc:sldChg>
      <pc:sldChg chg="addSp delSp modSp new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1033914245" sldId="277"/>
        </pc:sldMkLst>
        <pc:spChg chg="mod">
          <ac:chgData name="Ewa Kazimierska" userId="8edb7084-dccb-4d8f-9cfb-38098ea1d667" providerId="ADAL" clId="{58747AA9-B2F0-4415-B905-7E9FF85BA1A9}" dt="2025-06-06T21:28:14.828" v="476" actId="113"/>
          <ac:spMkLst>
            <pc:docMk/>
            <pc:sldMk cId="1033914245" sldId="277"/>
            <ac:spMk id="2" creationId="{CA195668-52B6-4BFB-BCCD-C6FCFA7B13D5}"/>
          </ac:spMkLst>
        </pc:spChg>
        <pc:spChg chg="mod">
          <ac:chgData name="Ewa Kazimierska" userId="8edb7084-dccb-4d8f-9cfb-38098ea1d667" providerId="ADAL" clId="{58747AA9-B2F0-4415-B905-7E9FF85BA1A9}" dt="2025-06-06T21:21:02.446" v="230" actId="1076"/>
          <ac:spMkLst>
            <pc:docMk/>
            <pc:sldMk cId="1033914245" sldId="277"/>
            <ac:spMk id="3" creationId="{0E9DA37D-BD66-4BF2-A456-7B7267322AC0}"/>
          </ac:spMkLst>
        </pc:spChg>
        <pc:spChg chg="add mod">
          <ac:chgData name="Ewa Kazimierska" userId="8edb7084-dccb-4d8f-9cfb-38098ea1d667" providerId="ADAL" clId="{58747AA9-B2F0-4415-B905-7E9FF85BA1A9}" dt="2025-06-06T21:23:11.187" v="368" actId="1076"/>
          <ac:spMkLst>
            <pc:docMk/>
            <pc:sldMk cId="1033914245" sldId="277"/>
            <ac:spMk id="7" creationId="{6FFF8FB8-5DAC-4C10-BA6D-8FCC994032F6}"/>
          </ac:spMkLst>
        </pc:spChg>
        <pc:spChg chg="add mod">
          <ac:chgData name="Ewa Kazimierska" userId="8edb7084-dccb-4d8f-9cfb-38098ea1d667" providerId="ADAL" clId="{58747AA9-B2F0-4415-B905-7E9FF85BA1A9}" dt="2025-06-06T21:23:07.976" v="367" actId="1076"/>
          <ac:spMkLst>
            <pc:docMk/>
            <pc:sldMk cId="1033914245" sldId="277"/>
            <ac:spMk id="8" creationId="{0BDA3B23-90A8-494F-9A4B-15C88FE51B3C}"/>
          </ac:spMkLst>
        </pc:spChg>
        <pc:spChg chg="add mod">
          <ac:chgData name="Ewa Kazimierska" userId="8edb7084-dccb-4d8f-9cfb-38098ea1d667" providerId="ADAL" clId="{58747AA9-B2F0-4415-B905-7E9FF85BA1A9}" dt="2025-06-06T21:22:59.235" v="366" actId="20577"/>
          <ac:spMkLst>
            <pc:docMk/>
            <pc:sldMk cId="1033914245" sldId="277"/>
            <ac:spMk id="9" creationId="{AE669568-B70E-4AA4-B64D-02069333F63E}"/>
          </ac:spMkLst>
        </pc:spChg>
        <pc:spChg chg="add mod">
          <ac:chgData name="Ewa Kazimierska" userId="8edb7084-dccb-4d8f-9cfb-38098ea1d667" providerId="ADAL" clId="{58747AA9-B2F0-4415-B905-7E9FF85BA1A9}" dt="2025-06-06T21:23:27.406" v="384" actId="20577"/>
          <ac:spMkLst>
            <pc:docMk/>
            <pc:sldMk cId="1033914245" sldId="277"/>
            <ac:spMk id="10" creationId="{387DFC20-F154-4675-A89F-7D5C0041BE50}"/>
          </ac:spMkLst>
        </pc:spChg>
        <pc:spChg chg="add mod">
          <ac:chgData name="Ewa Kazimierska" userId="8edb7084-dccb-4d8f-9cfb-38098ea1d667" providerId="ADAL" clId="{58747AA9-B2F0-4415-B905-7E9FF85BA1A9}" dt="2025-06-06T21:23:48.762" v="401" actId="20577"/>
          <ac:spMkLst>
            <pc:docMk/>
            <pc:sldMk cId="1033914245" sldId="277"/>
            <ac:spMk id="11" creationId="{7851A97A-EF20-4707-9F1A-F6BF0994CAAF}"/>
          </ac:spMkLst>
        </pc:spChg>
        <pc:spChg chg="add mod">
          <ac:chgData name="Ewa Kazimierska" userId="8edb7084-dccb-4d8f-9cfb-38098ea1d667" providerId="ADAL" clId="{58747AA9-B2F0-4415-B905-7E9FF85BA1A9}" dt="2025-06-06T21:24:29.768" v="427" actId="1076"/>
          <ac:spMkLst>
            <pc:docMk/>
            <pc:sldMk cId="1033914245" sldId="277"/>
            <ac:spMk id="12" creationId="{4E8EC9EB-F712-4F08-B7FB-04C52E8D0CA9}"/>
          </ac:spMkLst>
        </pc:spChg>
        <pc:picChg chg="add mod ord modCrop">
          <ac:chgData name="Ewa Kazimierska" userId="8edb7084-dccb-4d8f-9cfb-38098ea1d667" providerId="ADAL" clId="{58747AA9-B2F0-4415-B905-7E9FF85BA1A9}" dt="2025-06-06T21:23:29.052" v="385" actId="1076"/>
          <ac:picMkLst>
            <pc:docMk/>
            <pc:sldMk cId="1033914245" sldId="277"/>
            <ac:picMk id="5" creationId="{80BD043C-496E-451B-A908-AA149C9513B0}"/>
          </ac:picMkLst>
        </pc:picChg>
        <pc:picChg chg="add del mod modCrop">
          <ac:chgData name="Ewa Kazimierska" userId="8edb7084-dccb-4d8f-9cfb-38098ea1d667" providerId="ADAL" clId="{58747AA9-B2F0-4415-B905-7E9FF85BA1A9}" dt="2025-06-06T21:23:58.529" v="402" actId="478"/>
          <ac:picMkLst>
            <pc:docMk/>
            <pc:sldMk cId="1033914245" sldId="277"/>
            <ac:picMk id="6" creationId="{30BBF0DB-C335-4642-A9D6-56C248779C6C}"/>
          </ac:picMkLst>
        </pc:pic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1033914245" sldId="277"/>
            <ac:picMk id="13" creationId="{810A0387-07E0-41C5-B096-FCC6AD5A0E02}"/>
          </ac:picMkLst>
        </pc:picChg>
      </pc:sldChg>
      <pc:sldChg chg="addSp delSp modSp new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2842149200" sldId="278"/>
        </pc:sldMkLst>
        <pc:spChg chg="mod">
          <ac:chgData name="Ewa Kazimierska" userId="8edb7084-dccb-4d8f-9cfb-38098ea1d667" providerId="ADAL" clId="{58747AA9-B2F0-4415-B905-7E9FF85BA1A9}" dt="2025-06-06T21:28:21.539" v="477" actId="113"/>
          <ac:spMkLst>
            <pc:docMk/>
            <pc:sldMk cId="2842149200" sldId="278"/>
            <ac:spMk id="2" creationId="{B55FEE2D-E84F-43D9-AFA7-8F6ED0FAB0E4}"/>
          </ac:spMkLst>
        </pc:spChg>
        <pc:spChg chg="mod">
          <ac:chgData name="Ewa Kazimierska" userId="8edb7084-dccb-4d8f-9cfb-38098ea1d667" providerId="ADAL" clId="{58747AA9-B2F0-4415-B905-7E9FF85BA1A9}" dt="2025-06-06T21:26:01.181" v="462" actId="1076"/>
          <ac:spMkLst>
            <pc:docMk/>
            <pc:sldMk cId="2842149200" sldId="278"/>
            <ac:spMk id="3" creationId="{A9B9784D-EEBF-4762-873E-1366E140F3AD}"/>
          </ac:spMkLst>
        </pc:spChg>
        <pc:picChg chg="add mod ord modCrop">
          <ac:chgData name="Ewa Kazimierska" userId="8edb7084-dccb-4d8f-9cfb-38098ea1d667" providerId="ADAL" clId="{58747AA9-B2F0-4415-B905-7E9FF85BA1A9}" dt="2025-06-06T21:27:36.040" v="472" actId="1076"/>
          <ac:picMkLst>
            <pc:docMk/>
            <pc:sldMk cId="2842149200" sldId="278"/>
            <ac:picMk id="5" creationId="{271015BD-5D0E-4102-B96C-5A0CB8D234FB}"/>
          </ac:picMkLst>
        </pc:picChg>
        <pc:picChg chg="add mod modCrop">
          <ac:chgData name="Ewa Kazimierska" userId="8edb7084-dccb-4d8f-9cfb-38098ea1d667" providerId="ADAL" clId="{58747AA9-B2F0-4415-B905-7E9FF85BA1A9}" dt="2025-06-06T21:27:37.983" v="473" actId="1076"/>
          <ac:picMkLst>
            <pc:docMk/>
            <pc:sldMk cId="2842149200" sldId="278"/>
            <ac:picMk id="7" creationId="{1A17FD46-6709-4902-86CC-DF0844F37987}"/>
          </ac:picMkLst>
        </pc:pic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2842149200" sldId="278"/>
            <ac:picMk id="8" creationId="{3E27E5FE-DA29-4AC4-A73A-2100B5776D8E}"/>
          </ac:picMkLst>
        </pc:picChg>
      </pc:sldChg>
      <pc:sldChg chg="addSp delSp modSp new mod modTransition modAnim modNotesTx">
        <pc:chgData name="Ewa Kazimierska" userId="8edb7084-dccb-4d8f-9cfb-38098ea1d667" providerId="ADAL" clId="{58747AA9-B2F0-4415-B905-7E9FF85BA1A9}" dt="2025-06-06T22:32:39.968" v="837"/>
        <pc:sldMkLst>
          <pc:docMk/>
          <pc:sldMk cId="3067389293" sldId="279"/>
        </pc:sldMkLst>
        <pc:spChg chg="mod">
          <ac:chgData name="Ewa Kazimierska" userId="8edb7084-dccb-4d8f-9cfb-38098ea1d667" providerId="ADAL" clId="{58747AA9-B2F0-4415-B905-7E9FF85BA1A9}" dt="2025-06-06T21:28:55.468" v="481" actId="113"/>
          <ac:spMkLst>
            <pc:docMk/>
            <pc:sldMk cId="3067389293" sldId="279"/>
            <ac:spMk id="2" creationId="{7BD82052-D9ED-4F5E-8F2A-BA09DFFCBB19}"/>
          </ac:spMkLst>
        </pc:spChg>
        <pc:spChg chg="mod">
          <ac:chgData name="Ewa Kazimierska" userId="8edb7084-dccb-4d8f-9cfb-38098ea1d667" providerId="ADAL" clId="{58747AA9-B2F0-4415-B905-7E9FF85BA1A9}" dt="2025-06-06T21:29:23.987" v="490" actId="1076"/>
          <ac:spMkLst>
            <pc:docMk/>
            <pc:sldMk cId="3067389293" sldId="279"/>
            <ac:spMk id="3" creationId="{2F7AF18F-A7CF-4F1F-9A10-C7C49D598F48}"/>
          </ac:spMkLst>
        </pc:sp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3067389293" sldId="279"/>
            <ac:picMk id="4" creationId="{41DA6653-72AD-49BA-AE37-64C4C49AACAE}"/>
          </ac:picMkLst>
        </pc:picChg>
      </pc:sldChg>
      <pc:sldChg chg="add del">
        <pc:chgData name="Ewa Kazimierska" userId="8edb7084-dccb-4d8f-9cfb-38098ea1d667" providerId="ADAL" clId="{58747AA9-B2F0-4415-B905-7E9FF85BA1A9}" dt="2025-06-06T21:33:34.885" v="551" actId="47"/>
        <pc:sldMkLst>
          <pc:docMk/>
          <pc:sldMk cId="4218970968" sldId="280"/>
        </pc:sldMkLst>
      </pc:sldChg>
      <pc:sldChg chg="addSp delSp modSp add mod modTransition modClrScheme modAnim chgLayout modNotesTx">
        <pc:chgData name="Ewa Kazimierska" userId="8edb7084-dccb-4d8f-9cfb-38098ea1d667" providerId="ADAL" clId="{58747AA9-B2F0-4415-B905-7E9FF85BA1A9}" dt="2025-06-06T22:32:39.968" v="837"/>
        <pc:sldMkLst>
          <pc:docMk/>
          <pc:sldMk cId="2035739385" sldId="281"/>
        </pc:sldMkLst>
        <pc:spChg chg="mod ord">
          <ac:chgData name="Ewa Kazimierska" userId="8edb7084-dccb-4d8f-9cfb-38098ea1d667" providerId="ADAL" clId="{58747AA9-B2F0-4415-B905-7E9FF85BA1A9}" dt="2025-06-06T21:34:14.182" v="565" actId="1076"/>
          <ac:spMkLst>
            <pc:docMk/>
            <pc:sldMk cId="2035739385" sldId="281"/>
            <ac:spMk id="5" creationId="{A5026D56-3044-4F84-B55E-C67EE7EBACDD}"/>
          </ac:spMkLst>
        </pc:spChg>
        <pc:spChg chg="mod ord">
          <ac:chgData name="Ewa Kazimierska" userId="8edb7084-dccb-4d8f-9cfb-38098ea1d667" providerId="ADAL" clId="{58747AA9-B2F0-4415-B905-7E9FF85BA1A9}" dt="2025-06-06T21:34:48.154" v="574" actId="1076"/>
          <ac:spMkLst>
            <pc:docMk/>
            <pc:sldMk cId="2035739385" sldId="281"/>
            <ac:spMk id="7" creationId="{9DEE82E7-14BF-4B71-AA33-DB40EA2348C2}"/>
          </ac:spMkLst>
        </pc:spChg>
        <pc:picChg chg="add del mod">
          <ac:chgData name="Ewa Kazimierska" userId="8edb7084-dccb-4d8f-9cfb-38098ea1d667" providerId="ADAL" clId="{58747AA9-B2F0-4415-B905-7E9FF85BA1A9}" dt="2025-06-06T22:32:39.968" v="837"/>
          <ac:picMkLst>
            <pc:docMk/>
            <pc:sldMk cId="2035739385" sldId="281"/>
            <ac:picMk id="2" creationId="{A6F38B4F-AB53-4B93-B431-73482759DA48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7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C10C3E3-B1C2-463A-8839-68C7051F2705}" type="datetimeFigureOut">
              <a:rPr lang="en-GB" smtClean="0"/>
              <a:t>06/06/2025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F27D0A3-2BC8-4B2C-9CA3-9C353660B82A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83569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Good [morning/afternoon], everyone. My name is Ewa Kazimierska and today I’m presenting an action research project entitled:</a:t>
            </a:r>
          </a:p>
          <a:p>
            <a:br>
              <a:rPr lang="en-GB" dirty="0"/>
            </a:br>
            <a:r>
              <a:rPr lang="en-GB" b="1" dirty="0"/>
              <a:t>“An Investigation into the Impact of Block Teaching on Faculty Workload, Pedagogical Innovation, and Student Outcomes in Apprenticeship Provision at UWTSD.”</a:t>
            </a:r>
          </a:p>
          <a:p>
            <a:endParaRPr lang="en-GB" dirty="0"/>
          </a:p>
          <a:p>
            <a:r>
              <a:rPr lang="en-GB" dirty="0"/>
              <a:t>This work stems from my own professional practice and aims to offer practitioner-informed insight into the real-world experience of implementing block teaching in vocational higher education.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2991964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central aim was to understand how block delivery where students study one or two modules intensively over a short period affects:</a:t>
            </a:r>
          </a:p>
          <a:p>
            <a:endParaRPr lang="en-GB" dirty="0"/>
          </a:p>
          <a:p>
            <a:r>
              <a:rPr lang="en-GB" dirty="0"/>
              <a:t>- Faculty workload and time management</a:t>
            </a:r>
          </a:p>
          <a:p>
            <a:r>
              <a:rPr lang="en-GB" dirty="0"/>
              <a:t>- Pedagogical innovation</a:t>
            </a:r>
          </a:p>
          <a:p>
            <a:r>
              <a:rPr lang="en-GB" dirty="0"/>
              <a:t>- Student engagement and outcomes</a:t>
            </a:r>
          </a:p>
          <a:p>
            <a:endParaRPr lang="en-GB" dirty="0"/>
          </a:p>
          <a:p>
            <a:r>
              <a:rPr lang="en-GB" dirty="0"/>
              <a:t>While block teaching is increasingly adopted in post-compulsory education, especially in apprenticeships, we lack UK-based, practitioner-led research that explores its practical implications. This project addresses that gap.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224965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The methodology I chose was </a:t>
            </a:r>
            <a:r>
              <a:rPr lang="en-GB" b="0" dirty="0"/>
              <a:t>action research</a:t>
            </a:r>
            <a:r>
              <a:rPr lang="en-GB" dirty="0"/>
              <a:t>, which suited this context because it enabled me to critically reflect on teaching practice while contributing to wider institutional understanding.</a:t>
            </a:r>
          </a:p>
          <a:p>
            <a:endParaRPr lang="en-GB" dirty="0"/>
          </a:p>
          <a:p>
            <a:r>
              <a:rPr lang="en-GB" dirty="0"/>
              <a:t>I gathered data through an </a:t>
            </a:r>
            <a:r>
              <a:rPr lang="en-GB" b="0" dirty="0"/>
              <a:t>anonymous online survey </a:t>
            </a:r>
            <a:r>
              <a:rPr lang="en-GB" dirty="0"/>
              <a:t>completed by 10 lecturers involved in block delivery at UWTSD. </a:t>
            </a:r>
          </a:p>
          <a:p>
            <a:endParaRPr lang="en-GB" dirty="0"/>
          </a:p>
          <a:p>
            <a:r>
              <a:rPr lang="en-GB" dirty="0"/>
              <a:t>The survey included both quantitative and qualitative items and explored three main themes: </a:t>
            </a:r>
          </a:p>
          <a:p>
            <a:r>
              <a:rPr lang="en-GB" dirty="0"/>
              <a:t>	workload, </a:t>
            </a:r>
          </a:p>
          <a:p>
            <a:r>
              <a:rPr lang="en-GB" dirty="0"/>
              <a:t>	pedagogy, </a:t>
            </a:r>
          </a:p>
          <a:p>
            <a:r>
              <a:rPr lang="en-GB" dirty="0"/>
              <a:t>	and student engagement.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01174703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Let’s start with faculty workload.</a:t>
            </a:r>
          </a:p>
          <a:p>
            <a:endParaRPr lang="en-GB" dirty="0"/>
          </a:p>
          <a:p>
            <a:r>
              <a:rPr lang="en-GB" dirty="0"/>
              <a:t>60% of staff found block teaching more time-consuming than traditional formats. </a:t>
            </a:r>
          </a:p>
          <a:p>
            <a:endParaRPr lang="en-GB" dirty="0"/>
          </a:p>
          <a:p>
            <a:r>
              <a:rPr lang="en-GB" dirty="0"/>
              <a:t>Comments described the teaching weeks as intense and all-consuming, with little time left for admin, research, or feedback.</a:t>
            </a:r>
          </a:p>
          <a:p>
            <a:endParaRPr lang="en-GB" dirty="0"/>
          </a:p>
          <a:p>
            <a:r>
              <a:rPr lang="en-GB" dirty="0"/>
              <a:t>One participant summarised this well, saying: “There’s little space for anything else during delivery weeks—no time for research or admin”</a:t>
            </a:r>
          </a:p>
          <a:p>
            <a:endParaRPr lang="en-GB" dirty="0"/>
          </a:p>
          <a:p>
            <a:r>
              <a:rPr lang="en-GB" dirty="0"/>
              <a:t>This suggests that without sufficient recovery time, block delivery risks staff exhaustion and undermines its intended benefits.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856469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Despite the pressure, staff </a:t>
            </a:r>
            <a:r>
              <a:rPr lang="en-GB" b="0" dirty="0"/>
              <a:t>embraced pedagogical innovation.</a:t>
            </a:r>
          </a:p>
          <a:p>
            <a:endParaRPr lang="en-GB" b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100% used active learning strategies</a:t>
            </a:r>
          </a:p>
          <a:p>
            <a:pPr>
              <a:buFont typeface="Arial" panose="020B0604020202020204" pitchFamily="34" charset="0"/>
              <a:buNone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70% used collaborative projects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60% integrated technology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dirty="0"/>
              <a:t>However, 90% said they had </a:t>
            </a:r>
            <a:r>
              <a:rPr lang="en-GB" b="0" dirty="0"/>
              <a:t>no formal training </a:t>
            </a:r>
            <a:r>
              <a:rPr lang="en-GB" dirty="0"/>
              <a:t>to support this shift. So, while the block format encouraged creative teaching, it often relied on lecturers’ personal time and initiative.</a:t>
            </a:r>
          </a:p>
          <a:p>
            <a:endParaRPr lang="en-GB" dirty="0"/>
          </a:p>
          <a:p>
            <a:r>
              <a:rPr lang="en-GB" dirty="0"/>
              <a:t>This reflects a tension between institutional aspirations for innovation and the </a:t>
            </a:r>
            <a:r>
              <a:rPr lang="en-GB" b="0" dirty="0"/>
              <a:t>lack of structured support to realise them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43331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On </a:t>
            </a:r>
            <a:r>
              <a:rPr lang="en-GB" b="0" dirty="0"/>
              <a:t>student engagement</a:t>
            </a:r>
            <a:r>
              <a:rPr lang="en-GB" dirty="0"/>
              <a:t>, responses were mixed.</a:t>
            </a:r>
          </a:p>
          <a:p>
            <a:endParaRPr lang="en-GB" dirty="0"/>
          </a:p>
          <a:p>
            <a:r>
              <a:rPr lang="en-GB" dirty="0"/>
              <a:t>Lecturers felt that high-achieving or mature students adapted well. These learners valued the immersive format, the rapid feedback, and the closer tutor relationships.</a:t>
            </a:r>
          </a:p>
          <a:p>
            <a:endParaRPr lang="en-GB" dirty="0"/>
          </a:p>
          <a:p>
            <a:r>
              <a:rPr lang="en-GB" dirty="0"/>
              <a:t>However, the </a:t>
            </a:r>
            <a:r>
              <a:rPr lang="en-GB" b="0" dirty="0"/>
              <a:t>compressed pace </a:t>
            </a:r>
            <a:r>
              <a:rPr lang="en-GB" dirty="0"/>
              <a:t>posed difficulties for students who needed more time or support.</a:t>
            </a:r>
            <a:br>
              <a:rPr lang="en-GB" dirty="0"/>
            </a:br>
            <a:endParaRPr lang="en-GB" dirty="0"/>
          </a:p>
          <a:p>
            <a:r>
              <a:rPr lang="en-GB" dirty="0"/>
              <a:t>One lecturer said:</a:t>
            </a:r>
          </a:p>
          <a:p>
            <a:endParaRPr lang="en-GB" dirty="0"/>
          </a:p>
          <a:p>
            <a:r>
              <a:rPr lang="en-GB" i="1" dirty="0"/>
              <a:t>“Weaker students struggle—it’s harder for them to retain and process knowledge.”</a:t>
            </a:r>
          </a:p>
          <a:p>
            <a:endParaRPr lang="en-GB" dirty="0"/>
          </a:p>
          <a:p>
            <a:r>
              <a:rPr lang="en-GB" dirty="0"/>
              <a:t>This highlights the </a:t>
            </a:r>
            <a:r>
              <a:rPr lang="en-GB" b="0" dirty="0"/>
              <a:t>risk of inequity</a:t>
            </a:r>
            <a:r>
              <a:rPr lang="en-GB" dirty="0"/>
              <a:t>, particularly in apprenticeship contexts where students often juggle work and study.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97818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Overall satisfaction with the model was moderate.</a:t>
            </a:r>
          </a:p>
          <a:p>
            <a:endParaRPr lang="en-GB" dirty="0"/>
          </a:p>
          <a:p>
            <a:r>
              <a:rPr lang="en-GB" dirty="0"/>
              <a:t>Staff liked the clarity and focus of the block format but raised concerns about scheduling, lack of breaks, and its suitability for some subjects — particularly those that are theoretical or cumulative, like maths.</a:t>
            </a:r>
          </a:p>
          <a:p>
            <a:endParaRPr lang="en-GB" dirty="0"/>
          </a:p>
          <a:p>
            <a:r>
              <a:rPr lang="en-GB" dirty="0"/>
              <a:t>This led to a set of recommendations based directly on staff feedback.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701955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GB" dirty="0"/>
              <a:t>The project proposes improvements across three key areas that would be required to make block teaching more sustainable and inclusive.</a:t>
            </a:r>
          </a:p>
          <a:p>
            <a:endParaRPr lang="en-GB" dirty="0"/>
          </a:p>
          <a:p>
            <a:endParaRPr lang="en-GB" dirty="0"/>
          </a:p>
          <a:p>
            <a:r>
              <a:rPr lang="en-GB" b="0" dirty="0"/>
              <a:t>For Faculty:</a:t>
            </a:r>
          </a:p>
          <a:p>
            <a:endParaRPr lang="en-GB" b="0" dirty="0"/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Protected planning time between blocks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More realistic workload allocation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Scheduled breaks to allow for feedback and recovery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r>
              <a:rPr lang="en-GB" b="0" dirty="0"/>
              <a:t>For Pedagogy: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CPD tailored to block delivery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Allocated time for session redesign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Flexibility for disciplines less suited to the model</a:t>
            </a:r>
          </a:p>
          <a:p>
            <a:endParaRPr lang="en-GB" dirty="0"/>
          </a:p>
          <a:p>
            <a:r>
              <a:rPr lang="en-GB" b="0" dirty="0"/>
              <a:t>For Student Support: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Induction tailored to intensive learning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Distributed assessment and feedback</a:t>
            </a:r>
          </a:p>
          <a:p>
            <a:pPr>
              <a:buFont typeface="Arial" panose="020B0604020202020204" pitchFamily="34" charset="0"/>
              <a:buChar char="•"/>
            </a:pPr>
            <a:r>
              <a:rPr lang="en-GB" dirty="0"/>
              <a:t>Catch-up resources for missed sessions</a:t>
            </a:r>
          </a:p>
          <a:p>
            <a:pPr>
              <a:buFont typeface="Arial" panose="020B0604020202020204" pitchFamily="34" charset="0"/>
              <a:buChar char="•"/>
            </a:pPr>
            <a:endParaRPr lang="en-GB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69147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To conclude:</a:t>
            </a:r>
          </a:p>
          <a:p>
            <a:endParaRPr lang="en-GB" dirty="0"/>
          </a:p>
          <a:p>
            <a:r>
              <a:rPr lang="en-GB" dirty="0"/>
              <a:t>Block teaching at UWTSD shows </a:t>
            </a:r>
            <a:r>
              <a:rPr lang="en-GB" b="0" dirty="0"/>
              <a:t>real potential </a:t>
            </a:r>
            <a:r>
              <a:rPr lang="en-GB" dirty="0"/>
              <a:t>for enhancing engagement, deepening learning, and fostering active teaching. </a:t>
            </a:r>
          </a:p>
          <a:p>
            <a:endParaRPr lang="en-GB" dirty="0"/>
          </a:p>
          <a:p>
            <a:r>
              <a:rPr lang="en-GB" dirty="0"/>
              <a:t>But it also </a:t>
            </a:r>
            <a:r>
              <a:rPr lang="en-GB" b="0" dirty="0"/>
              <a:t>intensifies faculty workload </a:t>
            </a:r>
            <a:r>
              <a:rPr lang="en-GB" dirty="0"/>
              <a:t>and can </a:t>
            </a:r>
            <a:r>
              <a:rPr lang="en-GB" b="0" dirty="0"/>
              <a:t>disadvantage students </a:t>
            </a:r>
            <a:r>
              <a:rPr lang="en-GB" dirty="0"/>
              <a:t>without the right structures in place.</a:t>
            </a:r>
          </a:p>
          <a:p>
            <a:endParaRPr lang="en-GB" dirty="0"/>
          </a:p>
          <a:p>
            <a:r>
              <a:rPr lang="en-GB" dirty="0"/>
              <a:t>This research confirms that success in block delivery depends on more than just scheduling — it requires </a:t>
            </a:r>
            <a:r>
              <a:rPr lang="en-GB" b="0" dirty="0"/>
              <a:t>institutional investment, collaborative planning</a:t>
            </a:r>
            <a:r>
              <a:rPr lang="en-GB" dirty="0"/>
              <a:t>, and a commitment to </a:t>
            </a:r>
            <a:r>
              <a:rPr lang="en-GB" b="0" dirty="0"/>
              <a:t>equity and wellbeing</a:t>
            </a:r>
            <a:r>
              <a:rPr lang="en-GB" dirty="0"/>
              <a:t>.</a:t>
            </a:r>
          </a:p>
          <a:p>
            <a:endParaRPr lang="en-GB" dirty="0"/>
          </a:p>
          <a:p>
            <a:r>
              <a:rPr lang="en-GB" dirty="0"/>
              <a:t>Ultimately, block teaching should be viewed not just as a format, but as a </a:t>
            </a:r>
            <a:r>
              <a:rPr lang="en-GB" b="0" dirty="0"/>
              <a:t>whole pedagogical ecosystem </a:t>
            </a:r>
            <a:r>
              <a:rPr lang="en-GB" dirty="0"/>
              <a:t>— one that must be co-designed, well-supported, and constantly reviewed.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F27D0A3-2BC8-4B2C-9CA3-9C353660B82A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00150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2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Master" Target="../slideMasters/slideMaster2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Master" Target="../slideMasters/slideMaster2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Master" Target="../slideMasters/slideMaster2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Master" Target="../slideMasters/slideMaster2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Master" Target="../slideMasters/slideMaster3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Master" Target="../slideMasters/slideMaster4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Master" Target="../slideMasters/slideMaster4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5.xml"/></Relationships>
</file>

<file path=ppt/slideLayouts/_rels/slideLayout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Master" Target="../slideMasters/slideMaster5.xml"/></Relationships>
</file>

<file path=ppt/slideLayouts/_rels/slideLayout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Master" Target="../slideMasters/slideMaster5.xml"/></Relationships>
</file>

<file path=ppt/slideLayouts/_rels/slideLayout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Master" Target="../slideMasters/slideMaster6.xml"/></Relationships>
</file>

<file path=ppt/slideLayouts/_rels/slideLayout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Master" Target="../slideMasters/slideMaster6.xml"/></Relationships>
</file>

<file path=ppt/slideLayouts/_rels/slideLayout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Master" Target="../slideMasters/slideMaster6.xml"/></Relationships>
</file>

<file path=ppt/slideLayouts/_rels/slideLayout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Master" Target="../slideMasters/slideMaster6.xml"/></Relationships>
</file>

<file path=ppt/slideLayouts/_rels/slideLayout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Master" Target="../slideMasters/slideMaster6.xml"/></Relationships>
</file>

<file path=ppt/slideLayouts/_rels/slideLayout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Master" Target="../slideMasters/slideMaster6.xml"/></Relationships>
</file>

<file path=ppt/slideLayouts/_rels/slideLayout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7.png"/><Relationship Id="rId1" Type="http://schemas.openxmlformats.org/officeDocument/2006/relationships/slideMaster" Target="../slideMasters/slideMaster6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3A69AF18-C38F-3FB4-21F4-AE29689A473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2"/>
            <a:ext cx="5213809" cy="3751868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273137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blue and yellow banner&#10;&#10;Description automatically generated">
            <a:extLst>
              <a:ext uri="{FF2B5EF4-FFF2-40B4-BE49-F238E27FC236}">
                <a16:creationId xmlns:a16="http://schemas.microsoft.com/office/drawing/2014/main" id="{DA7057D0-FC8F-3847-733D-20DDF758B554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2771596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A blue background with a blue background&#10;&#10;Description automatically generated">
            <a:extLst>
              <a:ext uri="{FF2B5EF4-FFF2-40B4-BE49-F238E27FC236}">
                <a16:creationId xmlns:a16="http://schemas.microsoft.com/office/drawing/2014/main" id="{69C8BF3C-607A-57A8-722A-506D472D1DF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EE8E5BF-F8FD-1004-2D0C-A2318DDFCD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Text Placeholder 2">
            <a:extLst>
              <a:ext uri="{FF2B5EF4-FFF2-40B4-BE49-F238E27FC236}">
                <a16:creationId xmlns:a16="http://schemas.microsoft.com/office/drawing/2014/main" id="{D064EFEB-B375-BC6B-33CA-D988E61B1FC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6723497" y="1470581"/>
            <a:ext cx="4865529" cy="4502835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bg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6093065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a logo&#10;&#10;Description automatically generated">
            <a:extLst>
              <a:ext uri="{FF2B5EF4-FFF2-40B4-BE49-F238E27FC236}">
                <a16:creationId xmlns:a16="http://schemas.microsoft.com/office/drawing/2014/main" id="{51A1BA08-5390-B75E-C2D0-6DD9A81611A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1799393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492380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lue background with yellow text&#10;&#10;Description automatically generated">
            <a:extLst>
              <a:ext uri="{FF2B5EF4-FFF2-40B4-BE49-F238E27FC236}">
                <a16:creationId xmlns:a16="http://schemas.microsoft.com/office/drawing/2014/main" id="{0BEAED2B-9FEC-B78D-03CD-086B9CE00DD0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D6D3499-4F82-EB48-9C14-EEBFDE13123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10803903" cy="3747462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7604722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C4FD0158-1FCA-E74C-B123-8A32383F3E85}"/>
              </a:ext>
            </a:extLst>
          </p:cNvPr>
          <p:cNvSpPr>
            <a:spLocks noGrp="1"/>
          </p:cNvSpPr>
          <p:nvPr>
            <p:ph idx="10"/>
          </p:nvPr>
        </p:nvSpPr>
        <p:spPr>
          <a:xfrm>
            <a:off x="7026111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>
            <a:lvl1pPr>
              <a:defRPr>
                <a:solidFill>
                  <a:schemeClr val="tx1"/>
                </a:solidFill>
              </a:defRPr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13071971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a castle and a lawn&#10;&#10;Description automatically generated with medium confidence">
            <a:extLst>
              <a:ext uri="{FF2B5EF4-FFF2-40B4-BE49-F238E27FC236}">
                <a16:creationId xmlns:a16="http://schemas.microsoft.com/office/drawing/2014/main" id="{1C817A1A-66FC-0D73-CAE6-0ACB41F8C61A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38711478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6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A collage of a building and a blue background&#10;&#10;Description automatically generated">
            <a:extLst>
              <a:ext uri="{FF2B5EF4-FFF2-40B4-BE49-F238E27FC236}">
                <a16:creationId xmlns:a16="http://schemas.microsoft.com/office/drawing/2014/main" id="{4D30E6F1-26E9-F12A-7CD6-2618AF1BD9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91677670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person walking in front of a building&#10;&#10;Description automatically generated">
            <a:extLst>
              <a:ext uri="{FF2B5EF4-FFF2-40B4-BE49-F238E27FC236}">
                <a16:creationId xmlns:a16="http://schemas.microsoft.com/office/drawing/2014/main" id="{4BDD6A68-7D05-A905-FEEF-FE5BD34B57B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225130" cy="6876636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2115236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3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close-up of a sign&#10;&#10;Description automatically generated">
            <a:extLst>
              <a:ext uri="{FF2B5EF4-FFF2-40B4-BE49-F238E27FC236}">
                <a16:creationId xmlns:a16="http://schemas.microsoft.com/office/drawing/2014/main" id="{3E77CE5E-641B-461F-2079-9D6FE68EF01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23631128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4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brick building with a blue background&#10;&#10;Description automatically generated">
            <a:extLst>
              <a:ext uri="{FF2B5EF4-FFF2-40B4-BE49-F238E27FC236}">
                <a16:creationId xmlns:a16="http://schemas.microsoft.com/office/drawing/2014/main" id="{64464E32-E365-A57D-70E2-930F08636E93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6559131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5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uilding with glass doors&#10;&#10;Description automatically generated with medium confidence">
            <a:extLst>
              <a:ext uri="{FF2B5EF4-FFF2-40B4-BE49-F238E27FC236}">
                <a16:creationId xmlns:a16="http://schemas.microsoft.com/office/drawing/2014/main" id="{EA3385E4-FDDB-6E79-32ED-E22FFEB3DEF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70920AB-AA6F-3D43-B3EC-0910E10972C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407704374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594AE048-867B-9A4B-9A50-CA9AED7B45B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4F9D5FEE-F4AC-D64A-9EE2-89DD7CCAA6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567234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blue and white screen&#10;&#10;Description automatically generated">
            <a:extLst>
              <a:ext uri="{FF2B5EF4-FFF2-40B4-BE49-F238E27FC236}">
                <a16:creationId xmlns:a16="http://schemas.microsoft.com/office/drawing/2014/main" id="{361A0246-C9A2-6F9B-996B-EEEFCFE6CAC5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BA0C2117-DFB0-B54B-BDD0-012C8CCE95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1657" y="1420926"/>
            <a:ext cx="11594969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09628F5D-9BAE-634B-AE20-8E87CB4890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1657" y="2881426"/>
            <a:ext cx="11594969" cy="36513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714850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663450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17A9442-27D8-B02F-B9F4-270681D0BB58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86075505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a blue corner&#10;&#10;Description automatically generated">
            <a:extLst>
              <a:ext uri="{FF2B5EF4-FFF2-40B4-BE49-F238E27FC236}">
                <a16:creationId xmlns:a16="http://schemas.microsoft.com/office/drawing/2014/main" id="{80CF7868-0290-577D-2085-664A8E0B0C9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9438218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5836617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867853D1-5ACF-6CCF-F73E-3BC4FEDC7C1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63708542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2_Custom Layou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ack and white clouds&#10;&#10;Description automatically generated">
            <a:extLst>
              <a:ext uri="{FF2B5EF4-FFF2-40B4-BE49-F238E27FC236}">
                <a16:creationId xmlns:a16="http://schemas.microsoft.com/office/drawing/2014/main" id="{5D2C2F3C-0981-A3BF-29BB-95817151AD3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itle Placeholder 1">
            <a:extLst>
              <a:ext uri="{FF2B5EF4-FFF2-40B4-BE49-F238E27FC236}">
                <a16:creationId xmlns:a16="http://schemas.microsoft.com/office/drawing/2014/main" id="{3AD7AE1B-CAB1-FF45-8F86-0600ABC4696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AABF4F5A-6240-3A4F-AE33-F19CDD7FB8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79956059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Picture Placeholder 5">
            <a:extLst>
              <a:ext uri="{FF2B5EF4-FFF2-40B4-BE49-F238E27FC236}">
                <a16:creationId xmlns:a16="http://schemas.microsoft.com/office/drawing/2014/main" id="{2DCBFE8A-C6F7-A544-8F31-0CCDED409EB0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33A1326-9D43-09DB-5E37-B98D0D47AAA6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32846485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 text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37C85027-557F-564E-B900-62504E7DC9C7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screenshot&#10;&#10;Description automatically generated">
            <a:extLst>
              <a:ext uri="{FF2B5EF4-FFF2-40B4-BE49-F238E27FC236}">
                <a16:creationId xmlns:a16="http://schemas.microsoft.com/office/drawing/2014/main" id="{A6147C08-E57A-E8CA-B376-B4DC322868A1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8318787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5" name="Picture 4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774A1D26-8EA3-74D0-FBFC-4CF8C9D3F04E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1988800" cy="67437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8994691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colour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85FD50FD-721E-1F95-9A39-D7E608D3EF7B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921067" cy="6705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68414652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3E1D8928-218C-F04A-18B1-A079BA0B15E9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-1" y="0"/>
            <a:ext cx="11801475" cy="66383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76813219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white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white, design&#10;&#10;Description automatically generated">
            <a:extLst>
              <a:ext uri="{FF2B5EF4-FFF2-40B4-BE49-F238E27FC236}">
                <a16:creationId xmlns:a16="http://schemas.microsoft.com/office/drawing/2014/main" id="{2A77C552-7913-376C-22DA-CF0691E0A31D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22761775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text, design&#10;&#10;Description automatically generated">
            <a:extLst>
              <a:ext uri="{FF2B5EF4-FFF2-40B4-BE49-F238E27FC236}">
                <a16:creationId xmlns:a16="http://schemas.microsoft.com/office/drawing/2014/main" id="{A77CBF0D-8BC3-2CF1-CF7E-154348643612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096750" cy="68044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491513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618655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pn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theme" Target="../theme/theme2.xml"/><Relationship Id="rId3" Type="http://schemas.openxmlformats.org/officeDocument/2006/relationships/slideLayout" Target="../slideLayouts/slideLayout8.xml"/><Relationship Id="rId7" Type="http://schemas.openxmlformats.org/officeDocument/2006/relationships/slideLayout" Target="../slideLayouts/slideLayout12.xml"/><Relationship Id="rId2" Type="http://schemas.openxmlformats.org/officeDocument/2006/relationships/slideLayout" Target="../slideLayouts/slideLayout7.xml"/><Relationship Id="rId1" Type="http://schemas.openxmlformats.org/officeDocument/2006/relationships/slideLayout" Target="../slideLayouts/slideLayout6.xml"/><Relationship Id="rId6" Type="http://schemas.openxmlformats.org/officeDocument/2006/relationships/slideLayout" Target="../slideLayouts/slideLayout11.xml"/><Relationship Id="rId5" Type="http://schemas.openxmlformats.org/officeDocument/2006/relationships/slideLayout" Target="../slideLayouts/slideLayout10.xml"/><Relationship Id="rId4" Type="http://schemas.openxmlformats.org/officeDocument/2006/relationships/slideLayout" Target="../slideLayouts/slideLayout9.xml"/><Relationship Id="rId9" Type="http://schemas.openxmlformats.org/officeDocument/2006/relationships/image" Target="../media/image6.png"/></Relationships>
</file>

<file path=ppt/slideMasters/_rels/slideMaster3.xml.rels><?xml version="1.0" encoding="UTF-8" standalone="yes"?>
<Relationships xmlns="http://schemas.openxmlformats.org/package/2006/relationships"><Relationship Id="rId3" Type="http://schemas.openxmlformats.org/officeDocument/2006/relationships/theme" Target="../theme/theme3.xml"/><Relationship Id="rId2" Type="http://schemas.openxmlformats.org/officeDocument/2006/relationships/slideLayout" Target="../slideLayouts/slideLayout14.xml"/><Relationship Id="rId1" Type="http://schemas.openxmlformats.org/officeDocument/2006/relationships/slideLayout" Target="../slideLayouts/slideLayout13.xml"/><Relationship Id="rId4" Type="http://schemas.openxmlformats.org/officeDocument/2006/relationships/image" Target="../media/image13.png"/></Relationships>
</file>

<file path=ppt/slideMasters/_rels/slideMaster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7.xml"/><Relationship Id="rId2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5.png"/><Relationship Id="rId4" Type="http://schemas.openxmlformats.org/officeDocument/2006/relationships/theme" Target="../theme/theme4.xml"/></Relationships>
</file>

<file path=ppt/slideMasters/_rels/slideMaster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0.xml"/><Relationship Id="rId2" Type="http://schemas.openxmlformats.org/officeDocument/2006/relationships/slideLayout" Target="../slideLayouts/slideLayout19.xml"/><Relationship Id="rId1" Type="http://schemas.openxmlformats.org/officeDocument/2006/relationships/slideLayout" Target="../slideLayouts/slideLayout18.xml"/><Relationship Id="rId5" Type="http://schemas.openxmlformats.org/officeDocument/2006/relationships/image" Target="../media/image18.png"/><Relationship Id="rId4" Type="http://schemas.openxmlformats.org/officeDocument/2006/relationships/theme" Target="../theme/theme5.xml"/></Relationships>
</file>

<file path=ppt/slideMasters/_rels/slideMaster6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8.xml"/><Relationship Id="rId3" Type="http://schemas.openxmlformats.org/officeDocument/2006/relationships/slideLayout" Target="../slideLayouts/slideLayout23.xml"/><Relationship Id="rId7" Type="http://schemas.openxmlformats.org/officeDocument/2006/relationships/slideLayout" Target="../slideLayouts/slideLayout27.xml"/><Relationship Id="rId2" Type="http://schemas.openxmlformats.org/officeDocument/2006/relationships/slideLayout" Target="../slideLayouts/slideLayout22.xml"/><Relationship Id="rId1" Type="http://schemas.openxmlformats.org/officeDocument/2006/relationships/slideLayout" Target="../slideLayouts/slideLayout21.xml"/><Relationship Id="rId6" Type="http://schemas.openxmlformats.org/officeDocument/2006/relationships/slideLayout" Target="../slideLayouts/slideLayout26.xml"/><Relationship Id="rId5" Type="http://schemas.openxmlformats.org/officeDocument/2006/relationships/slideLayout" Target="../slideLayouts/slideLayout25.xml"/><Relationship Id="rId4" Type="http://schemas.openxmlformats.org/officeDocument/2006/relationships/slideLayout" Target="../slideLayouts/slideLayout24.xml"/><Relationship Id="rId9" Type="http://schemas.openxmlformats.org/officeDocument/2006/relationships/theme" Target="../theme/theme6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A close-up of a blue background&#10;&#10;Description automatically generated with low confidence">
            <a:extLst>
              <a:ext uri="{FF2B5EF4-FFF2-40B4-BE49-F238E27FC236}">
                <a16:creationId xmlns:a16="http://schemas.microsoft.com/office/drawing/2014/main" id="{2E1DDE80-4CCE-9DDD-ADC8-E44ADC637C06}"/>
              </a:ext>
            </a:extLst>
          </p:cNvPr>
          <p:cNvPicPr>
            <a:picLocks noChangeAspect="1"/>
          </p:cNvPicPr>
          <p:nvPr userDrawn="1"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29211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4" r:id="rId1"/>
    <p:sldLayoutId id="2147483725" r:id="rId2"/>
    <p:sldLayoutId id="2147483726" r:id="rId3"/>
    <p:sldLayoutId id="2147483678" r:id="rId4"/>
    <p:sldLayoutId id="2147483679" r:id="rId5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 Placeholder 2">
            <a:extLst>
              <a:ext uri="{FF2B5EF4-FFF2-40B4-BE49-F238E27FC236}">
                <a16:creationId xmlns:a16="http://schemas.microsoft.com/office/drawing/2014/main" id="{AC265FAA-23A0-0C4C-B5BB-9498790FB07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30810" y="1470581"/>
            <a:ext cx="4535079" cy="3864989"/>
          </a:xfrm>
          <a:prstGeom prst="rect">
            <a:avLst/>
          </a:prstGeom>
        </p:spPr>
        <p:txBody>
          <a:bodyPr vert="horz" wrap="none" lIns="0" tIns="0" rIns="0" bIns="0" rtlCol="0" anchor="t" anchorCtr="0">
            <a:noAutofit/>
          </a:bodyPr>
          <a:lstStyle/>
          <a:p>
            <a:pPr lvl="0"/>
            <a:r>
              <a:rPr lang="en-GB"/>
              <a:t>Click to edit Master text styles</a:t>
            </a:r>
          </a:p>
        </p:txBody>
      </p:sp>
      <p:pic>
        <p:nvPicPr>
          <p:cNvPr id="4" name="Picture 3" descr="A picture containing text, screenshot, font, logo&#10;&#10;Description automatically generated">
            <a:extLst>
              <a:ext uri="{FF2B5EF4-FFF2-40B4-BE49-F238E27FC236}">
                <a16:creationId xmlns:a16="http://schemas.microsoft.com/office/drawing/2014/main" id="{3C5AD815-486F-73D2-AB4F-2B774ECAFCDE}"/>
              </a:ext>
            </a:extLst>
          </p:cNvPr>
          <p:cNvPicPr>
            <a:picLocks noChangeAspect="1"/>
          </p:cNvPicPr>
          <p:nvPr userDrawn="1"/>
        </p:nvPicPr>
        <p:blipFill>
          <a:blip r:embed="rId9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373624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0" r:id="rId1"/>
    <p:sldLayoutId id="2147483681" r:id="rId2"/>
    <p:sldLayoutId id="2147483731" r:id="rId3"/>
    <p:sldLayoutId id="2147483727" r:id="rId4"/>
    <p:sldLayoutId id="2147483728" r:id="rId5"/>
    <p:sldLayoutId id="2147483729" r:id="rId6"/>
    <p:sldLayoutId id="2147483732" r:id="rId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None/>
        <a:defRPr sz="2800" kern="1200">
          <a:solidFill>
            <a:schemeClr val="bg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9291BCB-9C09-E24A-899A-13554DBEFA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365125"/>
            <a:ext cx="11481847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273185-EDC6-2448-AE66-1EE933FA5C7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58219" y="1825625"/>
            <a:ext cx="11481847" cy="357593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pic>
        <p:nvPicPr>
          <p:cNvPr id="6" name="Picture 5" descr="A picture containing text, businesscard, screenshot, logo&#10;&#10;Description automatically generated">
            <a:extLst>
              <a:ext uri="{FF2B5EF4-FFF2-40B4-BE49-F238E27FC236}">
                <a16:creationId xmlns:a16="http://schemas.microsoft.com/office/drawing/2014/main" id="{067C0C12-FBAF-6992-A87D-A0CF5E789462}"/>
              </a:ext>
            </a:extLst>
          </p:cNvPr>
          <p:cNvPicPr>
            <a:picLocks noChangeAspect="1"/>
          </p:cNvPicPr>
          <p:nvPr userDrawn="1"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19681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2" r:id="rId1"/>
    <p:sldLayoutId id="2147483684" r:id="rId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white background with blue border&#10;&#10;Description automatically generated">
            <a:extLst>
              <a:ext uri="{FF2B5EF4-FFF2-40B4-BE49-F238E27FC236}">
                <a16:creationId xmlns:a16="http://schemas.microsoft.com/office/drawing/2014/main" id="{FFE709B4-E458-1800-B901-126D619FF2DC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126785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6" r:id="rId1"/>
    <p:sldLayoutId id="2147483687" r:id="rId2"/>
    <p:sldLayoutId id="2147483688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5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white background with black dots&#10;&#10;Description automatically generated">
            <a:extLst>
              <a:ext uri="{FF2B5EF4-FFF2-40B4-BE49-F238E27FC236}">
                <a16:creationId xmlns:a16="http://schemas.microsoft.com/office/drawing/2014/main" id="{26798CCC-3063-2864-8C78-140984D259A5}"/>
              </a:ext>
            </a:extLst>
          </p:cNvPr>
          <p:cNvPicPr>
            <a:picLocks noChangeAspect="1"/>
          </p:cNvPicPr>
          <p:nvPr userDrawn="1"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D12D4C3F-9A76-2E42-B34F-7CEA258C0E9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365125"/>
            <a:ext cx="7956222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3413055-A589-1D46-8D68-568B73DF5B4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3780148" y="1825625"/>
            <a:ext cx="7956222" cy="466725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485406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37" r:id="rId1"/>
    <p:sldLayoutId id="2147483738" r:id="rId2"/>
    <p:sldLayoutId id="2147483739" r:id="rId3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6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75437871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90" r:id="rId1"/>
    <p:sldLayoutId id="2147483698" r:id="rId2"/>
    <p:sldLayoutId id="2147483699" r:id="rId3"/>
    <p:sldLayoutId id="2147483700" r:id="rId4"/>
    <p:sldLayoutId id="2147483701" r:id="rId5"/>
    <p:sldLayoutId id="2147483703" r:id="rId6"/>
    <p:sldLayoutId id="2147483704" r:id="rId7"/>
    <p:sldLayoutId id="2147483705" r:id="rId8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>
            <a:extLst>
              <a:ext uri="{FF2B5EF4-FFF2-40B4-BE49-F238E27FC236}">
                <a16:creationId xmlns:a16="http://schemas.microsoft.com/office/drawing/2014/main" id="{6BC43D86-44A5-38C5-5022-C2953E3AAA9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5869" y="1077238"/>
            <a:ext cx="6269513" cy="4446739"/>
          </a:xfrm>
        </p:spPr>
        <p:txBody>
          <a:bodyPr wrap="square"/>
          <a:lstStyle/>
          <a:p>
            <a:pPr>
              <a:lnSpc>
                <a:spcPct val="150000"/>
              </a:lnSpc>
            </a:pPr>
            <a:r>
              <a:rPr lang="en-GB" sz="4400" dirty="0"/>
              <a:t>Investigating Block Teaching in Apprenticeship Provision at UWTSD</a:t>
            </a:r>
            <a:endParaRPr lang="en-US" sz="4400" dirty="0">
              <a:latin typeface="Dreaming Outloud Script Pro" panose="020F0502020204030204" pitchFamily="34" charset="0"/>
              <a:cs typeface="Dreaming Outloud Script Pro" panose="020F0502020204030204" pitchFamily="34" charset="0"/>
            </a:endParaRP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80C4A4C4-BD48-4B6F-9191-B0ED79070988}"/>
              </a:ext>
            </a:extLst>
          </p:cNvPr>
          <p:cNvSpPr txBox="1"/>
          <p:nvPr/>
        </p:nvSpPr>
        <p:spPr>
          <a:xfrm>
            <a:off x="1754909" y="4849091"/>
            <a:ext cx="264950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Action Research Project</a:t>
            </a:r>
          </a:p>
          <a:p>
            <a:endParaRPr lang="en-GB" dirty="0"/>
          </a:p>
          <a:p>
            <a:r>
              <a:rPr lang="en-GB" dirty="0"/>
              <a:t>Ewa Kazimierska, 2221675</a:t>
            </a:r>
          </a:p>
        </p:txBody>
      </p:sp>
    </p:spTree>
    <p:extLst>
      <p:ext uri="{BB962C8B-B14F-4D97-AF65-F5344CB8AC3E}">
        <p14:creationId xmlns:p14="http://schemas.microsoft.com/office/powerpoint/2010/main" val="65486320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026D56-3044-4F84-B55E-C67EE7EBA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0"/>
            <a:ext cx="7956222" cy="1325563"/>
          </a:xfrm>
        </p:spPr>
        <p:txBody>
          <a:bodyPr/>
          <a:lstStyle/>
          <a:p>
            <a:r>
              <a:rPr lang="en-GB" b="1" dirty="0"/>
              <a:t>PURPOSE OF THE ACTION RESEACH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EE82E7-14BF-4B71-AA33-DB40EA234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325563"/>
            <a:ext cx="8210265" cy="4667250"/>
          </a:xfrm>
        </p:spPr>
        <p:txBody>
          <a:bodyPr>
            <a:normAutofit fontScale="92500"/>
          </a:bodyPr>
          <a:lstStyle/>
          <a:p>
            <a:pPr marL="0" indent="0">
              <a:lnSpc>
                <a:spcPct val="200000"/>
              </a:lnSpc>
              <a:buNone/>
            </a:pPr>
            <a:r>
              <a:rPr lang="en-GB" sz="4000" dirty="0"/>
              <a:t>To explore how block teaching affects:</a:t>
            </a:r>
          </a:p>
          <a:p>
            <a:pPr lvl="1">
              <a:lnSpc>
                <a:spcPct val="200000"/>
              </a:lnSpc>
            </a:pPr>
            <a:r>
              <a:rPr lang="en-GB" sz="3600" dirty="0"/>
              <a:t>Faculty workload and time management</a:t>
            </a:r>
          </a:p>
          <a:p>
            <a:pPr lvl="1">
              <a:lnSpc>
                <a:spcPct val="200000"/>
              </a:lnSpc>
            </a:pPr>
            <a:r>
              <a:rPr lang="en-GB" sz="3600" dirty="0"/>
              <a:t>Pedagogical innovation</a:t>
            </a:r>
          </a:p>
          <a:p>
            <a:pPr lvl="1">
              <a:lnSpc>
                <a:spcPct val="200000"/>
              </a:lnSpc>
            </a:pPr>
            <a:r>
              <a:rPr lang="en-GB" sz="3600" dirty="0"/>
              <a:t>Student engagement and outcomes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00218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026D56-3044-4F84-B55E-C67EE7EBA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780148" y="0"/>
            <a:ext cx="7956222" cy="1325563"/>
          </a:xfrm>
        </p:spPr>
        <p:txBody>
          <a:bodyPr/>
          <a:lstStyle/>
          <a:p>
            <a:r>
              <a:rPr lang="en-GB" b="1" dirty="0"/>
              <a:t>METHODOLOGY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EE82E7-14BF-4B71-AA33-DB40EA234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780148" y="1417927"/>
            <a:ext cx="8210265" cy="4667250"/>
          </a:xfrm>
        </p:spPr>
        <p:txBody>
          <a:bodyPr>
            <a:normAutofit fontScale="92500"/>
          </a:bodyPr>
          <a:lstStyle/>
          <a:p>
            <a:r>
              <a:rPr lang="en-GB" sz="4000" dirty="0"/>
              <a:t>Approach</a:t>
            </a:r>
          </a:p>
          <a:p>
            <a:pPr lvl="1"/>
            <a:r>
              <a:rPr lang="en-GB" sz="3600" dirty="0"/>
              <a:t>Practitioner-led Action Research</a:t>
            </a:r>
          </a:p>
          <a:p>
            <a:r>
              <a:rPr lang="en-GB" sz="4000" dirty="0"/>
              <a:t>Design</a:t>
            </a:r>
          </a:p>
          <a:p>
            <a:pPr lvl="1"/>
            <a:r>
              <a:rPr lang="en-GB" sz="3600" dirty="0"/>
              <a:t>Survey: 10 faculty respondents</a:t>
            </a:r>
          </a:p>
          <a:p>
            <a:r>
              <a:rPr lang="en-GB" sz="4000" dirty="0"/>
              <a:t>Tool</a:t>
            </a:r>
          </a:p>
          <a:p>
            <a:pPr lvl="1"/>
            <a:r>
              <a:rPr lang="en-GB" sz="3600" dirty="0"/>
              <a:t>Microsoft Form</a:t>
            </a:r>
          </a:p>
          <a:p>
            <a:r>
              <a:rPr lang="en-GB" sz="4000" dirty="0"/>
              <a:t>Themes</a:t>
            </a:r>
          </a:p>
          <a:p>
            <a:pPr lvl="1"/>
            <a:r>
              <a:rPr lang="en-GB" sz="3600" dirty="0"/>
              <a:t>Workload, Pedagogy, student experience</a:t>
            </a:r>
          </a:p>
          <a:p>
            <a:pPr marL="0" indent="0">
              <a:buNone/>
            </a:pPr>
            <a:endParaRPr lang="en-GB" sz="4400" dirty="0"/>
          </a:p>
        </p:txBody>
      </p:sp>
    </p:spTree>
    <p:extLst>
      <p:ext uri="{BB962C8B-B14F-4D97-AF65-F5344CB8AC3E}">
        <p14:creationId xmlns:p14="http://schemas.microsoft.com/office/powerpoint/2010/main" val="238583827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3A319D-79AD-4705-AD84-367911185CE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8515" y="1129860"/>
            <a:ext cx="11594969" cy="1325563"/>
          </a:xfrm>
        </p:spPr>
        <p:txBody>
          <a:bodyPr/>
          <a:lstStyle/>
          <a:p>
            <a:r>
              <a:rPr lang="en-GB" b="1" dirty="0"/>
              <a:t>KEY FINDINGS: Faculty Workload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119784-96B2-42ED-A99B-8A1C8070A9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0749" y="2511971"/>
            <a:ext cx="7456888" cy="3651349"/>
          </a:xfrm>
        </p:spPr>
        <p:txBody>
          <a:bodyPr>
            <a:normAutofit fontScale="70000" lnSpcReduction="20000"/>
          </a:bodyPr>
          <a:lstStyle/>
          <a:p>
            <a:pPr lvl="1">
              <a:lnSpc>
                <a:spcPct val="200000"/>
              </a:lnSpc>
            </a:pPr>
            <a:r>
              <a:rPr lang="en-GB" sz="4000" dirty="0"/>
              <a:t>60% found block teaching </a:t>
            </a:r>
            <a:r>
              <a:rPr lang="en-GB" sz="4000" i="1" dirty="0"/>
              <a:t>more time consuming</a:t>
            </a:r>
          </a:p>
          <a:p>
            <a:pPr lvl="1">
              <a:lnSpc>
                <a:spcPct val="200000"/>
              </a:lnSpc>
            </a:pPr>
            <a:r>
              <a:rPr lang="en-GB" sz="4000" dirty="0"/>
              <a:t>Staff cited exhaustion during delivery weeks</a:t>
            </a:r>
          </a:p>
          <a:p>
            <a:pPr lvl="1">
              <a:lnSpc>
                <a:spcPct val="200000"/>
              </a:lnSpc>
            </a:pPr>
            <a:r>
              <a:rPr lang="en-GB" sz="4000" dirty="0"/>
              <a:t>Lack of recovery time between blocks</a:t>
            </a:r>
          </a:p>
          <a:p>
            <a:pPr lvl="1"/>
            <a:endParaRPr lang="en-GB" dirty="0"/>
          </a:p>
          <a:p>
            <a:pPr lvl="1"/>
            <a:endParaRPr lang="en-GB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C32A3694-C0C9-4134-8A18-FF0816E7F45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8115" t="9948" r="13956" b="16479"/>
          <a:stretch/>
        </p:blipFill>
        <p:spPr>
          <a:xfrm>
            <a:off x="7931216" y="3542096"/>
            <a:ext cx="3595905" cy="3108960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62D9AECA-3F0A-4D0C-B28E-AE5A4899CE32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27401" r="64094" b="31908"/>
          <a:stretch/>
        </p:blipFill>
        <p:spPr>
          <a:xfrm>
            <a:off x="8118763" y="2103437"/>
            <a:ext cx="3563690" cy="13255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760234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A195668-52B6-4BFB-BCCD-C6FCFA7B13D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FINDINGS: Pedagogical Innovation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9DA37D-BD66-4BF2-A456-7B7267322AC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-250257" y="2778147"/>
            <a:ext cx="7503070" cy="3651349"/>
          </a:xfrm>
        </p:spPr>
        <p:txBody>
          <a:bodyPr>
            <a:normAutofit/>
          </a:bodyPr>
          <a:lstStyle/>
          <a:p>
            <a:pPr lvl="1">
              <a:lnSpc>
                <a:spcPct val="200000"/>
              </a:lnSpc>
            </a:pPr>
            <a:r>
              <a:rPr lang="en-GB" sz="2800" dirty="0"/>
              <a:t>100% used active learning strategies</a:t>
            </a:r>
            <a:endParaRPr lang="en-GB" sz="2800" i="1" dirty="0"/>
          </a:p>
          <a:p>
            <a:pPr lvl="1">
              <a:lnSpc>
                <a:spcPct val="200000"/>
              </a:lnSpc>
            </a:pPr>
            <a:r>
              <a:rPr lang="en-GB" sz="2800" dirty="0"/>
              <a:t>70% used collaborative projects</a:t>
            </a:r>
          </a:p>
          <a:p>
            <a:pPr lvl="1">
              <a:lnSpc>
                <a:spcPct val="200000"/>
              </a:lnSpc>
            </a:pPr>
            <a:r>
              <a:rPr lang="en-GB" sz="2800" dirty="0"/>
              <a:t>90% had no formal training for redesign</a:t>
            </a:r>
          </a:p>
          <a:p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0BD043C-496E-451B-A908-AA149C9513B0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55827" t="12147"/>
          <a:stretch/>
        </p:blipFill>
        <p:spPr>
          <a:xfrm>
            <a:off x="6237171" y="2490763"/>
            <a:ext cx="5954829" cy="367061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6FFF8FB8-5DAC-4C10-BA6D-8FCC994032F6}"/>
              </a:ext>
            </a:extLst>
          </p:cNvPr>
          <p:cNvSpPr txBox="1"/>
          <p:nvPr/>
        </p:nvSpPr>
        <p:spPr>
          <a:xfrm>
            <a:off x="6515666" y="2644314"/>
            <a:ext cx="22735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Active learning strategies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0BDA3B23-90A8-494F-9A4B-15C88FE51B3C}"/>
              </a:ext>
            </a:extLst>
          </p:cNvPr>
          <p:cNvSpPr txBox="1"/>
          <p:nvPr/>
        </p:nvSpPr>
        <p:spPr>
          <a:xfrm>
            <a:off x="6505644" y="3152022"/>
            <a:ext cx="2083006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Technology integration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AE669568-B70E-4AA4-B64D-02069333F63E}"/>
              </a:ext>
            </a:extLst>
          </p:cNvPr>
          <p:cNvSpPr txBox="1"/>
          <p:nvPr/>
        </p:nvSpPr>
        <p:spPr>
          <a:xfrm>
            <a:off x="6478269" y="3647049"/>
            <a:ext cx="200221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Collaborative projects</a:t>
            </a: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387DFC20-F154-4675-A89F-7D5C0041BE50}"/>
              </a:ext>
            </a:extLst>
          </p:cNvPr>
          <p:cNvSpPr txBox="1"/>
          <p:nvPr/>
        </p:nvSpPr>
        <p:spPr>
          <a:xfrm>
            <a:off x="6505644" y="4166468"/>
            <a:ext cx="1211485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Case studies</a:t>
            </a: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7851A97A-EF20-4707-9F1A-F6BF0994CAAF}"/>
              </a:ext>
            </a:extLst>
          </p:cNvPr>
          <p:cNvSpPr txBox="1"/>
          <p:nvPr/>
        </p:nvSpPr>
        <p:spPr>
          <a:xfrm>
            <a:off x="6546039" y="4645010"/>
            <a:ext cx="138191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Guest lectures</a:t>
            </a: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4E8EC9EB-F712-4F08-B7FB-04C52E8D0CA9}"/>
              </a:ext>
            </a:extLst>
          </p:cNvPr>
          <p:cNvSpPr txBox="1"/>
          <p:nvPr/>
        </p:nvSpPr>
        <p:spPr>
          <a:xfrm>
            <a:off x="8240344" y="6040573"/>
            <a:ext cx="1948482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1600" dirty="0"/>
              <a:t>number of responses</a:t>
            </a:r>
          </a:p>
        </p:txBody>
      </p:sp>
    </p:spTree>
    <p:extLst>
      <p:ext uri="{BB962C8B-B14F-4D97-AF65-F5344CB8AC3E}">
        <p14:creationId xmlns:p14="http://schemas.microsoft.com/office/powerpoint/2010/main" val="10339142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271015BD-5D0E-4102-B96C-5A0CB8D234F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66466"/>
          <a:stretch/>
        </p:blipFill>
        <p:spPr>
          <a:xfrm>
            <a:off x="8193152" y="2032000"/>
            <a:ext cx="3113160" cy="2485145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B55FEE2D-E84F-43D9-AFA7-8F6ED0FAB0E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FINDINGS: Student Engagement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9B9784D-EEBF-4762-873E-1366E140F3A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364190"/>
            <a:ext cx="6865761" cy="3651349"/>
          </a:xfrm>
        </p:spPr>
        <p:txBody>
          <a:bodyPr>
            <a:normAutofit fontScale="85000" lnSpcReduction="10000"/>
          </a:bodyPr>
          <a:lstStyle/>
          <a:p>
            <a:pPr lvl="1">
              <a:lnSpc>
                <a:spcPct val="200000"/>
              </a:lnSpc>
            </a:pPr>
            <a:r>
              <a:rPr lang="en-GB" sz="3600" dirty="0"/>
              <a:t>Mixed responses</a:t>
            </a:r>
          </a:p>
          <a:p>
            <a:pPr lvl="2">
              <a:lnSpc>
                <a:spcPct val="200000"/>
              </a:lnSpc>
            </a:pPr>
            <a:r>
              <a:rPr lang="en-GB" sz="3200" i="1" dirty="0"/>
              <a:t>Strong students adapted well</a:t>
            </a:r>
          </a:p>
          <a:p>
            <a:pPr lvl="2">
              <a:lnSpc>
                <a:spcPct val="200000"/>
              </a:lnSpc>
            </a:pPr>
            <a:r>
              <a:rPr lang="en-GB" sz="3200" i="1" dirty="0"/>
              <a:t>Weaker students struggled with pace</a:t>
            </a:r>
          </a:p>
          <a:p>
            <a:pPr lvl="1">
              <a:lnSpc>
                <a:spcPct val="200000"/>
              </a:lnSpc>
            </a:pPr>
            <a:r>
              <a:rPr lang="en-GB" sz="3600" dirty="0"/>
              <a:t>Closer tutor-student rapport noted</a:t>
            </a:r>
            <a:endParaRPr lang="en-GB" sz="3600" i="1" dirty="0"/>
          </a:p>
          <a:p>
            <a:endParaRPr lang="en-GB" dirty="0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1A17FD46-6709-4902-86CC-DF0844F37987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67953"/>
          <a:stretch/>
        </p:blipFill>
        <p:spPr>
          <a:xfrm>
            <a:off x="8717791" y="4695809"/>
            <a:ext cx="2588521" cy="216219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421492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D82052-D9ED-4F5E-8F2A-BA09DFFCBB1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KEY FINDINGS: Institutional Fit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AF18F-A7CF-4F1F-9A10-C7C49D598F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2502735"/>
            <a:ext cx="9156379" cy="3651349"/>
          </a:xfrm>
        </p:spPr>
        <p:txBody>
          <a:bodyPr>
            <a:normAutofit fontScale="92500"/>
          </a:bodyPr>
          <a:lstStyle/>
          <a:p>
            <a:pPr lvl="1">
              <a:lnSpc>
                <a:spcPct val="200000"/>
              </a:lnSpc>
            </a:pPr>
            <a:r>
              <a:rPr lang="en-GB" sz="4000" dirty="0"/>
              <a:t>60% “somewhat satisfied” with the model</a:t>
            </a:r>
          </a:p>
          <a:p>
            <a:pPr lvl="1">
              <a:lnSpc>
                <a:spcPct val="200000"/>
              </a:lnSpc>
            </a:pPr>
            <a:r>
              <a:rPr lang="en-GB" sz="4000" dirty="0"/>
              <a:t>Concerns around STEM suitability</a:t>
            </a:r>
          </a:p>
          <a:p>
            <a:pPr lvl="1">
              <a:lnSpc>
                <a:spcPct val="200000"/>
              </a:lnSpc>
            </a:pPr>
            <a:r>
              <a:rPr lang="en-GB" sz="4000" dirty="0"/>
              <a:t>Scheduling and support gaps identified</a:t>
            </a:r>
            <a:endParaRPr lang="en-GB" sz="4000" i="1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673892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0A8BBD-848E-C825-9EF9-AEBF47E3389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58219" y="0"/>
            <a:ext cx="11481847" cy="1325563"/>
          </a:xfrm>
        </p:spPr>
        <p:txBody>
          <a:bodyPr/>
          <a:lstStyle/>
          <a:p>
            <a:pPr algn="ctr"/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RECOMMENDATIONS</a:t>
            </a:r>
          </a:p>
        </p:txBody>
      </p:sp>
      <p:graphicFrame>
        <p:nvGraphicFramePr>
          <p:cNvPr id="12" name="Table 12">
            <a:extLst>
              <a:ext uri="{FF2B5EF4-FFF2-40B4-BE49-F238E27FC236}">
                <a16:creationId xmlns:a16="http://schemas.microsoft.com/office/drawing/2014/main" id="{4FD621AE-9DB0-4238-BE51-A97833B861F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30074112"/>
              </p:ext>
            </p:extLst>
          </p:nvPr>
        </p:nvGraphicFramePr>
        <p:xfrm>
          <a:off x="472007" y="1445635"/>
          <a:ext cx="11480800" cy="348528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90757">
                  <a:extLst>
                    <a:ext uri="{9D8B030D-6E8A-4147-A177-3AD203B41FA5}">
                      <a16:colId xmlns:a16="http://schemas.microsoft.com/office/drawing/2014/main" val="2175217422"/>
                    </a:ext>
                  </a:extLst>
                </a:gridCol>
                <a:gridCol w="7390043">
                  <a:extLst>
                    <a:ext uri="{9D8B030D-6E8A-4147-A177-3AD203B41FA5}">
                      <a16:colId xmlns:a16="http://schemas.microsoft.com/office/drawing/2014/main" val="3635753974"/>
                    </a:ext>
                  </a:extLst>
                </a:gridCol>
              </a:tblGrid>
              <a:tr h="697057">
                <a:tc>
                  <a:txBody>
                    <a:bodyPr/>
                    <a:lstStyle/>
                    <a:p>
                      <a:r>
                        <a:rPr lang="en-GB" sz="2400" dirty="0"/>
                        <a:t>CATEGORY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RECOMMENDATIONS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34855938"/>
                  </a:ext>
                </a:extLst>
              </a:tr>
              <a:tr h="697057">
                <a:tc>
                  <a:txBody>
                    <a:bodyPr/>
                    <a:lstStyle/>
                    <a:p>
                      <a:r>
                        <a:rPr lang="en-GB" sz="2400" b="1"/>
                        <a:t>Staff Workload</a:t>
                      </a:r>
                      <a:endParaRPr lang="en-GB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Protected planning time; staggered blocks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667159535"/>
                  </a:ext>
                </a:extLst>
              </a:tr>
              <a:tr h="697057">
                <a:tc>
                  <a:txBody>
                    <a:bodyPr/>
                    <a:lstStyle/>
                    <a:p>
                      <a:r>
                        <a:rPr lang="en-GB" sz="2400" b="1"/>
                        <a:t>Pedagogy</a:t>
                      </a:r>
                      <a:endParaRPr lang="en-GB" sz="240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CPD in block delivery; time for redesign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1227848970"/>
                  </a:ext>
                </a:extLst>
              </a:tr>
              <a:tr h="697057">
                <a:tc>
                  <a:txBody>
                    <a:bodyPr/>
                    <a:lstStyle/>
                    <a:p>
                      <a:r>
                        <a:rPr lang="en-GB" sz="2400" b="1" dirty="0"/>
                        <a:t>Student Support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/>
                        <a:t>Tailored induction; recap resources; flexible assessment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477651519"/>
                  </a:ext>
                </a:extLst>
              </a:tr>
              <a:tr h="697057">
                <a:tc>
                  <a:txBody>
                    <a:bodyPr/>
                    <a:lstStyle/>
                    <a:p>
                      <a:r>
                        <a:rPr lang="en-GB" sz="2400" b="1" dirty="0"/>
                        <a:t>Systemic</a:t>
                      </a:r>
                      <a:endParaRPr lang="en-GB" sz="2400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r>
                        <a:rPr lang="en-GB" sz="2400" dirty="0"/>
                        <a:t>Co-designed timetables; feedback loops; inclusive delivery</a:t>
                      </a:r>
                    </a:p>
                  </a:txBody>
                  <a:tcPr anchor="ctr"/>
                </a:tc>
                <a:extLst>
                  <a:ext uri="{0D108BD9-81ED-4DB2-BD59-A6C34878D82A}">
                    <a16:rowId xmlns:a16="http://schemas.microsoft.com/office/drawing/2014/main" val="358852107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9929081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>
            <a:extLst>
              <a:ext uri="{FF2B5EF4-FFF2-40B4-BE49-F238E27FC236}">
                <a16:creationId xmlns:a16="http://schemas.microsoft.com/office/drawing/2014/main" id="{A5026D56-3044-4F84-B55E-C67EE7EBACD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55276" y="0"/>
            <a:ext cx="7956222" cy="1325563"/>
          </a:xfrm>
        </p:spPr>
        <p:txBody>
          <a:bodyPr/>
          <a:lstStyle/>
          <a:p>
            <a:r>
              <a:rPr lang="en-GB" b="1" dirty="0"/>
              <a:t>CONCLUSIONS</a:t>
            </a:r>
          </a:p>
        </p:txBody>
      </p:sp>
      <p:sp>
        <p:nvSpPr>
          <p:cNvPr id="7" name="Content Placeholder 6">
            <a:extLst>
              <a:ext uri="{FF2B5EF4-FFF2-40B4-BE49-F238E27FC236}">
                <a16:creationId xmlns:a16="http://schemas.microsoft.com/office/drawing/2014/main" id="{9DEE82E7-14BF-4B71-AA33-DB40EA2348C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55276" y="1206212"/>
            <a:ext cx="8605815" cy="4667250"/>
          </a:xfrm>
        </p:spPr>
        <p:txBody>
          <a:bodyPr>
            <a:normAutofit fontScale="85000" lnSpcReduction="20000"/>
          </a:bodyPr>
          <a:lstStyle/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n-GB" sz="3600" dirty="0"/>
              <a:t>Block teaching shows potential for enhanced engagement and active learning, but without structural support, it risks burnout and inequity.</a:t>
            </a:r>
          </a:p>
          <a:p>
            <a:pPr>
              <a:lnSpc>
                <a:spcPct val="150000"/>
              </a:lnSpc>
              <a:spcBef>
                <a:spcPts val="600"/>
              </a:spcBef>
            </a:pPr>
            <a:endParaRPr lang="en-GB" sz="3600" dirty="0"/>
          </a:p>
          <a:p>
            <a:pPr>
              <a:lnSpc>
                <a:spcPct val="150000"/>
              </a:lnSpc>
              <a:spcBef>
                <a:spcPts val="600"/>
              </a:spcBef>
            </a:pPr>
            <a:r>
              <a:rPr lang="en-GB" sz="3600" dirty="0"/>
              <a:t>Institutional responsiveness is key — aligning delivery with staff wellbeing, student needs, and disciplinary demands.</a:t>
            </a:r>
          </a:p>
          <a:p>
            <a:pPr marL="0" indent="0">
              <a:buNone/>
            </a:pPr>
            <a:endParaRPr lang="en-GB" sz="3600" dirty="0"/>
          </a:p>
        </p:txBody>
      </p:sp>
    </p:spTree>
    <p:extLst>
      <p:ext uri="{BB962C8B-B14F-4D97-AF65-F5344CB8AC3E}">
        <p14:creationId xmlns:p14="http://schemas.microsoft.com/office/powerpoint/2010/main" val="2035739385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itle Page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UWTSD Text 1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UWTSD Text 2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4.xml><?xml version="1.0" encoding="utf-8"?>
<a:theme xmlns:a="http://schemas.openxmlformats.org/drawingml/2006/main" name="UWTSD Text 3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5.xml><?xml version="1.0" encoding="utf-8"?>
<a:theme xmlns:a="http://schemas.openxmlformats.org/drawingml/2006/main" name="UWTSD Text 4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6.xml><?xml version="1.0" encoding="utf-8"?>
<a:theme xmlns:a="http://schemas.openxmlformats.org/drawingml/2006/main" name="UWTSD Logo Variations place image in Background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7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A22DCA5D1B256B479227F480D2542598" ma:contentTypeVersion="16" ma:contentTypeDescription="Create a new document." ma:contentTypeScope="" ma:versionID="3e9a1b2e959880e4a76c3977d9ce4bf7">
  <xsd:schema xmlns:xsd="http://www.w3.org/2001/XMLSchema" xmlns:xs="http://www.w3.org/2001/XMLSchema" xmlns:p="http://schemas.microsoft.com/office/2006/metadata/properties" xmlns:ns2="211f9404-bca0-4bcf-9c1d-965ccb6f8d2d" xmlns:ns3="303dbf9b-b85b-46a0-94f1-894078c07ecd" targetNamespace="http://schemas.microsoft.com/office/2006/metadata/properties" ma:root="true" ma:fieldsID="fcf97f2708594b994a194b3975e3d81f" ns2:_="" ns3:_="">
    <xsd:import namespace="211f9404-bca0-4bcf-9c1d-965ccb6f8d2d"/>
    <xsd:import namespace="303dbf9b-b85b-46a0-94f1-894078c07ecd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3:SharedWithUsers" minOccurs="0"/>
                <xsd:element ref="ns3:SharedWithDetails" minOccurs="0"/>
                <xsd:element ref="ns2:MediaServiceAutoKeyPoints" minOccurs="0"/>
                <xsd:element ref="ns2:MediaServiceKeyPoints" minOccurs="0"/>
                <xsd:element ref="ns2:MediaServiceOCR" minOccurs="0"/>
                <xsd:element ref="ns2:MediaServiceGenerationTime" minOccurs="0"/>
                <xsd:element ref="ns2:MediaServiceEventHashCode" minOccurs="0"/>
                <xsd:element ref="ns2:MediaServiceDateTaken" minOccurs="0"/>
                <xsd:element ref="ns2:lcf76f155ced4ddcb4097134ff3c332f" minOccurs="0"/>
                <xsd:element ref="ns3:TaxCatchAll" minOccurs="0"/>
                <xsd:element ref="ns2:MediaServiceSearchProperties" minOccurs="0"/>
                <xsd:element ref="ns2:MediaServiceObjectDetectorVersion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11f9404-bca0-4bcf-9c1d-965ccb6f8d2d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2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3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ServiceOCR" ma:index="14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DateTaken" ma:index="17" nillable="true" ma:displayName="MediaServiceDateTaken" ma:hidden="true" ma:internalName="MediaServiceDateTaken" ma:readOnly="true">
      <xsd:simpleType>
        <xsd:restriction base="dms:Text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SearchProperties" ma:index="2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2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10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1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2a97a576-9b9a-4725-8082-46e909de400b}" ma:internalName="TaxCatchAll" ma:showField="CatchAllData" ma:web="303dbf9b-b85b-46a0-94f1-894078c07ecd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B423A366-52DD-4B0D-BE45-A2541ACCCAE8}">
  <ds:schemaRefs>
    <ds:schemaRef ds:uri="211f9404-bca0-4bcf-9c1d-965ccb6f8d2d"/>
    <ds:schemaRef ds:uri="303dbf9b-b85b-46a0-94f1-894078c07ecd"/>
    <ds:schemaRef ds:uri="http://purl.org/dc/elements/1.1/"/>
    <ds:schemaRef ds:uri="http://purl.org/dc/terms/"/>
    <ds:schemaRef ds:uri="http://schemas.microsoft.com/internal/obd"/>
    <ds:schemaRef ds:uri="http://schemas.microsoft.com/office/2006/documentManagement/types"/>
    <ds:schemaRef ds:uri="http://schemas.microsoft.com/office/2006/metadata/contentType"/>
    <ds:schemaRef ds:uri="http://schemas.microsoft.com/office/2006/metadata/properties"/>
    <ds:schemaRef ds:uri="http://schemas.microsoft.com/office/2006/metadata/properties/metaAttributes"/>
    <ds:schemaRef ds:uri="http://schemas.microsoft.com/office/infopath/2007/PartnerControls"/>
    <ds:schemaRef ds:uri="http://schemas.openxmlformats.org/package/2006/metadata/core-properties"/>
    <ds:schemaRef ds:uri="http://www.w3.org/2001/XMLSchema"/>
  </ds:schemaRefs>
</ds:datastoreItem>
</file>

<file path=customXml/itemProps2.xml><?xml version="1.0" encoding="utf-8"?>
<ds:datastoreItem xmlns:ds="http://schemas.openxmlformats.org/officeDocument/2006/customXml" ds:itemID="{69C2DCFA-149B-430D-8596-BC24F5C8AA48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968</Words>
  <Application>Microsoft Office PowerPoint</Application>
  <PresentationFormat>Widescreen</PresentationFormat>
  <Paragraphs>147</Paragraphs>
  <Slides>9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6</vt:i4>
      </vt:variant>
      <vt:variant>
        <vt:lpstr>Slide Titles</vt:lpstr>
      </vt:variant>
      <vt:variant>
        <vt:i4>9</vt:i4>
      </vt:variant>
    </vt:vector>
  </HeadingPairs>
  <TitlesOfParts>
    <vt:vector size="19" baseType="lpstr">
      <vt:lpstr>Arial</vt:lpstr>
      <vt:lpstr>Calibri</vt:lpstr>
      <vt:lpstr>Calibri Light</vt:lpstr>
      <vt:lpstr>Dreaming Outloud Script Pro</vt:lpstr>
      <vt:lpstr>UWTSD Title Page 1</vt:lpstr>
      <vt:lpstr>UWTSD Text 1</vt:lpstr>
      <vt:lpstr>UWTSD Text 2</vt:lpstr>
      <vt:lpstr>UWTSD Text 3</vt:lpstr>
      <vt:lpstr>UWTSD Text 4</vt:lpstr>
      <vt:lpstr>UWTSD Logo Variations place image in Background</vt:lpstr>
      <vt:lpstr>PowerPoint Presentation</vt:lpstr>
      <vt:lpstr>PURPOSE OF THE ACTION RESEACH</vt:lpstr>
      <vt:lpstr>METHODOLOGY</vt:lpstr>
      <vt:lpstr>KEY FINDINGS: Faculty Workload</vt:lpstr>
      <vt:lpstr>KEY FINDINGS: Pedagogical Innovation</vt:lpstr>
      <vt:lpstr>KEY FINDINGS: Student Engagement</vt:lpstr>
      <vt:lpstr>KEY FINDINGS: Institutional Fit</vt:lpstr>
      <vt:lpstr>RECOMMENDATIONS</vt:lpstr>
      <vt:lpstr>CONCLUSIONS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Ffion Evans</dc:creator>
  <cp:lastModifiedBy>Ewa Kazimierska</cp:lastModifiedBy>
  <cp:revision>4</cp:revision>
  <dcterms:created xsi:type="dcterms:W3CDTF">2021-03-09T15:35:42Z</dcterms:created>
  <dcterms:modified xsi:type="dcterms:W3CDTF">2025-06-06T22:32:49Z</dcterms:modified>
</cp:coreProperties>
</file>