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9" r:id="rId3"/>
    <p:sldId id="260" r:id="rId4"/>
    <p:sldId id="261" r:id="rId5"/>
    <p:sldId id="262" r:id="rId6"/>
    <p:sldId id="263" r:id="rId7"/>
    <p:sldId id="264" r:id="rId8"/>
    <p:sldId id="265" r:id="rId9"/>
    <p:sldId id="266" r:id="rId10"/>
    <p:sldId id="267" r:id="rId11"/>
    <p:sldId id="268"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EBFF"/>
    <a:srgbClr val="2D69FF"/>
    <a:srgbClr val="8DB4FF"/>
    <a:srgbClr val="3C23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3447" autoAdjust="0"/>
  </p:normalViewPr>
  <p:slideViewPr>
    <p:cSldViewPr snapToGrid="0">
      <p:cViewPr>
        <p:scale>
          <a:sx n="58" d="100"/>
          <a:sy n="58" d="100"/>
        </p:scale>
        <p:origin x="1028"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D3D76B-9CA9-443F-B155-4883AC3A475A}" type="datetimeFigureOut">
              <a:rPr lang="en-US" smtClean="0"/>
              <a:t>3/24/2026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C8F91D-C8F5-47D8-8F12-BFA6A7BB5332}" type="slidenum">
              <a:rPr lang="en-US" smtClean="0"/>
              <a:t>‹#›</a:t>
            </a:fld>
            <a:endParaRPr lang="en-US" dirty="0"/>
          </a:p>
        </p:txBody>
      </p:sp>
    </p:spTree>
    <p:extLst>
      <p:ext uri="{BB962C8B-B14F-4D97-AF65-F5344CB8AC3E}">
        <p14:creationId xmlns:p14="http://schemas.microsoft.com/office/powerpoint/2010/main" val="749104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7D3C3-2AAA-C34E-A9FC-E2020F89F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952D99-F4DB-E83D-446C-94D98394032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0C1DEA65-11DC-F309-FB3B-5B52B34F215D}"/>
              </a:ext>
            </a:extLst>
          </p:cNvPr>
          <p:cNvSpPr>
            <a:spLocks noGrp="1"/>
          </p:cNvSpPr>
          <p:nvPr>
            <p:ph type="body" idx="1"/>
          </p:nvPr>
        </p:nvSpPr>
        <p:spPr/>
        <p:txBody>
          <a:bodyPr/>
          <a:lstStyle/>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496EBF0C-D2DF-FBDB-56D6-F129CECF1D3F}"/>
              </a:ext>
            </a:extLst>
          </p:cNvPr>
          <p:cNvSpPr>
            <a:spLocks noGrp="1"/>
          </p:cNvSpPr>
          <p:nvPr>
            <p:ph type="sldNum" sz="quarter" idx="5"/>
          </p:nvPr>
        </p:nvSpPr>
        <p:spPr/>
        <p:txBody>
          <a:bodyPr/>
          <a:lstStyle/>
          <a:p>
            <a:fld id="{BBD53D6C-D290-44E3-BFE8-F606ADA4DF41}" type="slidenum">
              <a:rPr lang="en-US" smtClean="0"/>
              <a:t>2</a:t>
            </a:fld>
            <a:endParaRPr lang="en-US" dirty="0"/>
          </a:p>
        </p:txBody>
      </p:sp>
    </p:spTree>
    <p:extLst>
      <p:ext uri="{BB962C8B-B14F-4D97-AF65-F5344CB8AC3E}">
        <p14:creationId xmlns:p14="http://schemas.microsoft.com/office/powerpoint/2010/main" val="125269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F71E3-62CF-562E-92E3-3EA7AE9340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616AA2-A46A-6DF7-223F-ED604DFBC52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43F35EA-B4D1-6393-1EB3-CCEFA961D788}"/>
              </a:ext>
            </a:extLst>
          </p:cNvPr>
          <p:cNvSpPr>
            <a:spLocks noGrp="1"/>
          </p:cNvSpPr>
          <p:nvPr>
            <p:ph type="body" idx="1"/>
          </p:nvPr>
        </p:nvSpPr>
        <p:spPr/>
        <p:txBody>
          <a:bodyPr/>
          <a:lstStyle/>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85678008-1D28-D7B1-6DE1-426050B19577}"/>
              </a:ext>
            </a:extLst>
          </p:cNvPr>
          <p:cNvSpPr>
            <a:spLocks noGrp="1"/>
          </p:cNvSpPr>
          <p:nvPr>
            <p:ph type="sldNum" sz="quarter" idx="5"/>
          </p:nvPr>
        </p:nvSpPr>
        <p:spPr/>
        <p:txBody>
          <a:bodyPr/>
          <a:lstStyle/>
          <a:p>
            <a:fld id="{BBD53D6C-D290-44E3-BFE8-F606ADA4DF41}" type="slidenum">
              <a:rPr lang="en-US" smtClean="0"/>
              <a:t>3</a:t>
            </a:fld>
            <a:endParaRPr lang="en-US" dirty="0"/>
          </a:p>
        </p:txBody>
      </p:sp>
    </p:spTree>
    <p:extLst>
      <p:ext uri="{BB962C8B-B14F-4D97-AF65-F5344CB8AC3E}">
        <p14:creationId xmlns:p14="http://schemas.microsoft.com/office/powerpoint/2010/main" val="2726394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19AC7-E482-E4C0-AD6D-4698BDED9A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BF22D9-6D7F-416B-AB33-05D45F690AA8}"/>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C7642A9-9A7C-CF39-D710-D6E82DAFFF23}"/>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identified quality failures reflect deep systemic weaknesses in care delivery at Mid Staffordshire. Severe nursing shortages and poor clinical leadership undermined patient monitoring and safety, while ineffective governance structures failed to ensure accountability. The absence of responsive complaint mechanisms and weak incident reporting systems limited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learning and early intervention. Additionally, a lack of transparency further concealed declining care standards. These failures were compounded by an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that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financial targets over patient welfare, resulting in widespread neglect, including inadequate provision of basic needs such as food, hydration, and hygiene.</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E1FBEA0B-B4F4-9AB6-DC97-68303A9C1E4E}"/>
              </a:ext>
            </a:extLst>
          </p:cNvPr>
          <p:cNvSpPr>
            <a:spLocks noGrp="1"/>
          </p:cNvSpPr>
          <p:nvPr>
            <p:ph type="sldNum" sz="quarter" idx="5"/>
          </p:nvPr>
        </p:nvSpPr>
        <p:spPr/>
        <p:txBody>
          <a:bodyPr/>
          <a:lstStyle/>
          <a:p>
            <a:fld id="{BBD53D6C-D290-44E3-BFE8-F606ADA4DF41}" type="slidenum">
              <a:rPr lang="en-US" smtClean="0"/>
              <a:t>4</a:t>
            </a:fld>
            <a:endParaRPr lang="en-US" dirty="0"/>
          </a:p>
        </p:txBody>
      </p:sp>
    </p:spTree>
    <p:extLst>
      <p:ext uri="{BB962C8B-B14F-4D97-AF65-F5344CB8AC3E}">
        <p14:creationId xmlns:p14="http://schemas.microsoft.com/office/powerpoint/2010/main" val="4208573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05197-DF0D-B162-4B2F-135ACBD4E5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0D3780-8F5D-2A96-7531-4CA797B8038D}"/>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FBA88330-646B-5B7D-400B-E5994F57C1F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Swiss Cheese Model shows that harm rarely results from a single mistake. Instead, multiple system failures align. In Mid Staffordshire, weaknesses existed across management, governance, and regulatory oversight. Ranging from poor leadership and governance, staffing shortages, weak incident reporting, regulatory failures to lack of oversight which then results in patient harm.</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295439CE-74B3-E48C-79FB-C61D1D11B5D3}"/>
              </a:ext>
            </a:extLst>
          </p:cNvPr>
          <p:cNvSpPr>
            <a:spLocks noGrp="1"/>
          </p:cNvSpPr>
          <p:nvPr>
            <p:ph type="sldNum" sz="quarter" idx="5"/>
          </p:nvPr>
        </p:nvSpPr>
        <p:spPr/>
        <p:txBody>
          <a:bodyPr/>
          <a:lstStyle/>
          <a:p>
            <a:fld id="{BBD53D6C-D290-44E3-BFE8-F606ADA4DF41}" type="slidenum">
              <a:rPr lang="en-US" smtClean="0"/>
              <a:t>5</a:t>
            </a:fld>
            <a:endParaRPr lang="en-US" dirty="0"/>
          </a:p>
        </p:txBody>
      </p:sp>
    </p:spTree>
    <p:extLst>
      <p:ext uri="{BB962C8B-B14F-4D97-AF65-F5344CB8AC3E}">
        <p14:creationId xmlns:p14="http://schemas.microsoft.com/office/powerpoint/2010/main" val="2641870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83E58-9C0D-F2C6-D90C-4AE8A52E95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E0140D-0438-4096-64D2-2F5EE4176139}"/>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70D03203-222F-AE31-F77F-CF4238E71A4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root causes of the failures were embedded in systemic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and managerial weaknesses.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Chronic nurse understaffing significantly reduced the capacity to deliver safe and effective care, while cost-cutting strategies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financial performance over patient outcomes.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Poor leadership and a dysfunctional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further weakened accountability and decision-making processes. Additionally, the failure to learn from complaints and incidents limited continuous improvement.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 lack of staff empowerment, reinforced by fear of disciplinary action, discouraged the reporting of concerns, allowing unsafe practices to persist and contributing to widespread care failures.</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AC0DF34A-18CB-D2D7-0AF5-B87B487EDBAD}"/>
              </a:ext>
            </a:extLst>
          </p:cNvPr>
          <p:cNvSpPr>
            <a:spLocks noGrp="1"/>
          </p:cNvSpPr>
          <p:nvPr>
            <p:ph type="sldNum" sz="quarter" idx="5"/>
          </p:nvPr>
        </p:nvSpPr>
        <p:spPr/>
        <p:txBody>
          <a:bodyPr/>
          <a:lstStyle/>
          <a:p>
            <a:fld id="{BBD53D6C-D290-44E3-BFE8-F606ADA4DF41}" type="slidenum">
              <a:rPr lang="en-US" smtClean="0"/>
              <a:t>6</a:t>
            </a:fld>
            <a:endParaRPr lang="en-US" dirty="0"/>
          </a:p>
        </p:txBody>
      </p:sp>
    </p:spTree>
    <p:extLst>
      <p:ext uri="{BB962C8B-B14F-4D97-AF65-F5344CB8AC3E}">
        <p14:creationId xmlns:p14="http://schemas.microsoft.com/office/powerpoint/2010/main" val="1432026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3BD8D-D116-B0CE-7D4D-D538D8E361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A4817F-A4EE-A5EC-5829-E8EEE7638A8B}"/>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E2F4778-5DF3-CD08-2A06-DDB1506B79D6}"/>
              </a:ext>
            </a:extLst>
          </p:cNvPr>
          <p:cNvSpPr>
            <a:spLocks noGrp="1"/>
          </p:cNvSpPr>
          <p:nvPr>
            <p:ph type="body" idx="1"/>
          </p:nvPr>
        </p:nvSpPr>
        <p:spPr/>
        <p:txBody>
          <a:bodyPr/>
          <a:lstStyle/>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424E5DE4-8A61-01E1-9C22-DFF649644025}"/>
              </a:ext>
            </a:extLst>
          </p:cNvPr>
          <p:cNvSpPr>
            <a:spLocks noGrp="1"/>
          </p:cNvSpPr>
          <p:nvPr>
            <p:ph type="sldNum" sz="quarter" idx="5"/>
          </p:nvPr>
        </p:nvSpPr>
        <p:spPr/>
        <p:txBody>
          <a:bodyPr/>
          <a:lstStyle/>
          <a:p>
            <a:fld id="{BBD53D6C-D290-44E3-BFE8-F606ADA4DF41}" type="slidenum">
              <a:rPr lang="en-US" smtClean="0"/>
              <a:t>7</a:t>
            </a:fld>
            <a:endParaRPr lang="en-US" dirty="0"/>
          </a:p>
        </p:txBody>
      </p:sp>
    </p:spTree>
    <p:extLst>
      <p:ext uri="{BB962C8B-B14F-4D97-AF65-F5344CB8AC3E}">
        <p14:creationId xmlns:p14="http://schemas.microsoft.com/office/powerpoint/2010/main" val="1898868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116B0-06E4-D50C-8DDC-B64BB4965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D41DD7-6DA2-E3B6-32C6-9C12AAFF8C2F}"/>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DDDF016D-1EF5-220F-AC2E-98860CFFAB2B}"/>
              </a:ext>
            </a:extLst>
          </p:cNvPr>
          <p:cNvSpPr>
            <a:spLocks noGrp="1"/>
          </p:cNvSpPr>
          <p:nvPr>
            <p:ph type="body" idx="1"/>
          </p:nvPr>
        </p:nvSpPr>
        <p:spPr/>
        <p:txBody>
          <a:bodyPr/>
          <a:lstStyle/>
          <a:p>
            <a:r>
              <a:rPr lang="en-US" sz="1200" kern="100" dirty="0">
                <a:effectLst/>
                <a:latin typeface="Arial" panose="020B0604020202020204" pitchFamily="34" charset="0"/>
                <a:ea typeface="Aptos" panose="020B0004020202020204" pitchFamily="34" charset="0"/>
              </a:rPr>
              <a:t>The Fishbone Diagram </a:t>
            </a:r>
            <a:r>
              <a:rPr lang="en-US" sz="1200" kern="100" dirty="0" err="1">
                <a:effectLst/>
                <a:latin typeface="Arial" panose="020B0604020202020204" pitchFamily="34" charset="0"/>
                <a:ea typeface="Aptos" panose="020B0004020202020204" pitchFamily="34" charset="0"/>
              </a:rPr>
              <a:t>categorises</a:t>
            </a:r>
            <a:r>
              <a:rPr lang="en-US" sz="1200" kern="100" dirty="0">
                <a:effectLst/>
                <a:latin typeface="Arial" panose="020B0604020202020204" pitchFamily="34" charset="0"/>
                <a:ea typeface="Aptos" panose="020B0004020202020204" pitchFamily="34" charset="0"/>
              </a:rPr>
              <a:t> causes of a problem.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F8EC4E9E-782C-AF45-5A5B-B89D54D1C4E0}"/>
              </a:ext>
            </a:extLst>
          </p:cNvPr>
          <p:cNvSpPr>
            <a:spLocks noGrp="1"/>
          </p:cNvSpPr>
          <p:nvPr>
            <p:ph type="sldNum" sz="quarter" idx="5"/>
          </p:nvPr>
        </p:nvSpPr>
        <p:spPr/>
        <p:txBody>
          <a:bodyPr/>
          <a:lstStyle/>
          <a:p>
            <a:fld id="{BBD53D6C-D290-44E3-BFE8-F606ADA4DF41}" type="slidenum">
              <a:rPr lang="en-US" smtClean="0"/>
              <a:t>8</a:t>
            </a:fld>
            <a:endParaRPr lang="en-US" dirty="0"/>
          </a:p>
        </p:txBody>
      </p:sp>
    </p:spTree>
    <p:extLst>
      <p:ext uri="{BB962C8B-B14F-4D97-AF65-F5344CB8AC3E}">
        <p14:creationId xmlns:p14="http://schemas.microsoft.com/office/powerpoint/2010/main" val="3748446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820D1-80DC-FF72-B20B-80CB150FB7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830970-929B-C5DC-18A8-73F0F73017D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142D995-C21A-6C32-B287-FF1326CB7A2C}"/>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Donabedian Model evaluates healthcare quality through structure, process, and outcomes.</a:t>
            </a:r>
          </a:p>
        </p:txBody>
      </p:sp>
      <p:sp>
        <p:nvSpPr>
          <p:cNvPr id="4" name="Slide Number Placeholder 3">
            <a:extLst>
              <a:ext uri="{FF2B5EF4-FFF2-40B4-BE49-F238E27FC236}">
                <a16:creationId xmlns:a16="http://schemas.microsoft.com/office/drawing/2014/main" id="{5B0BEDF0-0C66-CDEF-1DA2-EABCE71B91B4}"/>
              </a:ext>
            </a:extLst>
          </p:cNvPr>
          <p:cNvSpPr>
            <a:spLocks noGrp="1"/>
          </p:cNvSpPr>
          <p:nvPr>
            <p:ph type="sldNum" sz="quarter" idx="5"/>
          </p:nvPr>
        </p:nvSpPr>
        <p:spPr/>
        <p:txBody>
          <a:bodyPr/>
          <a:lstStyle/>
          <a:p>
            <a:fld id="{BBD53D6C-D290-44E3-BFE8-F606ADA4DF41}" type="slidenum">
              <a:rPr lang="en-US" smtClean="0"/>
              <a:t>9</a:t>
            </a:fld>
            <a:endParaRPr lang="en-US" dirty="0"/>
          </a:p>
        </p:txBody>
      </p:sp>
    </p:spTree>
    <p:extLst>
      <p:ext uri="{BB962C8B-B14F-4D97-AF65-F5344CB8AC3E}">
        <p14:creationId xmlns:p14="http://schemas.microsoft.com/office/powerpoint/2010/main" val="38438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498EB-ADD8-A109-88C7-4AA800FCA4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6303CD-571D-2C72-862C-2E1864D4385E}"/>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8EA6EF2-0132-6EFE-A117-93058CF4CFF2}"/>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7EF8F76-3908-D889-E6BD-1DB314277727}"/>
              </a:ext>
            </a:extLst>
          </p:cNvPr>
          <p:cNvSpPr>
            <a:spLocks noGrp="1"/>
          </p:cNvSpPr>
          <p:nvPr>
            <p:ph type="sldNum" sz="quarter" idx="5"/>
          </p:nvPr>
        </p:nvSpPr>
        <p:spPr/>
        <p:txBody>
          <a:bodyPr/>
          <a:lstStyle/>
          <a:p>
            <a:fld id="{BBD53D6C-D290-44E3-BFE8-F606ADA4DF41}" type="slidenum">
              <a:rPr lang="en-US" smtClean="0"/>
              <a:t>10</a:t>
            </a:fld>
            <a:endParaRPr lang="en-US" dirty="0"/>
          </a:p>
        </p:txBody>
      </p:sp>
    </p:spTree>
    <p:extLst>
      <p:ext uri="{BB962C8B-B14F-4D97-AF65-F5344CB8AC3E}">
        <p14:creationId xmlns:p14="http://schemas.microsoft.com/office/powerpoint/2010/main" val="1703095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D659E-34FC-EC2E-A1A1-87A8A446D8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499CBB-6614-1C9C-6E23-4B27D663341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94434980-A41D-E0CB-B4D7-6C28DA31A6CE}"/>
              </a:ext>
            </a:extLst>
          </p:cNvPr>
          <p:cNvSpPr>
            <a:spLocks noGrp="1"/>
          </p:cNvSpPr>
          <p:nvPr>
            <p:ph type="body" idx="1"/>
          </p:nvPr>
        </p:nvSpPr>
        <p:spPr/>
        <p:txBody>
          <a:bodyPr/>
          <a:lstStyle/>
          <a:p>
            <a:endParaRPr lang="en-US" i="0" dirty="0"/>
          </a:p>
        </p:txBody>
      </p:sp>
      <p:sp>
        <p:nvSpPr>
          <p:cNvPr id="4" name="Slide Number Placeholder 3">
            <a:extLst>
              <a:ext uri="{FF2B5EF4-FFF2-40B4-BE49-F238E27FC236}">
                <a16:creationId xmlns:a16="http://schemas.microsoft.com/office/drawing/2014/main" id="{B97C42FD-407A-7A02-2470-A973C330EB22}"/>
              </a:ext>
            </a:extLst>
          </p:cNvPr>
          <p:cNvSpPr>
            <a:spLocks noGrp="1"/>
          </p:cNvSpPr>
          <p:nvPr>
            <p:ph type="sldNum" sz="quarter" idx="5"/>
          </p:nvPr>
        </p:nvSpPr>
        <p:spPr/>
        <p:txBody>
          <a:bodyPr/>
          <a:lstStyle/>
          <a:p>
            <a:fld id="{BBD53D6C-D290-44E3-BFE8-F606ADA4DF41}" type="slidenum">
              <a:rPr lang="en-US" smtClean="0"/>
              <a:t>11</a:t>
            </a:fld>
            <a:endParaRPr lang="en-US" dirty="0"/>
          </a:p>
        </p:txBody>
      </p:sp>
    </p:spTree>
    <p:extLst>
      <p:ext uri="{BB962C8B-B14F-4D97-AF65-F5344CB8AC3E}">
        <p14:creationId xmlns:p14="http://schemas.microsoft.com/office/powerpoint/2010/main" val="1049308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A2F6A-A9A4-BBA9-0176-4D80CDC6FD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82552-8B76-0ECE-A4DC-311D5169A23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63BC58E-CB70-E93A-6DBE-E102C44FDBB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This report is structured to systematically address a major quality concern within healthcare, beginning with the introduction to </a:t>
            </a:r>
            <a:r>
              <a:rPr lang="en-US" sz="1200" kern="1200" dirty="0" err="1">
                <a:solidFill>
                  <a:schemeClr val="tx1"/>
                </a:solidFill>
                <a:effectLst/>
                <a:latin typeface="+mn-lt"/>
                <a:ea typeface="+mn-ea"/>
                <a:cs typeface="+mn-cs"/>
              </a:rPr>
              <a:t>contextualise</a:t>
            </a:r>
            <a:r>
              <a:rPr lang="en-US" sz="1200" kern="1200" dirty="0">
                <a:solidFill>
                  <a:schemeClr val="tx1"/>
                </a:solidFill>
                <a:effectLst/>
                <a:latin typeface="+mn-lt"/>
                <a:ea typeface="+mn-ea"/>
                <a:cs typeface="+mn-cs"/>
              </a:rPr>
              <a:t> the issue. The main body critically applies theoretical frameworks and analytical tools to identify root causes and policy influences. Recommendations translate analysis into actionable strategies using proven quality improvement methodologies. The conclusion </a:t>
            </a:r>
            <a:r>
              <a:rPr lang="en-US" sz="1200" kern="1200" dirty="0" err="1">
                <a:solidFill>
                  <a:schemeClr val="tx1"/>
                </a:solidFill>
                <a:effectLst/>
                <a:latin typeface="+mn-lt"/>
                <a:ea typeface="+mn-ea"/>
                <a:cs typeface="+mn-cs"/>
              </a:rPr>
              <a:t>synthesises</a:t>
            </a:r>
            <a:r>
              <a:rPr lang="en-US" sz="1200" kern="1200" dirty="0">
                <a:solidFill>
                  <a:schemeClr val="tx1"/>
                </a:solidFill>
                <a:effectLst/>
                <a:latin typeface="+mn-lt"/>
                <a:ea typeface="+mn-ea"/>
                <a:cs typeface="+mn-cs"/>
              </a:rPr>
              <a:t> findings,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lessons for service enhancement, patient safety, and sustained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improvement.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92AC6E6-5569-A1E1-862E-AA1D310AD2A7}"/>
              </a:ext>
            </a:extLst>
          </p:cNvPr>
          <p:cNvSpPr>
            <a:spLocks noGrp="1"/>
          </p:cNvSpPr>
          <p:nvPr>
            <p:ph type="sldNum" sz="quarter" idx="5"/>
          </p:nvPr>
        </p:nvSpPr>
        <p:spPr/>
        <p:txBody>
          <a:bodyPr/>
          <a:lstStyle/>
          <a:p>
            <a:fld id="{BBD53D6C-D290-44E3-BFE8-F606ADA4DF41}" type="slidenum">
              <a:rPr lang="en-US" smtClean="0"/>
              <a:t>12</a:t>
            </a:fld>
            <a:endParaRPr lang="en-US" dirty="0"/>
          </a:p>
        </p:txBody>
      </p:sp>
    </p:spTree>
    <p:extLst>
      <p:ext uri="{BB962C8B-B14F-4D97-AF65-F5344CB8AC3E}">
        <p14:creationId xmlns:p14="http://schemas.microsoft.com/office/powerpoint/2010/main" val="4294896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D50EA-CC3D-179A-D4FB-3DA44B889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5F0D6D-DCD0-2A3A-1142-EC82EADFCA3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1876774-1FF9-7AD6-8DD2-B505FD02C951}"/>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B2D5A15-5B31-F7DD-0CED-6D12F5DAD672}"/>
              </a:ext>
            </a:extLst>
          </p:cNvPr>
          <p:cNvSpPr>
            <a:spLocks noGrp="1"/>
          </p:cNvSpPr>
          <p:nvPr>
            <p:ph type="sldNum" sz="quarter" idx="5"/>
          </p:nvPr>
        </p:nvSpPr>
        <p:spPr/>
        <p:txBody>
          <a:bodyPr/>
          <a:lstStyle/>
          <a:p>
            <a:fld id="{BBD53D6C-D290-44E3-BFE8-F606ADA4DF41}" type="slidenum">
              <a:rPr lang="en-US" smtClean="0"/>
              <a:t>13</a:t>
            </a:fld>
            <a:endParaRPr lang="en-US" dirty="0"/>
          </a:p>
        </p:txBody>
      </p:sp>
    </p:spTree>
    <p:extLst>
      <p:ext uri="{BB962C8B-B14F-4D97-AF65-F5344CB8AC3E}">
        <p14:creationId xmlns:p14="http://schemas.microsoft.com/office/powerpoint/2010/main" val="1831810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C0AB-99D4-EC9C-1CD3-FA5AC781CB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A90472C-0587-4604-36B6-ED587F90AD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69618C7-6387-04D3-FC0D-8D277623B3E9}"/>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A099BE4-AEBE-A26F-A989-7037153F86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FFCAC3-F9D5-AB5A-038F-4875C6A649EE}"/>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4229447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7EFF-35FB-AFC8-F9E6-9145B585E3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315161-8F0F-8B98-E589-15E23795DA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35CD74-082C-16F0-EFDA-BB7E4FF0EF0C}"/>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D52816D4-A858-66D1-DA51-62843735EE3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01D32D-C76E-8E81-A88D-7ACCB7B3F566}"/>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78131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30044-D10C-97BC-B287-D6194490AE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84EF11F-20BD-2404-93E6-46649F0F33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A82B71-7C6C-87F9-5EE0-6350FEA798F9}"/>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9925DD6-10DC-66A7-A206-D63F348B45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54E80F-8ED3-1C20-7AE3-71916AE321B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068248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8D55-0537-B451-CF47-31CD18D81FA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603302-E036-C480-F819-C0F7FB963C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F8D0A3-CBAB-0909-B630-F59654C574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12107F-C4A2-077A-6444-BCA0E7D6C70D}"/>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6F1897F6-984C-6C01-335C-C90BEAAAA8B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F02566B-A566-594C-02A5-84DC9B48DC0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4099851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3898-3D90-A056-A003-6E4E200AA9D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BD9DA-B5E7-C523-2199-6CE1F1DD09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853DE7-7A59-26DB-76F0-2448BFD126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9A1695F-57F6-D910-E5CE-350CDA5E6D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3D9A61-C654-3793-8C00-BD6501D10F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5BFF78-A47B-81FE-D3DC-07C750352F26}"/>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8" name="Footer Placeholder 7">
            <a:extLst>
              <a:ext uri="{FF2B5EF4-FFF2-40B4-BE49-F238E27FC236}">
                <a16:creationId xmlns:a16="http://schemas.microsoft.com/office/drawing/2014/main" id="{7407E752-9E37-7655-B66A-DA2939A1796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C3CAA70-ECBB-D273-436D-7E614F291E59}"/>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2374098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956B-F124-F3B9-B4C0-28A9E0A601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43DC109-FE13-7BA4-0B3A-E645A4BB71F0}"/>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4" name="Footer Placeholder 3">
            <a:extLst>
              <a:ext uri="{FF2B5EF4-FFF2-40B4-BE49-F238E27FC236}">
                <a16:creationId xmlns:a16="http://schemas.microsoft.com/office/drawing/2014/main" id="{16BE6443-7261-E7A5-C1C2-C83E6F039EE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C641BA2-00BC-E2C2-E67A-FFC24D8FDAB8}"/>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3117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E10A97-EC24-757D-75D0-30358A11B71A}"/>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3" name="Footer Placeholder 2">
            <a:extLst>
              <a:ext uri="{FF2B5EF4-FFF2-40B4-BE49-F238E27FC236}">
                <a16:creationId xmlns:a16="http://schemas.microsoft.com/office/drawing/2014/main" id="{5D8463D8-5F5C-2F3D-3729-00AED624E53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2683B35-79AE-A907-56BB-2561D508004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2814628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4D5B-AA63-8EA3-16E5-9A69A18962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22F8AF-0B17-FB4D-D86C-F1774237F8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02A3EE-EF23-241A-16F9-C877D3B4C4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C914FC-F047-1D6E-38FF-D7BA8242628D}"/>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1D0A8DF5-7C8D-8559-734F-04021631FE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1F18B3-F1D5-50FC-EB1A-8F2F8F8DA935}"/>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3828079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DC239-0BEC-A587-3CDE-F5DE5ACB55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5D06A8-9ADF-1CA6-91B5-B75A1EF5BE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82536D3-F9C2-88C5-2756-A18A88C61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8CB07E-52DD-385B-009D-459A37E23016}"/>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CF378707-EAD0-169E-5FC3-7EEDC0FE53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36EDA9B-0113-B3CA-C004-C15937042C9A}"/>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643378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D65C6-E907-2109-BDA9-EB03484CCB8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08FAE3-6411-3BB8-241D-F547D98111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D3D9D6-6BB4-DE43-95C0-F943F82B3D57}"/>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07D34A1-02A6-6128-E666-67857A0D0F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CF45FA-EAF2-2870-6905-CEF1C2608DCE}"/>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3051859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1B489-1E4D-C128-A616-704D833E702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57D9B9-AD51-B622-4C2D-9009E3E065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ACBE0-F647-134A-AA8F-7F4838743A1A}"/>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E7CDC28C-DED9-AB96-E1E1-7745D5D3D3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C4C9B6-0A55-5FF6-5A8C-E7DC48375553}"/>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537752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2CE89-819A-39F8-CAB0-4EAB06DC79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B50443-3180-7158-6404-DDABD6618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F11D65-656D-2730-DFA6-962C2A9B1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95A3DBBD-B584-BFE3-9075-1E9EDDD68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C17185A-87DD-D091-34CD-6F6821874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E12879-0D16-464F-A1E4-40703A3602A7}" type="slidenum">
              <a:rPr lang="en-US" smtClean="0"/>
              <a:t>‹#›</a:t>
            </a:fld>
            <a:endParaRPr lang="en-US" dirty="0"/>
          </a:p>
        </p:txBody>
      </p:sp>
    </p:spTree>
    <p:extLst>
      <p:ext uri="{BB962C8B-B14F-4D97-AF65-F5344CB8AC3E}">
        <p14:creationId xmlns:p14="http://schemas.microsoft.com/office/powerpoint/2010/main" val="809783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1/jama.1988.03410120089033" TargetMode="External"/><Relationship Id="rId13" Type="http://schemas.openxmlformats.org/officeDocument/2006/relationships/hyperlink" Target="https://doi.org/10.15171/ijhpm.2015.120" TargetMode="External"/><Relationship Id="rId3" Type="http://schemas.openxmlformats.org/officeDocument/2006/relationships/hyperlink" Target="https://doi.org/10.1186/s12889-020-09365-2" TargetMode="External"/><Relationship Id="rId7" Type="http://schemas.openxmlformats.org/officeDocument/2006/relationships/hyperlink" Target="https://doi.org/10.1136/bmjqs-2017-007175" TargetMode="External"/><Relationship Id="rId12" Type="http://schemas.openxmlformats.org/officeDocument/2006/relationships/hyperlink" Target="https://doi.org/10.1080/13603124.2021.1919320" TargetMode="External"/><Relationship Id="rId17" Type="http://schemas.openxmlformats.org/officeDocument/2006/relationships/hyperlink" Target="https://www.ncbi.nlm.nih.gov/pmc/articles/PMC8514562/" TargetMode="External"/><Relationship Id="rId2" Type="http://schemas.openxmlformats.org/officeDocument/2006/relationships/notesSlide" Target="../notesSlides/notesSlide12.xml"/><Relationship Id="rId16" Type="http://schemas.openxmlformats.org/officeDocument/2006/relationships/hyperlink" Target="https://doi.org/10.1111/1467-923X.12698" TargetMode="External"/><Relationship Id="rId1" Type="http://schemas.openxmlformats.org/officeDocument/2006/relationships/slideLayout" Target="../slideLayouts/slideLayout1.xml"/><Relationship Id="rId6" Type="http://schemas.openxmlformats.org/officeDocument/2006/relationships/hyperlink" Target="https://doi.org/10.1177/0309816816678572" TargetMode="External"/><Relationship Id="rId11" Type="http://schemas.openxmlformats.org/officeDocument/2006/relationships/hyperlink" Target="https://assets.publishing.service.gov.uk/government/uploads/system/uploads/attachment_data/file/279124/0947.pdf" TargetMode="External"/><Relationship Id="rId5" Type="http://schemas.openxmlformats.org/officeDocument/2006/relationships/hyperlink" Target="https://www.theguardian.com/society/2013/feb/06/mid-staffs-hospital-scandal-guide" TargetMode="External"/><Relationship Id="rId15" Type="http://schemas.openxmlformats.org/officeDocument/2006/relationships/hyperlink" Target="https://doi.org/10.1201/9780203735466" TargetMode="External"/><Relationship Id="rId10" Type="http://schemas.openxmlformats.org/officeDocument/2006/relationships/hyperlink" Target="https://openaccess.city.ac.uk/id/eprint/18079/" TargetMode="External"/><Relationship Id="rId4" Type="http://schemas.openxmlformats.org/officeDocument/2006/relationships/hyperlink" Target="https://doi.org/10.1111/1468-0009.12189" TargetMode="External"/><Relationship Id="rId9" Type="http://schemas.openxmlformats.org/officeDocument/2006/relationships/hyperlink" Target="https://doi.org/10.1177/1741659017726105" TargetMode="External"/><Relationship Id="rId14" Type="http://schemas.openxmlformats.org/officeDocument/2006/relationships/hyperlink" Target="https://doi.org/10.1504/ijspm.2017.0855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3052BB-E28F-CAFB-5D7A-FD7C1FF5846E}"/>
              </a:ext>
            </a:extLst>
          </p:cNvPr>
          <p:cNvSpPr/>
          <p:nvPr/>
        </p:nvSpPr>
        <p:spPr>
          <a:xfrm>
            <a:off x="0" y="0"/>
            <a:ext cx="12192000" cy="6858000"/>
          </a:xfrm>
          <a:prstGeom prst="rect">
            <a:avLst/>
          </a:prstGeom>
          <a:solidFill>
            <a:srgbClr val="3C23D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782E5CA2-8BDC-808A-6109-BA02F26BB915}"/>
              </a:ext>
            </a:extLst>
          </p:cNvPr>
          <p:cNvSpPr txBox="1"/>
          <p:nvPr/>
        </p:nvSpPr>
        <p:spPr>
          <a:xfrm>
            <a:off x="377032" y="2337621"/>
            <a:ext cx="6905511" cy="3785652"/>
          </a:xfrm>
          <a:prstGeom prst="rect">
            <a:avLst/>
          </a:prstGeom>
          <a:noFill/>
        </p:spPr>
        <p:txBody>
          <a:bodyPr wrap="square" rtlCol="0">
            <a:spAutoFit/>
          </a:bodyPr>
          <a:lstStyle/>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Student Name: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Patricia Kelly-Lambo</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Student ID:</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2215117</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Module Code: </a:t>
            </a:r>
            <a:r>
              <a:rPr lang="en-GB" sz="2800" b="1" dirty="0">
                <a:solidFill>
                  <a:schemeClr val="bg1"/>
                </a:solidFill>
                <a:latin typeface="Arial" panose="020B0604020202020204" pitchFamily="34" charset="0"/>
                <a:cs typeface="Arial" panose="020B0604020202020204" pitchFamily="34" charset="0"/>
              </a:rPr>
              <a:t>LCHS7006_LON</a:t>
            </a:r>
            <a:endParaRPr lang="en-US" sz="2800" dirty="0">
              <a:solidFill>
                <a:schemeClr val="bg1"/>
              </a:solidFill>
              <a:latin typeface="Arial" panose="020B0604020202020204" pitchFamily="34" charset="0"/>
              <a:ea typeface="Tahoma" panose="020B0604030504040204" pitchFamily="34" charset="0"/>
              <a:cs typeface="Arial" panose="020B0604020202020204" pitchFamily="34" charset="0"/>
            </a:endParaRP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Title: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Quality Assurance and Service Improvements</a:t>
            </a:r>
            <a:endParaRPr lang="en-US" sz="2800" dirty="0">
              <a:solidFill>
                <a:schemeClr val="bg1"/>
              </a:solidFill>
              <a:latin typeface="Arial" panose="020B0604020202020204" pitchFamily="34" charset="0"/>
              <a:ea typeface="Tahoma" panose="020B0604030504040204" pitchFamily="34" charset="0"/>
              <a:cs typeface="Arial" panose="020B0604020202020204" pitchFamily="34" charset="0"/>
            </a:endParaRP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Lecturer Name:</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 Dr Arif Ahmed</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Presentation Title: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The </a:t>
            </a:r>
            <a:r>
              <a:rPr lang="en-GB" sz="2800" b="1" dirty="0">
                <a:solidFill>
                  <a:schemeClr val="bg1"/>
                </a:solidFill>
                <a:latin typeface="Arial" panose="020B0604020202020204" pitchFamily="34" charset="0"/>
                <a:cs typeface="Arial" panose="020B0604020202020204" pitchFamily="34" charset="0"/>
              </a:rPr>
              <a:t>Mid Staffordshire NHS Foundation Trust Scandal</a:t>
            </a:r>
            <a:endPar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endParaRPr>
          </a:p>
          <a:p>
            <a:endParaRPr lang="en-US" sz="16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 name="Picture 9">
            <a:extLst>
              <a:ext uri="{FF2B5EF4-FFF2-40B4-BE49-F238E27FC236}">
                <a16:creationId xmlns:a16="http://schemas.microsoft.com/office/drawing/2014/main" id="{E730B74C-FAF3-9455-61EA-23E5A1529B95}"/>
              </a:ext>
            </a:extLst>
          </p:cNvPr>
          <p:cNvPicPr>
            <a:picLocks noChangeAspect="1"/>
          </p:cNvPicPr>
          <p:nvPr/>
        </p:nvPicPr>
        <p:blipFill>
          <a:blip r:embed="rId2"/>
          <a:stretch>
            <a:fillRect/>
          </a:stretch>
        </p:blipFill>
        <p:spPr>
          <a:xfrm>
            <a:off x="7621143" y="0"/>
            <a:ext cx="4570857" cy="6858000"/>
          </a:xfrm>
          <a:prstGeom prst="rect">
            <a:avLst/>
          </a:prstGeom>
        </p:spPr>
      </p:pic>
      <p:pic>
        <p:nvPicPr>
          <p:cNvPr id="3" name="Picture 2">
            <a:extLst>
              <a:ext uri="{FF2B5EF4-FFF2-40B4-BE49-F238E27FC236}">
                <a16:creationId xmlns:a16="http://schemas.microsoft.com/office/drawing/2014/main" id="{63336798-B279-A0F4-9B50-034C1AF73172}"/>
              </a:ext>
            </a:extLst>
          </p:cNvPr>
          <p:cNvPicPr>
            <a:picLocks noChangeAspect="1"/>
          </p:cNvPicPr>
          <p:nvPr/>
        </p:nvPicPr>
        <p:blipFill>
          <a:blip r:embed="rId3"/>
          <a:stretch>
            <a:fillRect/>
          </a:stretch>
        </p:blipFill>
        <p:spPr>
          <a:xfrm>
            <a:off x="377032" y="464558"/>
            <a:ext cx="2904050" cy="1485266"/>
          </a:xfrm>
          <a:prstGeom prst="rect">
            <a:avLst/>
          </a:prstGeom>
        </p:spPr>
      </p:pic>
    </p:spTree>
    <p:extLst>
      <p:ext uri="{BB962C8B-B14F-4D97-AF65-F5344CB8AC3E}">
        <p14:creationId xmlns:p14="http://schemas.microsoft.com/office/powerpoint/2010/main" val="2271562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A6142-B7AD-B51D-43BB-05ED5CA9442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623D0BD-761D-442F-02C6-461AEC0DF093}"/>
              </a:ext>
            </a:extLst>
          </p:cNvPr>
          <p:cNvPicPr>
            <a:picLocks noChangeAspect="1"/>
          </p:cNvPicPr>
          <p:nvPr/>
        </p:nvPicPr>
        <p:blipFill>
          <a:blip r:embed="rId3"/>
          <a:srcRect b="15604"/>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6F5C63C1-13A4-D137-61DA-A1C07A3E036D}"/>
              </a:ext>
            </a:extLst>
          </p:cNvPr>
          <p:cNvSpPr/>
          <p:nvPr/>
        </p:nvSpPr>
        <p:spPr>
          <a:xfrm>
            <a:off x="0" y="0"/>
            <a:ext cx="12192000" cy="6858000"/>
          </a:xfrm>
          <a:prstGeom prst="rect">
            <a:avLst/>
          </a:prstGeom>
          <a:solidFill>
            <a:schemeClr val="bg1">
              <a:alpha val="7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61225A2-7F8E-5D1D-D3FC-2082ECC51BDE}"/>
              </a:ext>
            </a:extLst>
          </p:cNvPr>
          <p:cNvSpPr txBox="1"/>
          <p:nvPr/>
        </p:nvSpPr>
        <p:spPr>
          <a:xfrm>
            <a:off x="430822" y="494436"/>
            <a:ext cx="9421837"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DECB8410-91B7-4942-5F44-34B91DD8C2CF}"/>
              </a:ext>
            </a:extLst>
          </p:cNvPr>
          <p:cNvSpPr txBox="1"/>
          <p:nvPr/>
        </p:nvSpPr>
        <p:spPr>
          <a:xfrm>
            <a:off x="430820" y="1450565"/>
            <a:ext cx="11075379" cy="2118529"/>
          </a:xfrm>
          <a:prstGeom prst="rect">
            <a:avLst/>
          </a:prstGeom>
          <a:noFill/>
        </p:spPr>
        <p:txBody>
          <a:bodyPr wrap="square" rtlCol="0">
            <a:spAutoFit/>
          </a:bodyPr>
          <a:lstStyle/>
          <a:p>
            <a:pPr algn="just">
              <a:lnSpc>
                <a:spcPct val="150000"/>
              </a:lnSpc>
            </a:pPr>
            <a:r>
              <a:rPr lang="en-US" dirty="0">
                <a:latin typeface="Arial" panose="020B0604020202020204" pitchFamily="34" charset="0"/>
                <a:ea typeface="Tahoma" panose="020B0604030504040204" pitchFamily="34" charset="0"/>
                <a:cs typeface="Arial" panose="020B0604020202020204" pitchFamily="34" charset="0"/>
              </a:rPr>
              <a:t>Healthcare systems rely on strong quality management structures to ensure patient safety and effective service delivery. Failures in governance, staffing, leadership, and regulatory oversight can lead to serious harm to patients.</a:t>
            </a:r>
          </a:p>
          <a:p>
            <a:pPr algn="just">
              <a:lnSpc>
                <a:spcPct val="150000"/>
              </a:lnSpc>
            </a:pPr>
            <a:r>
              <a:rPr lang="en-US" dirty="0">
                <a:latin typeface="Arial" panose="020B0604020202020204" pitchFamily="34" charset="0"/>
                <a:ea typeface="Tahoma" panose="020B0604030504040204" pitchFamily="34" charset="0"/>
                <a:cs typeface="Arial" panose="020B0604020202020204" pitchFamily="34" charset="0"/>
              </a:rPr>
              <a:t>This presentation analyses the </a:t>
            </a:r>
            <a:r>
              <a:rPr lang="en-US" b="1" dirty="0">
                <a:latin typeface="Arial" panose="020B0604020202020204" pitchFamily="34" charset="0"/>
                <a:ea typeface="Tahoma" panose="020B0604030504040204" pitchFamily="34" charset="0"/>
                <a:cs typeface="Arial" panose="020B0604020202020204" pitchFamily="34" charset="0"/>
              </a:rPr>
              <a:t>Mid Staffordshire NHS Foundation Trust Scandal</a:t>
            </a:r>
            <a:r>
              <a:rPr lang="en-US" dirty="0">
                <a:latin typeface="Arial" panose="020B0604020202020204" pitchFamily="34" charset="0"/>
                <a:ea typeface="Tahoma" panose="020B0604030504040204" pitchFamily="34" charset="0"/>
                <a:cs typeface="Arial" panose="020B0604020202020204" pitchFamily="34" charset="0"/>
              </a:rPr>
              <a:t>, a major healthcare failure in England.</a:t>
            </a:r>
          </a:p>
        </p:txBody>
      </p:sp>
      <p:sp>
        <p:nvSpPr>
          <p:cNvPr id="8" name="TextBox 7">
            <a:extLst>
              <a:ext uri="{FF2B5EF4-FFF2-40B4-BE49-F238E27FC236}">
                <a16:creationId xmlns:a16="http://schemas.microsoft.com/office/drawing/2014/main" id="{758B76A3-9917-5B79-6B6B-24DA5A039BAF}"/>
              </a:ext>
            </a:extLst>
          </p:cNvPr>
          <p:cNvSpPr txBox="1"/>
          <p:nvPr/>
        </p:nvSpPr>
        <p:spPr>
          <a:xfrm>
            <a:off x="430820" y="3610957"/>
            <a:ext cx="9823155" cy="3247043"/>
          </a:xfrm>
          <a:prstGeom prst="rect">
            <a:avLst/>
          </a:prstGeom>
          <a:noFill/>
        </p:spPr>
        <p:txBody>
          <a:bodyPr wrap="square" rtlCol="0">
            <a:spAutoFit/>
          </a:bodyPr>
          <a:lstStyle/>
          <a:p>
            <a:pPr>
              <a:lnSpc>
                <a:spcPct val="150000"/>
              </a:lnSpc>
            </a:pPr>
            <a:r>
              <a:rPr lang="en-US" b="1" dirty="0">
                <a:latin typeface="Arial" panose="020B0604020202020204" pitchFamily="34" charset="0"/>
                <a:ea typeface="Tahoma" panose="020B0604030504040204" pitchFamily="34" charset="0"/>
                <a:cs typeface="Arial" panose="020B0604020202020204" pitchFamily="34" charset="0"/>
              </a:rPr>
              <a:t>Objectives: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Identify root causes using the Swiss Cheese Model</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Apply healthcare quality management frameworks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Analyse policy issues contributing to failures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Examine the impact on healthcare service provision</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(Petrillo et al., 2017; Eilenberg, 2017; Chatburn et al., 2018)</a:t>
            </a:r>
            <a:endParaRPr lang="en-US" sz="1200" dirty="0">
              <a:latin typeface="Tahoma" panose="020B0604030504040204" pitchFamily="34" charset="0"/>
              <a:ea typeface="Tahoma" panose="020B0604030504040204" pitchFamily="34" charset="0"/>
              <a:cs typeface="Tahoma" panose="020B0604030504040204" pitchFamily="34" charset="0"/>
            </a:endParaRPr>
          </a:p>
          <a:p>
            <a:endPar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63705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83ABD-A984-8FF6-799B-D6A6E6B8069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5AEEADC-2205-3F29-FFC4-362B943F7133}"/>
              </a:ext>
            </a:extLst>
          </p:cNvPr>
          <p:cNvSpPr/>
          <p:nvPr/>
        </p:nvSpPr>
        <p:spPr>
          <a:xfrm>
            <a:off x="7051430" y="0"/>
            <a:ext cx="5140569" cy="6858000"/>
          </a:xfrm>
          <a:prstGeom prst="rect">
            <a:avLst/>
          </a:prstGeom>
          <a:solidFill>
            <a:srgbClr val="8DB4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4E6BC80-8F5C-8EAD-1A65-4D31034E8EE7}"/>
              </a:ext>
            </a:extLst>
          </p:cNvPr>
          <p:cNvSpPr txBox="1"/>
          <p:nvPr/>
        </p:nvSpPr>
        <p:spPr>
          <a:xfrm>
            <a:off x="343736" y="148455"/>
            <a:ext cx="7163231"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Overview of the Case Study</a:t>
            </a:r>
          </a:p>
        </p:txBody>
      </p:sp>
      <p:sp>
        <p:nvSpPr>
          <p:cNvPr id="7" name="TextBox 6">
            <a:extLst>
              <a:ext uri="{FF2B5EF4-FFF2-40B4-BE49-F238E27FC236}">
                <a16:creationId xmlns:a16="http://schemas.microsoft.com/office/drawing/2014/main" id="{A78AA6E2-B193-AA7D-58D7-84C8FA2696EF}"/>
              </a:ext>
            </a:extLst>
          </p:cNvPr>
          <p:cNvSpPr txBox="1"/>
          <p:nvPr/>
        </p:nvSpPr>
        <p:spPr>
          <a:xfrm>
            <a:off x="441292" y="943241"/>
            <a:ext cx="6365633" cy="5632311"/>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Mid Staffordshire scandal occurred at Stafford Hospital in England between 2005 and 2009.</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Investigations found widespread failures in patient care, including neglect, poor nursing standards, and inadequate clinical monitoring.</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public inquiry led by Robert Francis concluded that hundreds of patients suffered avoidable harm.</a:t>
            </a:r>
          </a:p>
          <a:p>
            <a:pPr>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Between 400 and 1,200 excess deaths were linked to poor care at the hospital (Francis, 2013; Atkins et al., 2020). </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inquiry revealed systemic failures in leadership, governance, and quality assurance across the healthcare system (</a:t>
            </a:r>
            <a:r>
              <a:rPr lang="en-GB" dirty="0">
                <a:latin typeface="Arial" panose="020B0604020202020204" pitchFamily="34" charset="0"/>
                <a:cs typeface="Arial" panose="020B0604020202020204" pitchFamily="34" charset="0"/>
              </a:rPr>
              <a:t>Eilenberg, 2017)</a:t>
            </a:r>
            <a:r>
              <a:rPr lang="en-US" dirty="0">
                <a:latin typeface="Arial" panose="020B0604020202020204" pitchFamily="34" charset="0"/>
                <a:ea typeface="Tahoma" panose="020B0604030504040204" pitchFamily="34" charset="0"/>
                <a:cs typeface="Arial" panose="020B0604020202020204" pitchFamily="34" charset="0"/>
              </a:rPr>
              <a:t>.</a:t>
            </a:r>
          </a:p>
          <a:p>
            <a:endParaRPr lang="en-US" dirty="0">
              <a:latin typeface="Arial" panose="020B0604020202020204" pitchFamily="34" charset="0"/>
              <a:ea typeface="Tahoma" panose="020B0604030504040204" pitchFamily="34" charset="0"/>
              <a:cs typeface="Arial" panose="020B0604020202020204" pitchFamily="34" charset="0"/>
            </a:endParaRPr>
          </a:p>
          <a:p>
            <a:r>
              <a:rPr lang="en-US" dirty="0">
                <a:latin typeface="Arial" panose="020B0604020202020204" pitchFamily="34" charset="0"/>
                <a:ea typeface="Tahoma" panose="020B0604030504040204" pitchFamily="34" charset="0"/>
                <a:cs typeface="Arial" panose="020B0604020202020204" pitchFamily="34" charset="0"/>
              </a:rPr>
              <a:t>(Mannion and Davies, 2015; </a:t>
            </a:r>
            <a:r>
              <a:rPr lang="en-GB" dirty="0">
                <a:latin typeface="Arial" panose="020B0604020202020204" pitchFamily="34" charset="0"/>
                <a:cs typeface="Arial" panose="020B0604020202020204" pitchFamily="34" charset="0"/>
              </a:rPr>
              <a:t>Campbell, 2013; </a:t>
            </a:r>
            <a:r>
              <a:rPr lang="en-US" dirty="0">
                <a:latin typeface="Arial" panose="020B0604020202020204" pitchFamily="34" charset="0"/>
                <a:cs typeface="Arial" panose="020B0604020202020204" pitchFamily="34" charset="0"/>
              </a:rPr>
              <a:t>Smith and Chambers, 2019</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ea typeface="Tahoma" panose="020B060403050404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70129056-A3B0-2C6A-5F1D-73107F66FEDE}"/>
              </a:ext>
            </a:extLst>
          </p:cNvPr>
          <p:cNvGrpSpPr/>
          <p:nvPr/>
        </p:nvGrpSpPr>
        <p:grpSpPr>
          <a:xfrm>
            <a:off x="7290503" y="576776"/>
            <a:ext cx="4662422" cy="5704449"/>
            <a:chOff x="7288825" y="634805"/>
            <a:chExt cx="4662422" cy="5704449"/>
          </a:xfrm>
        </p:grpSpPr>
        <p:pic>
          <p:nvPicPr>
            <p:cNvPr id="1028" name="Picture 4" descr="Mid Staffs NHS trust charged over deaths of four patients | Mid  Staffordshire NHS Trust | The Guardian">
              <a:extLst>
                <a:ext uri="{FF2B5EF4-FFF2-40B4-BE49-F238E27FC236}">
                  <a16:creationId xmlns:a16="http://schemas.microsoft.com/office/drawing/2014/main" id="{37DB3359-377E-A7AE-EAA5-DD09A38F32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825" y="634805"/>
              <a:ext cx="4656991" cy="279419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No one to be prosecuted' over Mid-Staffs scandal">
              <a:extLst>
                <a:ext uri="{FF2B5EF4-FFF2-40B4-BE49-F238E27FC236}">
                  <a16:creationId xmlns:a16="http://schemas.microsoft.com/office/drawing/2014/main" id="{B22949F9-18C6-5ACB-61AF-25E5611C4C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825" y="3429000"/>
              <a:ext cx="4662422" cy="291025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86965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7C0F9-5958-0039-98EA-548AD19EB39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1ED4E11-DAAE-F2DE-6FBB-89F62358558D}"/>
              </a:ext>
            </a:extLst>
          </p:cNvPr>
          <p:cNvSpPr txBox="1"/>
          <p:nvPr/>
        </p:nvSpPr>
        <p:spPr>
          <a:xfrm>
            <a:off x="430822" y="494436"/>
            <a:ext cx="5205047"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Key Quality Failures</a:t>
            </a:r>
          </a:p>
        </p:txBody>
      </p:sp>
      <p:grpSp>
        <p:nvGrpSpPr>
          <p:cNvPr id="3" name="Group 2">
            <a:extLst>
              <a:ext uri="{FF2B5EF4-FFF2-40B4-BE49-F238E27FC236}">
                <a16:creationId xmlns:a16="http://schemas.microsoft.com/office/drawing/2014/main" id="{90271496-A625-70F8-4431-F55F64A4E59A}"/>
              </a:ext>
            </a:extLst>
          </p:cNvPr>
          <p:cNvGrpSpPr/>
          <p:nvPr/>
        </p:nvGrpSpPr>
        <p:grpSpPr>
          <a:xfrm>
            <a:off x="385175" y="1909688"/>
            <a:ext cx="11421650" cy="2227971"/>
            <a:chOff x="430824" y="2595488"/>
            <a:chExt cx="11421650" cy="3340616"/>
          </a:xfrm>
          <a:solidFill>
            <a:srgbClr val="E0EBFF"/>
          </a:solidFill>
        </p:grpSpPr>
        <p:sp>
          <p:nvSpPr>
            <p:cNvPr id="5" name="Rectangle: Rounded Corners 4">
              <a:extLst>
                <a:ext uri="{FF2B5EF4-FFF2-40B4-BE49-F238E27FC236}">
                  <a16:creationId xmlns:a16="http://schemas.microsoft.com/office/drawing/2014/main" id="{7153C276-B051-6C09-6864-4A5BD406E136}"/>
                </a:ext>
              </a:extLst>
            </p:cNvPr>
            <p:cNvSpPr/>
            <p:nvPr/>
          </p:nvSpPr>
          <p:spPr>
            <a:xfrm>
              <a:off x="430824"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AF07AB21-4ECB-4611-A803-569AC12E18B4}"/>
                </a:ext>
              </a:extLst>
            </p:cNvPr>
            <p:cNvSpPr/>
            <p:nvPr/>
          </p:nvSpPr>
          <p:spPr>
            <a:xfrm>
              <a:off x="2757335"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Rounded Corners 9">
              <a:extLst>
                <a:ext uri="{FF2B5EF4-FFF2-40B4-BE49-F238E27FC236}">
                  <a16:creationId xmlns:a16="http://schemas.microsoft.com/office/drawing/2014/main" id="{562D23C6-06CC-3AD4-DBF0-3DFE55C1DEEB}"/>
                </a:ext>
              </a:extLst>
            </p:cNvPr>
            <p:cNvSpPr/>
            <p:nvPr/>
          </p:nvSpPr>
          <p:spPr>
            <a:xfrm>
              <a:off x="5083846"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Rounded Corners 10">
              <a:extLst>
                <a:ext uri="{FF2B5EF4-FFF2-40B4-BE49-F238E27FC236}">
                  <a16:creationId xmlns:a16="http://schemas.microsoft.com/office/drawing/2014/main" id="{F83DA1A5-819B-70CD-7ADA-E2291562A288}"/>
                </a:ext>
              </a:extLst>
            </p:cNvPr>
            <p:cNvSpPr/>
            <p:nvPr/>
          </p:nvSpPr>
          <p:spPr>
            <a:xfrm>
              <a:off x="7410357"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Rounded Corners 11">
              <a:extLst>
                <a:ext uri="{FF2B5EF4-FFF2-40B4-BE49-F238E27FC236}">
                  <a16:creationId xmlns:a16="http://schemas.microsoft.com/office/drawing/2014/main" id="{2D299314-BD5D-BE17-CBF8-8B5CD9E10D26}"/>
                </a:ext>
              </a:extLst>
            </p:cNvPr>
            <p:cNvSpPr/>
            <p:nvPr/>
          </p:nvSpPr>
          <p:spPr>
            <a:xfrm>
              <a:off x="9736868"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TextBox 12">
            <a:extLst>
              <a:ext uri="{FF2B5EF4-FFF2-40B4-BE49-F238E27FC236}">
                <a16:creationId xmlns:a16="http://schemas.microsoft.com/office/drawing/2014/main" id="{86FBB0C5-C4C0-D3B6-EDAE-FC87F019CCA6}"/>
              </a:ext>
            </a:extLst>
          </p:cNvPr>
          <p:cNvSpPr txBox="1"/>
          <p:nvPr/>
        </p:nvSpPr>
        <p:spPr>
          <a:xfrm>
            <a:off x="558830" y="2943686"/>
            <a:ext cx="1768295" cy="1015663"/>
          </a:xfrm>
          <a:prstGeom prst="rect">
            <a:avLst/>
          </a:prstGeom>
          <a:noFill/>
        </p:spPr>
        <p:txBody>
          <a:bodyPr wrap="square" rtlCol="0">
            <a:spAutoFit/>
          </a:bodyPr>
          <a:lstStyle/>
          <a:p>
            <a:pPr algn="ctr">
              <a:buClr>
                <a:srgbClr val="3C23D7"/>
              </a:buClr>
            </a:pPr>
            <a:r>
              <a:rPr lang="en-US" sz="2000"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Severe nursing shortages</a:t>
            </a:r>
          </a:p>
        </p:txBody>
      </p:sp>
      <p:sp>
        <p:nvSpPr>
          <p:cNvPr id="14" name="TextBox 13">
            <a:extLst>
              <a:ext uri="{FF2B5EF4-FFF2-40B4-BE49-F238E27FC236}">
                <a16:creationId xmlns:a16="http://schemas.microsoft.com/office/drawing/2014/main" id="{5DE4A0C9-2359-4B82-A34F-3E322FF4D0D3}"/>
              </a:ext>
            </a:extLst>
          </p:cNvPr>
          <p:cNvSpPr txBox="1"/>
          <p:nvPr/>
        </p:nvSpPr>
        <p:spPr>
          <a:xfrm>
            <a:off x="2885341" y="2943686"/>
            <a:ext cx="1768295" cy="923330"/>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Poor clinical leadership and governance</a:t>
            </a:r>
          </a:p>
        </p:txBody>
      </p:sp>
      <p:sp>
        <p:nvSpPr>
          <p:cNvPr id="15" name="TextBox 14">
            <a:extLst>
              <a:ext uri="{FF2B5EF4-FFF2-40B4-BE49-F238E27FC236}">
                <a16:creationId xmlns:a16="http://schemas.microsoft.com/office/drawing/2014/main" id="{06864F3F-8BF2-513A-BD54-D731CCF7AFA5}"/>
              </a:ext>
            </a:extLst>
          </p:cNvPr>
          <p:cNvSpPr txBox="1"/>
          <p:nvPr/>
        </p:nvSpPr>
        <p:spPr>
          <a:xfrm>
            <a:off x="5149360" y="2943686"/>
            <a:ext cx="1893278" cy="1200329"/>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Failure to respond to patient complaints</a:t>
            </a:r>
          </a:p>
        </p:txBody>
      </p:sp>
      <p:sp>
        <p:nvSpPr>
          <p:cNvPr id="16" name="TextBox 15">
            <a:extLst>
              <a:ext uri="{FF2B5EF4-FFF2-40B4-BE49-F238E27FC236}">
                <a16:creationId xmlns:a16="http://schemas.microsoft.com/office/drawing/2014/main" id="{FF64BBDD-C920-45CE-2E98-C1E7141D754E}"/>
              </a:ext>
            </a:extLst>
          </p:cNvPr>
          <p:cNvSpPr txBox="1"/>
          <p:nvPr/>
        </p:nvSpPr>
        <p:spPr>
          <a:xfrm>
            <a:off x="7538363" y="2943686"/>
            <a:ext cx="1768295" cy="1200329"/>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Lack of transparency and accountability</a:t>
            </a:r>
          </a:p>
        </p:txBody>
      </p:sp>
      <p:sp>
        <p:nvSpPr>
          <p:cNvPr id="17" name="TextBox 16">
            <a:extLst>
              <a:ext uri="{FF2B5EF4-FFF2-40B4-BE49-F238E27FC236}">
                <a16:creationId xmlns:a16="http://schemas.microsoft.com/office/drawing/2014/main" id="{98916DF4-F382-DEC3-A02B-53C0B076CB3C}"/>
              </a:ext>
            </a:extLst>
          </p:cNvPr>
          <p:cNvSpPr txBox="1"/>
          <p:nvPr/>
        </p:nvSpPr>
        <p:spPr>
          <a:xfrm>
            <a:off x="9864874" y="2943686"/>
            <a:ext cx="1768295" cy="923330"/>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Weak incident reporting systems</a:t>
            </a:r>
          </a:p>
        </p:txBody>
      </p:sp>
      <p:sp>
        <p:nvSpPr>
          <p:cNvPr id="18" name="TextBox 17">
            <a:extLst>
              <a:ext uri="{FF2B5EF4-FFF2-40B4-BE49-F238E27FC236}">
                <a16:creationId xmlns:a16="http://schemas.microsoft.com/office/drawing/2014/main" id="{5A5F3C19-8A5E-B307-C91A-8FCFF12FD7B0}"/>
              </a:ext>
            </a:extLst>
          </p:cNvPr>
          <p:cNvSpPr txBox="1"/>
          <p:nvPr/>
        </p:nvSpPr>
        <p:spPr>
          <a:xfrm>
            <a:off x="430822" y="1355951"/>
            <a:ext cx="6611816" cy="646331"/>
          </a:xfrm>
          <a:prstGeom prst="rect">
            <a:avLst/>
          </a:prstGeom>
          <a:noFill/>
        </p:spPr>
        <p:txBody>
          <a:bodyPr wrap="square" rtlCol="0">
            <a:spAutoFit/>
          </a:bodyPr>
          <a:lstStyle/>
          <a:p>
            <a:pPr>
              <a:buClr>
                <a:srgbClr val="3C23D7"/>
              </a:buClr>
            </a:pPr>
            <a:r>
              <a:rPr lang="en-US" b="1"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The inquiry identified several major failures in care delivery:</a:t>
            </a:r>
          </a:p>
        </p:txBody>
      </p:sp>
      <p:sp>
        <p:nvSpPr>
          <p:cNvPr id="19" name="TextBox 18">
            <a:extLst>
              <a:ext uri="{FF2B5EF4-FFF2-40B4-BE49-F238E27FC236}">
                <a16:creationId xmlns:a16="http://schemas.microsoft.com/office/drawing/2014/main" id="{506B5A97-7FE0-6505-8835-DFC341432A08}"/>
              </a:ext>
            </a:extLst>
          </p:cNvPr>
          <p:cNvSpPr txBox="1"/>
          <p:nvPr/>
        </p:nvSpPr>
        <p:spPr>
          <a:xfrm>
            <a:off x="371787" y="4516641"/>
            <a:ext cx="11261382" cy="1703030"/>
          </a:xfrm>
          <a:prstGeom prst="rect">
            <a:avLst/>
          </a:prstGeom>
          <a:noFill/>
        </p:spPr>
        <p:txBody>
          <a:bodyPr wrap="square" rtlCol="0">
            <a:spAutoFit/>
          </a:bodyPr>
          <a:lstStyle/>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Patients experienced neglect such as lack of food, hydration, and hygiene support (Francis, 2013; </a:t>
            </a:r>
            <a:r>
              <a:rPr lang="en-GB" dirty="0">
                <a:latin typeface="Arial" panose="020B0604020202020204" pitchFamily="34" charset="0"/>
                <a:cs typeface="Arial" panose="020B0604020202020204" pitchFamily="34" charset="0"/>
              </a:rPr>
              <a:t>(Harris, Azorín and Jones, 2021)</a:t>
            </a:r>
            <a:r>
              <a:rPr lang="en-US" dirty="0">
                <a:latin typeface="Arial" panose="020B0604020202020204" pitchFamily="34" charset="0"/>
                <a:ea typeface="Tahoma" panose="020B0604030504040204" pitchFamily="34" charset="0"/>
                <a:cs typeface="Arial" panose="020B0604020202020204" pitchFamily="34" charset="0"/>
              </a:rPr>
              <a:t>. </a:t>
            </a: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organisational culture prioritised financial targets and performance indicators over patient safety (Mannion and Davies, 2015;</a:t>
            </a:r>
            <a:r>
              <a:rPr lang="en-GB" dirty="0">
                <a:latin typeface="Arial" panose="020B0604020202020204" pitchFamily="34" charset="0"/>
                <a:cs typeface="Arial" panose="020B0604020202020204" pitchFamily="34" charset="0"/>
              </a:rPr>
              <a:t> Carter and Kline, 2016</a:t>
            </a:r>
            <a:r>
              <a:rPr lang="en-US" dirty="0">
                <a:latin typeface="Arial" panose="020B0604020202020204" pitchFamily="34" charset="0"/>
                <a:ea typeface="Tahoma" panose="020B0604030504040204" pitchFamily="34" charset="0"/>
                <a:cs typeface="Arial" panose="020B0604020202020204" pitchFamily="34" charset="0"/>
              </a:rPr>
              <a:t>; Chatburn et al., 2018).</a:t>
            </a:r>
          </a:p>
        </p:txBody>
      </p:sp>
      <p:pic>
        <p:nvPicPr>
          <p:cNvPr id="23" name="Picture 22">
            <a:extLst>
              <a:ext uri="{FF2B5EF4-FFF2-40B4-BE49-F238E27FC236}">
                <a16:creationId xmlns:a16="http://schemas.microsoft.com/office/drawing/2014/main" id="{2FE0A151-0FCC-379A-846E-B4F62ED018C2}"/>
              </a:ext>
            </a:extLst>
          </p:cNvPr>
          <p:cNvPicPr>
            <a:picLocks noChangeAspect="1"/>
          </p:cNvPicPr>
          <p:nvPr/>
        </p:nvPicPr>
        <p:blipFill>
          <a:blip r:embed="rId3"/>
          <a:stretch>
            <a:fillRect/>
          </a:stretch>
        </p:blipFill>
        <p:spPr>
          <a:xfrm>
            <a:off x="1150589" y="2150830"/>
            <a:ext cx="584776" cy="584776"/>
          </a:xfrm>
          <a:prstGeom prst="rect">
            <a:avLst/>
          </a:prstGeom>
        </p:spPr>
      </p:pic>
      <p:pic>
        <p:nvPicPr>
          <p:cNvPr id="21" name="Picture 20">
            <a:extLst>
              <a:ext uri="{FF2B5EF4-FFF2-40B4-BE49-F238E27FC236}">
                <a16:creationId xmlns:a16="http://schemas.microsoft.com/office/drawing/2014/main" id="{C7592FF3-BABF-2090-840F-0A27F6244F9F}"/>
              </a:ext>
            </a:extLst>
          </p:cNvPr>
          <p:cNvPicPr>
            <a:picLocks noChangeAspect="1"/>
          </p:cNvPicPr>
          <p:nvPr/>
        </p:nvPicPr>
        <p:blipFill>
          <a:blip r:embed="rId4"/>
          <a:stretch>
            <a:fillRect/>
          </a:stretch>
        </p:blipFill>
        <p:spPr>
          <a:xfrm>
            <a:off x="1119353" y="2296438"/>
            <a:ext cx="647248" cy="647248"/>
          </a:xfrm>
          <a:prstGeom prst="rect">
            <a:avLst/>
          </a:prstGeom>
        </p:spPr>
      </p:pic>
      <p:pic>
        <p:nvPicPr>
          <p:cNvPr id="25" name="Picture 24">
            <a:extLst>
              <a:ext uri="{FF2B5EF4-FFF2-40B4-BE49-F238E27FC236}">
                <a16:creationId xmlns:a16="http://schemas.microsoft.com/office/drawing/2014/main" id="{E0884F13-5438-CDAB-902D-A77CB0415403}"/>
              </a:ext>
            </a:extLst>
          </p:cNvPr>
          <p:cNvPicPr>
            <a:picLocks noChangeAspect="1"/>
          </p:cNvPicPr>
          <p:nvPr/>
        </p:nvPicPr>
        <p:blipFill>
          <a:blip r:embed="rId5"/>
          <a:stretch>
            <a:fillRect/>
          </a:stretch>
        </p:blipFill>
        <p:spPr>
          <a:xfrm>
            <a:off x="3378711" y="2174765"/>
            <a:ext cx="716038" cy="716038"/>
          </a:xfrm>
          <a:prstGeom prst="rect">
            <a:avLst/>
          </a:prstGeom>
        </p:spPr>
      </p:pic>
      <p:pic>
        <p:nvPicPr>
          <p:cNvPr id="27" name="Picture 26">
            <a:extLst>
              <a:ext uri="{FF2B5EF4-FFF2-40B4-BE49-F238E27FC236}">
                <a16:creationId xmlns:a16="http://schemas.microsoft.com/office/drawing/2014/main" id="{84702880-B24C-0EF2-7739-339FE85A232E}"/>
              </a:ext>
            </a:extLst>
          </p:cNvPr>
          <p:cNvPicPr>
            <a:picLocks noChangeAspect="1"/>
          </p:cNvPicPr>
          <p:nvPr/>
        </p:nvPicPr>
        <p:blipFill>
          <a:blip r:embed="rId6"/>
          <a:stretch>
            <a:fillRect/>
          </a:stretch>
        </p:blipFill>
        <p:spPr>
          <a:xfrm>
            <a:off x="5789503" y="2223103"/>
            <a:ext cx="612992" cy="612992"/>
          </a:xfrm>
          <a:prstGeom prst="rect">
            <a:avLst/>
          </a:prstGeom>
        </p:spPr>
      </p:pic>
      <p:pic>
        <p:nvPicPr>
          <p:cNvPr id="29" name="Picture 28">
            <a:extLst>
              <a:ext uri="{FF2B5EF4-FFF2-40B4-BE49-F238E27FC236}">
                <a16:creationId xmlns:a16="http://schemas.microsoft.com/office/drawing/2014/main" id="{D365D464-C7F6-67C4-60DA-C5F48D5EFDB7}"/>
              </a:ext>
            </a:extLst>
          </p:cNvPr>
          <p:cNvPicPr>
            <a:picLocks noChangeAspect="1"/>
          </p:cNvPicPr>
          <p:nvPr/>
        </p:nvPicPr>
        <p:blipFill>
          <a:blip r:embed="rId7"/>
          <a:stretch>
            <a:fillRect/>
          </a:stretch>
        </p:blipFill>
        <p:spPr>
          <a:xfrm>
            <a:off x="8027331" y="2190694"/>
            <a:ext cx="700109" cy="700109"/>
          </a:xfrm>
          <a:prstGeom prst="rect">
            <a:avLst/>
          </a:prstGeom>
        </p:spPr>
      </p:pic>
      <p:pic>
        <p:nvPicPr>
          <p:cNvPr id="31" name="Picture 30">
            <a:extLst>
              <a:ext uri="{FF2B5EF4-FFF2-40B4-BE49-F238E27FC236}">
                <a16:creationId xmlns:a16="http://schemas.microsoft.com/office/drawing/2014/main" id="{823F264D-3E1D-BB7E-441D-0CD60AE69BD0}"/>
              </a:ext>
            </a:extLst>
          </p:cNvPr>
          <p:cNvPicPr>
            <a:picLocks noChangeAspect="1"/>
          </p:cNvPicPr>
          <p:nvPr/>
        </p:nvPicPr>
        <p:blipFill>
          <a:blip r:embed="rId8"/>
          <a:stretch>
            <a:fillRect/>
          </a:stretch>
        </p:blipFill>
        <p:spPr>
          <a:xfrm>
            <a:off x="10330677" y="2148833"/>
            <a:ext cx="741970" cy="741970"/>
          </a:xfrm>
          <a:prstGeom prst="rect">
            <a:avLst/>
          </a:prstGeom>
        </p:spPr>
      </p:pic>
    </p:spTree>
    <p:extLst>
      <p:ext uri="{BB962C8B-B14F-4D97-AF65-F5344CB8AC3E}">
        <p14:creationId xmlns:p14="http://schemas.microsoft.com/office/powerpoint/2010/main" val="1967193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3B125-6AFD-CB67-6EAE-30A698441F39}"/>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6F1568D-0429-357A-6DE1-DC36862F30F9}"/>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Systems-Based Safety Model</a:t>
            </a:r>
          </a:p>
        </p:txBody>
      </p:sp>
      <p:sp>
        <p:nvSpPr>
          <p:cNvPr id="18" name="TextBox 17">
            <a:extLst>
              <a:ext uri="{FF2B5EF4-FFF2-40B4-BE49-F238E27FC236}">
                <a16:creationId xmlns:a16="http://schemas.microsoft.com/office/drawing/2014/main" id="{E57FB2FB-26BB-87F7-EFF8-E1659EC96487}"/>
              </a:ext>
            </a:extLst>
          </p:cNvPr>
          <p:cNvSpPr txBox="1"/>
          <p:nvPr/>
        </p:nvSpPr>
        <p:spPr>
          <a:xfrm>
            <a:off x="430822" y="1355951"/>
            <a:ext cx="10247338" cy="1477328"/>
          </a:xfrm>
          <a:prstGeom prst="rect">
            <a:avLst/>
          </a:prstGeom>
          <a:noFill/>
        </p:spPr>
        <p:txBody>
          <a:bodyPr wrap="square" rtlCol="0">
            <a:spAutoFit/>
          </a:bodyPr>
          <a:lstStyle/>
          <a:p>
            <a:pPr>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Healthcare safety failures can be understood using </a:t>
            </a:r>
            <a:r>
              <a:rPr lang="en-US" b="1" dirty="0">
                <a:latin typeface="Arial" panose="020B0604020202020204" pitchFamily="34" charset="0"/>
                <a:ea typeface="Tahoma" panose="020B0604030504040204" pitchFamily="34" charset="0"/>
                <a:cs typeface="Arial" panose="020B0604020202020204" pitchFamily="34" charset="0"/>
              </a:rPr>
              <a:t>the Swiss Cheese Model </a:t>
            </a:r>
            <a:r>
              <a:rPr lang="en-GB" dirty="0">
                <a:latin typeface="Arial" panose="020B0604020202020204" pitchFamily="34" charset="0"/>
                <a:cs typeface="Arial" panose="020B0604020202020204" pitchFamily="34" charset="0"/>
              </a:rPr>
              <a:t>(Wiegmann et al., 2022)</a:t>
            </a:r>
            <a:r>
              <a:rPr lang="en-US" dirty="0">
                <a:latin typeface="Arial" panose="020B0604020202020204" pitchFamily="34" charset="0"/>
                <a:ea typeface="Tahoma" panose="020B0604030504040204" pitchFamily="34" charset="0"/>
                <a:cs typeface="Arial" panose="020B0604020202020204" pitchFamily="34" charset="0"/>
              </a:rPr>
              <a:t>.</a:t>
            </a:r>
          </a:p>
          <a:p>
            <a:pPr>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model as seen below explains that accidents occur when multiple layers of </a:t>
            </a:r>
            <a:r>
              <a:rPr lang="en-GB" noProof="0" dirty="0">
                <a:latin typeface="Arial" panose="020B0604020202020204" pitchFamily="34" charset="0"/>
                <a:ea typeface="Tahoma" panose="020B0604030504040204" pitchFamily="34" charset="0"/>
                <a:cs typeface="Arial" panose="020B0604020202020204" pitchFamily="34" charset="0"/>
              </a:rPr>
              <a:t>defence</a:t>
            </a:r>
            <a:r>
              <a:rPr lang="en-US" dirty="0">
                <a:latin typeface="Arial" panose="020B0604020202020204" pitchFamily="34" charset="0"/>
                <a:ea typeface="Tahoma" panose="020B0604030504040204" pitchFamily="34" charset="0"/>
                <a:cs typeface="Arial" panose="020B0604020202020204" pitchFamily="34" charset="0"/>
              </a:rPr>
              <a:t> fail simultaneously.</a:t>
            </a:r>
          </a:p>
        </p:txBody>
      </p:sp>
      <p:pic>
        <p:nvPicPr>
          <p:cNvPr id="2" name="Picture 1">
            <a:extLst>
              <a:ext uri="{FF2B5EF4-FFF2-40B4-BE49-F238E27FC236}">
                <a16:creationId xmlns:a16="http://schemas.microsoft.com/office/drawing/2014/main" id="{F00F413A-B413-6E62-850B-61CA8161CD3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686" t="6250" r="5609" b="15866"/>
          <a:stretch/>
        </p:blipFill>
        <p:spPr bwMode="auto">
          <a:xfrm>
            <a:off x="3183361" y="2617316"/>
            <a:ext cx="5825277" cy="3334611"/>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C846BDB-87AE-1D08-714C-1B5DED1BB729}"/>
              </a:ext>
            </a:extLst>
          </p:cNvPr>
          <p:cNvSpPr txBox="1"/>
          <p:nvPr/>
        </p:nvSpPr>
        <p:spPr>
          <a:xfrm>
            <a:off x="430822" y="5951927"/>
            <a:ext cx="10247338" cy="646331"/>
          </a:xfrm>
          <a:prstGeom prst="rect">
            <a:avLst/>
          </a:prstGeom>
          <a:noFill/>
        </p:spPr>
        <p:txBody>
          <a:bodyPr wrap="square" rtlCol="0">
            <a:spAutoFit/>
          </a:bodyPr>
          <a:lstStyle/>
          <a:p>
            <a:pPr>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These aligned weaknesses allowed unsafe care to persist for years (Petrillo et al., 2017; Chatburn et al., 2018).</a:t>
            </a:r>
          </a:p>
        </p:txBody>
      </p:sp>
    </p:spTree>
    <p:extLst>
      <p:ext uri="{BB962C8B-B14F-4D97-AF65-F5344CB8AC3E}">
        <p14:creationId xmlns:p14="http://schemas.microsoft.com/office/powerpoint/2010/main" val="3095040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596F0-736E-BACD-B606-AFCD41AD721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82642ED-71FC-C1D8-AEEF-B142DF1ACA2E}"/>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Root Causes of the Failures</a:t>
            </a:r>
          </a:p>
        </p:txBody>
      </p:sp>
      <p:sp>
        <p:nvSpPr>
          <p:cNvPr id="18" name="TextBox 17">
            <a:extLst>
              <a:ext uri="{FF2B5EF4-FFF2-40B4-BE49-F238E27FC236}">
                <a16:creationId xmlns:a16="http://schemas.microsoft.com/office/drawing/2014/main" id="{57C7E221-4FAE-8C3E-5740-CDB50B080C1C}"/>
              </a:ext>
            </a:extLst>
          </p:cNvPr>
          <p:cNvSpPr txBox="1"/>
          <p:nvPr/>
        </p:nvSpPr>
        <p:spPr>
          <a:xfrm>
            <a:off x="430822" y="1355951"/>
            <a:ext cx="11140692" cy="5442516"/>
          </a:xfrm>
          <a:prstGeom prst="rect">
            <a:avLst/>
          </a:prstGeom>
          <a:noFill/>
        </p:spPr>
        <p:txBody>
          <a:bodyPr wrap="square" rtlCol="0">
            <a:spAutoFit/>
          </a:bodyPr>
          <a:lstStyle/>
          <a:p>
            <a:pPr>
              <a:lnSpc>
                <a:spcPct val="150000"/>
              </a:lnSpc>
              <a:buClr>
                <a:srgbClr val="3C23D7"/>
              </a:buClr>
            </a:pPr>
            <a:r>
              <a:rPr lang="en-US" b="1" dirty="0">
                <a:latin typeface="Arial" panose="020B0604020202020204" pitchFamily="34" charset="0"/>
                <a:ea typeface="Tahoma" panose="020B0604030504040204" pitchFamily="34" charset="0"/>
                <a:cs typeface="Arial" panose="020B0604020202020204" pitchFamily="34" charset="0"/>
              </a:rPr>
              <a:t>Key root causes identified in the inquiry included:</a:t>
            </a: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Chronic understaffing of nurses</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Cost-cutting measures to achieve financial targets</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Poor leadership and organisational culture</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Failure to learn from complaints and incidents</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Lack of staff empowerment to raise concerns</a:t>
            </a:r>
          </a:p>
          <a:p>
            <a:pPr>
              <a:lnSpc>
                <a:spcPct val="150000"/>
              </a:lnSpc>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Francis inquiry found staffing shortages were a major contributor to unsafe care (Francis, 2013). </a:t>
            </a: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Fear of disciplinary action discouraged staff from reporting concerns (Atkins et al., 2020).</a:t>
            </a:r>
          </a:p>
        </p:txBody>
      </p:sp>
    </p:spTree>
    <p:extLst>
      <p:ext uri="{BB962C8B-B14F-4D97-AF65-F5344CB8AC3E}">
        <p14:creationId xmlns:p14="http://schemas.microsoft.com/office/powerpoint/2010/main" val="177018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9D8D9-57D0-18B3-4D2C-28B1A0284B7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FE822F28-B1E5-7291-DB70-002199A730BA}"/>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Root Cause Analysis</a:t>
            </a:r>
          </a:p>
        </p:txBody>
      </p:sp>
      <p:sp>
        <p:nvSpPr>
          <p:cNvPr id="18" name="TextBox 17">
            <a:extLst>
              <a:ext uri="{FF2B5EF4-FFF2-40B4-BE49-F238E27FC236}">
                <a16:creationId xmlns:a16="http://schemas.microsoft.com/office/drawing/2014/main" id="{D570762E-6D71-A05B-4ADE-72C683F7EB79}"/>
              </a:ext>
            </a:extLst>
          </p:cNvPr>
          <p:cNvSpPr txBox="1"/>
          <p:nvPr/>
        </p:nvSpPr>
        <p:spPr>
          <a:xfrm>
            <a:off x="430822" y="1355951"/>
            <a:ext cx="10247338" cy="4493538"/>
          </a:xfrm>
          <a:prstGeom prst="rect">
            <a:avLst/>
          </a:prstGeom>
          <a:noFill/>
        </p:spPr>
        <p:txBody>
          <a:bodyPr wrap="square" rtlCol="0">
            <a:spAutoFit/>
          </a:bodyPr>
          <a:lstStyle/>
          <a:p>
            <a:pPr>
              <a:lnSpc>
                <a:spcPct val="150000"/>
              </a:lnSpc>
              <a:buClr>
                <a:srgbClr val="3C23D7"/>
              </a:buClr>
            </a:pPr>
            <a:r>
              <a:rPr lang="en-US" b="1" dirty="0">
                <a:latin typeface="Arial" panose="020B0604020202020204" pitchFamily="34" charset="0"/>
                <a:ea typeface="Tahoma" panose="020B0604030504040204" pitchFamily="34" charset="0"/>
                <a:cs typeface="Arial" panose="020B0604020202020204" pitchFamily="34" charset="0"/>
              </a:rPr>
              <a:t>Root Cause Analysis (RCA)</a:t>
            </a:r>
            <a:r>
              <a:rPr lang="en-US" dirty="0">
                <a:latin typeface="Arial" panose="020B0604020202020204" pitchFamily="34" charset="0"/>
                <a:ea typeface="Tahoma" panose="020B0604030504040204" pitchFamily="34" charset="0"/>
                <a:cs typeface="Arial" panose="020B0604020202020204" pitchFamily="34" charset="0"/>
              </a:rPr>
              <a:t> is widely used in healthcare to identify underlying causes of adverse events.</a:t>
            </a: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Root Cause Analysis focuses on system weaknesses rather than individual blame.</a:t>
            </a: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Applying RCA to Mid Staffordshire highlights: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Poor governance structures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Ineffective monitoring of safety indicators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Failure to investigate mortality data</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Lack of organisational learning</a:t>
            </a:r>
          </a:p>
          <a:p>
            <a:pPr>
              <a:lnSpc>
                <a:spcPct val="150000"/>
              </a:lnSpc>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RCA supports systematic investigation of patient safety incidents (Chatburn et al., 2018).</a:t>
            </a:r>
          </a:p>
          <a:p>
            <a:pPr>
              <a:buClr>
                <a:srgbClr val="3C23D7"/>
              </a:buClr>
            </a:pPr>
            <a:endPar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169689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D3EF5-E867-5BA7-E420-BFF21A64E6D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F1FDFB74-0844-9EB2-406C-F8AF1AF66373}"/>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Fishbone Diagram Analysis</a:t>
            </a:r>
          </a:p>
        </p:txBody>
      </p:sp>
      <p:sp>
        <p:nvSpPr>
          <p:cNvPr id="18" name="TextBox 17">
            <a:extLst>
              <a:ext uri="{FF2B5EF4-FFF2-40B4-BE49-F238E27FC236}">
                <a16:creationId xmlns:a16="http://schemas.microsoft.com/office/drawing/2014/main" id="{F2479A2F-D71E-12AE-48CA-0E00E691795C}"/>
              </a:ext>
            </a:extLst>
          </p:cNvPr>
          <p:cNvSpPr txBox="1"/>
          <p:nvPr/>
        </p:nvSpPr>
        <p:spPr>
          <a:xfrm>
            <a:off x="430822" y="1188774"/>
            <a:ext cx="10247338" cy="872034"/>
          </a:xfrm>
          <a:prstGeom prst="rect">
            <a:avLst/>
          </a:prstGeom>
          <a:noFill/>
        </p:spPr>
        <p:txBody>
          <a:bodyPr wrap="square" rtlCol="0">
            <a:spAutoFit/>
          </a:bodyPr>
          <a:lstStyle/>
          <a:p>
            <a:pPr>
              <a:lnSpc>
                <a:spcPct val="150000"/>
              </a:lnSpc>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The </a:t>
            </a:r>
            <a:r>
              <a:rPr lang="en-US" b="1"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Fishbone Diagram </a:t>
            </a: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as seen below helps identify contributing factors.</a:t>
            </a:r>
          </a:p>
          <a:p>
            <a:pPr>
              <a:lnSpc>
                <a:spcPct val="150000"/>
              </a:lnSpc>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Categories influencing the Mid Staffordshire failures include:</a:t>
            </a:r>
          </a:p>
        </p:txBody>
      </p:sp>
      <p:pic>
        <p:nvPicPr>
          <p:cNvPr id="2" name="Picture 1">
            <a:extLst>
              <a:ext uri="{FF2B5EF4-FFF2-40B4-BE49-F238E27FC236}">
                <a16:creationId xmlns:a16="http://schemas.microsoft.com/office/drawing/2014/main" id="{CB9B92BF-FDEC-9091-2FEE-9956F2891A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01062" y="2108815"/>
            <a:ext cx="7475051" cy="4393248"/>
          </a:xfrm>
          <a:prstGeom prst="rect">
            <a:avLst/>
          </a:prstGeom>
        </p:spPr>
      </p:pic>
      <p:sp>
        <p:nvSpPr>
          <p:cNvPr id="3" name="TextBox 2">
            <a:extLst>
              <a:ext uri="{FF2B5EF4-FFF2-40B4-BE49-F238E27FC236}">
                <a16:creationId xmlns:a16="http://schemas.microsoft.com/office/drawing/2014/main" id="{19488261-0900-FAEE-27D0-3E32180EA926}"/>
              </a:ext>
            </a:extLst>
          </p:cNvPr>
          <p:cNvSpPr txBox="1"/>
          <p:nvPr/>
        </p:nvSpPr>
        <p:spPr>
          <a:xfrm>
            <a:off x="3451464" y="6135296"/>
            <a:ext cx="5289069" cy="456535"/>
          </a:xfrm>
          <a:prstGeom prst="rect">
            <a:avLst/>
          </a:prstGeom>
          <a:noFill/>
        </p:spPr>
        <p:txBody>
          <a:bodyPr wrap="square" rtlCol="0">
            <a:spAutoFit/>
          </a:bodyPr>
          <a:lstStyle/>
          <a:p>
            <a:pPr algn="ctr">
              <a:lnSpc>
                <a:spcPct val="150000"/>
              </a:lnSpc>
              <a:buClr>
                <a:srgbClr val="3C23D7"/>
              </a:buClr>
            </a:pPr>
            <a:r>
              <a:rPr lang="fr-FR" dirty="0">
                <a:latin typeface="Arial" panose="020B0604020202020204" pitchFamily="34" charset="0"/>
                <a:ea typeface="Tahoma" panose="020B0604030504040204" pitchFamily="34" charset="0"/>
                <a:cs typeface="Arial" panose="020B0604020202020204" pitchFamily="34" charset="0"/>
              </a:rPr>
              <a:t>(Ross, 2017; </a:t>
            </a:r>
            <a:r>
              <a:rPr lang="fr-FR" dirty="0" err="1">
                <a:latin typeface="Arial" panose="020B0604020202020204" pitchFamily="34" charset="0"/>
                <a:ea typeface="Tahoma" panose="020B0604030504040204" pitchFamily="34" charset="0"/>
                <a:cs typeface="Arial" panose="020B0604020202020204" pitchFamily="34" charset="0"/>
              </a:rPr>
              <a:t>Chatburn</a:t>
            </a:r>
            <a:r>
              <a:rPr lang="fr-FR" dirty="0">
                <a:latin typeface="Arial" panose="020B0604020202020204" pitchFamily="34" charset="0"/>
                <a:ea typeface="Tahoma" panose="020B0604030504040204" pitchFamily="34" charset="0"/>
                <a:cs typeface="Arial" panose="020B0604020202020204" pitchFamily="34" charset="0"/>
              </a:rPr>
              <a:t> et al., 2018)</a:t>
            </a:r>
            <a:endParaRPr lang="en-US" dirty="0">
              <a:latin typeface="Arial" panose="020B0604020202020204" pitchFamily="34" charset="0"/>
              <a:ea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99959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A1C95-8552-4144-3733-06A1DD953AC3}"/>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52A85FC-C114-A324-72BC-5837C127E488}"/>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Donabedian Model</a:t>
            </a:r>
          </a:p>
        </p:txBody>
      </p:sp>
      <p:sp>
        <p:nvSpPr>
          <p:cNvPr id="18" name="TextBox 17">
            <a:extLst>
              <a:ext uri="{FF2B5EF4-FFF2-40B4-BE49-F238E27FC236}">
                <a16:creationId xmlns:a16="http://schemas.microsoft.com/office/drawing/2014/main" id="{18BD59A8-6972-53AB-4330-AAA480EB6F69}"/>
              </a:ext>
            </a:extLst>
          </p:cNvPr>
          <p:cNvSpPr txBox="1"/>
          <p:nvPr/>
        </p:nvSpPr>
        <p:spPr>
          <a:xfrm>
            <a:off x="430822" y="1355951"/>
            <a:ext cx="10247338" cy="338554"/>
          </a:xfrm>
          <a:prstGeom prst="rect">
            <a:avLst/>
          </a:prstGeom>
          <a:noFill/>
        </p:spPr>
        <p:txBody>
          <a:bodyPr wrap="square" rtlCol="0">
            <a:spAutoFit/>
          </a:bodyPr>
          <a:lstStyle/>
          <a:p>
            <a:pPr>
              <a:buClr>
                <a:srgbClr val="3C23D7"/>
              </a:buClr>
            </a:pPr>
            <a:r>
              <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Healthcare quality can also be evaluated using the </a:t>
            </a:r>
            <a:r>
              <a:rPr lang="en-US" sz="1600" b="1"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Donabedian Model</a:t>
            </a:r>
            <a:r>
              <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a:t>
            </a:r>
          </a:p>
        </p:txBody>
      </p:sp>
      <p:sp>
        <p:nvSpPr>
          <p:cNvPr id="3" name="TextBox 2">
            <a:extLst>
              <a:ext uri="{FF2B5EF4-FFF2-40B4-BE49-F238E27FC236}">
                <a16:creationId xmlns:a16="http://schemas.microsoft.com/office/drawing/2014/main" id="{78E95668-217F-7E80-4D3D-3CD9FDE4154B}"/>
              </a:ext>
            </a:extLst>
          </p:cNvPr>
          <p:cNvSpPr txBox="1"/>
          <p:nvPr/>
        </p:nvSpPr>
        <p:spPr>
          <a:xfrm>
            <a:off x="3342607" y="6178898"/>
            <a:ext cx="5506784" cy="369332"/>
          </a:xfrm>
          <a:prstGeom prst="rect">
            <a:avLst/>
          </a:prstGeom>
          <a:noFill/>
        </p:spPr>
        <p:txBody>
          <a:bodyPr wrap="square" rtlCol="0">
            <a:spAutoFit/>
          </a:bodyPr>
          <a:lstStyle/>
          <a:p>
            <a:pPr algn="ctr">
              <a:buClr>
                <a:srgbClr val="3C23D7"/>
              </a:buClr>
            </a:pPr>
            <a:r>
              <a:rPr lang="fr-FR" dirty="0">
                <a:latin typeface="Arial" panose="020B0604020202020204" pitchFamily="34" charset="0"/>
                <a:ea typeface="Tahoma" panose="020B0604030504040204" pitchFamily="34" charset="0"/>
                <a:cs typeface="Arial" panose="020B0604020202020204" pitchFamily="34" charset="0"/>
              </a:rPr>
              <a:t>(Donabedian, 1988; Berwick and Fox, 2016)</a:t>
            </a:r>
            <a:endParaRPr lang="en-US" dirty="0">
              <a:latin typeface="Arial" panose="020B0604020202020204" pitchFamily="34" charset="0"/>
              <a:ea typeface="Tahoma" panose="020B060403050404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71D0CF5-B476-1C72-F8C9-1DD21E5F5AD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5529" b="9615"/>
          <a:stretch/>
        </p:blipFill>
        <p:spPr bwMode="auto">
          <a:xfrm>
            <a:off x="2517139" y="1909689"/>
            <a:ext cx="7157721" cy="40491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58330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C818C-79EB-4CA9-F6E8-C48C48224A2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A617FC51-5C91-36CC-4101-9BF7A73B7DAE}"/>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Policy Issues </a:t>
            </a:r>
          </a:p>
        </p:txBody>
      </p:sp>
      <p:sp>
        <p:nvSpPr>
          <p:cNvPr id="18" name="TextBox 17">
            <a:extLst>
              <a:ext uri="{FF2B5EF4-FFF2-40B4-BE49-F238E27FC236}">
                <a16:creationId xmlns:a16="http://schemas.microsoft.com/office/drawing/2014/main" id="{6C8A1EBF-763E-BDBB-0513-9933D71FFC1A}"/>
              </a:ext>
            </a:extLst>
          </p:cNvPr>
          <p:cNvSpPr txBox="1"/>
          <p:nvPr/>
        </p:nvSpPr>
        <p:spPr>
          <a:xfrm>
            <a:off x="430822" y="1355951"/>
            <a:ext cx="10247338" cy="369332"/>
          </a:xfrm>
          <a:prstGeom prst="rect">
            <a:avLst/>
          </a:prstGeom>
          <a:noFill/>
        </p:spPr>
        <p:txBody>
          <a:bodyPr wrap="square" rtlCol="0">
            <a:spAutoFit/>
          </a:bodyPr>
          <a:lstStyle/>
          <a:p>
            <a:r>
              <a:rPr lang="en-US" dirty="0"/>
              <a:t>Policy and regulatory weaknesses contributed to the crisis, such as </a:t>
            </a:r>
          </a:p>
        </p:txBody>
      </p:sp>
      <p:grpSp>
        <p:nvGrpSpPr>
          <p:cNvPr id="2" name="Group 1">
            <a:extLst>
              <a:ext uri="{FF2B5EF4-FFF2-40B4-BE49-F238E27FC236}">
                <a16:creationId xmlns:a16="http://schemas.microsoft.com/office/drawing/2014/main" id="{C14E9FFF-05A4-622D-11C2-B08D5081EF3E}"/>
              </a:ext>
            </a:extLst>
          </p:cNvPr>
          <p:cNvGrpSpPr/>
          <p:nvPr/>
        </p:nvGrpSpPr>
        <p:grpSpPr>
          <a:xfrm>
            <a:off x="512102" y="1808387"/>
            <a:ext cx="6223978" cy="2861075"/>
            <a:chOff x="6198576" y="606669"/>
            <a:chExt cx="5380893" cy="4477483"/>
          </a:xfrm>
          <a:solidFill>
            <a:srgbClr val="E0EBFF"/>
          </a:solidFill>
        </p:grpSpPr>
        <p:sp>
          <p:nvSpPr>
            <p:cNvPr id="5" name="Rectangle: Rounded Corners 4">
              <a:extLst>
                <a:ext uri="{FF2B5EF4-FFF2-40B4-BE49-F238E27FC236}">
                  <a16:creationId xmlns:a16="http://schemas.microsoft.com/office/drawing/2014/main" id="{4F6AF3FA-0913-B3F0-797D-69BAE9C466FD}"/>
                </a:ext>
              </a:extLst>
            </p:cNvPr>
            <p:cNvSpPr/>
            <p:nvPr/>
          </p:nvSpPr>
          <p:spPr>
            <a:xfrm>
              <a:off x="6198576" y="606669"/>
              <a:ext cx="5380893" cy="975946"/>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F99448C1-8EE2-E483-8E7F-36625D46E830}"/>
                </a:ext>
              </a:extLst>
            </p:cNvPr>
            <p:cNvSpPr/>
            <p:nvPr/>
          </p:nvSpPr>
          <p:spPr>
            <a:xfrm>
              <a:off x="6198576" y="1773848"/>
              <a:ext cx="5380893" cy="975946"/>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9A5C6015-0705-7E0B-3807-1B2A97D2C9CC}"/>
                </a:ext>
              </a:extLst>
            </p:cNvPr>
            <p:cNvSpPr/>
            <p:nvPr/>
          </p:nvSpPr>
          <p:spPr>
            <a:xfrm>
              <a:off x="6198576" y="2899562"/>
              <a:ext cx="5380893" cy="975947"/>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Rounded Corners 8">
              <a:extLst>
                <a:ext uri="{FF2B5EF4-FFF2-40B4-BE49-F238E27FC236}">
                  <a16:creationId xmlns:a16="http://schemas.microsoft.com/office/drawing/2014/main" id="{BDCE40B7-3577-1DF2-CC02-FBA3A5982290}"/>
                </a:ext>
              </a:extLst>
            </p:cNvPr>
            <p:cNvSpPr/>
            <p:nvPr/>
          </p:nvSpPr>
          <p:spPr>
            <a:xfrm>
              <a:off x="6198576" y="4108206"/>
              <a:ext cx="5380893" cy="975946"/>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extBox 10">
            <a:extLst>
              <a:ext uri="{FF2B5EF4-FFF2-40B4-BE49-F238E27FC236}">
                <a16:creationId xmlns:a16="http://schemas.microsoft.com/office/drawing/2014/main" id="{490BF862-4CFE-DC7D-A829-8C0E925B6058}"/>
              </a:ext>
            </a:extLst>
          </p:cNvPr>
          <p:cNvSpPr txBox="1"/>
          <p:nvPr/>
        </p:nvSpPr>
        <p:spPr>
          <a:xfrm>
            <a:off x="1412237" y="1950921"/>
            <a:ext cx="4846129"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Weak oversight by healthcare regulators</a:t>
            </a:r>
          </a:p>
        </p:txBody>
      </p:sp>
      <p:sp>
        <p:nvSpPr>
          <p:cNvPr id="16" name="TextBox 15">
            <a:extLst>
              <a:ext uri="{FF2B5EF4-FFF2-40B4-BE49-F238E27FC236}">
                <a16:creationId xmlns:a16="http://schemas.microsoft.com/office/drawing/2014/main" id="{092E8B4D-C5FD-0C99-80D1-5FC04643A758}"/>
              </a:ext>
            </a:extLst>
          </p:cNvPr>
          <p:cNvSpPr txBox="1"/>
          <p:nvPr/>
        </p:nvSpPr>
        <p:spPr>
          <a:xfrm>
            <a:off x="1412238" y="4188375"/>
            <a:ext cx="4846129"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Limited protection for whistleblowers</a:t>
            </a:r>
          </a:p>
        </p:txBody>
      </p:sp>
      <p:sp>
        <p:nvSpPr>
          <p:cNvPr id="17" name="TextBox 16">
            <a:extLst>
              <a:ext uri="{FF2B5EF4-FFF2-40B4-BE49-F238E27FC236}">
                <a16:creationId xmlns:a16="http://schemas.microsoft.com/office/drawing/2014/main" id="{AD795BA1-BA2B-0A83-E057-E4F842E9501D}"/>
              </a:ext>
            </a:extLst>
          </p:cNvPr>
          <p:cNvSpPr txBox="1"/>
          <p:nvPr/>
        </p:nvSpPr>
        <p:spPr>
          <a:xfrm>
            <a:off x="1412238" y="2671899"/>
            <a:ext cx="4846129"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Excessive focus on performance targets</a:t>
            </a:r>
          </a:p>
        </p:txBody>
      </p:sp>
      <p:sp>
        <p:nvSpPr>
          <p:cNvPr id="19" name="TextBox 18">
            <a:extLst>
              <a:ext uri="{FF2B5EF4-FFF2-40B4-BE49-F238E27FC236}">
                <a16:creationId xmlns:a16="http://schemas.microsoft.com/office/drawing/2014/main" id="{DEC207CF-A018-C410-FD24-DAA69A3EDE36}"/>
              </a:ext>
            </a:extLst>
          </p:cNvPr>
          <p:cNvSpPr txBox="1"/>
          <p:nvPr/>
        </p:nvSpPr>
        <p:spPr>
          <a:xfrm>
            <a:off x="1412238" y="3442557"/>
            <a:ext cx="4846129"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Inadequate enforcement of safety standards</a:t>
            </a:r>
          </a:p>
        </p:txBody>
      </p:sp>
      <p:sp>
        <p:nvSpPr>
          <p:cNvPr id="20" name="TextBox 19">
            <a:extLst>
              <a:ext uri="{FF2B5EF4-FFF2-40B4-BE49-F238E27FC236}">
                <a16:creationId xmlns:a16="http://schemas.microsoft.com/office/drawing/2014/main" id="{0D065E69-1CBD-2554-114C-27E1F2BFC668}"/>
              </a:ext>
            </a:extLst>
          </p:cNvPr>
          <p:cNvSpPr txBox="1"/>
          <p:nvPr/>
        </p:nvSpPr>
        <p:spPr>
          <a:xfrm>
            <a:off x="430822" y="4948052"/>
            <a:ext cx="10247338"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Multiple organisations failed to detect or respond to warning signs (Francis, 2013; Mannion and Davies, 2015). </a:t>
            </a:r>
          </a:p>
          <a:p>
            <a:r>
              <a:rPr lang="en-US" dirty="0">
                <a:latin typeface="Arial" panose="020B0604020202020204" pitchFamily="34" charset="0"/>
                <a:cs typeface="Arial" panose="020B0604020202020204" pitchFamily="34" charset="0"/>
              </a:rPr>
              <a:t>These policy failures allowed poor care to continue without effective intervention.</a:t>
            </a:r>
          </a:p>
        </p:txBody>
      </p:sp>
      <p:pic>
        <p:nvPicPr>
          <p:cNvPr id="22" name="Picture 21">
            <a:extLst>
              <a:ext uri="{FF2B5EF4-FFF2-40B4-BE49-F238E27FC236}">
                <a16:creationId xmlns:a16="http://schemas.microsoft.com/office/drawing/2014/main" id="{C3791DD4-3BAE-072A-AF94-588A99D7A4BB}"/>
              </a:ext>
            </a:extLst>
          </p:cNvPr>
          <p:cNvPicPr>
            <a:picLocks noChangeAspect="1"/>
          </p:cNvPicPr>
          <p:nvPr/>
        </p:nvPicPr>
        <p:blipFill>
          <a:blip r:embed="rId3"/>
          <a:stretch>
            <a:fillRect/>
          </a:stretch>
        </p:blipFill>
        <p:spPr>
          <a:xfrm>
            <a:off x="756430" y="1902206"/>
            <a:ext cx="411970" cy="411970"/>
          </a:xfrm>
          <a:prstGeom prst="rect">
            <a:avLst/>
          </a:prstGeom>
        </p:spPr>
      </p:pic>
      <p:pic>
        <p:nvPicPr>
          <p:cNvPr id="24" name="Picture 23">
            <a:extLst>
              <a:ext uri="{FF2B5EF4-FFF2-40B4-BE49-F238E27FC236}">
                <a16:creationId xmlns:a16="http://schemas.microsoft.com/office/drawing/2014/main" id="{627ECB9B-A8E0-397E-598D-DD67E1D2E18F}"/>
              </a:ext>
            </a:extLst>
          </p:cNvPr>
          <p:cNvPicPr>
            <a:picLocks noChangeAspect="1"/>
          </p:cNvPicPr>
          <p:nvPr/>
        </p:nvPicPr>
        <p:blipFill>
          <a:blip r:embed="rId4"/>
          <a:stretch>
            <a:fillRect/>
          </a:stretch>
        </p:blipFill>
        <p:spPr>
          <a:xfrm>
            <a:off x="774210" y="2653216"/>
            <a:ext cx="375920" cy="375920"/>
          </a:xfrm>
          <a:prstGeom prst="rect">
            <a:avLst/>
          </a:prstGeom>
        </p:spPr>
      </p:pic>
      <p:pic>
        <p:nvPicPr>
          <p:cNvPr id="26" name="Picture 25">
            <a:extLst>
              <a:ext uri="{FF2B5EF4-FFF2-40B4-BE49-F238E27FC236}">
                <a16:creationId xmlns:a16="http://schemas.microsoft.com/office/drawing/2014/main" id="{64AA3C50-B942-826F-4744-F15870F6F7B0}"/>
              </a:ext>
            </a:extLst>
          </p:cNvPr>
          <p:cNvPicPr>
            <a:picLocks noChangeAspect="1"/>
          </p:cNvPicPr>
          <p:nvPr/>
        </p:nvPicPr>
        <p:blipFill>
          <a:blip r:embed="rId5"/>
          <a:stretch>
            <a:fillRect/>
          </a:stretch>
        </p:blipFill>
        <p:spPr>
          <a:xfrm>
            <a:off x="774210" y="3369141"/>
            <a:ext cx="411970" cy="411970"/>
          </a:xfrm>
          <a:prstGeom prst="rect">
            <a:avLst/>
          </a:prstGeom>
        </p:spPr>
      </p:pic>
      <p:pic>
        <p:nvPicPr>
          <p:cNvPr id="28" name="Picture 27">
            <a:extLst>
              <a:ext uri="{FF2B5EF4-FFF2-40B4-BE49-F238E27FC236}">
                <a16:creationId xmlns:a16="http://schemas.microsoft.com/office/drawing/2014/main" id="{E1DB5CC0-1A69-DA65-0CA8-7975A5409531}"/>
              </a:ext>
            </a:extLst>
          </p:cNvPr>
          <p:cNvPicPr>
            <a:picLocks noChangeAspect="1"/>
          </p:cNvPicPr>
          <p:nvPr/>
        </p:nvPicPr>
        <p:blipFill>
          <a:blip r:embed="rId6"/>
          <a:stretch>
            <a:fillRect/>
          </a:stretch>
        </p:blipFill>
        <p:spPr>
          <a:xfrm>
            <a:off x="774210" y="4157551"/>
            <a:ext cx="411970" cy="411970"/>
          </a:xfrm>
          <a:prstGeom prst="rect">
            <a:avLst/>
          </a:prstGeom>
        </p:spPr>
      </p:pic>
    </p:spTree>
    <p:extLst>
      <p:ext uri="{BB962C8B-B14F-4D97-AF65-F5344CB8AC3E}">
        <p14:creationId xmlns:p14="http://schemas.microsoft.com/office/powerpoint/2010/main" val="3922068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537CE-9712-151E-BD4D-FE5A66D25AA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0D75E230-BE23-7646-4614-94C4DC6388FA}"/>
              </a:ext>
            </a:extLst>
          </p:cNvPr>
          <p:cNvSpPr txBox="1"/>
          <p:nvPr/>
        </p:nvSpPr>
        <p:spPr>
          <a:xfrm>
            <a:off x="430821" y="494436"/>
            <a:ext cx="10377591" cy="830997"/>
          </a:xfrm>
          <a:prstGeom prst="rect">
            <a:avLst/>
          </a:prstGeom>
          <a:noFill/>
        </p:spPr>
        <p:txBody>
          <a:bodyPr wrap="square" rtlCol="0">
            <a:spAutoFit/>
          </a:bodyPr>
          <a:lstStyle/>
          <a:p>
            <a:r>
              <a:rPr lang="en-US" sz="2400" b="1" dirty="0">
                <a:solidFill>
                  <a:srgbClr val="3C23D7"/>
                </a:solidFill>
                <a:latin typeface="Arial" panose="020B0604020202020204" pitchFamily="34" charset="0"/>
                <a:ea typeface="Tahoma" panose="020B0604030504040204" pitchFamily="34" charset="0"/>
                <a:cs typeface="Arial" panose="020B0604020202020204" pitchFamily="34" charset="0"/>
              </a:rPr>
              <a:t>Impact of the root causes and policy issues on the quality, efficiency, and equity of health and care service provision</a:t>
            </a:r>
          </a:p>
        </p:txBody>
      </p:sp>
      <p:sp>
        <p:nvSpPr>
          <p:cNvPr id="18" name="TextBox 17">
            <a:extLst>
              <a:ext uri="{FF2B5EF4-FFF2-40B4-BE49-F238E27FC236}">
                <a16:creationId xmlns:a16="http://schemas.microsoft.com/office/drawing/2014/main" id="{5D94E2B5-6E62-4A04-9A88-198D3324DE42}"/>
              </a:ext>
            </a:extLst>
          </p:cNvPr>
          <p:cNvSpPr txBox="1"/>
          <p:nvPr/>
        </p:nvSpPr>
        <p:spPr>
          <a:xfrm>
            <a:off x="430822" y="1355951"/>
            <a:ext cx="1024733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failures had serious consequences for healthcare service delivery. Such as:</a:t>
            </a:r>
          </a:p>
        </p:txBody>
      </p:sp>
      <p:grpSp>
        <p:nvGrpSpPr>
          <p:cNvPr id="25" name="Group 24">
            <a:extLst>
              <a:ext uri="{FF2B5EF4-FFF2-40B4-BE49-F238E27FC236}">
                <a16:creationId xmlns:a16="http://schemas.microsoft.com/office/drawing/2014/main" id="{88B41D25-393A-81D2-5251-13D49A296E38}"/>
              </a:ext>
            </a:extLst>
          </p:cNvPr>
          <p:cNvGrpSpPr/>
          <p:nvPr/>
        </p:nvGrpSpPr>
        <p:grpSpPr>
          <a:xfrm>
            <a:off x="4302760" y="2112808"/>
            <a:ext cx="3012440" cy="2632384"/>
            <a:chOff x="3937000" y="2306320"/>
            <a:chExt cx="3408680" cy="2978633"/>
          </a:xfrm>
        </p:grpSpPr>
        <p:sp>
          <p:nvSpPr>
            <p:cNvPr id="3" name="Isosceles Triangle 2">
              <a:extLst>
                <a:ext uri="{FF2B5EF4-FFF2-40B4-BE49-F238E27FC236}">
                  <a16:creationId xmlns:a16="http://schemas.microsoft.com/office/drawing/2014/main" id="{61C179A4-18AB-0542-6485-8DE269E5AA67}"/>
                </a:ext>
              </a:extLst>
            </p:cNvPr>
            <p:cNvSpPr/>
            <p:nvPr/>
          </p:nvSpPr>
          <p:spPr>
            <a:xfrm rot="10800000">
              <a:off x="4480560" y="2753360"/>
              <a:ext cx="2418080" cy="2084552"/>
            </a:xfrm>
            <a:prstGeom prst="triangle">
              <a:avLst/>
            </a:prstGeom>
            <a:solidFill>
              <a:srgbClr val="2D6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6725D5E3-0BD2-2BC0-9558-7B5E1FE5A265}"/>
                </a:ext>
              </a:extLst>
            </p:cNvPr>
            <p:cNvSpPr/>
            <p:nvPr/>
          </p:nvSpPr>
          <p:spPr>
            <a:xfrm>
              <a:off x="3937000" y="2306320"/>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2F69330-5A55-90A0-A157-38DE9B6EEE6B}"/>
                </a:ext>
              </a:extLst>
            </p:cNvPr>
            <p:cNvSpPr/>
            <p:nvPr/>
          </p:nvSpPr>
          <p:spPr>
            <a:xfrm>
              <a:off x="6451600" y="2306320"/>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24D16862-2DF0-320D-3196-C432FA5BA33B}"/>
                </a:ext>
              </a:extLst>
            </p:cNvPr>
            <p:cNvSpPr/>
            <p:nvPr/>
          </p:nvSpPr>
          <p:spPr>
            <a:xfrm>
              <a:off x="5242559" y="4390873"/>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extBox 14">
            <a:extLst>
              <a:ext uri="{FF2B5EF4-FFF2-40B4-BE49-F238E27FC236}">
                <a16:creationId xmlns:a16="http://schemas.microsoft.com/office/drawing/2014/main" id="{9EF75AAC-56B4-7C0C-F694-DCDC0FF6372F}"/>
              </a:ext>
            </a:extLst>
          </p:cNvPr>
          <p:cNvSpPr txBox="1"/>
          <p:nvPr/>
        </p:nvSpPr>
        <p:spPr>
          <a:xfrm>
            <a:off x="430821" y="2025793"/>
            <a:ext cx="3855013"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Quality</a:t>
            </a:r>
          </a:p>
          <a:p>
            <a:pPr marL="285750" indent="-285750" algn="just">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Poor clinical care outcomes and avoidable deaths</a:t>
            </a:r>
          </a:p>
          <a:p>
            <a:pPr marL="285750" indent="-285750" algn="just">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Increased patient neglect and harm</a:t>
            </a:r>
          </a:p>
          <a:p>
            <a:pPr marL="285750" indent="-285750" algn="just">
              <a:buClr>
                <a:srgbClr val="3C23D7"/>
              </a:buClr>
              <a:buFont typeface="Wingdings" panose="05000000000000000000" pitchFamily="2" charset="2"/>
              <a:buChar char="§"/>
            </a:pP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367A819-5630-0187-C333-1AB6ECD9CD29}"/>
              </a:ext>
            </a:extLst>
          </p:cNvPr>
          <p:cNvSpPr txBox="1"/>
          <p:nvPr/>
        </p:nvSpPr>
        <p:spPr>
          <a:xfrm>
            <a:off x="7465076" y="2112808"/>
            <a:ext cx="3751579" cy="923330"/>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Efficiency</a:t>
            </a:r>
          </a:p>
          <a:p>
            <a:pPr marL="285750" indent="-285750">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Mismanagement of resources</a:t>
            </a:r>
          </a:p>
          <a:p>
            <a:pPr marL="285750" indent="-285750">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Ineffective healthcare delivery</a:t>
            </a:r>
          </a:p>
        </p:txBody>
      </p:sp>
      <p:sp>
        <p:nvSpPr>
          <p:cNvPr id="23" name="TextBox 22">
            <a:extLst>
              <a:ext uri="{FF2B5EF4-FFF2-40B4-BE49-F238E27FC236}">
                <a16:creationId xmlns:a16="http://schemas.microsoft.com/office/drawing/2014/main" id="{CBCC4D1A-3BC9-ECB2-738D-DC7E141DAA14}"/>
              </a:ext>
            </a:extLst>
          </p:cNvPr>
          <p:cNvSpPr txBox="1"/>
          <p:nvPr/>
        </p:nvSpPr>
        <p:spPr>
          <a:xfrm>
            <a:off x="4469868" y="4846872"/>
            <a:ext cx="2995207" cy="92333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Equity</a:t>
            </a:r>
          </a:p>
          <a:p>
            <a:pPr marL="285750" indent="-285750" algn="ctr">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Vulnerable patients experienced unsafe care</a:t>
            </a:r>
          </a:p>
        </p:txBody>
      </p:sp>
      <p:sp>
        <p:nvSpPr>
          <p:cNvPr id="26" name="TextBox 25">
            <a:extLst>
              <a:ext uri="{FF2B5EF4-FFF2-40B4-BE49-F238E27FC236}">
                <a16:creationId xmlns:a16="http://schemas.microsoft.com/office/drawing/2014/main" id="{BD6B506C-2129-CD0D-BEF0-9549B4FD80FF}"/>
              </a:ext>
            </a:extLst>
          </p:cNvPr>
          <p:cNvSpPr txBox="1"/>
          <p:nvPr/>
        </p:nvSpPr>
        <p:spPr>
          <a:xfrm>
            <a:off x="430822" y="5961521"/>
            <a:ext cx="1100933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scandal significantly damaged public trust in the NHS and highlighted the need for stronger patient safety systems (Harris et al., 2023; Chatburn et al., 2018).</a:t>
            </a:r>
          </a:p>
        </p:txBody>
      </p:sp>
      <p:pic>
        <p:nvPicPr>
          <p:cNvPr id="28" name="Picture 27">
            <a:extLst>
              <a:ext uri="{FF2B5EF4-FFF2-40B4-BE49-F238E27FC236}">
                <a16:creationId xmlns:a16="http://schemas.microsoft.com/office/drawing/2014/main" id="{D40A47C6-89BA-8E65-CD76-EA0EB9E535A3}"/>
              </a:ext>
            </a:extLst>
          </p:cNvPr>
          <p:cNvPicPr>
            <a:picLocks noChangeAspect="1"/>
          </p:cNvPicPr>
          <p:nvPr/>
        </p:nvPicPr>
        <p:blipFill>
          <a:blip r:embed="rId3"/>
          <a:stretch>
            <a:fillRect/>
          </a:stretch>
        </p:blipFill>
        <p:spPr>
          <a:xfrm>
            <a:off x="4452636" y="2262684"/>
            <a:ext cx="490395" cy="490395"/>
          </a:xfrm>
          <a:prstGeom prst="rect">
            <a:avLst/>
          </a:prstGeom>
        </p:spPr>
      </p:pic>
      <p:pic>
        <p:nvPicPr>
          <p:cNvPr id="30" name="Picture 29">
            <a:extLst>
              <a:ext uri="{FF2B5EF4-FFF2-40B4-BE49-F238E27FC236}">
                <a16:creationId xmlns:a16="http://schemas.microsoft.com/office/drawing/2014/main" id="{13DD0E4F-D876-7FEB-53DC-4B4F88404499}"/>
              </a:ext>
            </a:extLst>
          </p:cNvPr>
          <p:cNvPicPr>
            <a:picLocks noChangeAspect="1"/>
          </p:cNvPicPr>
          <p:nvPr/>
        </p:nvPicPr>
        <p:blipFill>
          <a:blip r:embed="rId4"/>
          <a:stretch>
            <a:fillRect/>
          </a:stretch>
        </p:blipFill>
        <p:spPr>
          <a:xfrm>
            <a:off x="6674928" y="2238358"/>
            <a:ext cx="490395" cy="490395"/>
          </a:xfrm>
          <a:prstGeom prst="rect">
            <a:avLst/>
          </a:prstGeom>
        </p:spPr>
      </p:pic>
      <p:pic>
        <p:nvPicPr>
          <p:cNvPr id="32" name="Picture 31">
            <a:extLst>
              <a:ext uri="{FF2B5EF4-FFF2-40B4-BE49-F238E27FC236}">
                <a16:creationId xmlns:a16="http://schemas.microsoft.com/office/drawing/2014/main" id="{79EC57C5-1311-3CC8-3E6C-6FAC3E049462}"/>
              </a:ext>
            </a:extLst>
          </p:cNvPr>
          <p:cNvPicPr>
            <a:picLocks noChangeAspect="1"/>
          </p:cNvPicPr>
          <p:nvPr/>
        </p:nvPicPr>
        <p:blipFill>
          <a:blip r:embed="rId5"/>
          <a:stretch>
            <a:fillRect/>
          </a:stretch>
        </p:blipFill>
        <p:spPr>
          <a:xfrm>
            <a:off x="5623820" y="4132741"/>
            <a:ext cx="512820" cy="512820"/>
          </a:xfrm>
          <a:prstGeom prst="rect">
            <a:avLst/>
          </a:prstGeom>
        </p:spPr>
      </p:pic>
    </p:spTree>
    <p:extLst>
      <p:ext uri="{BB962C8B-B14F-4D97-AF65-F5344CB8AC3E}">
        <p14:creationId xmlns:p14="http://schemas.microsoft.com/office/powerpoint/2010/main" val="75325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C9CAE-0DF3-F1CE-9C39-1AAB59087567}"/>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56818CA6-7944-A0A1-865D-5E51C9033491}"/>
              </a:ext>
            </a:extLst>
          </p:cNvPr>
          <p:cNvGrpSpPr/>
          <p:nvPr/>
        </p:nvGrpSpPr>
        <p:grpSpPr>
          <a:xfrm>
            <a:off x="430821" y="1401716"/>
            <a:ext cx="4897316" cy="1239295"/>
            <a:chOff x="430821" y="1401716"/>
            <a:chExt cx="4897316" cy="1239295"/>
          </a:xfrm>
        </p:grpSpPr>
        <p:sp>
          <p:nvSpPr>
            <p:cNvPr id="6" name="TextBox 5">
              <a:extLst>
                <a:ext uri="{FF2B5EF4-FFF2-40B4-BE49-F238E27FC236}">
                  <a16:creationId xmlns:a16="http://schemas.microsoft.com/office/drawing/2014/main" id="{A281F05D-5DD9-766E-7DB2-A9CA1C89C99C}"/>
                </a:ext>
              </a:extLst>
            </p:cNvPr>
            <p:cNvSpPr txBox="1"/>
            <p:nvPr/>
          </p:nvSpPr>
          <p:spPr>
            <a:xfrm>
              <a:off x="430821" y="1401716"/>
              <a:ext cx="4281855" cy="400110"/>
            </a:xfrm>
            <a:prstGeom prst="rect">
              <a:avLst/>
            </a:prstGeom>
            <a:noFill/>
          </p:spPr>
          <p:txBody>
            <a:bodyPr wrap="square" rtlCol="0">
              <a:spAutoFit/>
            </a:bodyPr>
            <a:lstStyle/>
            <a:p>
              <a:pPr marL="457200" indent="-457200">
                <a:buFont typeface="+mj-lt"/>
                <a:buAutoNum type="arabicPeriod"/>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Introduction</a:t>
              </a:r>
            </a:p>
          </p:txBody>
        </p:sp>
        <p:sp>
          <p:nvSpPr>
            <p:cNvPr id="18" name="TextBox 17">
              <a:extLst>
                <a:ext uri="{FF2B5EF4-FFF2-40B4-BE49-F238E27FC236}">
                  <a16:creationId xmlns:a16="http://schemas.microsoft.com/office/drawing/2014/main" id="{24E01F1E-0602-7378-2FF5-79C3C65D5F44}"/>
                </a:ext>
              </a:extLst>
            </p:cNvPr>
            <p:cNvSpPr txBox="1"/>
            <p:nvPr/>
          </p:nvSpPr>
          <p:spPr>
            <a:xfrm>
              <a:off x="430821" y="1994680"/>
              <a:ext cx="4897316" cy="646331"/>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Background of the healthcare quality issue</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Evidential support to establish significance</a:t>
              </a:r>
            </a:p>
          </p:txBody>
        </p:sp>
      </p:grpSp>
      <p:grpSp>
        <p:nvGrpSpPr>
          <p:cNvPr id="8" name="Group 7">
            <a:extLst>
              <a:ext uri="{FF2B5EF4-FFF2-40B4-BE49-F238E27FC236}">
                <a16:creationId xmlns:a16="http://schemas.microsoft.com/office/drawing/2014/main" id="{77145B3E-DCCD-2EF2-649A-F25FD7538F98}"/>
              </a:ext>
            </a:extLst>
          </p:cNvPr>
          <p:cNvGrpSpPr/>
          <p:nvPr/>
        </p:nvGrpSpPr>
        <p:grpSpPr>
          <a:xfrm>
            <a:off x="430821" y="2854054"/>
            <a:ext cx="9337433" cy="1397984"/>
            <a:chOff x="430821" y="1936374"/>
            <a:chExt cx="9337433" cy="1397984"/>
          </a:xfrm>
        </p:grpSpPr>
        <p:sp>
          <p:nvSpPr>
            <p:cNvPr id="2" name="TextBox 1">
              <a:extLst>
                <a:ext uri="{FF2B5EF4-FFF2-40B4-BE49-F238E27FC236}">
                  <a16:creationId xmlns:a16="http://schemas.microsoft.com/office/drawing/2014/main" id="{343FC6DA-FF15-0BDB-2790-E254D3C2847D}"/>
                </a:ext>
              </a:extLst>
            </p:cNvPr>
            <p:cNvSpPr txBox="1"/>
            <p:nvPr/>
          </p:nvSpPr>
          <p:spPr>
            <a:xfrm>
              <a:off x="430821" y="1936374"/>
              <a:ext cx="4791809" cy="400110"/>
            </a:xfrm>
            <a:prstGeom prst="rect">
              <a:avLst/>
            </a:prstGeom>
            <a:noFill/>
          </p:spPr>
          <p:txBody>
            <a:bodyPr wrap="square" rtlCol="0">
              <a:spAutoFit/>
            </a:bodyPr>
            <a:lstStyle/>
            <a:p>
              <a:pPr marL="457200" indent="-457200">
                <a:buFont typeface="+mj-lt"/>
                <a:buAutoNum type="arabicPeriod" startAt="2"/>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Main Body</a:t>
              </a:r>
            </a:p>
          </p:txBody>
        </p:sp>
        <p:sp>
          <p:nvSpPr>
            <p:cNvPr id="3" name="TextBox 2">
              <a:extLst>
                <a:ext uri="{FF2B5EF4-FFF2-40B4-BE49-F238E27FC236}">
                  <a16:creationId xmlns:a16="http://schemas.microsoft.com/office/drawing/2014/main" id="{A1BE5D0A-6466-F377-A531-5F0581E9AE8F}"/>
                </a:ext>
              </a:extLst>
            </p:cNvPr>
            <p:cNvSpPr txBox="1"/>
            <p:nvPr/>
          </p:nvSpPr>
          <p:spPr>
            <a:xfrm>
              <a:off x="430822" y="2411028"/>
              <a:ext cx="9337432" cy="923330"/>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Critical evaluation of relevant theories and models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Application of Fishbone Diagram, Donabedian Model, and SWOT analysis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Analysis of root causes and policy influences</a:t>
              </a:r>
            </a:p>
          </p:txBody>
        </p:sp>
      </p:grpSp>
      <p:grpSp>
        <p:nvGrpSpPr>
          <p:cNvPr id="7" name="Group 6">
            <a:extLst>
              <a:ext uri="{FF2B5EF4-FFF2-40B4-BE49-F238E27FC236}">
                <a16:creationId xmlns:a16="http://schemas.microsoft.com/office/drawing/2014/main" id="{F474324A-FAA8-5684-CED3-C127007A1834}"/>
              </a:ext>
            </a:extLst>
          </p:cNvPr>
          <p:cNvGrpSpPr/>
          <p:nvPr/>
        </p:nvGrpSpPr>
        <p:grpSpPr>
          <a:xfrm>
            <a:off x="328080" y="4256132"/>
            <a:ext cx="9337432" cy="1419867"/>
            <a:chOff x="328080" y="4037784"/>
            <a:chExt cx="9337432" cy="1419867"/>
          </a:xfrm>
        </p:grpSpPr>
        <p:sp>
          <p:nvSpPr>
            <p:cNvPr id="4" name="TextBox 3">
              <a:extLst>
                <a:ext uri="{FF2B5EF4-FFF2-40B4-BE49-F238E27FC236}">
                  <a16:creationId xmlns:a16="http://schemas.microsoft.com/office/drawing/2014/main" id="{00464D1D-DD05-624B-8173-63CE8E5BCE72}"/>
                </a:ext>
              </a:extLst>
            </p:cNvPr>
            <p:cNvSpPr txBox="1"/>
            <p:nvPr/>
          </p:nvSpPr>
          <p:spPr>
            <a:xfrm>
              <a:off x="430821" y="4037784"/>
              <a:ext cx="4791809" cy="400110"/>
            </a:xfrm>
            <a:prstGeom prst="rect">
              <a:avLst/>
            </a:prstGeom>
            <a:noFill/>
          </p:spPr>
          <p:txBody>
            <a:bodyPr wrap="square" rtlCol="0">
              <a:spAutoFit/>
            </a:bodyPr>
            <a:lstStyle/>
            <a:p>
              <a:pPr marL="457200" indent="-457200">
                <a:buFont typeface="+mj-lt"/>
                <a:buAutoNum type="arabicPeriod" startAt="3"/>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Recommendations</a:t>
              </a:r>
            </a:p>
          </p:txBody>
        </p:sp>
        <p:sp>
          <p:nvSpPr>
            <p:cNvPr id="5" name="TextBox 4">
              <a:extLst>
                <a:ext uri="{FF2B5EF4-FFF2-40B4-BE49-F238E27FC236}">
                  <a16:creationId xmlns:a16="http://schemas.microsoft.com/office/drawing/2014/main" id="{4759C8A5-C228-9CCB-212B-08914BF1CBE6}"/>
                </a:ext>
              </a:extLst>
            </p:cNvPr>
            <p:cNvSpPr txBox="1"/>
            <p:nvPr/>
          </p:nvSpPr>
          <p:spPr>
            <a:xfrm>
              <a:off x="328080" y="4534321"/>
              <a:ext cx="9337432" cy="923330"/>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Critical evaluation of relevant theories and models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Application of Fishbone Diagram, Donabedian Model, and SWOT analysis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Analysis of root causes and policy influences</a:t>
              </a:r>
            </a:p>
          </p:txBody>
        </p:sp>
      </p:grpSp>
      <p:grpSp>
        <p:nvGrpSpPr>
          <p:cNvPr id="10" name="Group 9">
            <a:extLst>
              <a:ext uri="{FF2B5EF4-FFF2-40B4-BE49-F238E27FC236}">
                <a16:creationId xmlns:a16="http://schemas.microsoft.com/office/drawing/2014/main" id="{83A1C75B-FF19-1473-D614-287903DDA824}"/>
              </a:ext>
            </a:extLst>
          </p:cNvPr>
          <p:cNvGrpSpPr/>
          <p:nvPr/>
        </p:nvGrpSpPr>
        <p:grpSpPr>
          <a:xfrm>
            <a:off x="328079" y="5930584"/>
            <a:ext cx="9337433" cy="843986"/>
            <a:chOff x="430821" y="3510469"/>
            <a:chExt cx="9337433" cy="843986"/>
          </a:xfrm>
        </p:grpSpPr>
        <p:sp>
          <p:nvSpPr>
            <p:cNvPr id="11" name="TextBox 10">
              <a:extLst>
                <a:ext uri="{FF2B5EF4-FFF2-40B4-BE49-F238E27FC236}">
                  <a16:creationId xmlns:a16="http://schemas.microsoft.com/office/drawing/2014/main" id="{FC981413-AA22-0DB4-34B3-C94E408F1305}"/>
                </a:ext>
              </a:extLst>
            </p:cNvPr>
            <p:cNvSpPr txBox="1"/>
            <p:nvPr/>
          </p:nvSpPr>
          <p:spPr>
            <a:xfrm>
              <a:off x="430821" y="3510469"/>
              <a:ext cx="4791809" cy="400110"/>
            </a:xfrm>
            <a:prstGeom prst="rect">
              <a:avLst/>
            </a:prstGeom>
            <a:noFill/>
          </p:spPr>
          <p:txBody>
            <a:bodyPr wrap="square" rtlCol="0">
              <a:spAutoFit/>
            </a:bodyPr>
            <a:lstStyle/>
            <a:p>
              <a:pPr marL="457200" indent="-457200">
                <a:buFont typeface="+mj-lt"/>
                <a:buAutoNum type="arabicPeriod" startAt="4"/>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Conclusion</a:t>
              </a:r>
            </a:p>
          </p:txBody>
        </p:sp>
        <p:sp>
          <p:nvSpPr>
            <p:cNvPr id="12" name="TextBox 11">
              <a:extLst>
                <a:ext uri="{FF2B5EF4-FFF2-40B4-BE49-F238E27FC236}">
                  <a16:creationId xmlns:a16="http://schemas.microsoft.com/office/drawing/2014/main" id="{467D17EE-EA47-D6C2-0F03-BCBF547E48AB}"/>
                </a:ext>
              </a:extLst>
            </p:cNvPr>
            <p:cNvSpPr txBox="1"/>
            <p:nvPr/>
          </p:nvSpPr>
          <p:spPr>
            <a:xfrm>
              <a:off x="430822" y="3985123"/>
              <a:ext cx="9337432" cy="369332"/>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Summary of key findings and implications for service improvement</a:t>
              </a:r>
            </a:p>
          </p:txBody>
        </p:sp>
      </p:grpSp>
      <p:sp>
        <p:nvSpPr>
          <p:cNvPr id="13" name="TextBox 12">
            <a:extLst>
              <a:ext uri="{FF2B5EF4-FFF2-40B4-BE49-F238E27FC236}">
                <a16:creationId xmlns:a16="http://schemas.microsoft.com/office/drawing/2014/main" id="{E4F99F64-D62F-E100-61F9-767C0BFFABAA}"/>
              </a:ext>
            </a:extLst>
          </p:cNvPr>
          <p:cNvSpPr txBox="1"/>
          <p:nvPr/>
        </p:nvSpPr>
        <p:spPr>
          <a:xfrm>
            <a:off x="430821" y="494436"/>
            <a:ext cx="10377591" cy="461665"/>
          </a:xfrm>
          <a:prstGeom prst="rect">
            <a:avLst/>
          </a:prstGeom>
          <a:noFill/>
        </p:spPr>
        <p:txBody>
          <a:bodyPr wrap="square" rtlCol="0">
            <a:spAutoFit/>
          </a:bodyPr>
          <a:lstStyle/>
          <a:p>
            <a:pPr algn="ctr"/>
            <a:r>
              <a:rPr lang="en-US" sz="2400" b="1" dirty="0">
                <a:solidFill>
                  <a:srgbClr val="3C23D7"/>
                </a:solidFill>
                <a:latin typeface="Arial" panose="020B0604020202020204" pitchFamily="34" charset="0"/>
                <a:ea typeface="Tahoma" panose="020B0604030504040204" pitchFamily="34" charset="0"/>
                <a:cs typeface="Arial" panose="020B0604020202020204" pitchFamily="34" charset="0"/>
              </a:rPr>
              <a:t>Outline of Component 2 Report</a:t>
            </a:r>
          </a:p>
        </p:txBody>
      </p:sp>
    </p:spTree>
    <p:extLst>
      <p:ext uri="{BB962C8B-B14F-4D97-AF65-F5344CB8AC3E}">
        <p14:creationId xmlns:p14="http://schemas.microsoft.com/office/powerpoint/2010/main" val="325265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3512F-8EE0-6CB3-1514-C223CDC9E4F0}"/>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18E910D-92AB-4482-CB75-20BF7F8D7380}"/>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References</a:t>
            </a:r>
          </a:p>
        </p:txBody>
      </p:sp>
      <p:sp>
        <p:nvSpPr>
          <p:cNvPr id="18" name="TextBox 17">
            <a:extLst>
              <a:ext uri="{FF2B5EF4-FFF2-40B4-BE49-F238E27FC236}">
                <a16:creationId xmlns:a16="http://schemas.microsoft.com/office/drawing/2014/main" id="{215C3317-9D3C-E75B-751E-A6464E745776}"/>
              </a:ext>
            </a:extLst>
          </p:cNvPr>
          <p:cNvSpPr txBox="1"/>
          <p:nvPr/>
        </p:nvSpPr>
        <p:spPr>
          <a:xfrm>
            <a:off x="430822" y="1355951"/>
            <a:ext cx="11456378" cy="4832092"/>
          </a:xfrm>
          <a:prstGeom prst="rect">
            <a:avLst/>
          </a:prstGeom>
          <a:noFill/>
        </p:spPr>
        <p:txBody>
          <a:bodyPr wrap="square" rtlCol="0">
            <a:spAutoFit/>
          </a:bodyPr>
          <a:lstStyle/>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Atkins, L., Stefanidou, C., Chadborn, T., Thompson, K., Michie, S. and Lorencatto, F. (2020) ‘Influences on NHS Health Check behaviours: a systematic review’, </a:t>
            </a:r>
            <a:r>
              <a:rPr lang="en-GB" sz="1100" i="1" dirty="0">
                <a:latin typeface="Arial" panose="020B0604020202020204" pitchFamily="34" charset="0"/>
                <a:cs typeface="Arial" panose="020B0604020202020204" pitchFamily="34" charset="0"/>
              </a:rPr>
              <a:t>BMC Public Health</a:t>
            </a:r>
            <a:r>
              <a:rPr lang="en-GB" sz="1100" dirty="0">
                <a:latin typeface="Arial" panose="020B0604020202020204" pitchFamily="34" charset="0"/>
                <a:cs typeface="Arial" panose="020B0604020202020204" pitchFamily="34" charset="0"/>
              </a:rPr>
              <a:t>, 20(1). Available at: </a:t>
            </a:r>
            <a:r>
              <a:rPr lang="en-GB" sz="1100" u="sng" dirty="0">
                <a:latin typeface="Arial" panose="020B0604020202020204" pitchFamily="34" charset="0"/>
                <a:cs typeface="Arial" panose="020B0604020202020204" pitchFamily="34" charset="0"/>
                <a:hlinkClick r:id="rId3"/>
              </a:rPr>
              <a:t>https://doi.org/10.1186/s12889-020-09365-2</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Berwick, D. and Fox, D. M. (2016) ‘"Evaluating the Quality of Medical Care": Donabedian's Classic Article 50 Years Later’, </a:t>
            </a:r>
            <a:r>
              <a:rPr lang="en-GB" sz="1100" i="1" dirty="0">
                <a:latin typeface="Arial" panose="020B0604020202020204" pitchFamily="34" charset="0"/>
                <a:cs typeface="Arial" panose="020B0604020202020204" pitchFamily="34" charset="0"/>
              </a:rPr>
              <a:t>The Milbank quarterly</a:t>
            </a:r>
            <a:r>
              <a:rPr lang="en-GB" sz="1100" dirty="0">
                <a:latin typeface="Arial" panose="020B0604020202020204" pitchFamily="34" charset="0"/>
                <a:cs typeface="Arial" panose="020B0604020202020204" pitchFamily="34" charset="0"/>
              </a:rPr>
              <a:t>, 94(2), 237–241. Available at: </a:t>
            </a:r>
            <a:r>
              <a:rPr lang="en-GB" sz="1100" u="sng" dirty="0">
                <a:latin typeface="Arial" panose="020B0604020202020204" pitchFamily="34" charset="0"/>
                <a:cs typeface="Arial" panose="020B0604020202020204" pitchFamily="34" charset="0"/>
                <a:hlinkClick r:id="rId4"/>
              </a:rPr>
              <a:t>https://doi.org/10.1111/1468-0009.12189</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Campbell, D. (2013) ‘Mid Staffs hospital scandal: the essential guide’, </a:t>
            </a:r>
            <a:r>
              <a:rPr lang="en-GB" sz="1100" i="1" dirty="0">
                <a:latin typeface="Arial" panose="020B0604020202020204" pitchFamily="34" charset="0"/>
                <a:cs typeface="Arial" panose="020B0604020202020204" pitchFamily="34" charset="0"/>
              </a:rPr>
              <a:t>The Guardian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https://www.theguardian.com/society/2013/feb/06/mid-staffs-hospital-scandal-guide</a:t>
            </a:r>
            <a:r>
              <a:rPr lang="en-GB" sz="1100" dirty="0">
                <a:latin typeface="Arial" panose="020B0604020202020204" pitchFamily="34" charset="0"/>
                <a:cs typeface="Arial" panose="020B0604020202020204" pitchFamily="34" charset="0"/>
              </a:rPr>
              <a:t> (Accessed 15 March 2026)</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Carter, B. and Kline, R. (2016) ‘The crisis of public sector trade unionism: Evidence from the Mid Staffordshire hospital crisis’, </a:t>
            </a:r>
            <a:r>
              <a:rPr lang="en-GB" sz="1100" i="1" dirty="0">
                <a:latin typeface="Arial" panose="020B0604020202020204" pitchFamily="34" charset="0"/>
                <a:cs typeface="Arial" panose="020B0604020202020204" pitchFamily="34" charset="0"/>
              </a:rPr>
              <a:t>Capital &amp; Class</a:t>
            </a:r>
            <a:r>
              <a:rPr lang="en-GB" sz="1100" dirty="0">
                <a:latin typeface="Arial" panose="020B0604020202020204" pitchFamily="34" charset="0"/>
                <a:cs typeface="Arial" panose="020B0604020202020204" pitchFamily="34" charset="0"/>
              </a:rPr>
              <a:t>, 41(2), pp.217–237. Available at: </a:t>
            </a:r>
            <a:r>
              <a:rPr lang="en-GB" sz="1100" u="sng" dirty="0">
                <a:latin typeface="Arial" panose="020B0604020202020204" pitchFamily="34" charset="0"/>
                <a:cs typeface="Arial" panose="020B0604020202020204" pitchFamily="34" charset="0"/>
                <a:hlinkClick r:id="rId6"/>
              </a:rPr>
              <a:t>https://doi.org/10.1177/0309816816678572</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Chatburn, E., Macrae, C., Carthey, J. and Vincent, C. (2018) ‘Measurement and monitoring of safety: impact and challenges of putting a conceptual framework into practice’, </a:t>
            </a:r>
            <a:r>
              <a:rPr lang="en-GB" sz="1100" i="1" dirty="0">
                <a:latin typeface="Arial" panose="020B0604020202020204" pitchFamily="34" charset="0"/>
                <a:cs typeface="Arial" panose="020B0604020202020204" pitchFamily="34" charset="0"/>
              </a:rPr>
              <a:t>BMJ Quality &amp; Safety</a:t>
            </a:r>
            <a:r>
              <a:rPr lang="en-GB" sz="1100" dirty="0">
                <a:latin typeface="Arial" panose="020B0604020202020204" pitchFamily="34" charset="0"/>
                <a:cs typeface="Arial" panose="020B0604020202020204" pitchFamily="34" charset="0"/>
              </a:rPr>
              <a:t>, 27(10), pp.818–826. Available at: </a:t>
            </a:r>
            <a:r>
              <a:rPr lang="en-GB" sz="1100" u="sng" dirty="0">
                <a:latin typeface="Arial" panose="020B0604020202020204" pitchFamily="34" charset="0"/>
                <a:cs typeface="Arial" panose="020B0604020202020204" pitchFamily="34" charset="0"/>
                <a:hlinkClick r:id="rId7"/>
              </a:rPr>
              <a:t>https://doi.org/10.1136/bmjqs-2017-007175</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Donabedian, A. (1988) ‘The Quality of Care: How Can It Be assessed?’, </a:t>
            </a:r>
            <a:r>
              <a:rPr lang="en-GB" sz="1100" i="1" dirty="0">
                <a:latin typeface="Arial" panose="020B0604020202020204" pitchFamily="34" charset="0"/>
                <a:cs typeface="Arial" panose="020B0604020202020204" pitchFamily="34" charset="0"/>
              </a:rPr>
              <a:t>JAMA</a:t>
            </a:r>
            <a:r>
              <a:rPr lang="en-GB" sz="1100" dirty="0">
                <a:latin typeface="Arial" panose="020B0604020202020204" pitchFamily="34" charset="0"/>
                <a:cs typeface="Arial" panose="020B0604020202020204" pitchFamily="34" charset="0"/>
              </a:rPr>
              <a:t>, 260(12), pp.1743–1748. Available at: </a:t>
            </a:r>
            <a:r>
              <a:rPr lang="en-GB" sz="1100" u="sng" dirty="0">
                <a:latin typeface="Arial" panose="020B0604020202020204" pitchFamily="34" charset="0"/>
                <a:cs typeface="Arial" panose="020B0604020202020204" pitchFamily="34" charset="0"/>
                <a:hlinkClick r:id="rId8"/>
              </a:rPr>
              <a:t>https://doi.org/10.1001/jama.1988.03410120089033</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Eilenberg, J. (2017) ’Institutional deviance in TV news: BBC, ITV and the Mid Staffordshire hospital scandal’, </a:t>
            </a:r>
            <a:r>
              <a:rPr lang="en-GB" sz="1100" i="1" dirty="0">
                <a:latin typeface="Arial" panose="020B0604020202020204" pitchFamily="34" charset="0"/>
                <a:cs typeface="Arial" panose="020B0604020202020204" pitchFamily="34" charset="0"/>
              </a:rPr>
              <a:t>Crime, Media, Culture: An International Journal</a:t>
            </a:r>
            <a:r>
              <a:rPr lang="en-GB" sz="1100" dirty="0">
                <a:latin typeface="Arial" panose="020B0604020202020204" pitchFamily="34" charset="0"/>
                <a:cs typeface="Arial" panose="020B0604020202020204" pitchFamily="34" charset="0"/>
              </a:rPr>
              <a:t>, 14(3), pp.485–504. Available at: </a:t>
            </a:r>
            <a:r>
              <a:rPr lang="en-GB" sz="1100" u="sng" dirty="0">
                <a:latin typeface="Arial" panose="020B0604020202020204" pitchFamily="34" charset="0"/>
                <a:cs typeface="Arial" panose="020B0604020202020204" pitchFamily="34" charset="0"/>
                <a:hlinkClick r:id="rId9"/>
              </a:rPr>
              <a:t>https://doi.org/10.1177/1741659017726105</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‌Eilenberg, J. (2017) ‘Scandalising the NHS- the construction of healthcare and deviance in the BBC and ITV coverage of the Mid Staffordshire hospital scandal, </a:t>
            </a:r>
            <a:r>
              <a:rPr lang="en-GB" sz="1100" i="1" dirty="0">
                <a:latin typeface="Arial" panose="020B0604020202020204" pitchFamily="34" charset="0"/>
                <a:cs typeface="Arial" panose="020B0604020202020204" pitchFamily="34" charset="0"/>
              </a:rPr>
              <a:t>City Research Online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0"/>
              </a:rPr>
              <a:t>https://openaccess.city.ac.uk/id/eprint/18079/</a:t>
            </a:r>
            <a:r>
              <a:rPr lang="en-GB" sz="1100" dirty="0">
                <a:latin typeface="Arial" panose="020B0604020202020204" pitchFamily="34" charset="0"/>
                <a:cs typeface="Arial" panose="020B0604020202020204" pitchFamily="34" charset="0"/>
              </a:rPr>
              <a:t> (Accessed: 16 March 2026)</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Francis, R. (2013) ‘The Mid Staffordshire NHS Foundation Trust Public Inquiry Report of the Mid Staffordshire NHS Foundation Trust Public Inquiry Executive Summary HC 947’,</a:t>
            </a:r>
            <a:r>
              <a:rPr lang="en-GB" sz="1100" i="1" dirty="0">
                <a:latin typeface="Arial" panose="020B0604020202020204" pitchFamily="34" charset="0"/>
                <a:cs typeface="Arial" panose="020B0604020202020204" pitchFamily="34" charset="0"/>
              </a:rPr>
              <a:t>GOV.UK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1"/>
              </a:rPr>
              <a:t>https://assets.publishing.service.gov.uk/government/uploads/system/uploads/attachment_data/file/279124/0947.pdf</a:t>
            </a:r>
            <a:r>
              <a:rPr lang="en-GB" sz="1100" dirty="0">
                <a:latin typeface="Arial" panose="020B0604020202020204" pitchFamily="34" charset="0"/>
                <a:cs typeface="Arial" panose="020B0604020202020204" pitchFamily="34" charset="0"/>
              </a:rPr>
              <a:t> (Accessed 15 March 2026).</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Harris, A., Azorín, C. and Jones, M. (2021) ‘Network leadership: a new educational imperative?’, </a:t>
            </a:r>
            <a:r>
              <a:rPr lang="en-GB" sz="1100" i="1" dirty="0">
                <a:latin typeface="Arial" panose="020B0604020202020204" pitchFamily="34" charset="0"/>
                <a:cs typeface="Arial" panose="020B0604020202020204" pitchFamily="34" charset="0"/>
              </a:rPr>
              <a:t>International Journal of Leadership in Education</a:t>
            </a:r>
            <a:r>
              <a:rPr lang="en-GB" sz="1100" dirty="0">
                <a:latin typeface="Arial" panose="020B0604020202020204" pitchFamily="34" charset="0"/>
                <a:cs typeface="Arial" panose="020B0604020202020204" pitchFamily="34" charset="0"/>
              </a:rPr>
              <a:t>, 26(5), pp.1–17. Available at: </a:t>
            </a:r>
            <a:r>
              <a:rPr lang="en-GB" sz="1100" u="sng" dirty="0">
                <a:latin typeface="Arial" panose="020B0604020202020204" pitchFamily="34" charset="0"/>
                <a:cs typeface="Arial" panose="020B0604020202020204" pitchFamily="34" charset="0"/>
                <a:hlinkClick r:id="rId12"/>
              </a:rPr>
              <a:t>https://doi.org/10.1080/13603124.2021.1919320</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Mannion, R. and Davies, H.T. (2015) ‘Cultures of Silence and Cultures of Voice: The Role of Whistleblowing in Healthcare Organisations’, </a:t>
            </a:r>
            <a:r>
              <a:rPr lang="en-GB" sz="1100" i="1" dirty="0">
                <a:latin typeface="Arial" panose="020B0604020202020204" pitchFamily="34" charset="0"/>
                <a:cs typeface="Arial" panose="020B0604020202020204" pitchFamily="34" charset="0"/>
              </a:rPr>
              <a:t>International Journal of Health Policy and Management</a:t>
            </a:r>
            <a:r>
              <a:rPr lang="en-GB" sz="1100" dirty="0">
                <a:latin typeface="Arial" panose="020B0604020202020204" pitchFamily="34" charset="0"/>
                <a:cs typeface="Arial" panose="020B0604020202020204" pitchFamily="34" charset="0"/>
              </a:rPr>
              <a:t>, 4(8), pp.503–505. Available at: </a:t>
            </a:r>
            <a:r>
              <a:rPr lang="en-GB" sz="1100" u="sng" dirty="0">
                <a:latin typeface="Arial" panose="020B0604020202020204" pitchFamily="34" charset="0"/>
                <a:cs typeface="Arial" panose="020B0604020202020204" pitchFamily="34" charset="0"/>
                <a:hlinkClick r:id="rId13"/>
              </a:rPr>
              <a:t>https://doi.org/10.15171/ijhpm.2015.120</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Petrillo, A., Felice, F.D., Longo, F. and Bruzzone, A. (2017) ‘Factors affecting the human error: representations of mental models for emergency management’, </a:t>
            </a:r>
            <a:r>
              <a:rPr lang="en-GB" sz="1100" i="1" dirty="0">
                <a:latin typeface="Arial" panose="020B0604020202020204" pitchFamily="34" charset="0"/>
                <a:cs typeface="Arial" panose="020B0604020202020204" pitchFamily="34" charset="0"/>
              </a:rPr>
              <a:t>International Journal of Simulation and Process Modelling</a:t>
            </a:r>
            <a:r>
              <a:rPr lang="en-GB" sz="1100" dirty="0">
                <a:latin typeface="Arial" panose="020B0604020202020204" pitchFamily="34" charset="0"/>
                <a:cs typeface="Arial" panose="020B0604020202020204" pitchFamily="34" charset="0"/>
              </a:rPr>
              <a:t>, 12(3/4), p.287. Available at: </a:t>
            </a:r>
            <a:r>
              <a:rPr lang="en-GB" sz="1100" u="sng" dirty="0">
                <a:latin typeface="Arial" panose="020B0604020202020204" pitchFamily="34" charset="0"/>
                <a:cs typeface="Arial" panose="020B0604020202020204" pitchFamily="34" charset="0"/>
                <a:hlinkClick r:id="rId14"/>
              </a:rPr>
              <a:t>https://doi.org/10.1504/ijspm.2017.085533</a:t>
            </a:r>
            <a:r>
              <a:rPr lang="en-GB" sz="11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Ross, J. E. (2017) ‘Total quality management: Text, cases, and readings’, </a:t>
            </a:r>
            <a:r>
              <a:rPr lang="en-US" sz="1100" i="1" dirty="0">
                <a:latin typeface="Arial" panose="020B0604020202020204" pitchFamily="34" charset="0"/>
                <a:cs typeface="Arial" panose="020B0604020202020204" pitchFamily="34" charset="0"/>
              </a:rPr>
              <a:t>Routledge</a:t>
            </a:r>
            <a:r>
              <a:rPr lang="en-US" sz="1100" dirty="0">
                <a:latin typeface="Arial" panose="020B0604020202020204" pitchFamily="34" charset="0"/>
                <a:cs typeface="Arial" panose="020B0604020202020204" pitchFamily="34" charset="0"/>
              </a:rPr>
              <a:t>. Available at: </a:t>
            </a:r>
            <a:r>
              <a:rPr lang="en-US" sz="1100" u="sng" dirty="0">
                <a:latin typeface="Arial" panose="020B0604020202020204" pitchFamily="34" charset="0"/>
                <a:cs typeface="Arial" panose="020B0604020202020204" pitchFamily="34" charset="0"/>
                <a:hlinkClick r:id="rId15"/>
              </a:rPr>
              <a:t>https://doi.org/10.1201/9780203735466</a:t>
            </a:r>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Smith, J. and Chambers, N. (2019) ‘Mid Staffordshire: a Case Study of Failed Governance and Leadership?, </a:t>
            </a:r>
            <a:r>
              <a:rPr lang="en-US" sz="1100" i="1" dirty="0">
                <a:latin typeface="Arial" panose="020B0604020202020204" pitchFamily="34" charset="0"/>
                <a:cs typeface="Arial" panose="020B0604020202020204" pitchFamily="34" charset="0"/>
              </a:rPr>
              <a:t>The Political Quarterly</a:t>
            </a:r>
            <a:r>
              <a:rPr lang="en-US" sz="1100" dirty="0">
                <a:latin typeface="Arial" panose="020B0604020202020204" pitchFamily="34" charset="0"/>
                <a:cs typeface="Arial" panose="020B0604020202020204" pitchFamily="34" charset="0"/>
              </a:rPr>
              <a:t>, 90(2), 194-201. Available at: </a:t>
            </a:r>
            <a:r>
              <a:rPr lang="en-US" sz="1100" u="sng" dirty="0">
                <a:latin typeface="Arial" panose="020B0604020202020204" pitchFamily="34" charset="0"/>
                <a:cs typeface="Arial" panose="020B0604020202020204" pitchFamily="34" charset="0"/>
                <a:hlinkClick r:id="rId16"/>
              </a:rPr>
              <a:t>https://doi.org/10.1111/1467-923X.12698</a:t>
            </a:r>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Wiegmann, D.A., J. Wood, L., N. Cohen, T. and Shappell, S.A. (2022) ‘Understanding the ‘Swiss cheese model’ and its application to patient safety’, </a:t>
            </a:r>
            <a:r>
              <a:rPr lang="en-GB" sz="1100" i="1" dirty="0">
                <a:latin typeface="Arial" panose="020B0604020202020204" pitchFamily="34" charset="0"/>
                <a:cs typeface="Arial" panose="020B0604020202020204" pitchFamily="34" charset="0"/>
              </a:rPr>
              <a:t>Journal of Patient Safety</a:t>
            </a:r>
            <a:r>
              <a:rPr lang="en-GB" sz="1100" dirty="0">
                <a:latin typeface="Arial" panose="020B0604020202020204" pitchFamily="34" charset="0"/>
                <a:cs typeface="Arial" panose="020B0604020202020204" pitchFamily="34" charset="0"/>
              </a:rPr>
              <a:t>,18(2), pp.119–123. Available at: </a:t>
            </a:r>
            <a:r>
              <a:rPr lang="en-GB" sz="1100" u="sng" dirty="0">
                <a:latin typeface="Arial" panose="020B0604020202020204" pitchFamily="34" charset="0"/>
                <a:cs typeface="Arial" panose="020B0604020202020204" pitchFamily="34" charset="0"/>
                <a:hlinkClick r:id="rId17"/>
              </a:rPr>
              <a:t>https://www.ncbi.nlm.nih.gov/pmc/articles/PMC8514562/</a:t>
            </a:r>
            <a:r>
              <a:rPr lang="en-GB" sz="1100" dirty="0">
                <a:latin typeface="Arial" panose="020B0604020202020204" pitchFamily="34" charset="0"/>
                <a:cs typeface="Arial" panose="020B0604020202020204" pitchFamily="34" charset="0"/>
              </a:rPr>
              <a:t> (Accessed 21 March 2026).</a:t>
            </a:r>
          </a:p>
        </p:txBody>
      </p:sp>
    </p:spTree>
    <p:extLst>
      <p:ext uri="{BB962C8B-B14F-4D97-AF65-F5344CB8AC3E}">
        <p14:creationId xmlns:p14="http://schemas.microsoft.com/office/powerpoint/2010/main" val="2370088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2961</TotalTime>
  <Words>2051</Words>
  <Application>Microsoft Office PowerPoint</Application>
  <PresentationFormat>Widescreen</PresentationFormat>
  <Paragraphs>145</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Patricia Kelly-Lambo (2215117)</cp:lastModifiedBy>
  <cp:revision>43</cp:revision>
  <dcterms:created xsi:type="dcterms:W3CDTF">2026-03-13T12:17:32Z</dcterms:created>
  <dcterms:modified xsi:type="dcterms:W3CDTF">2026-03-24T12:20:45Z</dcterms:modified>
</cp:coreProperties>
</file>