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2" r:id="rId1"/>
  </p:sldMasterIdLst>
  <p:sldIdLst>
    <p:sldId id="256" r:id="rId2"/>
    <p:sldId id="257" r:id="rId3"/>
    <p:sldId id="260" r:id="rId4"/>
    <p:sldId id="258" r:id="rId5"/>
    <p:sldId id="259" r:id="rId6"/>
    <p:sldId id="262" r:id="rId7"/>
    <p:sldId id="263" r:id="rId8"/>
    <p:sldId id="264" r:id="rId9"/>
    <p:sldId id="265"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5942E4-6D81-772F-7246-1F35C7E56678}" v="786" dt="2020-01-28T14:06:36.734"/>
    <p1510:client id="{AC81000E-457B-B748-CF94-873724A2F946}" v="6084" dt="2019-12-06T14:56:52.796"/>
    <p1510:client id="{B4CB7519-E6F0-D897-6DA6-A1B22A63AB5F}" v="3049" dt="2019-12-04T15:38:37.788"/>
    <p1510:client id="{C5F39A32-37DD-C8C3-478C-8DF3FD233054}" v="6591" dt="2020-01-15T17:19:44.875"/>
    <p1510:client id="{CBB94A24-0F2C-BA16-8047-6D50B90EB3C2}" v="2153" dt="2020-01-21T12:29:10.8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1/28/2020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70303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1/28/2020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8243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1/28/2020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95746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7390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1249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77179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74424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1/28/2020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042267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1/28/2020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40166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13629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1/28/2020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8310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1/28/2020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21536505"/>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hyperlink" Target="https://www.webanywhere.co.uk/blog/2019/05/different-types-observation-methods-early-years/" TargetMode="External"/><Relationship Id="rId3" Type="http://schemas.openxmlformats.org/officeDocument/2006/relationships/hyperlink" Target="https://www.questionpro.com/blog/data-collection-tools/" TargetMode="External"/><Relationship Id="rId7" Type="http://schemas.openxmlformats.org/officeDocument/2006/relationships/hyperlink" Target="https://www.freepik.com/free-photos-vectors/preschool" TargetMode="External"/><Relationship Id="rId2" Type="http://schemas.openxmlformats.org/officeDocument/2006/relationships/hyperlink" Target="https://stock.adobe.com/ee/images/small-baby-cartoon-minimalism-character-illustration-isolated-image/218039735" TargetMode="External"/><Relationship Id="rId1" Type="http://schemas.openxmlformats.org/officeDocument/2006/relationships/slideLayout" Target="../slideLayouts/slideLayout7.xml"/><Relationship Id="rId6" Type="http://schemas.openxmlformats.org/officeDocument/2006/relationships/hyperlink" Target="https://ethics.coventry.ac.uk/about/Introduction-to-Research-Ethics.aspx" TargetMode="External"/><Relationship Id="rId11" Type="http://schemas.openxmlformats.org/officeDocument/2006/relationships/hyperlink" Target="https://revisesociology.com/2016/01/23/interviews-in-social-research-advantages-and-disadvantages/" TargetMode="External"/><Relationship Id="rId5" Type="http://schemas.openxmlformats.org/officeDocument/2006/relationships/hyperlink" Target="https://userbitapp.com/solutions/research-repository" TargetMode="External"/><Relationship Id="rId10" Type="http://schemas.openxmlformats.org/officeDocument/2006/relationships/hyperlink" Target="https://www.shutterstock.com/search/cartoon+toddler" TargetMode="External"/><Relationship Id="rId4" Type="http://schemas.openxmlformats.org/officeDocument/2006/relationships/hyperlink" Target="https://www.tes.com/lessons/crd9BtfJDJUsIQ/direct-and-inverse-variation" TargetMode="External"/><Relationship Id="rId9" Type="http://schemas.openxmlformats.org/officeDocument/2006/relationships/hyperlink" Target="https://simonfoundation.org/focus-group-chicago-incontin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26">
            <a:extLst>
              <a:ext uri="{FF2B5EF4-FFF2-40B4-BE49-F238E27FC236}">
                <a16:creationId xmlns:a16="http://schemas.microsoft.com/office/drawing/2014/main" id="{E08D4B6A-8113-4DFB-B82E-B60CAC8E0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42" name="Rectangle 28">
            <a:extLst>
              <a:ext uri="{FF2B5EF4-FFF2-40B4-BE49-F238E27FC236}">
                <a16:creationId xmlns:a16="http://schemas.microsoft.com/office/drawing/2014/main" id="{9822E561-F97C-4CBB-A9A6-A6BF6317B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638620" y="863695"/>
            <a:ext cx="3511233" cy="3779995"/>
          </a:xfrm>
        </p:spPr>
        <p:txBody>
          <a:bodyPr anchor="ctr">
            <a:normAutofit/>
          </a:bodyPr>
          <a:lstStyle/>
          <a:p>
            <a:r>
              <a:rPr lang="en-GB" sz="3300" u="sng">
                <a:solidFill>
                  <a:schemeClr val="tx1"/>
                </a:solidFill>
                <a:latin typeface="Arial Nova Cond"/>
              </a:rPr>
              <a:t>The separation and exclusion of children with additional learning needs in the nursery setting.</a:t>
            </a:r>
          </a:p>
        </p:txBody>
      </p:sp>
      <p:sp>
        <p:nvSpPr>
          <p:cNvPr id="3" name="Subtitle 2"/>
          <p:cNvSpPr>
            <a:spLocks noGrp="1"/>
          </p:cNvSpPr>
          <p:nvPr>
            <p:ph type="subTitle" idx="1"/>
          </p:nvPr>
        </p:nvSpPr>
        <p:spPr>
          <a:xfrm>
            <a:off x="638621" y="4739780"/>
            <a:ext cx="3511233" cy="1147054"/>
          </a:xfrm>
        </p:spPr>
        <p:txBody>
          <a:bodyPr vert="horz" lIns="91440" tIns="45720" rIns="91440" bIns="45720" rtlCol="0" anchor="t">
            <a:normAutofit/>
          </a:bodyPr>
          <a:lstStyle/>
          <a:p>
            <a:pPr>
              <a:lnSpc>
                <a:spcPct val="100000"/>
              </a:lnSpc>
            </a:pPr>
            <a:r>
              <a:rPr lang="en-GB" sz="2000" i="1">
                <a:latin typeface="Arial"/>
                <a:cs typeface="Arial"/>
              </a:rPr>
              <a:t>Written and presented by </a:t>
            </a:r>
            <a:endParaRPr lang="en-US" sz="2000" i="1"/>
          </a:p>
          <a:p>
            <a:pPr>
              <a:lnSpc>
                <a:spcPct val="100000"/>
              </a:lnSpc>
            </a:pPr>
            <a:r>
              <a:rPr lang="en-GB" sz="2000" i="1">
                <a:latin typeface="Arial"/>
                <a:cs typeface="Arial"/>
              </a:rPr>
              <a:t>Sophie Morgan.</a:t>
            </a:r>
            <a:endParaRPr lang="en-GB" sz="2000" i="1"/>
          </a:p>
        </p:txBody>
      </p:sp>
      <p:sp>
        <p:nvSpPr>
          <p:cNvPr id="43" name="Rectangle 30">
            <a:extLst>
              <a:ext uri="{FF2B5EF4-FFF2-40B4-BE49-F238E27FC236}">
                <a16:creationId xmlns:a16="http://schemas.microsoft.com/office/drawing/2014/main" id="{B01B0E58-A5C8-4CDA-A2E0-35DF94E59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42C2E2F8-7A9B-444E-A082-CED9BECD5424}"/>
              </a:ext>
            </a:extLst>
          </p:cNvPr>
          <p:cNvPicPr>
            <a:picLocks noChangeAspect="1"/>
          </p:cNvPicPr>
          <p:nvPr/>
        </p:nvPicPr>
        <p:blipFill rotWithShape="1">
          <a:blip r:embed="rId2"/>
          <a:srcRect l="10388" r="16245" b="-1"/>
          <a:stretch/>
        </p:blipFill>
        <p:spPr>
          <a:xfrm>
            <a:off x="4654295" y="10"/>
            <a:ext cx="7537705" cy="685799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1B1DE09-4310-4581-8EF8-77CC1A7FEF9D}"/>
              </a:ext>
            </a:extLst>
          </p:cNvPr>
          <p:cNvSpPr txBox="1"/>
          <p:nvPr/>
        </p:nvSpPr>
        <p:spPr>
          <a:xfrm>
            <a:off x="446506" y="633661"/>
            <a:ext cx="3304674" cy="6186309"/>
          </a:xfrm>
          <a:prstGeom prst="rect">
            <a:avLst/>
          </a:prstGeom>
          <a:noFill/>
          <a:ln w="6350">
            <a:solidFill>
              <a:schemeClr val="tx1"/>
            </a:solidFill>
            <a:prstDash val="dash"/>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a:ea typeface="DengXian"/>
                <a:cs typeface="Calibri"/>
              </a:rPr>
              <a:t>Throughout my studies and placement I saw a substantial amount of children with additional learning needs, mainly autism. In Wales, autism affects 1 in 100 people. Autism was first used in a modern sense in 1943 and it would therefore be expected that care and understanding standards would be at a substantial level in 2019. However, this is not the case. The National Assembly Government reported that there are currently 105,000 children recognised as having SEN. Within my setting I began to see differences in treatment of children with additional learning needs in certain activities and the staff's understanding of how to deal with these changes.</a:t>
            </a:r>
            <a:endParaRPr lang="en-GB" i="1" u="sng" dirty="0">
              <a:latin typeface="Calibri"/>
              <a:ea typeface="DengXian"/>
              <a:cs typeface="Calibri"/>
            </a:endParaRPr>
          </a:p>
        </p:txBody>
      </p:sp>
      <p:sp>
        <p:nvSpPr>
          <p:cNvPr id="6" name="TextBox 5">
            <a:extLst>
              <a:ext uri="{FF2B5EF4-FFF2-40B4-BE49-F238E27FC236}">
                <a16:creationId xmlns:a16="http://schemas.microsoft.com/office/drawing/2014/main" id="{99A9E601-5DEB-4C8E-BD5B-1EB97E0865DB}"/>
              </a:ext>
            </a:extLst>
          </p:cNvPr>
          <p:cNvSpPr txBox="1"/>
          <p:nvPr/>
        </p:nvSpPr>
        <p:spPr>
          <a:xfrm>
            <a:off x="927768" y="32084"/>
            <a:ext cx="2689726"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t>Why did I choose this?</a:t>
            </a:r>
          </a:p>
        </p:txBody>
      </p:sp>
      <p:sp>
        <p:nvSpPr>
          <p:cNvPr id="7" name="TextBox 6">
            <a:extLst>
              <a:ext uri="{FF2B5EF4-FFF2-40B4-BE49-F238E27FC236}">
                <a16:creationId xmlns:a16="http://schemas.microsoft.com/office/drawing/2014/main" id="{D3172A15-2681-4ADD-9FE1-739BF8CC6D06}"/>
              </a:ext>
            </a:extLst>
          </p:cNvPr>
          <p:cNvSpPr txBox="1"/>
          <p:nvPr/>
        </p:nvSpPr>
        <p:spPr>
          <a:xfrm>
            <a:off x="4751137" y="32081"/>
            <a:ext cx="3304674" cy="369332"/>
          </a:xfrm>
          <a:prstGeom prst="rect">
            <a:avLst/>
          </a:prstGeom>
          <a:noFill/>
          <a:ln w="6350">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latin typeface="Franklin Gothic Book"/>
                <a:ea typeface="DengXian"/>
                <a:cs typeface="Calibri"/>
              </a:rPr>
              <a:t>ALN- A brief overview</a:t>
            </a:r>
          </a:p>
        </p:txBody>
      </p:sp>
      <p:sp>
        <p:nvSpPr>
          <p:cNvPr id="8" name="TextBox 7">
            <a:extLst>
              <a:ext uri="{FF2B5EF4-FFF2-40B4-BE49-F238E27FC236}">
                <a16:creationId xmlns:a16="http://schemas.microsoft.com/office/drawing/2014/main" id="{A74E8924-B67F-4B3E-B9AC-87DF9CC1FEA2}"/>
              </a:ext>
            </a:extLst>
          </p:cNvPr>
          <p:cNvSpPr txBox="1"/>
          <p:nvPr/>
        </p:nvSpPr>
        <p:spPr>
          <a:xfrm>
            <a:off x="4243137" y="633661"/>
            <a:ext cx="3304674" cy="369332"/>
          </a:xfrm>
          <a:prstGeom prst="rect">
            <a:avLst/>
          </a:prstGeom>
          <a:noFill/>
          <a:ln w="6350">
            <a:noFill/>
            <a:prstDash val="dash"/>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latin typeface="Calibri"/>
              <a:ea typeface="DengXian"/>
              <a:cs typeface="Calibri"/>
            </a:endParaRPr>
          </a:p>
        </p:txBody>
      </p:sp>
      <p:sp>
        <p:nvSpPr>
          <p:cNvPr id="9" name="TextBox 8">
            <a:extLst>
              <a:ext uri="{FF2B5EF4-FFF2-40B4-BE49-F238E27FC236}">
                <a16:creationId xmlns:a16="http://schemas.microsoft.com/office/drawing/2014/main" id="{0C71B4E9-0882-497D-87F5-974E686B9ADA}"/>
              </a:ext>
            </a:extLst>
          </p:cNvPr>
          <p:cNvSpPr txBox="1"/>
          <p:nvPr/>
        </p:nvSpPr>
        <p:spPr>
          <a:xfrm>
            <a:off x="8213558" y="32084"/>
            <a:ext cx="35854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t>What could this research do?</a:t>
            </a:r>
          </a:p>
        </p:txBody>
      </p:sp>
      <p:sp>
        <p:nvSpPr>
          <p:cNvPr id="10" name="TextBox 9">
            <a:extLst>
              <a:ext uri="{FF2B5EF4-FFF2-40B4-BE49-F238E27FC236}">
                <a16:creationId xmlns:a16="http://schemas.microsoft.com/office/drawing/2014/main" id="{EC87B56F-E997-46AF-A015-1AE780E8B824}"/>
              </a:ext>
            </a:extLst>
          </p:cNvPr>
          <p:cNvSpPr txBox="1"/>
          <p:nvPr/>
        </p:nvSpPr>
        <p:spPr>
          <a:xfrm>
            <a:off x="4243137" y="633660"/>
            <a:ext cx="3304674" cy="6186309"/>
          </a:xfrm>
          <a:prstGeom prst="rect">
            <a:avLst/>
          </a:prstGeom>
          <a:noFill/>
          <a:ln w="6350">
            <a:solidFill>
              <a:schemeClr val="tx1"/>
            </a:solidFill>
            <a:prstDash val="dash"/>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a:ea typeface="DengXian"/>
                <a:cs typeface="Calibri"/>
              </a:rPr>
              <a:t>ALN means additional learning needs. The term ALN has replaced SEN- and the ALN Reform will be introduced in September 2020. Now the name has changed, it now means that SENCO's will now be ALNCO's- meaning additional learning needs coordinators.  This was approved in January 2018 and the reform has some major changes to schools and nurseries across Wales. SNAP Cymru will be introducing Individual Development Plans, extending the support age to 25 and support will begin before birth and will require education and care settings to extend support for those who need it. The Welsh Government have invested £2.1 million pounds into this reform.</a:t>
            </a:r>
          </a:p>
        </p:txBody>
      </p:sp>
      <p:sp>
        <p:nvSpPr>
          <p:cNvPr id="11" name="TextBox 10">
            <a:extLst>
              <a:ext uri="{FF2B5EF4-FFF2-40B4-BE49-F238E27FC236}">
                <a16:creationId xmlns:a16="http://schemas.microsoft.com/office/drawing/2014/main" id="{E7523FDE-39B9-462D-A98E-F1ABF66BABE2}"/>
              </a:ext>
            </a:extLst>
          </p:cNvPr>
          <p:cNvSpPr txBox="1"/>
          <p:nvPr/>
        </p:nvSpPr>
        <p:spPr>
          <a:xfrm>
            <a:off x="8213557" y="633659"/>
            <a:ext cx="3304674" cy="6186309"/>
          </a:xfrm>
          <a:prstGeom prst="rect">
            <a:avLst/>
          </a:prstGeom>
          <a:noFill/>
          <a:ln w="6350">
            <a:solidFill>
              <a:schemeClr val="tx1"/>
            </a:solidFill>
            <a:prstDash val="dash"/>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a:ea typeface="DengXian"/>
                <a:cs typeface="Calibri"/>
              </a:rPr>
              <a:t>From my setting, I realised the effect of my research could lead to a positive outcome for the nursery, such as gaining more understanding. It became apparent to me that not only did staff have minimal knowledge on ALN, parents were also unaware of many ALN conditions and how to deal with them. This included parents with children that were on the autistic spectrum as an example. My research could also broaden my own knowledge of ALN and research methods. Through my research, I was trying to understand the barriers preventing or limiting staff and parental understanding of ALN. Research has  to be completed for a reason and with a target, which was my goal.</a:t>
            </a:r>
          </a:p>
        </p:txBody>
      </p:sp>
    </p:spTree>
    <p:extLst>
      <p:ext uri="{BB962C8B-B14F-4D97-AF65-F5344CB8AC3E}">
        <p14:creationId xmlns:p14="http://schemas.microsoft.com/office/powerpoint/2010/main" val="426396534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2A8708-E68B-413B-8373-94D80E339B09}"/>
              </a:ext>
            </a:extLst>
          </p:cNvPr>
          <p:cNvSpPr txBox="1"/>
          <p:nvPr/>
        </p:nvSpPr>
        <p:spPr>
          <a:xfrm>
            <a:off x="5152189" y="-34757"/>
            <a:ext cx="187425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u="sng" dirty="0">
                <a:latin typeface="Arial Narrow"/>
              </a:rPr>
              <a:t>My setting</a:t>
            </a:r>
          </a:p>
        </p:txBody>
      </p:sp>
      <p:sp>
        <p:nvSpPr>
          <p:cNvPr id="3" name="TextBox 2">
            <a:extLst>
              <a:ext uri="{FF2B5EF4-FFF2-40B4-BE49-F238E27FC236}">
                <a16:creationId xmlns:a16="http://schemas.microsoft.com/office/drawing/2014/main" id="{CE713CEB-01C7-4A02-8BFE-8C2F44FDC734}"/>
              </a:ext>
            </a:extLst>
          </p:cNvPr>
          <p:cNvSpPr txBox="1"/>
          <p:nvPr/>
        </p:nvSpPr>
        <p:spPr>
          <a:xfrm>
            <a:off x="549274" y="709696"/>
            <a:ext cx="214162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t>Babies</a:t>
            </a:r>
          </a:p>
        </p:txBody>
      </p:sp>
      <p:sp>
        <p:nvSpPr>
          <p:cNvPr id="4" name="TextBox 3">
            <a:extLst>
              <a:ext uri="{FF2B5EF4-FFF2-40B4-BE49-F238E27FC236}">
                <a16:creationId xmlns:a16="http://schemas.microsoft.com/office/drawing/2014/main" id="{D7874F37-72A3-41D2-B3B6-E19A464BD77E}"/>
              </a:ext>
            </a:extLst>
          </p:cNvPr>
          <p:cNvSpPr txBox="1"/>
          <p:nvPr/>
        </p:nvSpPr>
        <p:spPr>
          <a:xfrm>
            <a:off x="4221413" y="705518"/>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Arial Narrow"/>
              </a:rPr>
              <a:t>Toddlers</a:t>
            </a:r>
            <a:endParaRPr lang="en-US"/>
          </a:p>
        </p:txBody>
      </p:sp>
      <p:sp>
        <p:nvSpPr>
          <p:cNvPr id="5" name="TextBox 4">
            <a:extLst>
              <a:ext uri="{FF2B5EF4-FFF2-40B4-BE49-F238E27FC236}">
                <a16:creationId xmlns:a16="http://schemas.microsoft.com/office/drawing/2014/main" id="{293699E9-02AF-40C2-A93A-821BBC97114F}"/>
              </a:ext>
            </a:extLst>
          </p:cNvPr>
          <p:cNvSpPr txBox="1"/>
          <p:nvPr/>
        </p:nvSpPr>
        <p:spPr>
          <a:xfrm>
            <a:off x="8027234" y="741446"/>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Arial Narrow"/>
              </a:rPr>
              <a:t>Pre-school</a:t>
            </a:r>
            <a:endParaRPr lang="en-US"/>
          </a:p>
        </p:txBody>
      </p:sp>
      <p:sp>
        <p:nvSpPr>
          <p:cNvPr id="6" name="TextBox 5">
            <a:extLst>
              <a:ext uri="{FF2B5EF4-FFF2-40B4-BE49-F238E27FC236}">
                <a16:creationId xmlns:a16="http://schemas.microsoft.com/office/drawing/2014/main" id="{9579B7F9-D813-458D-9DCD-E35B3DABFBFA}"/>
              </a:ext>
            </a:extLst>
          </p:cNvPr>
          <p:cNvSpPr txBox="1"/>
          <p:nvPr/>
        </p:nvSpPr>
        <p:spPr>
          <a:xfrm>
            <a:off x="309479" y="133884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pic>
        <p:nvPicPr>
          <p:cNvPr id="7" name="Picture 7" descr="A picture containing drawing&#10;&#10;Description generated with very high confidence">
            <a:extLst>
              <a:ext uri="{FF2B5EF4-FFF2-40B4-BE49-F238E27FC236}">
                <a16:creationId xmlns:a16="http://schemas.microsoft.com/office/drawing/2014/main" id="{5F53CE8E-E627-4798-B9C8-4564B4F1560E}"/>
              </a:ext>
            </a:extLst>
          </p:cNvPr>
          <p:cNvPicPr>
            <a:picLocks noChangeAspect="1"/>
          </p:cNvPicPr>
          <p:nvPr/>
        </p:nvPicPr>
        <p:blipFill rotWithShape="1">
          <a:blip r:embed="rId2"/>
          <a:srcRect l="22439" t="7281" r="17420" b="14563"/>
          <a:stretch/>
        </p:blipFill>
        <p:spPr>
          <a:xfrm>
            <a:off x="847559" y="4771189"/>
            <a:ext cx="1529476" cy="1970172"/>
          </a:xfrm>
          <a:prstGeom prst="rect">
            <a:avLst/>
          </a:prstGeom>
        </p:spPr>
      </p:pic>
      <p:pic>
        <p:nvPicPr>
          <p:cNvPr id="9" name="Picture 9" descr="A picture containing toy&#10;&#10;Description generated with very high confidence">
            <a:extLst>
              <a:ext uri="{FF2B5EF4-FFF2-40B4-BE49-F238E27FC236}">
                <a16:creationId xmlns:a16="http://schemas.microsoft.com/office/drawing/2014/main" id="{53F285A3-0908-4C64-BED6-F34B4799F13D}"/>
              </a:ext>
            </a:extLst>
          </p:cNvPr>
          <p:cNvPicPr>
            <a:picLocks noChangeAspect="1"/>
          </p:cNvPicPr>
          <p:nvPr/>
        </p:nvPicPr>
        <p:blipFill rotWithShape="1">
          <a:blip r:embed="rId3"/>
          <a:srcRect l="11345" t="11969" r="7143" b="14286"/>
          <a:stretch/>
        </p:blipFill>
        <p:spPr>
          <a:xfrm>
            <a:off x="4971798" y="4889500"/>
            <a:ext cx="1993172" cy="1963728"/>
          </a:xfrm>
          <a:prstGeom prst="rect">
            <a:avLst/>
          </a:prstGeom>
        </p:spPr>
      </p:pic>
      <p:pic>
        <p:nvPicPr>
          <p:cNvPr id="15" name="Picture 15" descr="A close up of a toy&#10;&#10;Description generated with high confidence">
            <a:extLst>
              <a:ext uri="{FF2B5EF4-FFF2-40B4-BE49-F238E27FC236}">
                <a16:creationId xmlns:a16="http://schemas.microsoft.com/office/drawing/2014/main" id="{A57F2C57-48CE-4366-9318-0EA2CA1E11C7}"/>
              </a:ext>
            </a:extLst>
          </p:cNvPr>
          <p:cNvPicPr>
            <a:picLocks noChangeAspect="1"/>
          </p:cNvPicPr>
          <p:nvPr/>
        </p:nvPicPr>
        <p:blipFill rotWithShape="1">
          <a:blip r:embed="rId4"/>
          <a:srcRect l="1455" t="138" r="-364" b="7981"/>
          <a:stretch/>
        </p:blipFill>
        <p:spPr>
          <a:xfrm>
            <a:off x="8614610" y="4768048"/>
            <a:ext cx="2836754" cy="2037389"/>
          </a:xfrm>
          <a:prstGeom prst="rect">
            <a:avLst/>
          </a:prstGeom>
        </p:spPr>
      </p:pic>
      <p:sp>
        <p:nvSpPr>
          <p:cNvPr id="17" name="TextBox 16">
            <a:extLst>
              <a:ext uri="{FF2B5EF4-FFF2-40B4-BE49-F238E27FC236}">
                <a16:creationId xmlns:a16="http://schemas.microsoft.com/office/drawing/2014/main" id="{E601899B-0934-4E60-AFF3-88F307CA41F2}"/>
              </a:ext>
            </a:extLst>
          </p:cNvPr>
          <p:cNvSpPr txBox="1"/>
          <p:nvPr/>
        </p:nvSpPr>
        <p:spPr>
          <a:xfrm>
            <a:off x="85557" y="1275347"/>
            <a:ext cx="3826042" cy="3416320"/>
          </a:xfrm>
          <a:prstGeom prst="rect">
            <a:avLst/>
          </a:prstGeom>
          <a:noFill/>
          <a:ln w="63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t>Take babies from 6 weeks to one and a half years old.</a:t>
            </a:r>
          </a:p>
          <a:p>
            <a:endParaRPr lang="en-GB" dirty="0"/>
          </a:p>
          <a:p>
            <a:pPr marL="285750" indent="-285750">
              <a:buFont typeface="Arial"/>
              <a:buChar char="•"/>
            </a:pPr>
            <a:r>
              <a:rPr lang="en-GB" dirty="0"/>
              <a:t>Staff ration 1-2</a:t>
            </a:r>
          </a:p>
          <a:p>
            <a:pPr marL="285750" indent="-285750">
              <a:buFont typeface="Arial"/>
              <a:buChar char="•"/>
            </a:pPr>
            <a:endParaRPr lang="en-GB" dirty="0"/>
          </a:p>
          <a:p>
            <a:pPr marL="285750" indent="-285750">
              <a:buFont typeface="Arial"/>
              <a:buChar char="•"/>
            </a:pPr>
            <a:r>
              <a:rPr lang="en-GB" dirty="0"/>
              <a:t>Individual books and observations</a:t>
            </a:r>
          </a:p>
          <a:p>
            <a:pPr marL="285750" indent="-285750">
              <a:buFont typeface="Arial"/>
              <a:buChar char="•"/>
            </a:pPr>
            <a:endParaRPr lang="en-GB" dirty="0"/>
          </a:p>
          <a:p>
            <a:pPr marL="285750" indent="-285750">
              <a:buFont typeface="Arial"/>
              <a:buChar char="•"/>
            </a:pPr>
            <a:r>
              <a:rPr lang="en-GB" dirty="0"/>
              <a:t>Sleep and feeding </a:t>
            </a:r>
          </a:p>
          <a:p>
            <a:pPr marL="285750" indent="-285750">
              <a:buFont typeface="Arial"/>
              <a:buChar char="•"/>
            </a:pPr>
            <a:endParaRPr lang="en-GB" dirty="0"/>
          </a:p>
          <a:p>
            <a:pPr marL="285750" indent="-285750">
              <a:buFont typeface="Arial"/>
              <a:buChar char="•"/>
            </a:pPr>
            <a:r>
              <a:rPr lang="en-GB" dirty="0"/>
              <a:t>Develop fine motor skills</a:t>
            </a:r>
          </a:p>
          <a:p>
            <a:endParaRPr lang="en-GB" dirty="0"/>
          </a:p>
          <a:p>
            <a:endParaRPr lang="en-GB"/>
          </a:p>
        </p:txBody>
      </p:sp>
      <p:sp>
        <p:nvSpPr>
          <p:cNvPr id="18" name="TextBox 17">
            <a:extLst>
              <a:ext uri="{FF2B5EF4-FFF2-40B4-BE49-F238E27FC236}">
                <a16:creationId xmlns:a16="http://schemas.microsoft.com/office/drawing/2014/main" id="{7F7A8C8C-C344-4D0A-ACED-F2B8EA6E4C90}"/>
              </a:ext>
            </a:extLst>
          </p:cNvPr>
          <p:cNvSpPr txBox="1"/>
          <p:nvPr/>
        </p:nvSpPr>
        <p:spPr>
          <a:xfrm>
            <a:off x="3962399" y="1275346"/>
            <a:ext cx="3999831" cy="3416320"/>
          </a:xfrm>
          <a:prstGeom prst="rect">
            <a:avLst/>
          </a:prstGeom>
          <a:noFill/>
          <a:ln w="63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t>One year 11 months children are accepted for toddlers. </a:t>
            </a:r>
          </a:p>
          <a:p>
            <a:pPr marL="285750" indent="-285750">
              <a:buFont typeface="Arial"/>
              <a:buChar char="•"/>
            </a:pPr>
            <a:endParaRPr lang="en-GB" dirty="0"/>
          </a:p>
          <a:p>
            <a:pPr marL="285750" indent="-285750">
              <a:buFont typeface="Arial"/>
              <a:buChar char="•"/>
            </a:pPr>
            <a:r>
              <a:rPr lang="en-GB" dirty="0"/>
              <a:t>Based at top of the nursery with four playrooms.</a:t>
            </a:r>
          </a:p>
          <a:p>
            <a:pPr marL="285750" indent="-285750">
              <a:buFont typeface="Arial"/>
              <a:buChar char="•"/>
            </a:pPr>
            <a:endParaRPr lang="en-GB" dirty="0"/>
          </a:p>
          <a:p>
            <a:pPr marL="285750" indent="-285750">
              <a:buFont typeface="Arial"/>
              <a:buChar char="•"/>
            </a:pPr>
            <a:r>
              <a:rPr lang="en-GB" dirty="0"/>
              <a:t>More complex tasks such as painting and building.</a:t>
            </a:r>
          </a:p>
          <a:p>
            <a:pPr marL="285750" indent="-285750">
              <a:buFont typeface="Arial"/>
              <a:buChar char="•"/>
            </a:pPr>
            <a:endParaRPr lang="en-GB" dirty="0"/>
          </a:p>
          <a:p>
            <a:pPr marL="285750" indent="-285750">
              <a:buFont typeface="Arial"/>
              <a:buChar char="•"/>
            </a:pPr>
            <a:r>
              <a:rPr lang="en-GB" dirty="0"/>
              <a:t>Staff ratio of 1-3</a:t>
            </a:r>
          </a:p>
          <a:p>
            <a:pPr marL="285750" indent="-285750">
              <a:buFont typeface="Arial"/>
              <a:buChar char="•"/>
            </a:pPr>
            <a:endParaRPr lang="en-GB" dirty="0"/>
          </a:p>
          <a:p>
            <a:pPr marL="285750" indent="-285750">
              <a:buFont typeface="Arial"/>
              <a:buChar char="•"/>
            </a:pPr>
            <a:endParaRPr lang="en-GB" dirty="0"/>
          </a:p>
        </p:txBody>
      </p:sp>
      <p:sp>
        <p:nvSpPr>
          <p:cNvPr id="19" name="TextBox 18">
            <a:extLst>
              <a:ext uri="{FF2B5EF4-FFF2-40B4-BE49-F238E27FC236}">
                <a16:creationId xmlns:a16="http://schemas.microsoft.com/office/drawing/2014/main" id="{749BC492-47AD-44F6-9785-AF9B764D3359}"/>
              </a:ext>
            </a:extLst>
          </p:cNvPr>
          <p:cNvSpPr txBox="1"/>
          <p:nvPr/>
        </p:nvSpPr>
        <p:spPr>
          <a:xfrm>
            <a:off x="8066504" y="1275345"/>
            <a:ext cx="3932989" cy="3416320"/>
          </a:xfrm>
          <a:prstGeom prst="rect">
            <a:avLst/>
          </a:prstGeom>
          <a:noFill/>
          <a:ln w="6350">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t>Progress into preschool at three years until age four.</a:t>
            </a:r>
          </a:p>
          <a:p>
            <a:pPr marL="285750" indent="-285750">
              <a:buFont typeface="Arial"/>
              <a:buChar char="•"/>
            </a:pPr>
            <a:endParaRPr lang="en-GB" dirty="0"/>
          </a:p>
          <a:p>
            <a:pPr marL="285750" indent="-285750">
              <a:buFont typeface="Arial"/>
              <a:buChar char="•"/>
            </a:pPr>
            <a:r>
              <a:rPr lang="en-GB" dirty="0"/>
              <a:t>Well-developed gross motor skills from outdoor activities.</a:t>
            </a:r>
          </a:p>
          <a:p>
            <a:pPr marL="285750" indent="-285750">
              <a:buFont typeface="Arial"/>
              <a:buChar char="•"/>
            </a:pPr>
            <a:endParaRPr lang="en-GB" dirty="0"/>
          </a:p>
          <a:p>
            <a:pPr marL="285750" indent="-285750">
              <a:buFont typeface="Arial"/>
              <a:buChar char="•"/>
            </a:pPr>
            <a:r>
              <a:rPr lang="en-GB" dirty="0"/>
              <a:t>Encouraged independent learning.</a:t>
            </a:r>
          </a:p>
          <a:p>
            <a:pPr marL="285750" indent="-285750">
              <a:buFont typeface="Arial"/>
              <a:buChar char="•"/>
            </a:pPr>
            <a:endParaRPr lang="en-GB" dirty="0"/>
          </a:p>
          <a:p>
            <a:pPr marL="285750" indent="-285750">
              <a:buFont typeface="Arial"/>
              <a:buChar char="•"/>
            </a:pPr>
            <a:r>
              <a:rPr lang="en-GB" dirty="0"/>
              <a:t>Staff ratio 1-8</a:t>
            </a:r>
          </a:p>
          <a:p>
            <a:pPr marL="285750" indent="-285750">
              <a:buFont typeface="Arial"/>
              <a:buChar char="•"/>
            </a:pPr>
            <a:endParaRPr lang="en-GB" dirty="0"/>
          </a:p>
          <a:p>
            <a:pPr marL="285750" indent="-285750">
              <a:buFont typeface="Arial"/>
              <a:buChar char="•"/>
            </a:pPr>
            <a:r>
              <a:rPr lang="en-GB" dirty="0"/>
              <a:t>More involvement with parents.</a:t>
            </a:r>
          </a:p>
          <a:p>
            <a:endParaRPr lang="en-GB" dirty="0"/>
          </a:p>
        </p:txBody>
      </p:sp>
    </p:spTree>
    <p:extLst>
      <p:ext uri="{BB962C8B-B14F-4D97-AF65-F5344CB8AC3E}">
        <p14:creationId xmlns:p14="http://schemas.microsoft.com/office/powerpoint/2010/main" val="946084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6543DB6-7318-4C6E-ABC8-8C43D11732A1}"/>
              </a:ext>
            </a:extLst>
          </p:cNvPr>
          <p:cNvSpPr txBox="1"/>
          <p:nvPr/>
        </p:nvSpPr>
        <p:spPr>
          <a:xfrm>
            <a:off x="58822" y="687135"/>
            <a:ext cx="1170004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u="sng" dirty="0"/>
              <a:t>Ethics-</a:t>
            </a:r>
            <a:r>
              <a:rPr lang="en-GB" sz="2800" dirty="0"/>
              <a:t> </a:t>
            </a:r>
            <a:r>
              <a:rPr lang="en-GB" i="1" dirty="0">
                <a:solidFill>
                  <a:schemeClr val="accent1"/>
                </a:solidFill>
              </a:rPr>
              <a:t>M</a:t>
            </a:r>
            <a:r>
              <a:rPr lang="en-GB" sz="2000" i="1" dirty="0">
                <a:solidFill>
                  <a:schemeClr val="accent1"/>
                </a:solidFill>
              </a:rPr>
              <a:t>oral</a:t>
            </a:r>
            <a:r>
              <a:rPr lang="en-GB" sz="2000" i="1" dirty="0">
                <a:solidFill>
                  <a:schemeClr val="accent1"/>
                </a:solidFill>
                <a:ea typeface="+mn-lt"/>
                <a:cs typeface="+mn-lt"/>
              </a:rPr>
              <a:t> principles that govern a person's behaviour or the conducting of an activity.</a:t>
            </a:r>
            <a:endParaRPr lang="en-GB" sz="2400" i="1" u="sng" dirty="0">
              <a:solidFill>
                <a:schemeClr val="accent1"/>
              </a:solidFill>
            </a:endParaRPr>
          </a:p>
        </p:txBody>
      </p:sp>
      <p:pic>
        <p:nvPicPr>
          <p:cNvPr id="13" name="Picture 13" descr="A close up of a mans face&#10;&#10;Description generated with very high confidence">
            <a:extLst>
              <a:ext uri="{FF2B5EF4-FFF2-40B4-BE49-F238E27FC236}">
                <a16:creationId xmlns:a16="http://schemas.microsoft.com/office/drawing/2014/main" id="{A8139CEE-25E4-40BF-8893-D93754736E01}"/>
              </a:ext>
            </a:extLst>
          </p:cNvPr>
          <p:cNvPicPr>
            <a:picLocks noChangeAspect="1"/>
          </p:cNvPicPr>
          <p:nvPr/>
        </p:nvPicPr>
        <p:blipFill>
          <a:blip r:embed="rId2"/>
          <a:stretch>
            <a:fillRect/>
          </a:stretch>
        </p:blipFill>
        <p:spPr>
          <a:xfrm>
            <a:off x="112296" y="3094111"/>
            <a:ext cx="4160252" cy="3691041"/>
          </a:xfrm>
          <a:prstGeom prst="rect">
            <a:avLst/>
          </a:prstGeom>
        </p:spPr>
      </p:pic>
      <p:sp>
        <p:nvSpPr>
          <p:cNvPr id="15" name="TextBox 14">
            <a:extLst>
              <a:ext uri="{FF2B5EF4-FFF2-40B4-BE49-F238E27FC236}">
                <a16:creationId xmlns:a16="http://schemas.microsoft.com/office/drawing/2014/main" id="{ADB93728-8832-407F-ADF8-7535F98E7A29}"/>
              </a:ext>
            </a:extLst>
          </p:cNvPr>
          <p:cNvSpPr txBox="1"/>
          <p:nvPr/>
        </p:nvSpPr>
        <p:spPr>
          <a:xfrm>
            <a:off x="5347" y="138229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16" name="TextBox 15">
            <a:extLst>
              <a:ext uri="{FF2B5EF4-FFF2-40B4-BE49-F238E27FC236}">
                <a16:creationId xmlns:a16="http://schemas.microsoft.com/office/drawing/2014/main" id="{389274B2-B94C-470B-8EFA-D3D5F4038599}"/>
              </a:ext>
            </a:extLst>
          </p:cNvPr>
          <p:cNvSpPr txBox="1"/>
          <p:nvPr/>
        </p:nvSpPr>
        <p:spPr>
          <a:xfrm>
            <a:off x="108117" y="1338012"/>
            <a:ext cx="6767094"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600" dirty="0"/>
              <a:t>When working with children, safety and safeguarding is always a key focus point. When looking at the ethics of my study, I considered whether it would harm, upset or jeopardise any individual during my study. When I conduct my interviews, I will ensure they are all anonymous. Therefore, no one can be penalised from the information they provide me with. </a:t>
            </a:r>
            <a:endParaRPr lang="en-US" sz="1600" dirty="0"/>
          </a:p>
        </p:txBody>
      </p:sp>
      <p:sp>
        <p:nvSpPr>
          <p:cNvPr id="17" name="TextBox 16">
            <a:extLst>
              <a:ext uri="{FF2B5EF4-FFF2-40B4-BE49-F238E27FC236}">
                <a16:creationId xmlns:a16="http://schemas.microsoft.com/office/drawing/2014/main" id="{A174A73F-317E-4D2F-B815-D477E94B67E4}"/>
              </a:ext>
            </a:extLst>
          </p:cNvPr>
          <p:cNvSpPr txBox="1"/>
          <p:nvPr/>
        </p:nvSpPr>
        <p:spPr>
          <a:xfrm>
            <a:off x="4470399" y="4764506"/>
            <a:ext cx="7288462"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600" dirty="0"/>
              <a:t>These are some of the principles I considered when planning my research. I will keep a daily diary, so my notes are accurate and ensure the staff are comfortable when I interview them. I want to ensure my research is done respectfully by doing this. Throughout I considered risks such as causing  offense and privacy as well as breaching confidentiality. I investigated  different routes I could take to gain information other than interviews, hence why I also used focus groups, allowing fairness and broader understanding.</a:t>
            </a:r>
            <a:endParaRPr lang="en-US" sz="1600" dirty="0"/>
          </a:p>
        </p:txBody>
      </p:sp>
      <p:sp>
        <p:nvSpPr>
          <p:cNvPr id="19" name="TextBox 18">
            <a:extLst>
              <a:ext uri="{FF2B5EF4-FFF2-40B4-BE49-F238E27FC236}">
                <a16:creationId xmlns:a16="http://schemas.microsoft.com/office/drawing/2014/main" id="{5889F662-2C31-497A-9438-E6AFF3E9538E}"/>
              </a:ext>
            </a:extLst>
          </p:cNvPr>
          <p:cNvSpPr txBox="1"/>
          <p:nvPr/>
        </p:nvSpPr>
        <p:spPr>
          <a:xfrm>
            <a:off x="6948572" y="1226887"/>
            <a:ext cx="4908884"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600" dirty="0"/>
              <a:t>When gathering my research and data, I will store it in a diary that I will carry with me and leave in a locked locker when I have finished my daily observations, any interviews I conducted or focus groups I had created. I will ask permission from staff to gather information and use consent forms to keep record of their agreements. After every day that I have gathered data I will review it after work and ensure I note it clearly and use dated notes so I can keep accuracy and make any links to patterns that may exist, such as certain children being excluded if others are present as not every child attends the same days as their peers.</a:t>
            </a:r>
          </a:p>
        </p:txBody>
      </p:sp>
      <p:sp>
        <p:nvSpPr>
          <p:cNvPr id="20" name="Arrow: Left-Up 19">
            <a:extLst>
              <a:ext uri="{FF2B5EF4-FFF2-40B4-BE49-F238E27FC236}">
                <a16:creationId xmlns:a16="http://schemas.microsoft.com/office/drawing/2014/main" id="{A6963FC7-3CA9-4570-A100-ACE7354332D4}"/>
              </a:ext>
            </a:extLst>
          </p:cNvPr>
          <p:cNvSpPr/>
          <p:nvPr/>
        </p:nvSpPr>
        <p:spPr>
          <a:xfrm rot="16200000">
            <a:off x="4528640" y="2102271"/>
            <a:ext cx="1470524" cy="3462418"/>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425572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98D113-A79D-404C-8BC1-DD06565D5C14}"/>
              </a:ext>
            </a:extLst>
          </p:cNvPr>
          <p:cNvSpPr txBox="1"/>
          <p:nvPr/>
        </p:nvSpPr>
        <p:spPr>
          <a:xfrm>
            <a:off x="272716" y="767347"/>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u="sng" dirty="0"/>
              <a:t>Research tools.</a:t>
            </a:r>
          </a:p>
        </p:txBody>
      </p:sp>
      <p:pic>
        <p:nvPicPr>
          <p:cNvPr id="3" name="Picture 3" descr="A close up of text on a white background&#10;&#10;Description generated with high confidence">
            <a:extLst>
              <a:ext uri="{FF2B5EF4-FFF2-40B4-BE49-F238E27FC236}">
                <a16:creationId xmlns:a16="http://schemas.microsoft.com/office/drawing/2014/main" id="{90529A91-1247-4C99-B30E-01FB2DCD8A76}"/>
              </a:ext>
            </a:extLst>
          </p:cNvPr>
          <p:cNvPicPr>
            <a:picLocks noChangeAspect="1"/>
          </p:cNvPicPr>
          <p:nvPr/>
        </p:nvPicPr>
        <p:blipFill rotWithShape="1">
          <a:blip r:embed="rId2"/>
          <a:srcRect l="10630" t="15841" r="11024" b="7921"/>
          <a:stretch/>
        </p:blipFill>
        <p:spPr>
          <a:xfrm>
            <a:off x="7665454" y="963385"/>
            <a:ext cx="3544731" cy="2067632"/>
          </a:xfrm>
          <a:prstGeom prst="rect">
            <a:avLst/>
          </a:prstGeom>
        </p:spPr>
      </p:pic>
      <p:sp>
        <p:nvSpPr>
          <p:cNvPr id="5" name="TextBox 4">
            <a:extLst>
              <a:ext uri="{FF2B5EF4-FFF2-40B4-BE49-F238E27FC236}">
                <a16:creationId xmlns:a16="http://schemas.microsoft.com/office/drawing/2014/main" id="{479EE374-B72E-49A4-92EB-B5C9878D1B2E}"/>
              </a:ext>
            </a:extLst>
          </p:cNvPr>
          <p:cNvSpPr txBox="1"/>
          <p:nvPr/>
        </p:nvSpPr>
        <p:spPr>
          <a:xfrm>
            <a:off x="8922084" y="660400"/>
            <a:ext cx="12325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latin typeface="Arial Narrow"/>
              </a:rPr>
              <a:t>interviews</a:t>
            </a:r>
          </a:p>
        </p:txBody>
      </p:sp>
      <p:sp>
        <p:nvSpPr>
          <p:cNvPr id="6" name="TextBox 5">
            <a:extLst>
              <a:ext uri="{FF2B5EF4-FFF2-40B4-BE49-F238E27FC236}">
                <a16:creationId xmlns:a16="http://schemas.microsoft.com/office/drawing/2014/main" id="{F98C1A4F-6618-4E2F-BFD4-5E24482B3FB0}"/>
              </a:ext>
            </a:extLst>
          </p:cNvPr>
          <p:cNvSpPr txBox="1"/>
          <p:nvPr/>
        </p:nvSpPr>
        <p:spPr>
          <a:xfrm>
            <a:off x="272716" y="1342189"/>
            <a:ext cx="5550568"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t>I used three different types of research tools/methods. These being:</a:t>
            </a:r>
          </a:p>
          <a:p>
            <a:pPr marL="285750" indent="-285750">
              <a:buFont typeface="Arial"/>
              <a:buChar char="•"/>
            </a:pPr>
            <a:r>
              <a:rPr lang="en-GB" sz="1600" dirty="0"/>
              <a:t>Observations </a:t>
            </a:r>
          </a:p>
          <a:p>
            <a:pPr marL="285750" indent="-285750">
              <a:buFont typeface="Arial"/>
              <a:buChar char="•"/>
            </a:pPr>
            <a:r>
              <a:rPr lang="en-GB" sz="1600" dirty="0"/>
              <a:t>Focus groups</a:t>
            </a:r>
          </a:p>
          <a:p>
            <a:pPr marL="285750" indent="-285750">
              <a:buFont typeface="Arial"/>
              <a:buChar char="•"/>
            </a:pPr>
            <a:r>
              <a:rPr lang="en-GB" sz="1600" dirty="0"/>
              <a:t>Interviews</a:t>
            </a:r>
          </a:p>
        </p:txBody>
      </p:sp>
      <p:sp>
        <p:nvSpPr>
          <p:cNvPr id="7" name="TextBox 6">
            <a:extLst>
              <a:ext uri="{FF2B5EF4-FFF2-40B4-BE49-F238E27FC236}">
                <a16:creationId xmlns:a16="http://schemas.microsoft.com/office/drawing/2014/main" id="{861F7D9A-CAE4-4E23-BBD4-99F900ED31FB}"/>
              </a:ext>
            </a:extLst>
          </p:cNvPr>
          <p:cNvSpPr txBox="1"/>
          <p:nvPr/>
        </p:nvSpPr>
        <p:spPr>
          <a:xfrm>
            <a:off x="5347" y="2585452"/>
            <a:ext cx="6980988"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u="sng" dirty="0">
                <a:solidFill>
                  <a:schemeClr val="accent1"/>
                </a:solidFill>
              </a:rPr>
              <a:t>Observations.</a:t>
            </a:r>
          </a:p>
          <a:p>
            <a:endParaRPr lang="en-GB" sz="1600" dirty="0"/>
          </a:p>
          <a:p>
            <a:pPr algn="just"/>
            <a:r>
              <a:rPr lang="en-GB" sz="1600" dirty="0"/>
              <a:t>When I conduct my observations, I will take detailed notes of staff's approaches </a:t>
            </a:r>
            <a:r>
              <a:rPr lang="en-GB" sz="1600"/>
              <a:t>to negative behaviour as well as how other children deal with it, as well as staff's, misunderstandings and punishments. This method is </a:t>
            </a:r>
            <a:r>
              <a:rPr lang="en-GB" sz="1600" dirty="0"/>
              <a:t>simple, easy and can be conducted constantly as I will always be in the environment. Also, my observations will make it easier to frame my hypothesis, give good accuracy as it was first-hand and mean I didn't disturb staff or children so it will be natural</a:t>
            </a:r>
          </a:p>
        </p:txBody>
      </p:sp>
      <p:sp>
        <p:nvSpPr>
          <p:cNvPr id="8" name="TextBox 7">
            <a:extLst>
              <a:ext uri="{FF2B5EF4-FFF2-40B4-BE49-F238E27FC236}">
                <a16:creationId xmlns:a16="http://schemas.microsoft.com/office/drawing/2014/main" id="{99F05A79-ECA6-4F7C-AED6-6001800D1C32}"/>
              </a:ext>
            </a:extLst>
          </p:cNvPr>
          <p:cNvSpPr txBox="1"/>
          <p:nvPr/>
        </p:nvSpPr>
        <p:spPr>
          <a:xfrm>
            <a:off x="1171" y="4720223"/>
            <a:ext cx="8117304" cy="23698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solidFill>
                  <a:schemeClr val="accent1"/>
                </a:solidFill>
              </a:rPr>
              <a:t>Focus groups</a:t>
            </a:r>
          </a:p>
          <a:p>
            <a:endParaRPr lang="en-GB" sz="1600" u="sng" dirty="0">
              <a:solidFill>
                <a:schemeClr val="accent1"/>
              </a:solidFill>
            </a:endParaRPr>
          </a:p>
          <a:p>
            <a:pPr algn="just"/>
            <a:r>
              <a:rPr lang="en-GB" sz="1600" dirty="0"/>
              <a:t>I will use four focus groups whilst conducting my search spread over the 10 days of my placement. To ensure accuracy and to keep the focus of my hypothesis I will ask staff for records and suggestions of children that are considered to have an additional learning need and mix them with a variety of children to gain the information. Focus groups will help me observe with more detail and can allow me to ask questions, give tasks to help me with specific findings.</a:t>
            </a:r>
            <a:endParaRPr lang="en-GB" sz="1600" dirty="0">
              <a:solidFill>
                <a:srgbClr val="000000"/>
              </a:solidFill>
            </a:endParaRPr>
          </a:p>
          <a:p>
            <a:endParaRPr lang="en-GB" u="sng" dirty="0">
              <a:solidFill>
                <a:schemeClr val="accent1"/>
              </a:solidFill>
            </a:endParaRPr>
          </a:p>
        </p:txBody>
      </p:sp>
      <p:sp>
        <p:nvSpPr>
          <p:cNvPr id="9" name="TextBox 8">
            <a:extLst>
              <a:ext uri="{FF2B5EF4-FFF2-40B4-BE49-F238E27FC236}">
                <a16:creationId xmlns:a16="http://schemas.microsoft.com/office/drawing/2014/main" id="{19F27146-A627-488F-902B-A852AB9E0415}"/>
              </a:ext>
            </a:extLst>
          </p:cNvPr>
          <p:cNvSpPr txBox="1"/>
          <p:nvPr/>
        </p:nvSpPr>
        <p:spPr>
          <a:xfrm>
            <a:off x="8333873" y="3066716"/>
            <a:ext cx="3759200"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solidFill>
                  <a:schemeClr val="accent1"/>
                </a:solidFill>
              </a:rPr>
              <a:t>Interviews</a:t>
            </a:r>
          </a:p>
          <a:p>
            <a:endParaRPr lang="en-GB" u="sng" dirty="0">
              <a:solidFill>
                <a:schemeClr val="accent1"/>
              </a:solidFill>
            </a:endParaRPr>
          </a:p>
          <a:p>
            <a:pPr algn="just"/>
            <a:r>
              <a:rPr lang="en-GB" sz="1600" dirty="0">
                <a:solidFill>
                  <a:srgbClr val="000000"/>
                </a:solidFill>
              </a:rPr>
              <a:t>All staff will be interviewed for accuracy and fairness. It will give me information on my topic from all departments thus being more detailed and give me a bigger insight. Body language can also be taken into consideration and I can record that to make possible assumptions. Interviews are easy to conduct and make recording data easier. My interviews will allow more validity and depth to my research data and I can gain a bigger picture of the setting and record things I may not have seen in focus groups or observations.</a:t>
            </a:r>
          </a:p>
          <a:p>
            <a:br>
              <a:rPr lang="en-GB" u="sng" dirty="0">
                <a:solidFill>
                  <a:schemeClr val="accent1"/>
                </a:solidFill>
              </a:rPr>
            </a:br>
            <a:endParaRPr lang="en-GB" u="sng">
              <a:solidFill>
                <a:schemeClr val="accent1"/>
              </a:solidFill>
            </a:endParaRPr>
          </a:p>
        </p:txBody>
      </p:sp>
    </p:spTree>
    <p:extLst>
      <p:ext uri="{BB962C8B-B14F-4D97-AF65-F5344CB8AC3E}">
        <p14:creationId xmlns:p14="http://schemas.microsoft.com/office/powerpoint/2010/main" val="136807246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88A2186-7512-4E2C-8B72-74CE68152931}"/>
              </a:ext>
            </a:extLst>
          </p:cNvPr>
          <p:cNvSpPr txBox="1"/>
          <p:nvPr/>
        </p:nvSpPr>
        <p:spPr>
          <a:xfrm>
            <a:off x="8267031" y="647032"/>
            <a:ext cx="220846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solidFill>
                  <a:schemeClr val="accent1"/>
                </a:solidFill>
              </a:rPr>
              <a:t>Considerations</a:t>
            </a:r>
            <a:endParaRPr lang="en-US">
              <a:solidFill>
                <a:schemeClr val="accent1"/>
              </a:solidFill>
            </a:endParaRPr>
          </a:p>
        </p:txBody>
      </p:sp>
      <p:sp>
        <p:nvSpPr>
          <p:cNvPr id="5" name="TextBox 4">
            <a:extLst>
              <a:ext uri="{FF2B5EF4-FFF2-40B4-BE49-F238E27FC236}">
                <a16:creationId xmlns:a16="http://schemas.microsoft.com/office/drawing/2014/main" id="{798DF105-149D-435F-88F9-5DE2223C22AF}"/>
              </a:ext>
            </a:extLst>
          </p:cNvPr>
          <p:cNvSpPr txBox="1"/>
          <p:nvPr/>
        </p:nvSpPr>
        <p:spPr>
          <a:xfrm>
            <a:off x="7999663" y="4296609"/>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solidFill>
                  <a:schemeClr val="accent1"/>
                </a:solidFill>
              </a:rPr>
              <a:t>Additional help</a:t>
            </a:r>
            <a:endParaRPr lang="en-US">
              <a:solidFill>
                <a:schemeClr val="accent1"/>
              </a:solidFill>
            </a:endParaRPr>
          </a:p>
        </p:txBody>
      </p:sp>
      <p:sp>
        <p:nvSpPr>
          <p:cNvPr id="6" name="TextBox 5">
            <a:extLst>
              <a:ext uri="{FF2B5EF4-FFF2-40B4-BE49-F238E27FC236}">
                <a16:creationId xmlns:a16="http://schemas.microsoft.com/office/drawing/2014/main" id="{0790CE78-0473-450B-8738-C7BD202804BB}"/>
              </a:ext>
            </a:extLst>
          </p:cNvPr>
          <p:cNvSpPr txBox="1"/>
          <p:nvPr/>
        </p:nvSpPr>
        <p:spPr>
          <a:xfrm>
            <a:off x="286084" y="647032"/>
            <a:ext cx="171383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u="sng" dirty="0"/>
              <a:t>Interviews</a:t>
            </a:r>
          </a:p>
        </p:txBody>
      </p:sp>
      <p:pic>
        <p:nvPicPr>
          <p:cNvPr id="9" name="Picture 9" descr="A close up of graphics&#10;&#10;Description generated with high confidence">
            <a:extLst>
              <a:ext uri="{FF2B5EF4-FFF2-40B4-BE49-F238E27FC236}">
                <a16:creationId xmlns:a16="http://schemas.microsoft.com/office/drawing/2014/main" id="{B1356687-5114-4C42-86AF-71D367DB0ECC}"/>
              </a:ext>
            </a:extLst>
          </p:cNvPr>
          <p:cNvPicPr>
            <a:picLocks noChangeAspect="1"/>
          </p:cNvPicPr>
          <p:nvPr/>
        </p:nvPicPr>
        <p:blipFill>
          <a:blip r:embed="rId2"/>
          <a:stretch>
            <a:fillRect/>
          </a:stretch>
        </p:blipFill>
        <p:spPr>
          <a:xfrm>
            <a:off x="5346" y="5577068"/>
            <a:ext cx="5537199" cy="1238390"/>
          </a:xfrm>
          <a:prstGeom prst="rect">
            <a:avLst/>
          </a:prstGeom>
        </p:spPr>
      </p:pic>
      <p:sp>
        <p:nvSpPr>
          <p:cNvPr id="11" name="TextBox 10">
            <a:extLst>
              <a:ext uri="{FF2B5EF4-FFF2-40B4-BE49-F238E27FC236}">
                <a16:creationId xmlns:a16="http://schemas.microsoft.com/office/drawing/2014/main" id="{68472B95-2FDA-4EF7-9EC3-54D315AC7CDD}"/>
              </a:ext>
            </a:extLst>
          </p:cNvPr>
          <p:cNvSpPr txBox="1"/>
          <p:nvPr/>
        </p:nvSpPr>
        <p:spPr>
          <a:xfrm>
            <a:off x="366295" y="1195138"/>
            <a:ext cx="5256463" cy="46474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400" dirty="0"/>
              <a:t>I would use private interviews of every individual member of staff so I could get honest and accurate answers. One type of question I would use would be a situational question. I would give a scenario and note how they would deal with it. From this I would be able to see how children with ALN are excluded and what training staff have to deal with certain situations. An example may be: </a:t>
            </a:r>
          </a:p>
          <a:p>
            <a:pPr algn="just"/>
            <a:endParaRPr lang="en-GB" sz="1400" dirty="0"/>
          </a:p>
          <a:p>
            <a:pPr algn="just"/>
            <a:r>
              <a:rPr lang="en-GB" sz="1400" i="1" dirty="0"/>
              <a:t>"A child with delayed speech and unsocial behaviour has pushed another child over after they attempted to join them in building with Lego blocks, how would you approach this?"</a:t>
            </a:r>
            <a:endParaRPr lang="en-GB" sz="1400" dirty="0"/>
          </a:p>
          <a:p>
            <a:pPr algn="just"/>
            <a:endParaRPr lang="en-GB" sz="1400" i="1" dirty="0"/>
          </a:p>
          <a:p>
            <a:pPr algn="just"/>
            <a:r>
              <a:rPr lang="en-GB" sz="1400" dirty="0"/>
              <a:t>To help accuracy I would record the staff being interviewed through a divise such as a phone and when taking the interview use key words in taking my notes. I would also have premade positive and negative tables to separate the information. I would use semi-</a:t>
            </a:r>
            <a:r>
              <a:rPr lang="en-GB" sz="1400"/>
              <a:t>structured interviews to build a rapport, be more ethical and can gain broader knowledge. I may use a question such as:</a:t>
            </a:r>
            <a:endParaRPr lang="en-GB" sz="1400" i="1" dirty="0"/>
          </a:p>
          <a:p>
            <a:pPr algn="just"/>
            <a:endParaRPr lang="en-GB" sz="1400" dirty="0"/>
          </a:p>
          <a:p>
            <a:pPr algn="just"/>
            <a:r>
              <a:rPr lang="en-GB" sz="1400" i="1"/>
              <a:t>"Do you think you have enough training?"….."Why do you think that?"</a:t>
            </a:r>
            <a:endParaRPr lang="en-GB" sz="1400" dirty="0"/>
          </a:p>
          <a:p>
            <a:pPr algn="just"/>
            <a:endParaRPr lang="en-GB" sz="1600" dirty="0"/>
          </a:p>
        </p:txBody>
      </p:sp>
      <p:sp>
        <p:nvSpPr>
          <p:cNvPr id="2" name="TextBox 1">
            <a:extLst>
              <a:ext uri="{FF2B5EF4-FFF2-40B4-BE49-F238E27FC236}">
                <a16:creationId xmlns:a16="http://schemas.microsoft.com/office/drawing/2014/main" id="{AEB022FA-3F88-48C3-8809-FBEA04FEB689}"/>
              </a:ext>
            </a:extLst>
          </p:cNvPr>
          <p:cNvSpPr txBox="1"/>
          <p:nvPr/>
        </p:nvSpPr>
        <p:spPr>
          <a:xfrm>
            <a:off x="8267032" y="1342189"/>
            <a:ext cx="363888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400" dirty="0"/>
              <a:t>Even through private and confidential interviews some staff may feel obliged to only say positive things due to loyalty towards their employer, building a rapport should help the interviewee with this. Semi-structured interviews also take longer and can be harder to take notes on due to more detailed information being given rather than simple yes or no answers. As well as this, semi-structured interviews are a theoretical approach so often low in reliability and can also have researcher bias. </a:t>
            </a:r>
          </a:p>
        </p:txBody>
      </p:sp>
      <p:sp>
        <p:nvSpPr>
          <p:cNvPr id="3" name="TextBox 2">
            <a:extLst>
              <a:ext uri="{FF2B5EF4-FFF2-40B4-BE49-F238E27FC236}">
                <a16:creationId xmlns:a16="http://schemas.microsoft.com/office/drawing/2014/main" id="{350EFC06-D8FB-48A7-862A-2D19BF5F5B23}"/>
              </a:ext>
            </a:extLst>
          </p:cNvPr>
          <p:cNvSpPr txBox="1"/>
          <p:nvPr/>
        </p:nvSpPr>
        <p:spPr>
          <a:xfrm>
            <a:off x="8267032" y="5005137"/>
            <a:ext cx="3572042"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400" dirty="0"/>
              <a:t>To help improve my interview skills </a:t>
            </a:r>
            <a:r>
              <a:rPr lang="en-GB" sz="1400"/>
              <a:t>and</a:t>
            </a:r>
            <a:r>
              <a:rPr lang="en-GB" sz="1400" dirty="0"/>
              <a:t> review what I have in place I would do some research on different interview techniques. As well as this, I would also have a </a:t>
            </a:r>
            <a:r>
              <a:rPr lang="en-GB" sz="1400"/>
              <a:t>discussion with the manager to get a basic idea of the personalities of the staff I wikll be interviewing, scuh as seeing if any staff are shy or uncomfortable being interviewed.</a:t>
            </a:r>
            <a:endParaRPr lang="en-GB" dirty="0"/>
          </a:p>
        </p:txBody>
      </p:sp>
    </p:spTree>
    <p:extLst>
      <p:ext uri="{BB962C8B-B14F-4D97-AF65-F5344CB8AC3E}">
        <p14:creationId xmlns:p14="http://schemas.microsoft.com/office/powerpoint/2010/main" val="66945342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6935731-0CC6-4B9F-A6D5-33A539B29607}"/>
              </a:ext>
            </a:extLst>
          </p:cNvPr>
          <p:cNvSpPr txBox="1"/>
          <p:nvPr/>
        </p:nvSpPr>
        <p:spPr>
          <a:xfrm>
            <a:off x="366295" y="780716"/>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u="sng"/>
              <a:t>Observations</a:t>
            </a:r>
            <a:endParaRPr lang="en-GB" sz="2000" u="sng" dirty="0"/>
          </a:p>
        </p:txBody>
      </p:sp>
      <p:sp>
        <p:nvSpPr>
          <p:cNvPr id="6" name="TextBox 5">
            <a:extLst>
              <a:ext uri="{FF2B5EF4-FFF2-40B4-BE49-F238E27FC236}">
                <a16:creationId xmlns:a16="http://schemas.microsoft.com/office/drawing/2014/main" id="{E38164C6-C187-441F-87DA-6E241FC9E407}"/>
              </a:ext>
            </a:extLst>
          </p:cNvPr>
          <p:cNvSpPr txBox="1"/>
          <p:nvPr/>
        </p:nvSpPr>
        <p:spPr>
          <a:xfrm>
            <a:off x="366294" y="155608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11" name="TextBox 10">
            <a:extLst>
              <a:ext uri="{FF2B5EF4-FFF2-40B4-BE49-F238E27FC236}">
                <a16:creationId xmlns:a16="http://schemas.microsoft.com/office/drawing/2014/main" id="{068BAE47-261B-430E-A752-7E4926A1BAD9}"/>
              </a:ext>
            </a:extLst>
          </p:cNvPr>
          <p:cNvSpPr txBox="1"/>
          <p:nvPr/>
        </p:nvSpPr>
        <p:spPr>
          <a:xfrm>
            <a:off x="299453" y="1489243"/>
            <a:ext cx="3785936"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400" dirty="0"/>
              <a:t>I will use three different types of observations to ensure they are accurate and gather as much information as possible. My first will be </a:t>
            </a:r>
            <a:r>
              <a:rPr lang="en-GB" sz="1400" dirty="0">
                <a:solidFill>
                  <a:schemeClr val="accent1"/>
                </a:solidFill>
              </a:rPr>
              <a:t>anecdotal observations</a:t>
            </a:r>
            <a:r>
              <a:rPr lang="en-GB" sz="1400" dirty="0"/>
              <a:t>. This will allow me to observe the children's behaviour and then see how the staff react. If I have knowledge of how the children behaved, it can give me a better understanding of the staff's reactions to certain situations and how other children react to their peers. This type of observation is recorded by facts, and often includes the main three themes of when, why and where. All of this will be relevant in the nursery setting due to routines and different envrionments the children and staff will be working with. Anecdotal obnservations also take body language, facial expressions and reactions to certain situations into consideration and I believe this is an ideal method to use when working with children that may have delayed speech or limited body movement such as babies. This type of </a:t>
            </a:r>
            <a:r>
              <a:rPr lang="en-GB" sz="1400"/>
              <a:t>observation includes up to seven children which works well with child numbers in private nurseries.</a:t>
            </a:r>
            <a:endParaRPr lang="en-GB" sz="1400" dirty="0"/>
          </a:p>
        </p:txBody>
      </p:sp>
      <p:sp>
        <p:nvSpPr>
          <p:cNvPr id="12" name="TextBox 11">
            <a:extLst>
              <a:ext uri="{FF2B5EF4-FFF2-40B4-BE49-F238E27FC236}">
                <a16:creationId xmlns:a16="http://schemas.microsoft.com/office/drawing/2014/main" id="{05773FB7-D590-4E9C-92A7-35D8E4A266B0}"/>
              </a:ext>
            </a:extLst>
          </p:cNvPr>
          <p:cNvSpPr txBox="1"/>
          <p:nvPr/>
        </p:nvSpPr>
        <p:spPr>
          <a:xfrm>
            <a:off x="4563978" y="87429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a:solidFill>
                  <a:schemeClr val="accent1"/>
                </a:solidFill>
              </a:rPr>
              <a:t>Time samples</a:t>
            </a:r>
            <a:endParaRPr lang="en-GB" u="sng" dirty="0">
              <a:solidFill>
                <a:schemeClr val="accent1"/>
              </a:solidFill>
            </a:endParaRPr>
          </a:p>
        </p:txBody>
      </p:sp>
      <p:sp>
        <p:nvSpPr>
          <p:cNvPr id="13" name="TextBox 12">
            <a:extLst>
              <a:ext uri="{FF2B5EF4-FFF2-40B4-BE49-F238E27FC236}">
                <a16:creationId xmlns:a16="http://schemas.microsoft.com/office/drawing/2014/main" id="{1E8AFEF0-662C-4341-8316-2D8447B7EB63}"/>
              </a:ext>
            </a:extLst>
          </p:cNvPr>
          <p:cNvSpPr txBox="1"/>
          <p:nvPr/>
        </p:nvSpPr>
        <p:spPr>
          <a:xfrm>
            <a:off x="8155907" y="87011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a:solidFill>
                  <a:schemeClr val="accent1"/>
                </a:solidFill>
              </a:rPr>
              <a:t>Running records.</a:t>
            </a:r>
            <a:endParaRPr lang="en-GB" u="sng" dirty="0">
              <a:solidFill>
                <a:schemeClr val="accent1"/>
              </a:solidFill>
            </a:endParaRPr>
          </a:p>
        </p:txBody>
      </p:sp>
      <p:sp>
        <p:nvSpPr>
          <p:cNvPr id="14" name="TextBox 13">
            <a:extLst>
              <a:ext uri="{FF2B5EF4-FFF2-40B4-BE49-F238E27FC236}">
                <a16:creationId xmlns:a16="http://schemas.microsoft.com/office/drawing/2014/main" id="{BA9088D1-8B8A-40BB-A462-928DB57692C0}"/>
              </a:ext>
            </a:extLst>
          </p:cNvPr>
          <p:cNvSpPr txBox="1"/>
          <p:nvPr/>
        </p:nvSpPr>
        <p:spPr>
          <a:xfrm>
            <a:off x="4630821" y="1556084"/>
            <a:ext cx="2983831"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400" dirty="0"/>
              <a:t>Time samples are a form of observation that are recorded around certain times of the day, an example could be around nap time. When I note my observations, I will have to record the time it occured and see if there are any patterns or repetative behaviours. From time samples I may be able to see if the staff change their reactions at certain times of the day and if children exclude those with additional learning needs at specific times, such as after an hour or so of playing. Time samples will add </a:t>
            </a:r>
            <a:r>
              <a:rPr lang="en-GB" sz="1400"/>
              <a:t>context to my notes which w</a:t>
            </a:r>
            <a:r>
              <a:rPr lang="en-GB" sz="1400" dirty="0"/>
              <a:t>ill</a:t>
            </a:r>
            <a:r>
              <a:rPr lang="en-GB" sz="1400"/>
              <a:t> mean they are easier to review and make </a:t>
            </a:r>
            <a:r>
              <a:rPr lang="en-GB" sz="1400" dirty="0"/>
              <a:t>points on. It is important to remember that children with additional learning needs often require more attention and help and it is an interest of mine to see how the time of the day may affect this, such as towards the end of the day.</a:t>
            </a:r>
            <a:endParaRPr lang="en-US" dirty="0"/>
          </a:p>
        </p:txBody>
      </p:sp>
      <p:sp>
        <p:nvSpPr>
          <p:cNvPr id="2" name="TextBox 1">
            <a:extLst>
              <a:ext uri="{FF2B5EF4-FFF2-40B4-BE49-F238E27FC236}">
                <a16:creationId xmlns:a16="http://schemas.microsoft.com/office/drawing/2014/main" id="{38FE66C0-6026-4368-A966-0ED45D399D3F}"/>
              </a:ext>
            </a:extLst>
          </p:cNvPr>
          <p:cNvSpPr txBox="1"/>
          <p:nvPr/>
        </p:nvSpPr>
        <p:spPr>
          <a:xfrm>
            <a:off x="8106611" y="1556084"/>
            <a:ext cx="2743200" cy="50475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400" dirty="0"/>
              <a:t>This type of observation is directly focussed on children's behaviour, is recorded in present tense and is kept in detail. Whilst using this I will be noting down exactly what the child says, the actions they tke and what the child is doing. It is important to remember what children say can sometimes mean multiple things or imply different things so observing what they are doing will help accuracy. For example, a child may say "</a:t>
            </a:r>
            <a:r>
              <a:rPr lang="en-GB" sz="1400" i="1" dirty="0"/>
              <a:t>You can't play with me" </a:t>
            </a:r>
            <a:r>
              <a:rPr lang="en-GB" sz="1400" dirty="0"/>
              <a:t>but this may not be in a malicious way but because they wish to play alone or are only playing the female peers. It is unfair to always assume if a child is excluded it is due to their additonal learning need. Thus this method will improve my accuracy massively.</a:t>
            </a:r>
            <a:endParaRPr lang="en-GB" dirty="0"/>
          </a:p>
        </p:txBody>
      </p:sp>
      <p:pic>
        <p:nvPicPr>
          <p:cNvPr id="9" name="Picture 9" descr="A picture containing drawing&#10;&#10;Description generated with very high confidence">
            <a:extLst>
              <a:ext uri="{FF2B5EF4-FFF2-40B4-BE49-F238E27FC236}">
                <a16:creationId xmlns:a16="http://schemas.microsoft.com/office/drawing/2014/main" id="{86A4B69B-1BF1-4D82-BB8C-D97171396C13}"/>
              </a:ext>
            </a:extLst>
          </p:cNvPr>
          <p:cNvPicPr>
            <a:picLocks noChangeAspect="1"/>
          </p:cNvPicPr>
          <p:nvPr/>
        </p:nvPicPr>
        <p:blipFill>
          <a:blip r:embed="rId2"/>
          <a:stretch>
            <a:fillRect/>
          </a:stretch>
        </p:blipFill>
        <p:spPr>
          <a:xfrm>
            <a:off x="10867357" y="5128460"/>
            <a:ext cx="1232235" cy="1707816"/>
          </a:xfrm>
          <a:prstGeom prst="rect">
            <a:avLst/>
          </a:prstGeom>
        </p:spPr>
      </p:pic>
    </p:spTree>
    <p:extLst>
      <p:ext uri="{BB962C8B-B14F-4D97-AF65-F5344CB8AC3E}">
        <p14:creationId xmlns:p14="http://schemas.microsoft.com/office/powerpoint/2010/main" val="212301823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AACF69-987B-4120-B620-63B96A111CF1}"/>
              </a:ext>
            </a:extLst>
          </p:cNvPr>
          <p:cNvSpPr txBox="1"/>
          <p:nvPr/>
        </p:nvSpPr>
        <p:spPr>
          <a:xfrm>
            <a:off x="459874" y="860926"/>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u="sng"/>
              <a:t>Focus groups.</a:t>
            </a:r>
            <a:endParaRPr lang="en-GB" sz="2400" u="sng" dirty="0"/>
          </a:p>
        </p:txBody>
      </p:sp>
      <p:pic>
        <p:nvPicPr>
          <p:cNvPr id="2" name="Picture 3" descr="A close up of a logo&#10;&#10;Description generated with high confidence">
            <a:extLst>
              <a:ext uri="{FF2B5EF4-FFF2-40B4-BE49-F238E27FC236}">
                <a16:creationId xmlns:a16="http://schemas.microsoft.com/office/drawing/2014/main" id="{22930186-EA87-451D-9ECD-B526648D61A3}"/>
              </a:ext>
            </a:extLst>
          </p:cNvPr>
          <p:cNvPicPr>
            <a:picLocks noChangeAspect="1"/>
          </p:cNvPicPr>
          <p:nvPr/>
        </p:nvPicPr>
        <p:blipFill>
          <a:blip r:embed="rId2"/>
          <a:stretch>
            <a:fillRect/>
          </a:stretch>
        </p:blipFill>
        <p:spPr>
          <a:xfrm>
            <a:off x="8427453" y="1027012"/>
            <a:ext cx="3037305" cy="2691765"/>
          </a:xfrm>
          <a:prstGeom prst="rect">
            <a:avLst/>
          </a:prstGeom>
        </p:spPr>
      </p:pic>
      <p:sp>
        <p:nvSpPr>
          <p:cNvPr id="4" name="TextBox 3">
            <a:extLst>
              <a:ext uri="{FF2B5EF4-FFF2-40B4-BE49-F238E27FC236}">
                <a16:creationId xmlns:a16="http://schemas.microsoft.com/office/drawing/2014/main" id="{8747F8E7-4392-4997-B00B-199A29A74F90}"/>
              </a:ext>
            </a:extLst>
          </p:cNvPr>
          <p:cNvSpPr txBox="1"/>
          <p:nvPr/>
        </p:nvSpPr>
        <p:spPr>
          <a:xfrm>
            <a:off x="459874" y="1502611"/>
            <a:ext cx="724835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600" dirty="0"/>
              <a:t>Although I will be using interviews with single members of staff which will also be confidential, I will use focus groups for staff and for children.</a:t>
            </a:r>
            <a:endParaRPr lang="en-US"/>
          </a:p>
        </p:txBody>
      </p:sp>
      <p:sp>
        <p:nvSpPr>
          <p:cNvPr id="5" name="TextBox 4">
            <a:extLst>
              <a:ext uri="{FF2B5EF4-FFF2-40B4-BE49-F238E27FC236}">
                <a16:creationId xmlns:a16="http://schemas.microsoft.com/office/drawing/2014/main" id="{56A4F77B-9C10-4A7F-8D89-0DA090497AC4}"/>
              </a:ext>
            </a:extLst>
          </p:cNvPr>
          <p:cNvSpPr txBox="1"/>
          <p:nvPr/>
        </p:nvSpPr>
        <p:spPr>
          <a:xfrm>
            <a:off x="-8020" y="2371558"/>
            <a:ext cx="6780462" cy="24417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t>What is a focus group?</a:t>
            </a:r>
          </a:p>
          <a:p>
            <a:endParaRPr lang="en-GB" u="sng" dirty="0"/>
          </a:p>
          <a:p>
            <a:r>
              <a:rPr lang="en-GB" sz="1400" dirty="0"/>
              <a:t>This is a form of qualitative research and usually includes around 6-12 people. This form of research began in market research but has now expanded to all fields of research topics such as crime, religion and childcare. Using a focus group will allow me to work closely with children and help me observe behaviour in more detail in a relaxed environment. Focus groups are useful in childcare research because I can investigate why children or staff have certain approaches and opinions to a topic and how this affects the environment around them.</a:t>
            </a:r>
          </a:p>
          <a:p>
            <a:endParaRPr lang="en-GB" dirty="0"/>
          </a:p>
        </p:txBody>
      </p:sp>
      <p:sp>
        <p:nvSpPr>
          <p:cNvPr id="6" name="TextBox 5">
            <a:extLst>
              <a:ext uri="{FF2B5EF4-FFF2-40B4-BE49-F238E27FC236}">
                <a16:creationId xmlns:a16="http://schemas.microsoft.com/office/drawing/2014/main" id="{7A7FA3D5-43F7-498E-A924-5289288168E6}"/>
              </a:ext>
            </a:extLst>
          </p:cNvPr>
          <p:cNvSpPr txBox="1"/>
          <p:nvPr/>
        </p:nvSpPr>
        <p:spPr>
          <a:xfrm>
            <a:off x="1170" y="4720223"/>
            <a:ext cx="724835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t>What I will do</a:t>
            </a:r>
          </a:p>
          <a:p>
            <a:endParaRPr lang="en-GB" u="sng" dirty="0"/>
          </a:p>
          <a:p>
            <a:pPr algn="just"/>
            <a:r>
              <a:rPr lang="en-GB" sz="1400" dirty="0"/>
              <a:t>When using a focus group I will set up an outdoor activity, such as playing in the sandpit or using the parachute and ball. I will observe how children react to children with additional learning needs taking part and how they include them. If their behaviour changes towards these children, I will ask the children why and see if there are any patterns, such as if only boys exclude them. I will also observe staff behaviour throughout this and see if any changes occur whilst conducting this activity.</a:t>
            </a:r>
            <a:endParaRPr lang="en-GB" u="sng" dirty="0"/>
          </a:p>
        </p:txBody>
      </p:sp>
      <p:sp>
        <p:nvSpPr>
          <p:cNvPr id="7" name="TextBox 6">
            <a:extLst>
              <a:ext uri="{FF2B5EF4-FFF2-40B4-BE49-F238E27FC236}">
                <a16:creationId xmlns:a16="http://schemas.microsoft.com/office/drawing/2014/main" id="{F0BBB94A-1A0E-4258-ADF7-F7FEF2F58F28}"/>
              </a:ext>
            </a:extLst>
          </p:cNvPr>
          <p:cNvSpPr txBox="1"/>
          <p:nvPr/>
        </p:nvSpPr>
        <p:spPr>
          <a:xfrm>
            <a:off x="8138361" y="4020888"/>
            <a:ext cx="4053304"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t>Advantages and disadvantages</a:t>
            </a:r>
          </a:p>
          <a:p>
            <a:endParaRPr lang="en-GB" u="sng" dirty="0"/>
          </a:p>
          <a:p>
            <a:r>
              <a:rPr lang="en-GB" sz="1400" dirty="0"/>
              <a:t>This will save me time in researching the children and will allow the children to feel relaxed in comparison to if I interviewed them individually. I will receive the most accurate information as it will be happening in an environment children are comfortable in and I can take notes and observations as they are happening. It may be difficult to note accurately and staff may influence the children so behaviour will not be accurate.</a:t>
            </a:r>
            <a:endParaRPr lang="en-GB" u="sng" dirty="0"/>
          </a:p>
        </p:txBody>
      </p:sp>
    </p:spTree>
    <p:extLst>
      <p:ext uri="{BB962C8B-B14F-4D97-AF65-F5344CB8AC3E}">
        <p14:creationId xmlns:p14="http://schemas.microsoft.com/office/powerpoint/2010/main" val="18646809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72A237-F457-410A-BABE-04350EC90CC6}"/>
              </a:ext>
            </a:extLst>
          </p:cNvPr>
          <p:cNvSpPr txBox="1"/>
          <p:nvPr/>
        </p:nvSpPr>
        <p:spPr>
          <a:xfrm>
            <a:off x="366295" y="72188"/>
            <a:ext cx="10055726" cy="68326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solidFill>
                  <a:srgbClr val="2F5496"/>
                </a:solidFill>
                <a:latin typeface="Times New Roman"/>
                <a:cs typeface="Segoe UI"/>
              </a:rPr>
              <a:t>References </a:t>
            </a:r>
          </a:p>
          <a:p>
            <a:endParaRPr lang="en-GB" sz="1400" dirty="0">
              <a:latin typeface="Times New Roman"/>
              <a:cs typeface="Segoe UI"/>
            </a:endParaRPr>
          </a:p>
          <a:p>
            <a:r>
              <a:rPr lang="en-GB" sz="1400" dirty="0">
                <a:latin typeface="Times New Roman"/>
                <a:cs typeface="Segoe UI"/>
              </a:rPr>
              <a:t>Adobe Stock. (2020). </a:t>
            </a:r>
            <a:r>
              <a:rPr lang="en-GB" sz="1400" i="1" dirty="0">
                <a:latin typeface="Times New Roman"/>
                <a:cs typeface="Segoe UI"/>
              </a:rPr>
              <a:t>Small baby cartoon minimalism character illustration isolated image - Buy this stock illustration and explore similar illustrations at Adobe Stock</a:t>
            </a:r>
            <a:r>
              <a:rPr lang="en-GB" sz="1400" dirty="0">
                <a:latin typeface="Times New Roman"/>
                <a:cs typeface="Segoe UI"/>
              </a:rPr>
              <a:t>. [online] Available at: </a:t>
            </a:r>
            <a:r>
              <a:rPr lang="en-GB" sz="1400" dirty="0">
                <a:solidFill>
                  <a:srgbClr val="0563C1"/>
                </a:solidFill>
                <a:latin typeface="Times New Roman"/>
                <a:cs typeface="Segoe UI"/>
                <a:hlinkClick r:id="rId2"/>
              </a:rPr>
              <a:t>https://stock.adobe.com/ee/images/small-baby-cartoon-minimalism-character-illustration-isolated-image/218039735</a:t>
            </a:r>
            <a:r>
              <a:rPr lang="en-GB" sz="1400" dirty="0">
                <a:latin typeface="Times New Roman"/>
                <a:cs typeface="Segoe UI"/>
              </a:rPr>
              <a:t> [Accessed 16 Jan. 2020]. </a:t>
            </a:r>
            <a:endParaRPr lang="en-GB"/>
          </a:p>
          <a:p>
            <a:endParaRPr lang="en-GB" sz="1400" dirty="0">
              <a:latin typeface="Times New Roman"/>
              <a:cs typeface="Segoe UI"/>
            </a:endParaRPr>
          </a:p>
          <a:p>
            <a:r>
              <a:rPr lang="en-GB" sz="1400" dirty="0">
                <a:latin typeface="Times New Roman"/>
                <a:cs typeface="Segoe UI"/>
              </a:rPr>
              <a:t>Bhat, A. (2016). </a:t>
            </a:r>
            <a:r>
              <a:rPr lang="en-GB" sz="1400" i="1" dirty="0">
                <a:latin typeface="Times New Roman"/>
                <a:cs typeface="Segoe UI"/>
              </a:rPr>
              <a:t>How to use data collection tools for market research | </a:t>
            </a:r>
            <a:r>
              <a:rPr lang="en-GB" sz="1400" i="1" dirty="0" err="1">
                <a:latin typeface="Times New Roman"/>
                <a:cs typeface="Segoe UI"/>
              </a:rPr>
              <a:t>QuestionPro</a:t>
            </a:r>
            <a:r>
              <a:rPr lang="en-GB" sz="1400" dirty="0">
                <a:latin typeface="Times New Roman"/>
                <a:cs typeface="Segoe UI"/>
              </a:rPr>
              <a:t>. [online] </a:t>
            </a:r>
            <a:r>
              <a:rPr lang="en-GB" sz="1400" dirty="0" err="1">
                <a:latin typeface="Times New Roman"/>
                <a:cs typeface="Segoe UI"/>
              </a:rPr>
              <a:t>QuestionPro</a:t>
            </a:r>
            <a:r>
              <a:rPr lang="en-GB" sz="1400" dirty="0">
                <a:latin typeface="Times New Roman"/>
                <a:cs typeface="Segoe UI"/>
              </a:rPr>
              <a:t>. Available at: </a:t>
            </a:r>
            <a:r>
              <a:rPr lang="en-GB" sz="1400" dirty="0">
                <a:solidFill>
                  <a:srgbClr val="0563C1"/>
                </a:solidFill>
                <a:latin typeface="Times New Roman"/>
                <a:cs typeface="Segoe UI"/>
                <a:hlinkClick r:id="rId3"/>
              </a:rPr>
              <a:t>https://www.questionpro.com/blog/data-collection-tools/</a:t>
            </a:r>
            <a:r>
              <a:rPr lang="en-GB" sz="1400" dirty="0">
                <a:latin typeface="Times New Roman"/>
                <a:cs typeface="Segoe UI"/>
              </a:rPr>
              <a:t> [Accessed 16 Jan. 2020]. </a:t>
            </a:r>
            <a:endParaRPr lang="en-GB" sz="1400"/>
          </a:p>
          <a:p>
            <a:r>
              <a:rPr lang="en-GB" sz="1400" dirty="0">
                <a:latin typeface="Times New Roman"/>
                <a:cs typeface="Segoe UI"/>
              </a:rPr>
              <a:t>Chauhan, M. (2018). </a:t>
            </a:r>
            <a:r>
              <a:rPr lang="en-GB" sz="1400" i="1" dirty="0">
                <a:latin typeface="Times New Roman"/>
                <a:cs typeface="Segoe UI"/>
              </a:rPr>
              <a:t>Direct And Inverse Variation - Lessons - </a:t>
            </a:r>
            <a:r>
              <a:rPr lang="en-GB" sz="1400" i="1" dirty="0" err="1">
                <a:latin typeface="Times New Roman"/>
                <a:cs typeface="Segoe UI"/>
              </a:rPr>
              <a:t>Tes</a:t>
            </a:r>
            <a:r>
              <a:rPr lang="en-GB" sz="1400" i="1" dirty="0">
                <a:latin typeface="Times New Roman"/>
                <a:cs typeface="Segoe UI"/>
              </a:rPr>
              <a:t> Teach</a:t>
            </a:r>
            <a:r>
              <a:rPr lang="en-GB" sz="1400" dirty="0">
                <a:latin typeface="Times New Roman"/>
                <a:cs typeface="Segoe UI"/>
              </a:rPr>
              <a:t>. [online] </a:t>
            </a:r>
            <a:r>
              <a:rPr lang="en-GB" sz="1400" dirty="0" err="1">
                <a:latin typeface="Times New Roman"/>
                <a:cs typeface="Segoe UI"/>
              </a:rPr>
              <a:t>Tes</a:t>
            </a:r>
            <a:r>
              <a:rPr lang="en-GB" sz="1400" dirty="0">
                <a:latin typeface="Times New Roman"/>
                <a:cs typeface="Segoe UI"/>
              </a:rPr>
              <a:t> Teach with </a:t>
            </a:r>
            <a:r>
              <a:rPr lang="en-GB" sz="1400" dirty="0" err="1">
                <a:latin typeface="Times New Roman"/>
                <a:cs typeface="Segoe UI"/>
              </a:rPr>
              <a:t>Blendspace</a:t>
            </a:r>
            <a:r>
              <a:rPr lang="en-GB" sz="1400" dirty="0">
                <a:latin typeface="Times New Roman"/>
                <a:cs typeface="Segoe UI"/>
              </a:rPr>
              <a:t>. Available at: </a:t>
            </a:r>
            <a:r>
              <a:rPr lang="en-GB" sz="1400" dirty="0">
                <a:solidFill>
                  <a:srgbClr val="0563C1"/>
                </a:solidFill>
                <a:latin typeface="Times New Roman"/>
                <a:cs typeface="Segoe UI"/>
                <a:hlinkClick r:id="rId4"/>
              </a:rPr>
              <a:t>https://www.tes.com/lessons/crd9BtfJDJUsIQ/direct-and-inverse-variation</a:t>
            </a:r>
            <a:r>
              <a:rPr lang="en-GB" sz="1400" dirty="0">
                <a:latin typeface="Times New Roman"/>
                <a:cs typeface="Segoe UI"/>
              </a:rPr>
              <a:t> [Accessed 17 Jan. 2020]. </a:t>
            </a:r>
          </a:p>
          <a:p>
            <a:endParaRPr lang="en-GB" sz="1400" dirty="0">
              <a:latin typeface="Times New Roman"/>
              <a:cs typeface="Segoe UI"/>
            </a:endParaRPr>
          </a:p>
          <a:p>
            <a:r>
              <a:rPr lang="en-GB" sz="1400" dirty="0">
                <a:latin typeface="Times New Roman"/>
                <a:cs typeface="Segoe UI"/>
              </a:rPr>
              <a:t>Crayon Bits, L. (2020). </a:t>
            </a:r>
            <a:r>
              <a:rPr lang="en-GB" sz="1400" i="1" dirty="0">
                <a:latin typeface="Times New Roman"/>
                <a:cs typeface="Segoe UI"/>
              </a:rPr>
              <a:t>A new platform for user research and collaboration | </a:t>
            </a:r>
            <a:r>
              <a:rPr lang="en-GB" sz="1400" i="1" err="1">
                <a:latin typeface="Times New Roman"/>
                <a:cs typeface="Segoe UI"/>
              </a:rPr>
              <a:t>UserBit</a:t>
            </a:r>
            <a:r>
              <a:rPr lang="en-GB" sz="1400" dirty="0">
                <a:latin typeface="Times New Roman"/>
                <a:cs typeface="Segoe UI"/>
              </a:rPr>
              <a:t>. [online] </a:t>
            </a:r>
            <a:r>
              <a:rPr lang="en-GB" sz="1400" err="1">
                <a:latin typeface="Times New Roman"/>
                <a:cs typeface="Segoe UI"/>
              </a:rPr>
              <a:t>UserBit</a:t>
            </a:r>
            <a:r>
              <a:rPr lang="en-GB" sz="1400" dirty="0">
                <a:latin typeface="Times New Roman"/>
                <a:cs typeface="Segoe UI"/>
              </a:rPr>
              <a:t>. Available at: </a:t>
            </a:r>
            <a:r>
              <a:rPr lang="en-GB" sz="1400" dirty="0">
                <a:solidFill>
                  <a:srgbClr val="0563C1"/>
                </a:solidFill>
                <a:latin typeface="Times New Roman"/>
                <a:cs typeface="Segoe UI"/>
                <a:hlinkClick r:id="rId5"/>
              </a:rPr>
              <a:t>https://userbitapp.com/solutions/research-repository</a:t>
            </a:r>
            <a:r>
              <a:rPr lang="en-GB" sz="1400" dirty="0">
                <a:latin typeface="Times New Roman"/>
                <a:cs typeface="Segoe UI"/>
              </a:rPr>
              <a:t> [Accessed 17 Jan. 2020]. </a:t>
            </a:r>
            <a:endParaRPr lang="en-GB" sz="1400"/>
          </a:p>
          <a:p>
            <a:r>
              <a:rPr lang="en-GB" sz="1400" dirty="0">
                <a:latin typeface="Times New Roman"/>
                <a:cs typeface="Segoe UI"/>
              </a:rPr>
              <a:t>Ethics.coventry.ac.uk. (2020). </a:t>
            </a:r>
            <a:r>
              <a:rPr lang="en-GB" sz="1400" i="1" dirty="0">
                <a:latin typeface="Times New Roman"/>
                <a:cs typeface="Segoe UI"/>
              </a:rPr>
              <a:t>Introduction to Research Ethics</a:t>
            </a:r>
            <a:r>
              <a:rPr lang="en-GB" sz="1400" dirty="0">
                <a:latin typeface="Times New Roman"/>
                <a:cs typeface="Segoe UI"/>
              </a:rPr>
              <a:t>. [online] Available at: </a:t>
            </a:r>
            <a:r>
              <a:rPr lang="en-GB" sz="1400" dirty="0">
                <a:solidFill>
                  <a:srgbClr val="0563C1"/>
                </a:solidFill>
                <a:latin typeface="Times New Roman"/>
                <a:cs typeface="Segoe UI"/>
                <a:hlinkClick r:id="rId6"/>
              </a:rPr>
              <a:t>https://ethics.coventry.ac.uk/about/Introduction-to-Research-Ethics.aspx</a:t>
            </a:r>
            <a:r>
              <a:rPr lang="en-GB" sz="1400" dirty="0">
                <a:latin typeface="Times New Roman"/>
                <a:cs typeface="Segoe UI"/>
              </a:rPr>
              <a:t> [Accessed 16 Jan. 2020]. </a:t>
            </a:r>
          </a:p>
          <a:p>
            <a:endParaRPr lang="en-GB" sz="1400" dirty="0">
              <a:latin typeface="Times New Roman"/>
              <a:cs typeface="Segoe UI"/>
            </a:endParaRPr>
          </a:p>
          <a:p>
            <a:r>
              <a:rPr lang="en-GB" sz="1400" err="1">
                <a:latin typeface="Times New Roman"/>
                <a:cs typeface="Segoe UI"/>
              </a:rPr>
              <a:t>Freepik</a:t>
            </a:r>
            <a:r>
              <a:rPr lang="en-GB" sz="1400" dirty="0">
                <a:latin typeface="Times New Roman"/>
                <a:cs typeface="Segoe UI"/>
              </a:rPr>
              <a:t>. (2010). </a:t>
            </a:r>
            <a:r>
              <a:rPr lang="en-GB" sz="1400" i="1" err="1">
                <a:latin typeface="Times New Roman"/>
                <a:cs typeface="Segoe UI"/>
              </a:rPr>
              <a:t>Freepik</a:t>
            </a:r>
            <a:r>
              <a:rPr lang="en-GB" sz="1400" i="1" dirty="0">
                <a:latin typeface="Times New Roman"/>
                <a:cs typeface="Segoe UI"/>
              </a:rPr>
              <a:t> | Discover the best free Preschool graphic resources, 34,467 results</a:t>
            </a:r>
            <a:r>
              <a:rPr lang="en-GB" sz="1400" dirty="0">
                <a:latin typeface="Times New Roman"/>
                <a:cs typeface="Segoe UI"/>
              </a:rPr>
              <a:t>. [online] Available at: </a:t>
            </a:r>
            <a:r>
              <a:rPr lang="en-GB" sz="1400" dirty="0">
                <a:solidFill>
                  <a:srgbClr val="0563C1"/>
                </a:solidFill>
                <a:latin typeface="Times New Roman"/>
                <a:cs typeface="Segoe UI"/>
                <a:hlinkClick r:id="rId7"/>
              </a:rPr>
              <a:t>https://www.freepik.com/free-photos-vectors/preschool</a:t>
            </a:r>
            <a:r>
              <a:rPr lang="en-GB" sz="1400" dirty="0">
                <a:latin typeface="Times New Roman"/>
                <a:cs typeface="Segoe UI"/>
              </a:rPr>
              <a:t> [Accessed 17 Jan. 2020]. </a:t>
            </a:r>
            <a:endParaRPr lang="en-GB" sz="1400"/>
          </a:p>
          <a:p>
            <a:endParaRPr lang="en-GB" sz="1400" dirty="0">
              <a:latin typeface="Times New Roman"/>
              <a:cs typeface="Segoe UI"/>
            </a:endParaRPr>
          </a:p>
          <a:p>
            <a:r>
              <a:rPr lang="en-GB" sz="1400" dirty="0">
                <a:latin typeface="Times New Roman"/>
                <a:cs typeface="Segoe UI"/>
              </a:rPr>
              <a:t>School Website Design &amp; Mobile Apps Blog by </a:t>
            </a:r>
            <a:r>
              <a:rPr lang="en-GB" sz="1400" err="1">
                <a:latin typeface="Times New Roman"/>
                <a:cs typeface="Segoe UI"/>
              </a:rPr>
              <a:t>Webanywhere</a:t>
            </a:r>
            <a:r>
              <a:rPr lang="en-GB" sz="1400" dirty="0">
                <a:latin typeface="Times New Roman"/>
                <a:cs typeface="Segoe UI"/>
              </a:rPr>
              <a:t>. (2020). </a:t>
            </a:r>
            <a:r>
              <a:rPr lang="en-GB" sz="1400" i="1" dirty="0">
                <a:latin typeface="Times New Roman"/>
                <a:cs typeface="Segoe UI"/>
              </a:rPr>
              <a:t>Different types of observation methods in early years | </a:t>
            </a:r>
            <a:r>
              <a:rPr lang="en-GB" sz="1400" i="1" err="1">
                <a:latin typeface="Times New Roman"/>
                <a:cs typeface="Segoe UI"/>
              </a:rPr>
              <a:t>Webanywhere</a:t>
            </a:r>
            <a:r>
              <a:rPr lang="en-GB" sz="1400" dirty="0">
                <a:latin typeface="Times New Roman"/>
                <a:cs typeface="Segoe UI"/>
              </a:rPr>
              <a:t>. [online] Available at: </a:t>
            </a:r>
            <a:r>
              <a:rPr lang="en-GB" sz="1400" dirty="0">
                <a:solidFill>
                  <a:srgbClr val="0563C1"/>
                </a:solidFill>
                <a:latin typeface="Times New Roman"/>
                <a:cs typeface="Segoe UI"/>
                <a:hlinkClick r:id="rId8"/>
              </a:rPr>
              <a:t>https://www.webanywhere.co.uk/blog/2019/05/different-types-observation-methods-early-years/</a:t>
            </a:r>
            <a:r>
              <a:rPr lang="en-GB" sz="1400" dirty="0">
                <a:latin typeface="Times New Roman"/>
                <a:cs typeface="Segoe UI"/>
              </a:rPr>
              <a:t> [Accessed 18 Jan. 2020]. </a:t>
            </a:r>
            <a:endParaRPr lang="en-GB" sz="1400"/>
          </a:p>
          <a:p>
            <a:endParaRPr lang="en-GB" sz="1400" dirty="0">
              <a:latin typeface="Times New Roman"/>
              <a:cs typeface="Segoe UI"/>
            </a:endParaRPr>
          </a:p>
          <a:p>
            <a:r>
              <a:rPr lang="en-GB" sz="1400" dirty="0">
                <a:latin typeface="Times New Roman"/>
                <a:cs typeface="Segoe UI"/>
              </a:rPr>
              <a:t>Sheehan, L. (2017). </a:t>
            </a:r>
            <a:r>
              <a:rPr lang="en-GB" sz="1400" i="1" dirty="0">
                <a:latin typeface="Times New Roman"/>
                <a:cs typeface="Segoe UI"/>
              </a:rPr>
              <a:t>Focus Group Opportunity in the Chicagoland Area</a:t>
            </a:r>
            <a:r>
              <a:rPr lang="en-GB" sz="1400" dirty="0">
                <a:latin typeface="Times New Roman"/>
                <a:cs typeface="Segoe UI"/>
              </a:rPr>
              <a:t>. [online] The Simon Foundation for Continence. Available at: </a:t>
            </a:r>
            <a:r>
              <a:rPr lang="en-GB" sz="1400" dirty="0">
                <a:solidFill>
                  <a:srgbClr val="0563C1"/>
                </a:solidFill>
                <a:latin typeface="Times New Roman"/>
                <a:cs typeface="Segoe UI"/>
                <a:hlinkClick r:id="rId9"/>
              </a:rPr>
              <a:t>https://simonfoundation.org/focus-group-chicago-incontinence/</a:t>
            </a:r>
            <a:r>
              <a:rPr lang="en-GB" sz="1400" dirty="0">
                <a:latin typeface="Times New Roman"/>
                <a:cs typeface="Segoe UI"/>
              </a:rPr>
              <a:t> [Accessed 18 Jan. 2020]. </a:t>
            </a:r>
            <a:endParaRPr lang="en-GB" sz="1400"/>
          </a:p>
          <a:p>
            <a:endParaRPr lang="en-GB" sz="1400" dirty="0">
              <a:latin typeface="Times New Roman"/>
              <a:cs typeface="Segoe UI"/>
            </a:endParaRPr>
          </a:p>
          <a:p>
            <a:r>
              <a:rPr lang="en-GB" sz="1400" dirty="0">
                <a:latin typeface="Times New Roman"/>
                <a:cs typeface="Segoe UI"/>
              </a:rPr>
              <a:t>Shutterstock.com. (2003). </a:t>
            </a:r>
            <a:r>
              <a:rPr lang="en-GB" sz="1400" i="1" dirty="0">
                <a:latin typeface="Times New Roman"/>
                <a:cs typeface="Segoe UI"/>
              </a:rPr>
              <a:t>Cartoon Toddler Images, Stock Photos &amp; Vectors | Shutterstock</a:t>
            </a:r>
            <a:r>
              <a:rPr lang="en-GB" sz="1400" dirty="0">
                <a:latin typeface="Times New Roman"/>
                <a:cs typeface="Segoe UI"/>
              </a:rPr>
              <a:t>. [online] Available at: </a:t>
            </a:r>
            <a:r>
              <a:rPr lang="en-GB" sz="1400" dirty="0">
                <a:solidFill>
                  <a:srgbClr val="0563C1"/>
                </a:solidFill>
                <a:latin typeface="Times New Roman"/>
                <a:cs typeface="Segoe UI"/>
                <a:hlinkClick r:id="rId10"/>
              </a:rPr>
              <a:t>https://www.shutterstock.com/search/cartoon+toddler</a:t>
            </a:r>
            <a:r>
              <a:rPr lang="en-GB" sz="1400" dirty="0">
                <a:latin typeface="Times New Roman"/>
                <a:cs typeface="Segoe UI"/>
              </a:rPr>
              <a:t> [Accessed 17 Jan. 2020]. </a:t>
            </a:r>
            <a:endParaRPr lang="en-GB" sz="1400"/>
          </a:p>
          <a:p>
            <a:endParaRPr lang="en-GB" sz="1400" dirty="0">
              <a:latin typeface="Times New Roman"/>
              <a:cs typeface="Segoe UI"/>
            </a:endParaRPr>
          </a:p>
          <a:p>
            <a:r>
              <a:rPr lang="en-GB" sz="1400" dirty="0">
                <a:latin typeface="Times New Roman"/>
                <a:cs typeface="Segoe UI"/>
              </a:rPr>
              <a:t>Thompson, K. (2016). </a:t>
            </a:r>
            <a:r>
              <a:rPr lang="en-GB" sz="1400" i="1" dirty="0">
                <a:latin typeface="Times New Roman"/>
                <a:cs typeface="Segoe UI"/>
              </a:rPr>
              <a:t>Interviews in Social Research: Advantages and Disadvantages</a:t>
            </a:r>
            <a:r>
              <a:rPr lang="en-GB" sz="1400" dirty="0">
                <a:latin typeface="Times New Roman"/>
                <a:cs typeface="Segoe UI"/>
              </a:rPr>
              <a:t>. [online] </a:t>
            </a:r>
            <a:r>
              <a:rPr lang="en-GB" sz="1400" err="1">
                <a:latin typeface="Times New Roman"/>
                <a:cs typeface="Segoe UI"/>
              </a:rPr>
              <a:t>ReviseSociology</a:t>
            </a:r>
            <a:r>
              <a:rPr lang="en-GB" sz="1400" dirty="0">
                <a:latin typeface="Times New Roman"/>
                <a:cs typeface="Segoe UI"/>
              </a:rPr>
              <a:t>. Available at: </a:t>
            </a:r>
            <a:r>
              <a:rPr lang="en-GB" sz="1400" dirty="0">
                <a:solidFill>
                  <a:srgbClr val="0563C1"/>
                </a:solidFill>
                <a:latin typeface="Times New Roman"/>
                <a:cs typeface="Segoe UI"/>
                <a:hlinkClick r:id="rId11"/>
              </a:rPr>
              <a:t>https://revisesociology.com/2016/01/23/interviews-in-social-research-advantages-and-disadvantages/</a:t>
            </a:r>
            <a:r>
              <a:rPr lang="en-GB" sz="1400" dirty="0">
                <a:latin typeface="Times New Roman"/>
                <a:cs typeface="Segoe UI"/>
              </a:rPr>
              <a:t> [Accessed 17 Jan. 2020]. </a:t>
            </a:r>
            <a:endParaRPr lang="en-GB" sz="1400"/>
          </a:p>
        </p:txBody>
      </p:sp>
    </p:spTree>
    <p:extLst>
      <p:ext uri="{BB962C8B-B14F-4D97-AF65-F5344CB8AC3E}">
        <p14:creationId xmlns:p14="http://schemas.microsoft.com/office/powerpoint/2010/main" val="1797093114"/>
      </p:ext>
    </p:extLst>
  </p:cSld>
  <p:clrMapOvr>
    <a:masterClrMapping/>
  </p:clrMapOvr>
</p:sld>
</file>

<file path=ppt/theme/theme1.xml><?xml version="1.0" encoding="utf-8"?>
<a:theme xmlns:a="http://schemas.openxmlformats.org/drawingml/2006/main" name="DividendVTI">
  <a:themeElements>
    <a:clrScheme name="DividendVTI">
      <a:dk1>
        <a:sysClr val="windowText" lastClr="000000"/>
      </a:dk1>
      <a:lt1>
        <a:sysClr val="window" lastClr="FFFFFF"/>
      </a:lt1>
      <a:dk2>
        <a:srgbClr val="3D3D3D"/>
      </a:dk2>
      <a:lt2>
        <a:srgbClr val="EBEBEB"/>
      </a:lt2>
      <a:accent1>
        <a:srgbClr val="ED8428"/>
      </a:accent1>
      <a:accent2>
        <a:srgbClr val="E6C46D"/>
      </a:accent2>
      <a:accent3>
        <a:srgbClr val="537685"/>
      </a:accent3>
      <a:accent4>
        <a:srgbClr val="969FA7"/>
      </a:accent4>
      <a:accent5>
        <a:srgbClr val="A9C37C"/>
      </a:accent5>
      <a:accent6>
        <a:srgbClr val="5A8071"/>
      </a:accent6>
      <a:hlink>
        <a:srgbClr val="828282"/>
      </a:hlink>
      <a:folHlink>
        <a:srgbClr val="A5A5A5"/>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DividendVTI</vt:lpstr>
      <vt:lpstr>The separation and exclusion of children with additional learning needs in the nursery setting.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2066</cp:revision>
  <dcterms:created xsi:type="dcterms:W3CDTF">2019-12-04T14:25:06Z</dcterms:created>
  <dcterms:modified xsi:type="dcterms:W3CDTF">2020-01-28T14:09:05Z</dcterms:modified>
</cp:coreProperties>
</file>