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sldIdLst>
    <p:sldId id="256" r:id="rId2"/>
    <p:sldId id="257" r:id="rId3"/>
    <p:sldId id="258" r:id="rId4"/>
    <p:sldId id="259" r:id="rId5"/>
    <p:sldId id="260" r:id="rId6"/>
    <p:sldId id="261" r:id="rId7"/>
    <p:sldId id="262" r:id="rId8"/>
    <p:sldId id="272" r:id="rId9"/>
    <p:sldId id="263" r:id="rId10"/>
    <p:sldId id="264" r:id="rId11"/>
    <p:sldId id="265" r:id="rId12"/>
    <p:sldId id="267" r:id="rId13"/>
    <p:sldId id="266"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6593" autoAdjust="0"/>
  </p:normalViewPr>
  <p:slideViewPr>
    <p:cSldViewPr snapToGrid="0">
      <p:cViewPr varScale="1">
        <p:scale>
          <a:sx n="65" d="100"/>
          <a:sy n="65" d="100"/>
        </p:scale>
        <p:origin x="2316" y="66"/>
      </p:cViewPr>
      <p:guideLst/>
    </p:cSldViewPr>
  </p:slideViewPr>
  <p:notesTextViewPr>
    <p:cViewPr>
      <p:scale>
        <a:sx n="1" d="1"/>
        <a:sy n="1" d="1"/>
      </p:scale>
      <p:origin x="0" y="-36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BF27FC-8827-431F-A2CF-C0C5829FED07}" type="datetimeFigureOut">
              <a:rPr lang="en-GB" smtClean="0"/>
              <a:t>04/08/2020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9F48A6-50B7-469F-B89C-0115387E7868}" type="slidenum">
              <a:rPr lang="en-GB" smtClean="0"/>
              <a:t>‹#›</a:t>
            </a:fld>
            <a:endParaRPr lang="en-GB"/>
          </a:p>
        </p:txBody>
      </p:sp>
    </p:spTree>
    <p:extLst>
      <p:ext uri="{BB962C8B-B14F-4D97-AF65-F5344CB8AC3E}">
        <p14:creationId xmlns:p14="http://schemas.microsoft.com/office/powerpoint/2010/main" val="850731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mckinsey.com/business-functions/operations/our-insights/performance-management-why-keeping-score-is-so-important-and-so-hard"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Qualification: CIPD Diploma in Applied Human Resources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Module Name</a:t>
            </a:r>
            <a:r>
              <a:rPr lang="en-US" sz="1200" kern="1200" dirty="0" smtClean="0">
                <a:solidFill>
                  <a:schemeClr val="tx1"/>
                </a:solidFill>
                <a:effectLst/>
                <a:latin typeface="+mn-lt"/>
                <a:ea typeface="+mn-ea"/>
                <a:cs typeface="+mn-cs"/>
              </a:rPr>
              <a:t>: 5KIOP</a:t>
            </a:r>
            <a:r>
              <a:rPr lang="en-US" sz="1200" kern="1200" baseline="0" dirty="0" smtClean="0">
                <a:solidFill>
                  <a:schemeClr val="tx1"/>
                </a:solidFill>
                <a:effectLst/>
                <a:latin typeface="+mn-lt"/>
                <a:ea typeface="+mn-ea"/>
                <a:cs typeface="+mn-cs"/>
              </a:rPr>
              <a:t> Understanding the Link between Individual and </a:t>
            </a:r>
            <a:r>
              <a:rPr lang="en-US" sz="1200" kern="1200" baseline="0" dirty="0" err="1" smtClean="0">
                <a:solidFill>
                  <a:schemeClr val="tx1"/>
                </a:solidFill>
                <a:effectLst/>
                <a:latin typeface="+mn-lt"/>
                <a:ea typeface="+mn-ea"/>
                <a:cs typeface="+mn-cs"/>
              </a:rPr>
              <a:t>Organisational</a:t>
            </a:r>
            <a:r>
              <a:rPr lang="en-US" sz="1200" kern="1200" baseline="0" dirty="0" smtClean="0">
                <a:solidFill>
                  <a:schemeClr val="tx1"/>
                </a:solidFill>
                <a:effectLst/>
                <a:latin typeface="+mn-lt"/>
                <a:ea typeface="+mn-ea"/>
                <a:cs typeface="+mn-cs"/>
              </a:rPr>
              <a:t> Performance</a:t>
            </a:r>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Student Name: Wendy Roach</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Student Number: 1907138</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CIPD Membership Number: 55521124</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By signing below, I confirm that the work/evidence presented is my own, unaided work. I understand the regulations pertaining to candidate malpractice and the action that may be taken as a result.</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Signed: </a:t>
            </a:r>
            <a:r>
              <a:rPr lang="en-US" sz="1200" kern="1200" dirty="0" smtClean="0">
                <a:solidFill>
                  <a:schemeClr val="tx1"/>
                </a:solidFill>
                <a:effectLst/>
                <a:latin typeface="+mn-lt"/>
                <a:ea typeface="+mn-ea"/>
                <a:cs typeface="+mn-cs"/>
              </a:rPr>
              <a:t>Wendy Roach</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Date: </a:t>
            </a:r>
            <a:r>
              <a:rPr lang="en-US" sz="1200" kern="1200" dirty="0" smtClean="0">
                <a:solidFill>
                  <a:schemeClr val="tx1"/>
                </a:solidFill>
                <a:effectLst/>
                <a:latin typeface="+mn-lt"/>
                <a:ea typeface="+mn-ea"/>
                <a:cs typeface="+mn-cs"/>
              </a:rPr>
              <a:t>4</a:t>
            </a:r>
            <a:r>
              <a:rPr lang="en-US" sz="1200" kern="1200" baseline="30000" dirty="0" smtClean="0">
                <a:solidFill>
                  <a:schemeClr val="tx1"/>
                </a:solidFill>
                <a:effectLst/>
                <a:latin typeface="+mn-lt"/>
                <a:ea typeface="+mn-ea"/>
                <a:cs typeface="+mn-cs"/>
              </a:rPr>
              <a:t>th</a:t>
            </a:r>
            <a:r>
              <a:rPr lang="en-US" sz="1200" kern="1200" dirty="0" smtClean="0">
                <a:solidFill>
                  <a:schemeClr val="tx1"/>
                </a:solidFill>
                <a:effectLst/>
                <a:latin typeface="+mn-lt"/>
                <a:ea typeface="+mn-ea"/>
                <a:cs typeface="+mn-cs"/>
              </a:rPr>
              <a:t> August</a:t>
            </a:r>
            <a:r>
              <a:rPr lang="en-US" sz="1200" kern="1200" baseline="0" dirty="0" smtClean="0">
                <a:solidFill>
                  <a:schemeClr val="tx1"/>
                </a:solidFill>
                <a:effectLst/>
                <a:latin typeface="+mn-lt"/>
                <a:ea typeface="+mn-ea"/>
                <a:cs typeface="+mn-cs"/>
              </a:rPr>
              <a:t> 2020</a:t>
            </a:r>
            <a:endParaRPr lang="en-US"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a:t>
            </a:fld>
            <a:endParaRPr lang="en-GB"/>
          </a:p>
        </p:txBody>
      </p:sp>
    </p:spTree>
    <p:extLst>
      <p:ext uri="{BB962C8B-B14F-4D97-AF65-F5344CB8AC3E}">
        <p14:creationId xmlns:p14="http://schemas.microsoft.com/office/powerpoint/2010/main" val="2610226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a:t>
            </a:r>
            <a:r>
              <a:rPr lang="en-GB" dirty="0" smtClean="0"/>
              <a:t>.</a:t>
            </a:r>
          </a:p>
          <a:p>
            <a:endParaRPr lang="en-GB" dirty="0" smtClean="0"/>
          </a:p>
          <a:p>
            <a:r>
              <a:rPr lang="en-GB" baseline="0" dirty="0" smtClean="0"/>
              <a:t>To be able to consider this, we first need to understand what high performance work (HPW) is and </a:t>
            </a:r>
            <a:r>
              <a:rPr lang="en-GB" baseline="0" dirty="0" smtClean="0"/>
              <a:t>how, </a:t>
            </a:r>
            <a:r>
              <a:rPr lang="en-GB" baseline="0" dirty="0" smtClean="0"/>
              <a:t>what we do as individuals and Line Managers </a:t>
            </a:r>
            <a:r>
              <a:rPr lang="en-GB" baseline="0" dirty="0" smtClean="0"/>
              <a:t>impacts </a:t>
            </a:r>
            <a:r>
              <a:rPr lang="en-GB" baseline="0" dirty="0" smtClean="0"/>
              <a:t>and </a:t>
            </a:r>
            <a:r>
              <a:rPr lang="en-GB" baseline="0" dirty="0" smtClean="0"/>
              <a:t>improves </a:t>
            </a:r>
            <a:r>
              <a:rPr lang="en-GB" baseline="0" dirty="0" smtClean="0"/>
              <a:t>the performance of the organisation in which we work.</a:t>
            </a:r>
          </a:p>
          <a:p>
            <a:endParaRPr lang="en-GB" baseline="0" dirty="0" smtClean="0"/>
          </a:p>
          <a:p>
            <a:r>
              <a:rPr lang="en-GB" baseline="0" dirty="0" smtClean="0"/>
              <a:t>Organisations strive to improve their performance year on year and thus achieve HPW. To accomplish and continuously </a:t>
            </a:r>
            <a:r>
              <a:rPr lang="en-GB" baseline="0" dirty="0" smtClean="0"/>
              <a:t>strengthen </a:t>
            </a:r>
            <a:r>
              <a:rPr lang="en-GB" baseline="0" dirty="0" smtClean="0"/>
              <a:t>this, an organisation needs to have a culture and ethos of high performance which supports its employees to develop and </a:t>
            </a:r>
            <a:r>
              <a:rPr lang="en-GB" baseline="0" dirty="0" smtClean="0"/>
              <a:t>deliver complimented by the right processes and policies. These components </a:t>
            </a:r>
            <a:r>
              <a:rPr lang="en-GB" baseline="0" dirty="0" smtClean="0"/>
              <a:t>are described as HPW systems.</a:t>
            </a:r>
          </a:p>
          <a:p>
            <a:endParaRPr lang="en-GB" dirty="0" smtClean="0"/>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2</a:t>
            </a:fld>
            <a:endParaRPr lang="en-GB"/>
          </a:p>
        </p:txBody>
      </p:sp>
    </p:spTree>
    <p:extLst>
      <p:ext uri="{BB962C8B-B14F-4D97-AF65-F5344CB8AC3E}">
        <p14:creationId xmlns:p14="http://schemas.microsoft.com/office/powerpoint/2010/main" val="1368122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Messersmith</a:t>
            </a:r>
            <a:r>
              <a:rPr lang="en-GB" dirty="0" smtClean="0"/>
              <a:t> and Guthrie (2010,</a:t>
            </a:r>
            <a:r>
              <a:rPr lang="en-GB" baseline="0" dirty="0" smtClean="0"/>
              <a:t> p 242) above describe HPW systems as above.</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969F48A6-50B7-469F-B89C-0115387E7868}" type="slidenum">
              <a:rPr lang="en-GB" smtClean="0"/>
              <a:t>3</a:t>
            </a:fld>
            <a:endParaRPr lang="en-GB"/>
          </a:p>
        </p:txBody>
      </p:sp>
    </p:spTree>
    <p:extLst>
      <p:ext uri="{BB962C8B-B14F-4D97-AF65-F5344CB8AC3E}">
        <p14:creationId xmlns:p14="http://schemas.microsoft.com/office/powerpoint/2010/main" val="358800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There is no defined list and research into this area is ongoing, however according to an analysis undertaken by ( </a:t>
            </a:r>
            <a:r>
              <a:rPr lang="en-GB" baseline="0" dirty="0" err="1" smtClean="0"/>
              <a:t>Boselle</a:t>
            </a:r>
            <a:r>
              <a:rPr lang="en-GB" baseline="0" dirty="0" smtClean="0"/>
              <a:t> et al 2005; </a:t>
            </a:r>
            <a:r>
              <a:rPr lang="en-GB" baseline="0" dirty="0" err="1" smtClean="0"/>
              <a:t>Datta</a:t>
            </a:r>
            <a:r>
              <a:rPr lang="en-GB" baseline="0" dirty="0" smtClean="0"/>
              <a:t> et al 2005; </a:t>
            </a:r>
            <a:r>
              <a:rPr lang="en-GB" baseline="0" dirty="0" err="1" smtClean="0"/>
              <a:t>Marchington</a:t>
            </a:r>
            <a:r>
              <a:rPr lang="en-GB" baseline="0" dirty="0" smtClean="0"/>
              <a:t> &amp; Wilkinson 2012) the above would form part of these 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Recruitment – selection processes should be fair, evidence based and encourage applications from a diverse field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Pay – linked to performance, rewarding those who perform and attractive to new employees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Job security – becoming more important for new employees in the current climate, helps retain high performers and encourage loyalty.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Participatory decision making – encourages inclusivity, trust, greater commitment and better decisions.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Training &amp; development – investing in the development of employees, supports employee value, loyalty and internal promotion.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Others include flexible working, work life balance, appraisal processes, trusted grievance procedures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On a stand alone basis the benefit of each practice is questionable. In reality they do not operate in isolation but as a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nl-NL" dirty="0" smtClean="0"/>
              <a:t>(</a:t>
            </a:r>
            <a:r>
              <a:rPr lang="nl-NL" b="1" dirty="0" smtClean="0"/>
              <a:t>Wall and Wood, 2005; Van de Voorde et al., 2012)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nl-NL"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Van </a:t>
            </a:r>
            <a:r>
              <a:rPr lang="en-GB" dirty="0" smtClean="0"/>
              <a:t>de </a:t>
            </a:r>
            <a:r>
              <a:rPr lang="en-GB" dirty="0" err="1" smtClean="0"/>
              <a:t>Voorde</a:t>
            </a:r>
            <a:r>
              <a:rPr lang="en-GB" dirty="0" smtClean="0"/>
              <a:t> K, </a:t>
            </a:r>
            <a:r>
              <a:rPr lang="en-GB" dirty="0" err="1" smtClean="0"/>
              <a:t>Paauwe</a:t>
            </a:r>
            <a:r>
              <a:rPr lang="en-GB" dirty="0" smtClean="0"/>
              <a:t> J and </a:t>
            </a:r>
            <a:r>
              <a:rPr lang="en-GB" dirty="0" err="1" smtClean="0"/>
              <a:t>Veldhoven</a:t>
            </a:r>
            <a:r>
              <a:rPr lang="en-GB" dirty="0" smtClean="0"/>
              <a:t> </a:t>
            </a:r>
            <a:r>
              <a:rPr lang="en-GB" dirty="0" smtClean="0"/>
              <a:t>M (2012</a:t>
            </a:r>
            <a:r>
              <a:rPr lang="en-GB" dirty="0" smtClean="0"/>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00B050"/>
                </a:solidFill>
              </a:rPr>
              <a:t>Wall</a:t>
            </a:r>
            <a:r>
              <a:rPr lang="en-GB" dirty="0" smtClean="0">
                <a:solidFill>
                  <a:srgbClr val="00B050"/>
                </a:solidFill>
              </a:rPr>
              <a:t>, T. and Wood, S. (2005</a:t>
            </a:r>
            <a:r>
              <a:rPr lang="en-GB" dirty="0" smtClean="0">
                <a:solidFill>
                  <a:srgbClr val="00B050"/>
                </a:solidFill>
              </a:rPr>
              <a:t>)</a:t>
            </a: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Taylor </a:t>
            </a:r>
            <a:r>
              <a:rPr lang="en-GB" baseline="0" dirty="0" smtClean="0"/>
              <a:t>and </a:t>
            </a:r>
            <a:r>
              <a:rPr lang="en-GB" baseline="0" dirty="0" err="1" smtClean="0"/>
              <a:t>Woodhams</a:t>
            </a:r>
            <a:r>
              <a:rPr lang="en-GB" baseline="0" dirty="0" smtClean="0"/>
              <a:t>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baseline="0" dirty="0" smtClean="0"/>
              <a:t>All of these are principles and </a:t>
            </a:r>
            <a:r>
              <a:rPr lang="en-GB" baseline="0" dirty="0" smtClean="0"/>
              <a:t>behaviours </a:t>
            </a:r>
            <a:r>
              <a:rPr lang="en-GB" baseline="0" dirty="0" smtClean="0"/>
              <a:t>form part of the role of the Line Manager to proactively model and ‘lead ‘ in this way. </a:t>
            </a:r>
          </a:p>
          <a:p>
            <a:endParaRPr lang="en-GB" baseline="0" dirty="0" smtClean="0"/>
          </a:p>
          <a:p>
            <a:r>
              <a:rPr lang="en-GB" baseline="0" dirty="0" smtClean="0"/>
              <a:t>This approach is now considered as a best practice within HRM. </a:t>
            </a:r>
          </a:p>
          <a:p>
            <a:r>
              <a:rPr lang="en-GB" baseline="0" dirty="0" smtClean="0"/>
              <a:t>Which one exists first in an organisation or drives the other is unclear but </a:t>
            </a:r>
            <a:r>
              <a:rPr lang="en-GB" dirty="0" smtClean="0"/>
              <a:t>think</a:t>
            </a:r>
            <a:r>
              <a:rPr lang="en-GB" baseline="0" dirty="0" smtClean="0"/>
              <a:t> of us as employees.  Do we want to work in an organisation that offers this? </a:t>
            </a:r>
            <a:r>
              <a:rPr lang="en-GB" baseline="0" dirty="0" smtClean="0"/>
              <a:t>And </a:t>
            </a:r>
            <a:r>
              <a:rPr lang="en-GB" baseline="0" dirty="0" smtClean="0"/>
              <a:t>does an organisation evolve into this as it develops?</a:t>
            </a:r>
          </a:p>
          <a:p>
            <a:endParaRPr lang="en-GB" baseline="0" dirty="0" smtClean="0"/>
          </a:p>
          <a:p>
            <a:r>
              <a:rPr lang="en-GB" baseline="0" dirty="0" smtClean="0"/>
              <a:t>As employees we are more committed, seek to perform and achieve in this environment.</a:t>
            </a:r>
          </a:p>
          <a:p>
            <a:r>
              <a:rPr lang="en-GB" baseline="0" dirty="0" smtClean="0"/>
              <a:t>As a </a:t>
            </a:r>
            <a:r>
              <a:rPr lang="en-GB" baseline="0" dirty="0" err="1" smtClean="0"/>
              <a:t>result,the</a:t>
            </a:r>
            <a:r>
              <a:rPr lang="en-GB" baseline="0" dirty="0" smtClean="0"/>
              <a:t> </a:t>
            </a:r>
            <a:r>
              <a:rPr lang="en-GB" baseline="0" dirty="0" smtClean="0"/>
              <a:t>organisation is successful and becomes an employer of choice.</a:t>
            </a:r>
          </a:p>
          <a:p>
            <a:endParaRPr lang="en-GB" baseline="0" dirty="0" smtClean="0"/>
          </a:p>
          <a:p>
            <a:r>
              <a:rPr lang="en-GB" baseline="0" dirty="0" err="1" smtClean="0"/>
              <a:t>Holbeche</a:t>
            </a:r>
            <a:r>
              <a:rPr lang="en-GB" baseline="0" dirty="0" smtClean="0"/>
              <a:t> </a:t>
            </a:r>
            <a:r>
              <a:rPr lang="en-GB" baseline="0" dirty="0" smtClean="0"/>
              <a:t>(2005) goes even further to suggest that the in such an organisation employees adapt to change more easily and this environment fosters creative thinking and innovation.</a:t>
            </a:r>
          </a:p>
          <a:p>
            <a:endParaRPr lang="en-GB" baseline="0" dirty="0" smtClean="0"/>
          </a:p>
          <a:p>
            <a:r>
              <a:rPr lang="en-GB" baseline="0" dirty="0" smtClean="0"/>
              <a:t>I work in a local authority, five years ago agile working was not an option, I would go even further and say that it </a:t>
            </a:r>
            <a:r>
              <a:rPr lang="en-GB" baseline="0" dirty="0" smtClean="0">
                <a:solidFill>
                  <a:srgbClr val="FF0000"/>
                </a:solidFill>
              </a:rPr>
              <a:t>wouldn’t</a:t>
            </a:r>
            <a:r>
              <a:rPr lang="en-GB" baseline="0" dirty="0" smtClean="0"/>
              <a:t> </a:t>
            </a:r>
            <a:r>
              <a:rPr lang="en-GB" baseline="0" dirty="0" smtClean="0"/>
              <a:t>have been </a:t>
            </a:r>
            <a:r>
              <a:rPr lang="en-GB" baseline="0" dirty="0" smtClean="0"/>
              <a:t>allowed </a:t>
            </a:r>
            <a:r>
              <a:rPr lang="en-GB" baseline="0" dirty="0" smtClean="0"/>
              <a:t>but now as an organisation we encourage it. The feedback from employees has been that they are happier, their work life balance has improved, they feel empowered and the organisational culture is more trusting.</a:t>
            </a:r>
          </a:p>
          <a:p>
            <a:endParaRPr lang="en-GB" baseline="0" dirty="0" smtClean="0"/>
          </a:p>
          <a:p>
            <a:r>
              <a:rPr lang="en-GB" baseline="0" dirty="0" smtClean="0"/>
              <a:t>This doesn’t just happen with the introduction of a new policy, it has to be communicated and supported and can take time to </a:t>
            </a:r>
            <a:r>
              <a:rPr lang="en-GB" baseline="0" dirty="0" smtClean="0"/>
              <a:t>become </a:t>
            </a:r>
            <a:r>
              <a:rPr lang="en-GB" baseline="0" dirty="0" smtClean="0"/>
              <a:t>embedded.</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4</a:t>
            </a:fld>
            <a:endParaRPr lang="en-GB"/>
          </a:p>
        </p:txBody>
      </p:sp>
    </p:spTree>
    <p:extLst>
      <p:ext uri="{BB962C8B-B14F-4D97-AF65-F5344CB8AC3E}">
        <p14:creationId xmlns:p14="http://schemas.microsoft.com/office/powerpoint/2010/main" val="1825255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So what? What evidence exists that </a:t>
            </a:r>
            <a:r>
              <a:rPr lang="en-GB" baseline="0" dirty="0" smtClean="0"/>
              <a:t>supports that </a:t>
            </a:r>
            <a:r>
              <a:rPr lang="en-GB" baseline="0" dirty="0" smtClean="0"/>
              <a:t>this approach works….</a:t>
            </a:r>
          </a:p>
          <a:p>
            <a:endParaRPr lang="en-GB" baseline="0" dirty="0" smtClean="0"/>
          </a:p>
          <a:p>
            <a:r>
              <a:rPr lang="en-GB" baseline="0" dirty="0" smtClean="0"/>
              <a:t>Jeffery </a:t>
            </a:r>
            <a:r>
              <a:rPr lang="en-GB" baseline="0" dirty="0" err="1" smtClean="0"/>
              <a:t>Pfeffer</a:t>
            </a:r>
            <a:r>
              <a:rPr lang="en-GB" baseline="0" dirty="0" smtClean="0"/>
              <a:t> (1994,1998) </a:t>
            </a:r>
            <a:r>
              <a:rPr lang="en-GB" baseline="0" dirty="0" smtClean="0"/>
              <a:t>professor of organisational behaviour at Stanford University undertook a study comparing successful, rapidly increasing private sector companies with similar but less successful companies.</a:t>
            </a:r>
          </a:p>
          <a:p>
            <a:r>
              <a:rPr lang="en-GB" baseline="0" dirty="0" smtClean="0"/>
              <a:t>His findings highlighted that the successful companies had </a:t>
            </a:r>
            <a:r>
              <a:rPr lang="en-GB" baseline="0" dirty="0" smtClean="0"/>
              <a:t>HPWS </a:t>
            </a:r>
            <a:r>
              <a:rPr lang="en-GB" baseline="0" dirty="0" smtClean="0"/>
              <a:t>in place as discussed in the previous slide and he felt that these attributed to their successful performance.</a:t>
            </a:r>
          </a:p>
          <a:p>
            <a:endParaRPr lang="en-GB" baseline="0" dirty="0" smtClean="0"/>
          </a:p>
          <a:p>
            <a:r>
              <a:rPr lang="en-GB" baseline="0" dirty="0" smtClean="0"/>
              <a:t>(Taylor and </a:t>
            </a:r>
            <a:r>
              <a:rPr lang="en-GB" baseline="0" dirty="0" err="1" smtClean="0"/>
              <a:t>Woodhams</a:t>
            </a:r>
            <a:r>
              <a:rPr lang="en-GB" baseline="0" dirty="0" smtClean="0"/>
              <a:t>)</a:t>
            </a:r>
          </a:p>
          <a:p>
            <a:endParaRPr lang="en-GB" baseline="0" dirty="0" smtClean="0"/>
          </a:p>
          <a:p>
            <a:r>
              <a:rPr lang="en-GB" baseline="0" dirty="0" smtClean="0"/>
              <a:t>Mark </a:t>
            </a:r>
            <a:r>
              <a:rPr lang="en-GB" baseline="0" dirty="0" err="1" smtClean="0"/>
              <a:t>Huselid</a:t>
            </a:r>
            <a:r>
              <a:rPr lang="en-GB" baseline="0" dirty="0" smtClean="0"/>
              <a:t> (1995) also undertook a study that evaluated the links between HPW practices </a:t>
            </a:r>
            <a:r>
              <a:rPr lang="en-GB" baseline="0" dirty="0" smtClean="0"/>
              <a:t>and </a:t>
            </a:r>
            <a:r>
              <a:rPr lang="en-GB" baseline="0" dirty="0" smtClean="0"/>
              <a:t>the organisations performance. His sample was extensive involving almost 1000 organisations, all of whom employed over 100 </a:t>
            </a:r>
            <a:r>
              <a:rPr lang="en-GB" baseline="0" dirty="0" smtClean="0"/>
              <a:t>employees. </a:t>
            </a:r>
            <a:r>
              <a:rPr lang="en-GB" baseline="0" dirty="0" err="1" smtClean="0"/>
              <a:t>Huselid’s</a:t>
            </a:r>
            <a:r>
              <a:rPr lang="en-GB" baseline="0" dirty="0" smtClean="0"/>
              <a:t> comprehensive study highlighted the financial benefits of effective HPW practices. He was able to evidence:-</a:t>
            </a:r>
          </a:p>
          <a:p>
            <a:endParaRPr lang="en-GB" baseline="0" dirty="0" smtClean="0"/>
          </a:p>
          <a:p>
            <a:pPr marL="171450" indent="-171450">
              <a:buFont typeface="Arial" panose="020B0604020202020204" pitchFamily="34" charset="0"/>
              <a:buChar char="•"/>
            </a:pPr>
            <a:r>
              <a:rPr lang="en-GB" baseline="0" dirty="0" smtClean="0"/>
              <a:t>Decrease in staff turnover</a:t>
            </a:r>
          </a:p>
          <a:p>
            <a:pPr marL="171450" indent="-171450">
              <a:buFont typeface="Arial" panose="020B0604020202020204" pitchFamily="34" charset="0"/>
              <a:buChar char="•"/>
            </a:pPr>
            <a:r>
              <a:rPr lang="en-GB" baseline="0" dirty="0" smtClean="0"/>
              <a:t>Increased sales per employee</a:t>
            </a:r>
          </a:p>
          <a:p>
            <a:pPr marL="171450" indent="-171450">
              <a:buFont typeface="Arial" panose="020B0604020202020204" pitchFamily="34" charset="0"/>
              <a:buChar char="•"/>
            </a:pPr>
            <a:r>
              <a:rPr lang="en-GB" baseline="0" dirty="0" smtClean="0"/>
              <a:t>Increased market value per employee</a:t>
            </a:r>
          </a:p>
          <a:p>
            <a:pPr marL="171450" indent="-171450">
              <a:buFont typeface="Arial" panose="020B0604020202020204" pitchFamily="34" charset="0"/>
              <a:buChar char="•"/>
            </a:pPr>
            <a:r>
              <a:rPr lang="en-GB" baseline="0" dirty="0" smtClean="0"/>
              <a:t>Profit gained per employee</a:t>
            </a:r>
          </a:p>
          <a:p>
            <a:endParaRPr lang="en-GB" baseline="0" dirty="0" smtClean="0"/>
          </a:p>
          <a:p>
            <a:r>
              <a:rPr lang="en-GB" baseline="0" dirty="0" smtClean="0"/>
              <a:t>This is powerful evidence for an organisation.</a:t>
            </a:r>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969F48A6-50B7-469F-B89C-0115387E7868}" type="slidenum">
              <a:rPr lang="en-GB" smtClean="0"/>
              <a:t>5</a:t>
            </a:fld>
            <a:endParaRPr lang="en-GB"/>
          </a:p>
        </p:txBody>
      </p:sp>
    </p:spTree>
    <p:extLst>
      <p:ext uri="{BB962C8B-B14F-4D97-AF65-F5344CB8AC3E}">
        <p14:creationId xmlns:p14="http://schemas.microsoft.com/office/powerpoint/2010/main" val="2434396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More</a:t>
            </a:r>
            <a:r>
              <a:rPr lang="en-GB" baseline="0" dirty="0" smtClean="0"/>
              <a:t> recently the ‘bundle’ of best practices has been condensed in to seven areas </a:t>
            </a:r>
          </a:p>
          <a:p>
            <a:endParaRPr lang="en-GB" dirty="0" smtClean="0"/>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Providing security to employees</a:t>
            </a: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Selective hiring: Hiring the right people</a:t>
            </a: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Self-managed and effective teams.</a:t>
            </a:r>
            <a:r>
              <a:rPr lang="en-GB" sz="1200" b="0" i="0" kern="1200" baseline="0" dirty="0" smtClean="0">
                <a:solidFill>
                  <a:schemeClr val="tx1"/>
                </a:solidFill>
                <a:effectLst/>
                <a:latin typeface="+mn-lt"/>
                <a:ea typeface="+mn-ea"/>
                <a:cs typeface="+mn-cs"/>
              </a:rPr>
              <a:t> Participatory decision making fosters innovation and creativity.</a:t>
            </a: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Fair and performance-based compensation, this highlight</a:t>
            </a:r>
            <a:r>
              <a:rPr lang="en-GB" sz="1200" b="0" i="0" kern="1200" baseline="0" dirty="0" smtClean="0">
                <a:solidFill>
                  <a:schemeClr val="tx1"/>
                </a:solidFill>
                <a:effectLst/>
                <a:latin typeface="+mn-lt"/>
                <a:ea typeface="+mn-ea"/>
                <a:cs typeface="+mn-cs"/>
              </a:rPr>
              <a:t>s how parts of the HPW bundle can compliment each other and work together, salary schemes, bonuses/benefits, jon security, internal development opportunities.</a:t>
            </a: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Training in relevant skills</a:t>
            </a: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Creating a flat and egalitarian organisation.</a:t>
            </a:r>
            <a:r>
              <a:rPr lang="en-GB" sz="1200" b="0" i="0" kern="1200" baseline="0" dirty="0" smtClean="0">
                <a:solidFill>
                  <a:schemeClr val="tx1"/>
                </a:solidFill>
                <a:effectLst/>
                <a:latin typeface="+mn-lt"/>
                <a:ea typeface="+mn-ea"/>
                <a:cs typeface="+mn-cs"/>
              </a:rPr>
              <a:t> This would be highlighted by common canteens, equal policies for all employees around sickness and leave entitlement. This approach encourages equal values, mutual respect and breaks down barriers.</a:t>
            </a:r>
          </a:p>
          <a:p>
            <a:pPr marL="171450" indent="-171450">
              <a:buFont typeface="Arial" panose="020B0604020202020204" pitchFamily="34" charset="0"/>
              <a:buChar char="•"/>
            </a:pP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Making information easily accessible to those who need it.</a:t>
            </a:r>
            <a:r>
              <a:rPr lang="en-GB" sz="1200" b="0" i="0" kern="1200" baseline="0" dirty="0" smtClean="0">
                <a:solidFill>
                  <a:schemeClr val="tx1"/>
                </a:solidFill>
                <a:effectLst/>
                <a:latin typeface="+mn-lt"/>
                <a:ea typeface="+mn-ea"/>
                <a:cs typeface="+mn-cs"/>
              </a:rPr>
              <a:t> Communication key, it encourages understanding and offers the opportunity to influence and contribute.</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To create a really successful organisation these best practices also have to align to the strategy of the organisation, only by doing this will the organisation gain and sustain an advantage.</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Todays world is challenging </a:t>
            </a:r>
            <a:r>
              <a:rPr lang="en-GB" sz="1200" b="0" i="0" kern="1200" baseline="0" dirty="0" smtClean="0">
                <a:solidFill>
                  <a:schemeClr val="tx1"/>
                </a:solidFill>
                <a:effectLst/>
                <a:latin typeface="+mn-lt"/>
                <a:ea typeface="+mn-ea"/>
                <a:cs typeface="+mn-cs"/>
              </a:rPr>
              <a:t>and </a:t>
            </a:r>
            <a:r>
              <a:rPr lang="en-GB" sz="1200" b="0" i="0" kern="1200" baseline="0" dirty="0" smtClean="0">
                <a:solidFill>
                  <a:schemeClr val="tx1"/>
                </a:solidFill>
                <a:effectLst/>
                <a:latin typeface="+mn-lt"/>
                <a:ea typeface="+mn-ea"/>
                <a:cs typeface="+mn-cs"/>
              </a:rPr>
              <a:t>there are drawbacks to this </a:t>
            </a:r>
            <a:r>
              <a:rPr lang="en-GB" sz="1200" b="0" i="0" kern="1200" baseline="0" dirty="0" smtClean="0">
                <a:solidFill>
                  <a:schemeClr val="tx1"/>
                </a:solidFill>
                <a:effectLst/>
                <a:latin typeface="+mn-lt"/>
                <a:ea typeface="+mn-ea"/>
                <a:cs typeface="+mn-cs"/>
              </a:rPr>
              <a:t>belief. </a:t>
            </a:r>
            <a:r>
              <a:rPr lang="en-GB" sz="1200" b="0" i="0" kern="1200" baseline="0" dirty="0" smtClean="0">
                <a:solidFill>
                  <a:schemeClr val="tx1"/>
                </a:solidFill>
                <a:effectLst/>
                <a:latin typeface="+mn-lt"/>
                <a:ea typeface="+mn-ea"/>
                <a:cs typeface="+mn-cs"/>
              </a:rPr>
              <a:t>Job security is challenging, flexible and short term contracts are more common, a benefit to the organisation but not the employee.</a:t>
            </a:r>
          </a:p>
          <a:p>
            <a:endParaRPr lang="en-GB" u="none" dirty="0" smtClean="0">
              <a:solidFill>
                <a:schemeClr val="tx1"/>
              </a:solidFill>
            </a:endParaRPr>
          </a:p>
          <a:p>
            <a:r>
              <a:rPr lang="en-GB" u="none" dirty="0" err="1" smtClean="0">
                <a:solidFill>
                  <a:schemeClr val="tx1"/>
                </a:solidFill>
              </a:rPr>
              <a:t>Pfeffer</a:t>
            </a:r>
            <a:endParaRPr lang="en-GB" u="none" dirty="0" smtClean="0">
              <a:solidFill>
                <a:schemeClr val="tx1"/>
              </a:solidFill>
            </a:endParaRPr>
          </a:p>
          <a:p>
            <a:r>
              <a:rPr lang="en-GB" sz="1200" b="0" i="1" kern="1200" dirty="0" smtClean="0">
                <a:solidFill>
                  <a:schemeClr val="tx1"/>
                </a:solidFill>
                <a:effectLst/>
                <a:latin typeface="+mn-lt"/>
                <a:ea typeface="+mn-ea"/>
                <a:cs typeface="+mn-cs"/>
              </a:rPr>
              <a:t>Competitive Advantage through People</a:t>
            </a:r>
            <a:r>
              <a:rPr lang="en-GB" sz="1200" b="0" i="0" kern="1200" dirty="0" smtClean="0">
                <a:solidFill>
                  <a:schemeClr val="tx1"/>
                </a:solidFill>
                <a:effectLst/>
                <a:latin typeface="+mn-lt"/>
                <a:ea typeface="+mn-ea"/>
                <a:cs typeface="+mn-cs"/>
              </a:rPr>
              <a:t> (1994), and</a:t>
            </a:r>
          </a:p>
          <a:p>
            <a:r>
              <a:rPr lang="en-GB" sz="1200" b="0" i="1" kern="1200" dirty="0" smtClean="0">
                <a:solidFill>
                  <a:schemeClr val="tx1"/>
                </a:solidFill>
                <a:effectLst/>
                <a:latin typeface="+mn-lt"/>
                <a:ea typeface="+mn-ea"/>
                <a:cs typeface="+mn-cs"/>
              </a:rPr>
              <a:t>The Human Equation: Building Profits by Putting People First (1998)</a:t>
            </a:r>
          </a:p>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969F48A6-50B7-469F-B89C-0115387E7868}" type="slidenum">
              <a:rPr lang="en-GB" smtClean="0"/>
              <a:t>6</a:t>
            </a:fld>
            <a:endParaRPr lang="en-GB"/>
          </a:p>
        </p:txBody>
      </p:sp>
    </p:spTree>
    <p:extLst>
      <p:ext uri="{BB962C8B-B14F-4D97-AF65-F5344CB8AC3E}">
        <p14:creationId xmlns:p14="http://schemas.microsoft.com/office/powerpoint/2010/main" val="1770219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‘Black</a:t>
            </a:r>
            <a:r>
              <a:rPr lang="en-GB" baseline="0" dirty="0" smtClean="0"/>
              <a:t> Box’ study Purcell at l (2003)</a:t>
            </a:r>
          </a:p>
          <a:p>
            <a:endParaRPr lang="en-GB" baseline="0" dirty="0" smtClean="0"/>
          </a:p>
          <a:p>
            <a:r>
              <a:rPr lang="en-GB" baseline="0" dirty="0" smtClean="0"/>
              <a:t>More recently new research was carried out by John Purcell supported by the CIPD.</a:t>
            </a:r>
          </a:p>
          <a:p>
            <a:r>
              <a:rPr lang="en-GB" baseline="0" dirty="0" smtClean="0"/>
              <a:t>Often referred to as the Black Box study, this sought to confirm the link between HPW and the competitive advantage along with sustainable organisation performance.</a:t>
            </a:r>
          </a:p>
          <a:p>
            <a:r>
              <a:rPr lang="en-GB" baseline="0" dirty="0" smtClean="0"/>
              <a:t>The study was conducted over six years involving 12 organisations that were recognised for having HPWS in place or were newly doing so. It involved interviewing employees before and after new practices were introduced along with management.</a:t>
            </a:r>
          </a:p>
          <a:p>
            <a:endParaRPr lang="en-GB" baseline="0" dirty="0" smtClean="0"/>
          </a:p>
          <a:p>
            <a:r>
              <a:rPr lang="en-GB" baseline="0" dirty="0" smtClean="0"/>
              <a:t>They discovered that:-</a:t>
            </a:r>
          </a:p>
          <a:p>
            <a:endParaRPr lang="en-GB" baseline="0" dirty="0" smtClean="0"/>
          </a:p>
          <a:p>
            <a:pPr marL="171450" indent="-171450">
              <a:buFont typeface="Arial" panose="020B0604020202020204" pitchFamily="34" charset="0"/>
              <a:buChar char="•"/>
            </a:pPr>
            <a:r>
              <a:rPr lang="en-GB" baseline="0" dirty="0" smtClean="0"/>
              <a:t>Where a bundle of HPWS existed employees possessed a high level of job satisfaction and commitment. </a:t>
            </a:r>
          </a:p>
          <a:p>
            <a:pPr marL="171450" indent="-171450">
              <a:buFont typeface="Arial" panose="020B0604020202020204" pitchFamily="34" charset="0"/>
              <a:buChar char="•"/>
            </a:pPr>
            <a:r>
              <a:rPr lang="en-GB" baseline="0" dirty="0" smtClean="0"/>
              <a:t>Where a ‘big idea’ and organisational mission existed employees had a sense of purpose in what they did, which was shared. Think about why you do the job you do. If we do a job that matches our values and we work for an organisation that supports this then going to work each day is purposeful and we look forward to it. We will often go above and beyond our job role.</a:t>
            </a:r>
          </a:p>
          <a:p>
            <a:pPr marL="171450" indent="-171450">
              <a:buFont typeface="Arial" panose="020B0604020202020204" pitchFamily="34" charset="0"/>
              <a:buChar char="•"/>
            </a:pPr>
            <a:r>
              <a:rPr lang="en-GB" baseline="0" dirty="0" smtClean="0"/>
              <a:t>Finally, both of the above have to be ‘lived’, clearly communicated with modelled values and behaviours that encourage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t>     and inspire.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evidence was compelling and the model AMO was borne:-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  – ability to perform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M – motivation to perform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O – opportunity to perform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171450" indent="-171450">
              <a:buFontTx/>
              <a:buChar char="-"/>
            </a:pPr>
            <a:endParaRPr lang="en-GB" baseline="0" dirty="0" smtClean="0"/>
          </a:p>
          <a:p>
            <a:pPr marL="171450" indent="-171450">
              <a:buFontTx/>
              <a:buChar char="-"/>
            </a:pPr>
            <a:endParaRPr lang="en-GB" baseline="0" dirty="0" smtClean="0"/>
          </a:p>
          <a:p>
            <a:pPr marL="171450" indent="-171450">
              <a:buFontTx/>
              <a:buChar char="-"/>
            </a:pPr>
            <a:endParaRPr lang="en-GB" baseline="0" dirty="0" smtClean="0"/>
          </a:p>
          <a:p>
            <a:pPr marL="171450" indent="-171450">
              <a:buFontTx/>
              <a:buChar char="-"/>
            </a:pPr>
            <a:endParaRPr lang="en-GB" baseline="0" dirty="0" smtClean="0"/>
          </a:p>
          <a:p>
            <a:pPr marL="171450" indent="-171450">
              <a:buFontTx/>
              <a:buChar char="-"/>
            </a:pPr>
            <a:endParaRPr lang="en-GB" baseline="0" dirty="0" smtClean="0"/>
          </a:p>
          <a:p>
            <a:pPr marL="171450" indent="-171450">
              <a:buFontTx/>
              <a:buChar char="-"/>
            </a:pPr>
            <a:endParaRPr lang="en-GB" baseline="0" dirty="0" smtClean="0"/>
          </a:p>
        </p:txBody>
      </p:sp>
      <p:sp>
        <p:nvSpPr>
          <p:cNvPr id="4" name="Slide Number Placeholder 3"/>
          <p:cNvSpPr>
            <a:spLocks noGrp="1"/>
          </p:cNvSpPr>
          <p:nvPr>
            <p:ph type="sldNum" sz="quarter" idx="10"/>
          </p:nvPr>
        </p:nvSpPr>
        <p:spPr/>
        <p:txBody>
          <a:bodyPr/>
          <a:lstStyle/>
          <a:p>
            <a:fld id="{969F48A6-50B7-469F-B89C-0115387E7868}" type="slidenum">
              <a:rPr lang="en-GB" smtClean="0"/>
              <a:t>7</a:t>
            </a:fld>
            <a:endParaRPr lang="en-GB"/>
          </a:p>
        </p:txBody>
      </p:sp>
    </p:spTree>
    <p:extLst>
      <p:ext uri="{BB962C8B-B14F-4D97-AF65-F5344CB8AC3E}">
        <p14:creationId xmlns:p14="http://schemas.microsoft.com/office/powerpoint/2010/main" val="1641335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Simple but effective</a:t>
            </a:r>
            <a:r>
              <a:rPr lang="en-GB" baseline="0" dirty="0" smtClean="0"/>
              <a:t> – she’s a model!</a:t>
            </a:r>
          </a:p>
          <a:p>
            <a:endParaRPr lang="en-GB" baseline="0" dirty="0" smtClean="0"/>
          </a:p>
          <a:p>
            <a:r>
              <a:rPr lang="en-GB" baseline="0" dirty="0" smtClean="0"/>
              <a:t>I would suggest that we also add well-being to this model.</a:t>
            </a:r>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8</a:t>
            </a:fld>
            <a:endParaRPr lang="en-GB"/>
          </a:p>
        </p:txBody>
      </p:sp>
    </p:spTree>
    <p:extLst>
      <p:ext uri="{BB962C8B-B14F-4D97-AF65-F5344CB8AC3E}">
        <p14:creationId xmlns:p14="http://schemas.microsoft.com/office/powerpoint/2010/main" val="1035342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already seen how some of the HPWS can impact the relationship</a:t>
            </a:r>
            <a:r>
              <a:rPr lang="en-GB" baseline="0" dirty="0" smtClean="0"/>
              <a:t> between the organisation and the employee.</a:t>
            </a:r>
            <a:endParaRPr lang="en-GB" dirty="0" smtClean="0"/>
          </a:p>
          <a:p>
            <a:endParaRPr lang="en-GB" dirty="0" smtClean="0"/>
          </a:p>
          <a:p>
            <a:r>
              <a:rPr lang="en-GB" dirty="0" smtClean="0"/>
              <a:t>In</a:t>
            </a:r>
            <a:r>
              <a:rPr lang="en-GB" baseline="0" dirty="0" smtClean="0"/>
              <a:t> 1994 the Department for Business Innovation and Skills undertook a report </a:t>
            </a:r>
            <a:r>
              <a:rPr lang="en-GB" i="1" baseline="0" dirty="0" smtClean="0"/>
              <a:t>‘Does Worker Wellbeing Affect Workplace Performance?’ </a:t>
            </a:r>
            <a:r>
              <a:rPr lang="en-GB" i="0" baseline="0" dirty="0" smtClean="0"/>
              <a:t>(</a:t>
            </a:r>
            <a:r>
              <a:rPr lang="en-GB" i="0" baseline="0" dirty="0" smtClean="0"/>
              <a:t>Bryson et al.)The </a:t>
            </a:r>
            <a:r>
              <a:rPr lang="en-GB" i="0" baseline="0" dirty="0" smtClean="0"/>
              <a:t>report looked at the links between employees’ subjective well being at work and workplace performance.</a:t>
            </a:r>
          </a:p>
          <a:p>
            <a:r>
              <a:rPr lang="en-GB" i="0" baseline="0" dirty="0" smtClean="0"/>
              <a:t>It asked four questions:-</a:t>
            </a:r>
          </a:p>
          <a:p>
            <a:pPr marL="171450" indent="-171450" algn="l">
              <a:buFont typeface="Arial" panose="020B0604020202020204" pitchFamily="34" charset="0"/>
              <a:buChar char="•"/>
            </a:pPr>
            <a:r>
              <a:rPr lang="en-GB" dirty="0" smtClean="0"/>
              <a:t>How do we measure and define wellbeing in the workplace? </a:t>
            </a:r>
          </a:p>
          <a:p>
            <a:pPr marL="171450" indent="-171450" algn="l">
              <a:buFont typeface="Arial" panose="020B0604020202020204" pitchFamily="34" charset="0"/>
              <a:buChar char="•"/>
            </a:pPr>
            <a:r>
              <a:rPr lang="en-GB" dirty="0" smtClean="0"/>
              <a:t>What employee and job characteristics influence wellbeing in the workplace?</a:t>
            </a:r>
          </a:p>
          <a:p>
            <a:pPr marL="171450" indent="-171450" algn="l">
              <a:buFont typeface="Arial" panose="020B0604020202020204" pitchFamily="34" charset="0"/>
              <a:buChar char="•"/>
            </a:pPr>
            <a:r>
              <a:rPr lang="en-GB" dirty="0" smtClean="0"/>
              <a:t>What employer practices have the greatest positive impact on wellbeing in the workplace? </a:t>
            </a:r>
          </a:p>
          <a:p>
            <a:pPr marL="171450" indent="-171450" algn="l">
              <a:buFont typeface="Arial" panose="020B0604020202020204" pitchFamily="34" charset="0"/>
              <a:buChar char="•"/>
            </a:pPr>
            <a:r>
              <a:rPr lang="en-GB" dirty="0" smtClean="0"/>
              <a:t>Is there any evidence to link employee wellbeing and business performance?</a:t>
            </a:r>
          </a:p>
          <a:p>
            <a:pPr marL="171450" indent="-171450" algn="l">
              <a:buFont typeface="Wingdings" panose="05000000000000000000" pitchFamily="2" charset="2"/>
              <a:buChar char="Ø"/>
            </a:pPr>
            <a:endParaRPr lang="en-GB" dirty="0" smtClean="0"/>
          </a:p>
          <a:p>
            <a:pPr marL="0" indent="0" algn="l">
              <a:buFont typeface="Wingdings" panose="05000000000000000000" pitchFamily="2" charset="2"/>
              <a:buNone/>
            </a:pPr>
            <a:r>
              <a:rPr lang="en-GB" dirty="0" smtClean="0"/>
              <a:t>The report concluded</a:t>
            </a:r>
            <a:r>
              <a:rPr lang="en-GB" baseline="0" dirty="0" smtClean="0"/>
              <a:t> that workplaces with very satisfied employees also had higher productivity. Thus if an employer is able to improve the well being of its employee then the evidence suggests that performance will also improve.</a:t>
            </a:r>
          </a:p>
          <a:p>
            <a:pPr marL="0" indent="0" algn="l">
              <a:buFont typeface="Wingdings" panose="05000000000000000000" pitchFamily="2" charset="2"/>
              <a:buNone/>
            </a:pPr>
            <a:endParaRPr lang="en-GB" baseline="0" dirty="0" smtClean="0"/>
          </a:p>
          <a:p>
            <a:pPr marL="0" indent="0" algn="l">
              <a:buFont typeface="Wingdings" panose="05000000000000000000" pitchFamily="2" charset="2"/>
              <a:buNone/>
            </a:pPr>
            <a:r>
              <a:rPr lang="en-GB" baseline="0" dirty="0" smtClean="0"/>
              <a:t>It does highlight that the evidence is limited but there was no disadvantage to not doing so. On the flip side there was clear evidence to suggest that </a:t>
            </a:r>
            <a:r>
              <a:rPr lang="en-GB" baseline="0" dirty="0" smtClean="0"/>
              <a:t>low job </a:t>
            </a:r>
            <a:r>
              <a:rPr lang="en-GB" baseline="0" dirty="0" smtClean="0"/>
              <a:t>dissatisfaction within a workplace was linked to deteriorating performance. However, as we all recognise sometimes the need to have a job overrides the ability to get the job we want! </a:t>
            </a:r>
          </a:p>
          <a:p>
            <a:pPr marL="0" indent="0" algn="l">
              <a:buFont typeface="Wingdings" panose="05000000000000000000" pitchFamily="2" charset="2"/>
              <a:buNone/>
            </a:pPr>
            <a:endParaRPr lang="en-GB" baseline="0" dirty="0" smtClean="0"/>
          </a:p>
          <a:p>
            <a:pPr marL="0" indent="0" algn="l">
              <a:buFont typeface="Wingdings" panose="05000000000000000000" pitchFamily="2" charset="2"/>
              <a:buNone/>
            </a:pPr>
            <a:r>
              <a:rPr lang="en-GB" baseline="0" dirty="0" smtClean="0"/>
              <a:t>The rationale for promoting the importance of employee wellbeing was highlighted to include what spills over into life outside of work, mental health and health care, which could lead to </a:t>
            </a:r>
            <a:r>
              <a:rPr lang="en-GB" baseline="0" dirty="0" smtClean="0"/>
              <a:t>absenteeism and poor performance.</a:t>
            </a:r>
            <a:endParaRPr lang="en-GB" baseline="0" dirty="0" smtClean="0"/>
          </a:p>
          <a:p>
            <a:pPr marL="0" indent="0" algn="l">
              <a:buFont typeface="Wingdings" panose="05000000000000000000" pitchFamily="2" charset="2"/>
              <a:buNone/>
            </a:pPr>
            <a:endParaRPr lang="en-GB" baseline="0" dirty="0" smtClean="0"/>
          </a:p>
          <a:p>
            <a:pPr marL="0" indent="0" algn="l">
              <a:buFont typeface="Wingdings" panose="05000000000000000000" pitchFamily="2" charset="2"/>
              <a:buNone/>
            </a:pPr>
            <a:r>
              <a:rPr lang="en-GB" baseline="0" dirty="0" smtClean="0"/>
              <a:t>Overall there is mixed evidence, two competing</a:t>
            </a:r>
            <a:r>
              <a:rPr lang="en-GB" dirty="0" smtClean="0"/>
              <a:t> hypotheses are evident: 'mutual gains' and 'conflicting outcomes' (Wall and Wood, 2005; Van de </a:t>
            </a:r>
            <a:r>
              <a:rPr lang="en-GB" dirty="0" err="1" smtClean="0"/>
              <a:t>Voorde</a:t>
            </a:r>
            <a:r>
              <a:rPr lang="en-GB" dirty="0" smtClean="0"/>
              <a:t> et al., 2012). Under the 'mutual gains' approach, </a:t>
            </a:r>
            <a:r>
              <a:rPr lang="en-GB" dirty="0" smtClean="0"/>
              <a:t>HPW </a:t>
            </a:r>
            <a:r>
              <a:rPr lang="en-GB" dirty="0" smtClean="0"/>
              <a:t>practices are beneficial for employee wellbeing as well as leading to gains in</a:t>
            </a:r>
            <a:r>
              <a:rPr lang="en-GB" baseline="0" dirty="0" smtClean="0"/>
              <a:t> organisational</a:t>
            </a:r>
            <a:r>
              <a:rPr lang="en-GB" dirty="0" smtClean="0"/>
              <a:t> performance. The 'conflicting outcomes' hypothesis also assumes that HPW</a:t>
            </a:r>
            <a:r>
              <a:rPr lang="en-GB" baseline="0" dirty="0" smtClean="0"/>
              <a:t> practices</a:t>
            </a:r>
            <a:r>
              <a:rPr lang="en-GB" dirty="0" smtClean="0"/>
              <a:t> are beneficial for organisational</a:t>
            </a:r>
            <a:r>
              <a:rPr lang="en-GB" baseline="0" dirty="0" smtClean="0"/>
              <a:t> </a:t>
            </a:r>
            <a:r>
              <a:rPr lang="en-GB" dirty="0" smtClean="0"/>
              <a:t>performance, but, largely through increasing work intensification, which</a:t>
            </a:r>
            <a:r>
              <a:rPr lang="en-GB" baseline="0" dirty="0" smtClean="0"/>
              <a:t> can have a </a:t>
            </a:r>
            <a:r>
              <a:rPr lang="en-GB" dirty="0" smtClean="0"/>
              <a:t>negative effect (or at best no effect) on employee wellbeing.</a:t>
            </a:r>
            <a:endParaRPr lang="en-GB" baseline="0" dirty="0" smtClean="0"/>
          </a:p>
          <a:p>
            <a:endParaRPr lang="en-GB" i="1" baseline="0" dirty="0" smtClean="0"/>
          </a:p>
          <a:p>
            <a:endParaRPr lang="en-GB" i="1"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9</a:t>
            </a:fld>
            <a:endParaRPr lang="en-GB"/>
          </a:p>
        </p:txBody>
      </p:sp>
    </p:spTree>
    <p:extLst>
      <p:ext uri="{BB962C8B-B14F-4D97-AF65-F5344CB8AC3E}">
        <p14:creationId xmlns:p14="http://schemas.microsoft.com/office/powerpoint/2010/main" val="712601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managers, being able to effectively manage our employees is fundamental to successful performance. When someone is effective they deliver the results we want. </a:t>
            </a:r>
          </a:p>
          <a:p>
            <a:endParaRPr lang="en-GB" baseline="0" dirty="0" smtClean="0"/>
          </a:p>
          <a:p>
            <a:r>
              <a:rPr lang="en-GB" baseline="0" dirty="0" smtClean="0"/>
              <a:t>How does this happen?</a:t>
            </a:r>
          </a:p>
          <a:p>
            <a:r>
              <a:rPr lang="en-GB" baseline="0" dirty="0" smtClean="0"/>
              <a:t>What HPW practices support this?</a:t>
            </a:r>
          </a:p>
          <a:p>
            <a:endParaRPr lang="en-GB" baseline="0" dirty="0" smtClean="0"/>
          </a:p>
          <a:p>
            <a:r>
              <a:rPr lang="en-GB" baseline="0" dirty="0" smtClean="0"/>
              <a:t>Performance management, appraisals, plans they come in all shapes and processes. In larger organisations there is usually a formal process in place that is consistent for all employees. </a:t>
            </a:r>
          </a:p>
          <a:p>
            <a:r>
              <a:rPr lang="en-GB" baseline="0" dirty="0" smtClean="0"/>
              <a:t>These typically follow an annual approach and include employee goals/objectives/targets, etc. </a:t>
            </a:r>
          </a:p>
          <a:p>
            <a:endParaRPr lang="en-GB" baseline="0" dirty="0" smtClean="0"/>
          </a:p>
          <a:p>
            <a:r>
              <a:rPr lang="en-GB" baseline="0" dirty="0" smtClean="0"/>
              <a:t>According to Bloom et al (2012) an organisation where such an approach exists are more likely to be 23% more productive. Historically this approach has existed since the third century in China. (Taylor &amp; </a:t>
            </a:r>
            <a:r>
              <a:rPr lang="en-GB" baseline="0" dirty="0" err="1" smtClean="0"/>
              <a:t>Woodhams</a:t>
            </a:r>
            <a:r>
              <a:rPr lang="en-GB" baseline="0" dirty="0" smtClean="0"/>
              <a:t>)</a:t>
            </a:r>
            <a:endParaRPr lang="en-GB" baseline="0" dirty="0" smtClean="0"/>
          </a:p>
          <a:p>
            <a:endParaRPr lang="en-GB" baseline="0" dirty="0" smtClean="0"/>
          </a:p>
          <a:p>
            <a:r>
              <a:rPr lang="en-GB" baseline="0" dirty="0" smtClean="0"/>
              <a:t>Benefits include:-</a:t>
            </a:r>
          </a:p>
          <a:p>
            <a:endParaRPr lang="en-GB" baseline="0" dirty="0" smtClean="0"/>
          </a:p>
          <a:p>
            <a:r>
              <a:rPr lang="en-GB" baseline="0" dirty="0" smtClean="0"/>
              <a:t>For the organisation –</a:t>
            </a:r>
          </a:p>
          <a:p>
            <a:pPr marL="171450" indent="-171450">
              <a:buFont typeface="Arial" panose="020B0604020202020204" pitchFamily="34" charset="0"/>
              <a:buChar char="•"/>
            </a:pPr>
            <a:r>
              <a:rPr lang="en-GB" baseline="0" dirty="0" smtClean="0"/>
              <a:t>Improved communication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Improvements in work performance and therefore overall business performance via, for example increased productivity or customer service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Identification of potential to aid succession planning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Training provision or development activities targeted at identified needs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Improved communication of business goals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Evaluation of effectiveness of selection for new or newly promoted employees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Improved retention of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the employee</a:t>
            </a:r>
            <a:r>
              <a:rPr lang="en-GB" sz="1200" kern="1200" baseline="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Increased understanding of strategic aims and own role in organisational success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Increased motivation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Increased job satisfaction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Development of potential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Better informed career planning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Increased ability to meet own individual objectives as well as wider </a:t>
            </a:r>
            <a:r>
              <a:rPr lang="en-GB" sz="1200" kern="1200" dirty="0" err="1" smtClean="0">
                <a:solidFill>
                  <a:schemeClr val="tx1"/>
                </a:solidFill>
                <a:effectLst/>
                <a:latin typeface="+mn-lt"/>
                <a:ea typeface="+mn-ea"/>
                <a:cs typeface="+mn-cs"/>
              </a:rPr>
              <a:t>dept</a:t>
            </a:r>
            <a:r>
              <a:rPr lang="en-GB" sz="1200" kern="1200" dirty="0" smtClean="0">
                <a:solidFill>
                  <a:schemeClr val="tx1"/>
                </a:solidFill>
                <a:effectLst/>
                <a:latin typeface="+mn-lt"/>
                <a:ea typeface="+mn-ea"/>
                <a:cs typeface="+mn-cs"/>
              </a:rPr>
              <a:t> and organisation objectives </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Employability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10</a:t>
            </a:fld>
            <a:endParaRPr lang="en-GB"/>
          </a:p>
        </p:txBody>
      </p:sp>
    </p:spTree>
    <p:extLst>
      <p:ext uri="{BB962C8B-B14F-4D97-AF65-F5344CB8AC3E}">
        <p14:creationId xmlns:p14="http://schemas.microsoft.com/office/powerpoint/2010/main" val="4284859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Typically</a:t>
            </a:r>
            <a:r>
              <a:rPr lang="en-GB" baseline="0" dirty="0" smtClean="0"/>
              <a:t> the PM cycle consists </a:t>
            </a:r>
            <a:r>
              <a:rPr lang="en-GB" baseline="0" dirty="0" smtClean="0"/>
              <a:t>of </a:t>
            </a:r>
            <a:r>
              <a:rPr lang="en-GB" baseline="0" dirty="0" smtClean="0"/>
              <a:t>four stages, throughout an annual cycle.</a:t>
            </a:r>
          </a:p>
          <a:p>
            <a:endParaRPr lang="en-GB" baseline="0" dirty="0" smtClean="0"/>
          </a:p>
          <a:p>
            <a:r>
              <a:rPr lang="en-GB" baseline="0" dirty="0" smtClean="0"/>
              <a:t>Key activities at each </a:t>
            </a:r>
            <a:r>
              <a:rPr lang="en-GB" baseline="0" dirty="0" smtClean="0"/>
              <a:t>stage include:</a:t>
            </a:r>
          </a:p>
          <a:p>
            <a:endParaRPr lang="en-GB" baseline="0" dirty="0" smtClean="0"/>
          </a:p>
          <a:p>
            <a:r>
              <a:rPr lang="en-GB" b="1" baseline="0" dirty="0" smtClean="0"/>
              <a:t>Planning</a:t>
            </a:r>
            <a:endParaRPr lang="en-GB" b="1" baseline="0" dirty="0" smtClean="0"/>
          </a:p>
          <a:p>
            <a:pPr marL="171450" indent="-171450">
              <a:buFont typeface="Arial" panose="020B0604020202020204" pitchFamily="34" charset="0"/>
              <a:buChar char="•"/>
            </a:pPr>
            <a:r>
              <a:rPr lang="en-GB" baseline="0" dirty="0" smtClean="0"/>
              <a:t> </a:t>
            </a:r>
            <a:r>
              <a:rPr lang="en-GB" baseline="0" dirty="0" smtClean="0"/>
              <a:t>Targets and goals are set for the forthcoming year   </a:t>
            </a:r>
          </a:p>
          <a:p>
            <a:pPr marL="171450" indent="-171450">
              <a:buFont typeface="Arial" panose="020B0604020202020204" pitchFamily="34" charset="0"/>
              <a:buChar char="•"/>
            </a:pPr>
            <a:r>
              <a:rPr lang="en-GB" baseline="0" dirty="0" smtClean="0"/>
              <a:t>Objective/goal setting – Ideally </a:t>
            </a:r>
            <a:r>
              <a:rPr lang="en-GB" baseline="0" dirty="0" smtClean="0"/>
              <a:t>Line Manager (LM) </a:t>
            </a:r>
            <a:r>
              <a:rPr lang="en-GB" baseline="0" dirty="0" smtClean="0"/>
              <a:t>and employee would discuss and negotiate S.M.A.R.T. (specific, measurable, achievable, realistic &amp; time bound). According to Latham &amp; Locke (1979</a:t>
            </a:r>
            <a:r>
              <a:rPr lang="en-GB" baseline="0" dirty="0" smtClean="0"/>
              <a:t>) (</a:t>
            </a:r>
            <a:r>
              <a:rPr lang="en-GB" baseline="0" dirty="0" err="1" smtClean="0"/>
              <a:t>Mindtools</a:t>
            </a:r>
            <a:r>
              <a:rPr lang="en-GB" baseline="0" dirty="0" smtClean="0"/>
              <a:t>), </a:t>
            </a:r>
            <a:r>
              <a:rPr lang="en-GB" baseline="0" dirty="0" smtClean="0"/>
              <a:t>setting goals focusses on the priorities and can motivate the employee to be fully effective. However, a goal/target needs to be realistic, unachievable goals are demoralising and ineffective. The employee can suffer low morale, low self belief, stress and at worst can be absent from work. I think we have probably all witnessed LMs and organisations who manage this way.</a:t>
            </a:r>
          </a:p>
          <a:p>
            <a:pPr marL="171450" indent="-171450">
              <a:buFont typeface="Arial" panose="020B0604020202020204" pitchFamily="34" charset="0"/>
              <a:buChar char="•"/>
            </a:pPr>
            <a:r>
              <a:rPr lang="en-GB" baseline="0" dirty="0" smtClean="0"/>
              <a:t>Competencies -  and, or more commonly now behaviours linked to an individuals role</a:t>
            </a:r>
          </a:p>
          <a:p>
            <a:pPr marL="171450" indent="-171450">
              <a:buFont typeface="Arial" panose="020B0604020202020204" pitchFamily="34" charset="0"/>
              <a:buChar char="•"/>
            </a:pPr>
            <a:r>
              <a:rPr lang="en-GB" baseline="0" dirty="0" smtClean="0"/>
              <a:t>Performance  - looking back at an individuals performance  for the past quarter/six months/year</a:t>
            </a:r>
          </a:p>
          <a:p>
            <a:pPr marL="171450" indent="-171450">
              <a:buFont typeface="Arial" panose="020B0604020202020204" pitchFamily="34" charset="0"/>
              <a:buChar char="•"/>
            </a:pPr>
            <a:r>
              <a:rPr lang="en-GB" baseline="0" dirty="0" smtClean="0"/>
              <a:t>Training &amp; Development – for the employee, this could include mandatory training requirements and opportunities for an employee (this presentation for all managers is a simple example of development)</a:t>
            </a:r>
          </a:p>
          <a:p>
            <a:endParaRPr lang="en-GB" baseline="0" dirty="0" smtClean="0"/>
          </a:p>
          <a:p>
            <a:r>
              <a:rPr lang="en-GB" b="1" baseline="0" dirty="0" smtClean="0"/>
              <a:t>Monitoring/Act</a:t>
            </a:r>
            <a:r>
              <a:rPr lang="en-GB" baseline="0" dirty="0" smtClean="0"/>
              <a:t>/ongoing discussions – Regular feedback sessions are a best practice </a:t>
            </a:r>
          </a:p>
          <a:p>
            <a:r>
              <a:rPr lang="en-GB" baseline="0" dirty="0" smtClean="0"/>
              <a:t>The employee will ‘carry out’ their role, applying any changes agreed. </a:t>
            </a:r>
          </a:p>
          <a:p>
            <a:r>
              <a:rPr lang="en-GB" baseline="0" dirty="0" smtClean="0"/>
              <a:t>In PCC a LM might use an improvement </a:t>
            </a:r>
            <a:r>
              <a:rPr lang="en-GB" baseline="0" dirty="0" smtClean="0"/>
              <a:t>plan </a:t>
            </a:r>
            <a:r>
              <a:rPr lang="en-GB" baseline="0" dirty="0" smtClean="0"/>
              <a:t>if an individual was falling below what was expected. I would personally challenge this as part of the process. Poor performance should be addressed as </a:t>
            </a:r>
            <a:r>
              <a:rPr lang="en-GB" baseline="0" dirty="0" smtClean="0"/>
              <a:t>and </a:t>
            </a:r>
            <a:r>
              <a:rPr lang="en-GB" baseline="0" dirty="0" smtClean="0"/>
              <a:t>when it occurs, PCC undertake PM appraisals on annual basis and often times this discussion is left until then. Again in some pockets the monitoring is solely linked to goals or objectives and not individuals.</a:t>
            </a:r>
          </a:p>
          <a:p>
            <a:endParaRPr lang="en-GB" baseline="0" dirty="0" smtClean="0"/>
          </a:p>
          <a:p>
            <a:endParaRPr lang="en-GB" baseline="0" dirty="0" smtClean="0"/>
          </a:p>
          <a:p>
            <a:r>
              <a:rPr lang="en-GB" b="1" baseline="0" dirty="0" smtClean="0"/>
              <a:t>Reviewing</a:t>
            </a:r>
            <a:r>
              <a:rPr lang="en-GB" baseline="0" dirty="0" smtClean="0"/>
              <a:t> </a:t>
            </a:r>
            <a:r>
              <a:rPr lang="en-GB" baseline="0" dirty="0" smtClean="0"/>
              <a:t>Regular </a:t>
            </a:r>
            <a:r>
              <a:rPr lang="en-GB" baseline="0" dirty="0" smtClean="0"/>
              <a:t>reviews, whether formal or informal are important. They provide an opportunity for feedback, coaching and address any areas of concern in performance.</a:t>
            </a:r>
          </a:p>
          <a:p>
            <a:r>
              <a:rPr lang="en-GB" baseline="0" dirty="0" smtClean="0"/>
              <a:t>In PCC, our current process require for this to be done on a six monthly basis. Is this appropriate if an employee is underperforming or needs support?</a:t>
            </a:r>
          </a:p>
          <a:p>
            <a:endParaRPr lang="en-GB" baseline="0" dirty="0" smtClean="0"/>
          </a:p>
          <a:p>
            <a:r>
              <a:rPr lang="en-GB" b="1" baseline="0" dirty="0" smtClean="0"/>
              <a:t>Rewarding/ Annual Review</a:t>
            </a:r>
          </a:p>
          <a:p>
            <a:r>
              <a:rPr lang="en-GB" baseline="0" dirty="0" smtClean="0"/>
              <a:t>In the majority of private organisations the final review discussion is based around reward and recognition. Have annual goals/objectives/targets been met? Bonus’ and salary increments are often awarded on this basis.</a:t>
            </a:r>
          </a:p>
          <a:p>
            <a:r>
              <a:rPr lang="en-GB" baseline="0" dirty="0" smtClean="0"/>
              <a:t>Ideally this review should be an opportunity for the LM and employee to discuss strengths, areas for development.</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(Martin, Whiting &amp; Jackson 2010)</a:t>
            </a: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11</a:t>
            </a:fld>
            <a:endParaRPr lang="en-GB"/>
          </a:p>
        </p:txBody>
      </p:sp>
    </p:spTree>
    <p:extLst>
      <p:ext uri="{BB962C8B-B14F-4D97-AF65-F5344CB8AC3E}">
        <p14:creationId xmlns:p14="http://schemas.microsoft.com/office/powerpoint/2010/main" val="3731050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following are activities that might be included as a part of this cycle:-</a:t>
            </a:r>
          </a:p>
          <a:p>
            <a:endParaRPr lang="en-GB" baseline="0" dirty="0" smtClean="0"/>
          </a:p>
          <a:p>
            <a:r>
              <a:rPr lang="en-GB" b="1" baseline="0" dirty="0" smtClean="0"/>
              <a:t>Constructive Feedback </a:t>
            </a:r>
            <a:r>
              <a:rPr lang="en-GB" baseline="0" dirty="0" smtClean="0"/>
              <a:t>– Giving and receiving by both parties. This should be focussed and evidence based on behaviour. It should be respectful, non judgmental and two way.</a:t>
            </a:r>
          </a:p>
          <a:p>
            <a:r>
              <a:rPr lang="en-GB" baseline="0" dirty="0" smtClean="0"/>
              <a:t>360 feedback is also undertaken in some organisations – </a:t>
            </a:r>
            <a:r>
              <a:rPr lang="en-GB" baseline="0" dirty="0" smtClean="0"/>
              <a:t>this is </a:t>
            </a:r>
            <a:r>
              <a:rPr lang="en-GB" baseline="0" dirty="0" smtClean="0"/>
              <a:t>where feedback, usually in the form of ratings is provided by both peers and subordinates.  This needs to be undertaken carefully and with confidentiality for those invited to take part. It can be an excellent tool but it does attract some challenges:-</a:t>
            </a:r>
          </a:p>
          <a:p>
            <a:endParaRPr lang="en-GB" baseline="0" dirty="0" smtClean="0"/>
          </a:p>
          <a:p>
            <a:pPr marL="171450" indent="-171450">
              <a:buFont typeface="Arial" panose="020B0604020202020204" pitchFamily="34" charset="0"/>
              <a:buChar char="•"/>
            </a:pPr>
            <a:r>
              <a:rPr lang="en-GB" baseline="0" dirty="0" smtClean="0"/>
              <a:t>Can it be done impartially and fairly?</a:t>
            </a:r>
          </a:p>
          <a:p>
            <a:pPr marL="171450" indent="-171450">
              <a:buFont typeface="Arial" panose="020B0604020202020204" pitchFamily="34" charset="0"/>
              <a:buChar char="•"/>
            </a:pPr>
            <a:r>
              <a:rPr lang="en-GB" baseline="0" dirty="0" smtClean="0"/>
              <a:t>Is it an opportunity for employee to vent any grievance?</a:t>
            </a:r>
          </a:p>
          <a:p>
            <a:pPr marL="171450" indent="-171450">
              <a:buFont typeface="Arial" panose="020B0604020202020204" pitchFamily="34" charset="0"/>
              <a:buChar char="•"/>
            </a:pPr>
            <a:r>
              <a:rPr lang="en-GB" baseline="0" dirty="0" smtClean="0"/>
              <a:t>Is there a good/bad time to do it – How do you feel about your LM this morning?</a:t>
            </a:r>
          </a:p>
          <a:p>
            <a:pPr marL="171450" indent="-171450">
              <a:buFont typeface="Arial" panose="020B0604020202020204" pitchFamily="34" charset="0"/>
              <a:buChar char="•"/>
            </a:pPr>
            <a:r>
              <a:rPr lang="en-GB" baseline="0" dirty="0" smtClean="0"/>
              <a:t>Can the individual manipulate it by giving ratings? </a:t>
            </a:r>
          </a:p>
          <a:p>
            <a:endParaRPr lang="en-GB" b="1" baseline="0" dirty="0" smtClean="0"/>
          </a:p>
          <a:p>
            <a:r>
              <a:rPr lang="en-GB" b="1" baseline="0" dirty="0" smtClean="0"/>
              <a:t>Training &amp; development discussions</a:t>
            </a:r>
          </a:p>
          <a:p>
            <a:r>
              <a:rPr lang="en-GB" baseline="0" dirty="0" smtClean="0"/>
              <a:t>I have heard LM’s </a:t>
            </a:r>
            <a:r>
              <a:rPr lang="en-GB" baseline="0" dirty="0" smtClean="0"/>
              <a:t>describe </a:t>
            </a:r>
            <a:r>
              <a:rPr lang="en-GB" baseline="0" dirty="0" smtClean="0"/>
              <a:t>these as ‘wish list’ discussions, certainly PCC as a local authority is under immense financial pressure and training options are often limited. However, a good LM will think outside the box and encourage mentoring and learning from others or funded opportunities. This discussion can also result in demoralising the employee if they feel there is no way for them to progress or develop. It is also important to ensure that any development is linked to </a:t>
            </a:r>
            <a:r>
              <a:rPr lang="en-GB" baseline="0" dirty="0" smtClean="0"/>
              <a:t>the role and </a:t>
            </a:r>
            <a:r>
              <a:rPr lang="en-GB" baseline="0" dirty="0" smtClean="0"/>
              <a:t>strategy of the organisation. An employee recently contacted me to ask if an aromatherapy course could be supported in her role as an administration assistant, she didn’t want the course paid for but wanted her LM to allow her the time off without loss of pay to attend the course!</a:t>
            </a:r>
          </a:p>
          <a:p>
            <a:endParaRPr lang="en-GB" baseline="0" dirty="0" smtClean="0"/>
          </a:p>
          <a:p>
            <a:endParaRPr lang="en-GB" baseline="0" dirty="0" smtClean="0"/>
          </a:p>
          <a:p>
            <a:r>
              <a:rPr lang="en-GB" baseline="0" dirty="0" smtClean="0"/>
              <a:t>Overall the impact of an effective Performance Management system is beneficial to both an organisation and an employee (Armstrong, 2016)</a:t>
            </a:r>
          </a:p>
          <a:p>
            <a:r>
              <a:rPr lang="en-GB" baseline="0" dirty="0" smtClean="0"/>
              <a:t>(Taylor &amp; Woodham, 2016)</a:t>
            </a: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12</a:t>
            </a:fld>
            <a:endParaRPr lang="en-GB"/>
          </a:p>
        </p:txBody>
      </p:sp>
    </p:spTree>
    <p:extLst>
      <p:ext uri="{BB962C8B-B14F-4D97-AF65-F5344CB8AC3E}">
        <p14:creationId xmlns:p14="http://schemas.microsoft.com/office/powerpoint/2010/main" val="3063670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have</a:t>
            </a:r>
            <a:r>
              <a:rPr lang="en-GB" baseline="0" dirty="0" smtClean="0"/>
              <a:t> included this as part of this presentation because it is common to lots of organisations at the moment.</a:t>
            </a:r>
          </a:p>
          <a:p>
            <a:r>
              <a:rPr lang="en-GB" baseline="0" dirty="0" smtClean="0"/>
              <a:t>PCC has recently undertaken a transformation/culture change programme, part of which has included a review its PM system. The desire for a high performing, modern organisation has driven this. A culture of high performance and trust works in parallel with an effective PM system.</a:t>
            </a:r>
          </a:p>
          <a:p>
            <a:r>
              <a:rPr lang="en-GB" baseline="0" dirty="0" smtClean="0"/>
              <a:t>As part of the HPW bundle it would make sense that the PM process forms part of this. The conclusions of Taylor &amp; </a:t>
            </a:r>
            <a:r>
              <a:rPr lang="en-GB" baseline="0" dirty="0" smtClean="0"/>
              <a:t>Woodham also </a:t>
            </a:r>
            <a:r>
              <a:rPr lang="en-GB" baseline="0" dirty="0" smtClean="0"/>
              <a:t>support this. </a:t>
            </a:r>
            <a:endParaRPr lang="en-GB" baseline="0" dirty="0" smtClean="0"/>
          </a:p>
          <a:p>
            <a:r>
              <a:rPr lang="en-GB" baseline="0" dirty="0" smtClean="0"/>
              <a:t>We </a:t>
            </a:r>
            <a:r>
              <a:rPr lang="en-GB" baseline="0" dirty="0" smtClean="0"/>
              <a:t>found that monthly one to one conversations were taking place but not formally recorded.</a:t>
            </a:r>
          </a:p>
          <a:p>
            <a:endParaRPr lang="en-GB" baseline="0" dirty="0" smtClean="0"/>
          </a:p>
          <a:p>
            <a:r>
              <a:rPr lang="en-GB" baseline="0" dirty="0" smtClean="0"/>
              <a:t>Our current process is paper based and follows an annual cycle. Our last 5 years statistics have shown a decreasing completion rate, dropping to 13% in 2019. As Tim Baker (2013) describes it. Is this the </a:t>
            </a:r>
            <a:r>
              <a:rPr lang="en-GB" i="1" baseline="0" dirty="0" smtClean="0"/>
              <a:t>End of the Performance Review? </a:t>
            </a:r>
            <a:r>
              <a:rPr lang="en-GB" i="0" baseline="0" dirty="0" smtClean="0"/>
              <a:t>Antiquated and no longer fit for purpose. Our findings were similar to those of other large organisations, PM done in this way is outdated and can often be a negative experience for the employee. They are tick box exercises with no real meaning. </a:t>
            </a:r>
            <a:endParaRPr lang="en-GB" i="0" baseline="0" dirty="0" smtClean="0"/>
          </a:p>
          <a:p>
            <a:r>
              <a:rPr lang="en-GB" i="0" baseline="0" dirty="0" smtClean="0"/>
              <a:t>LM’s </a:t>
            </a:r>
            <a:r>
              <a:rPr lang="en-GB" i="0" baseline="0" dirty="0" smtClean="0"/>
              <a:t>need to be effectively trained to deliver PM. </a:t>
            </a:r>
            <a:endParaRPr lang="en-GB" baseline="0" dirty="0" smtClean="0"/>
          </a:p>
          <a:p>
            <a:endParaRPr lang="en-GB" dirty="0" smtClean="0"/>
          </a:p>
          <a:p>
            <a:pPr lvl="0"/>
            <a:r>
              <a:rPr lang="en-GB" sz="1200" kern="1200" dirty="0" smtClean="0">
                <a:solidFill>
                  <a:schemeClr val="tx1"/>
                </a:solidFill>
                <a:effectLst/>
                <a:latin typeface="+mn-lt"/>
                <a:ea typeface="+mn-ea"/>
                <a:cs typeface="+mn-cs"/>
              </a:rPr>
              <a:t>A themed conversational approach has been adopted by a number of large private sector organisations including G.E. and Microsoft. In 2012, Microsoft felt that their annual Performance Appraisal approach had a negative effect. In 2014, after using the conversation approach 70% of managers reported a positive impact across the organisation.</a:t>
            </a:r>
          </a:p>
          <a:p>
            <a:r>
              <a:rPr lang="en-GB" sz="1200" kern="1200" dirty="0" smtClean="0">
                <a:solidFill>
                  <a:schemeClr val="tx1"/>
                </a:solidFill>
                <a:effectLst/>
                <a:latin typeface="+mn-lt"/>
                <a:ea typeface="+mn-ea"/>
                <a:cs typeface="+mn-cs"/>
              </a:rPr>
              <a:t>(Mind gym Reinventing Performance Management 2016)</a:t>
            </a:r>
          </a:p>
          <a:p>
            <a:r>
              <a:rPr lang="en-GB" sz="1200" kern="1200" dirty="0" smtClean="0">
                <a:solidFill>
                  <a:schemeClr val="tx1"/>
                </a:solidFill>
                <a:effectLst/>
                <a:latin typeface="+mn-lt"/>
                <a:ea typeface="+mn-ea"/>
                <a:cs typeface="+mn-cs"/>
              </a:rPr>
              <a:t>(Baker 2013)</a:t>
            </a:r>
          </a:p>
          <a:p>
            <a:endParaRPr lang="en-GB" sz="1200" kern="1200" dirty="0" smtClean="0">
              <a:solidFill>
                <a:schemeClr val="tx1"/>
              </a:solidFill>
              <a:effectLst/>
              <a:latin typeface="+mn-lt"/>
              <a:ea typeface="+mn-ea"/>
              <a:cs typeface="+mn-cs"/>
            </a:endParaRPr>
          </a:p>
          <a:p>
            <a:endParaRPr lang="en-GB" dirty="0" smtClean="0"/>
          </a:p>
          <a:p>
            <a:pPr lvl="0"/>
            <a:r>
              <a:rPr lang="en-GB" sz="1200" kern="1200" dirty="0" smtClean="0">
                <a:solidFill>
                  <a:schemeClr val="tx1"/>
                </a:solidFill>
                <a:effectLst/>
                <a:latin typeface="+mn-lt"/>
                <a:ea typeface="+mn-ea"/>
                <a:cs typeface="+mn-cs"/>
              </a:rPr>
              <a:t>Integrating HR systems can provide beneficial data linking personal characteristics with productivity. </a:t>
            </a:r>
            <a:r>
              <a:rPr lang="en-GB"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(CIPD 2020).</a:t>
            </a:r>
          </a:p>
          <a:p>
            <a:r>
              <a:rPr lang="en-GB" sz="1200" kern="1200" dirty="0" smtClean="0">
                <a:solidFill>
                  <a:schemeClr val="tx1"/>
                </a:solidFill>
                <a:effectLst/>
                <a:latin typeface="+mn-lt"/>
                <a:ea typeface="+mn-ea"/>
                <a:cs typeface="+mn-cs"/>
              </a:rPr>
              <a:t>(Perry</a:t>
            </a:r>
            <a:r>
              <a:rPr lang="en-GB" sz="1200" kern="1200" baseline="0" dirty="0" smtClean="0">
                <a:solidFill>
                  <a:schemeClr val="tx1"/>
                </a:solidFill>
                <a:effectLst/>
                <a:latin typeface="+mn-lt"/>
                <a:ea typeface="+mn-ea"/>
                <a:cs typeface="+mn-cs"/>
              </a:rPr>
              <a:t> and </a:t>
            </a:r>
            <a:r>
              <a:rPr lang="en-GB" sz="1200" kern="1200" baseline="0" dirty="0" err="1" smtClean="0">
                <a:solidFill>
                  <a:schemeClr val="tx1"/>
                </a:solidFill>
                <a:effectLst/>
                <a:latin typeface="+mn-lt"/>
                <a:ea typeface="+mn-ea"/>
                <a:cs typeface="+mn-cs"/>
              </a:rPr>
              <a:t>Kulik</a:t>
            </a:r>
            <a:r>
              <a:rPr lang="en-GB" sz="1200" kern="1200" baseline="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Chartered Institute of Professional Development (CIPD 2016) reports </a:t>
            </a:r>
            <a:r>
              <a:rPr lang="en-GB" sz="1200" i="1" kern="1200" dirty="0" smtClean="0">
                <a:solidFill>
                  <a:schemeClr val="tx1"/>
                </a:solidFill>
                <a:effectLst/>
                <a:latin typeface="+mn-lt"/>
                <a:ea typeface="+mn-ea"/>
                <a:cs typeface="+mn-cs"/>
              </a:rPr>
              <a:t>Assessing What Works in Performance Appraisals Dec 2016 and Strengths-based Performance Conversations trial </a:t>
            </a:r>
            <a:r>
              <a:rPr lang="en-GB" sz="1200" kern="1200" dirty="0" smtClean="0">
                <a:solidFill>
                  <a:schemeClr val="tx1"/>
                </a:solidFill>
                <a:effectLst/>
                <a:latin typeface="+mn-lt"/>
                <a:ea typeface="+mn-ea"/>
                <a:cs typeface="+mn-cs"/>
              </a:rPr>
              <a:t>(CIPD, 2017)</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both reveal that the annual appraisal is being replaced with regular performance conversations, proving to be more focused and engaging with day to day challenges. The evidence to support this is still small but it has received a positive response from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13</a:t>
            </a:fld>
            <a:endParaRPr lang="en-GB"/>
          </a:p>
        </p:txBody>
      </p:sp>
    </p:spTree>
    <p:extLst>
      <p:ext uri="{BB962C8B-B14F-4D97-AF65-F5344CB8AC3E}">
        <p14:creationId xmlns:p14="http://schemas.microsoft.com/office/powerpoint/2010/main" val="3886378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role of the LM is pivotal to any PM process. </a:t>
            </a:r>
          </a:p>
          <a:p>
            <a:r>
              <a:rPr lang="en-GB" baseline="0" dirty="0" smtClean="0"/>
              <a:t>There are simple do’s and don’ts e.g.</a:t>
            </a:r>
          </a:p>
          <a:p>
            <a:endParaRPr lang="en-GB" baseline="0" dirty="0" smtClean="0"/>
          </a:p>
          <a:p>
            <a:r>
              <a:rPr lang="en-GB" baseline="0" dirty="0" smtClean="0"/>
              <a:t>Do’s</a:t>
            </a:r>
          </a:p>
          <a:p>
            <a:endParaRPr lang="en-GB" baseline="0" dirty="0" smtClean="0"/>
          </a:p>
          <a:p>
            <a:pPr marL="171450" indent="-171450">
              <a:buFont typeface="Arial" panose="020B0604020202020204" pitchFamily="34" charset="0"/>
              <a:buChar char="•"/>
            </a:pPr>
            <a:r>
              <a:rPr lang="en-GB" baseline="0" dirty="0" smtClean="0"/>
              <a:t>Allow sufficient time and give plenty of notice</a:t>
            </a:r>
          </a:p>
          <a:p>
            <a:pPr marL="171450" indent="-171450">
              <a:buFont typeface="Arial" panose="020B0604020202020204" pitchFamily="34" charset="0"/>
              <a:buChar char="•"/>
            </a:pPr>
            <a:r>
              <a:rPr lang="en-GB" baseline="0" dirty="0" smtClean="0"/>
              <a:t>Suitable venue</a:t>
            </a:r>
          </a:p>
          <a:p>
            <a:pPr marL="171450" indent="-171450">
              <a:buFont typeface="Arial" panose="020B0604020202020204" pitchFamily="34" charset="0"/>
              <a:buChar char="•"/>
            </a:pPr>
            <a:r>
              <a:rPr lang="en-GB" baseline="0" dirty="0" smtClean="0"/>
              <a:t>Read the job description</a:t>
            </a:r>
          </a:p>
          <a:p>
            <a:pPr marL="171450" indent="-171450">
              <a:buFont typeface="Arial" panose="020B0604020202020204" pitchFamily="34" charset="0"/>
              <a:buChar char="•"/>
            </a:pPr>
            <a:r>
              <a:rPr lang="en-GB" baseline="0" dirty="0" smtClean="0"/>
              <a:t>Review past appraisals and achievement of objectives over the whole period</a:t>
            </a:r>
          </a:p>
          <a:p>
            <a:pPr marL="171450" indent="-171450">
              <a:buFont typeface="Arial" panose="020B0604020202020204" pitchFamily="34" charset="0"/>
              <a:buChar char="•"/>
            </a:pPr>
            <a:r>
              <a:rPr lang="en-GB" baseline="0" dirty="0" smtClean="0"/>
              <a:t>Collect facts and evidence</a:t>
            </a:r>
          </a:p>
          <a:p>
            <a:pPr marL="171450" indent="-171450">
              <a:buFont typeface="Arial" panose="020B0604020202020204" pitchFamily="34" charset="0"/>
              <a:buChar char="•"/>
            </a:pPr>
            <a:r>
              <a:rPr lang="en-GB" baseline="0" dirty="0" smtClean="0"/>
              <a:t>Reflect on what you are trying to achieve</a:t>
            </a:r>
          </a:p>
          <a:p>
            <a:pPr marL="171450" indent="-171450">
              <a:buFont typeface="Arial" panose="020B0604020202020204" pitchFamily="34" charset="0"/>
              <a:buChar char="•"/>
            </a:pPr>
            <a:r>
              <a:rPr lang="en-GB" baseline="0" dirty="0" smtClean="0"/>
              <a:t>Consider future objectives</a:t>
            </a:r>
          </a:p>
          <a:p>
            <a:pPr marL="171450" indent="-171450">
              <a:buFont typeface="Arial" panose="020B0604020202020204" pitchFamily="34" charset="0"/>
              <a:buChar char="•"/>
            </a:pPr>
            <a:r>
              <a:rPr lang="en-GB" baseline="0" dirty="0" smtClean="0"/>
              <a:t>Plan</a:t>
            </a:r>
          </a:p>
          <a:p>
            <a:pPr marL="171450" indent="-171450">
              <a:buFont typeface="Arial" panose="020B0604020202020204" pitchFamily="34" charset="0"/>
              <a:buChar char="•"/>
            </a:pPr>
            <a:r>
              <a:rPr lang="en-GB" baseline="0" dirty="0" smtClean="0"/>
              <a:t>Invite the employees view</a:t>
            </a:r>
          </a:p>
          <a:p>
            <a:pPr marL="171450" indent="-171450">
              <a:buFont typeface="Arial" panose="020B0604020202020204" pitchFamily="34" charset="0"/>
              <a:buChar char="•"/>
            </a:pPr>
            <a:r>
              <a:rPr lang="en-GB" baseline="0" dirty="0" smtClean="0"/>
              <a:t>Listen</a:t>
            </a:r>
          </a:p>
          <a:p>
            <a:pPr marL="171450" indent="-171450">
              <a:buFont typeface="Arial" panose="020B0604020202020204" pitchFamily="34" charset="0"/>
              <a:buChar char="•"/>
            </a:pPr>
            <a:r>
              <a:rPr lang="en-GB" baseline="0" dirty="0" smtClean="0"/>
              <a:t>Praise </a:t>
            </a:r>
          </a:p>
          <a:p>
            <a:pPr marL="171450" indent="-171450">
              <a:buFont typeface="Arial" panose="020B0604020202020204" pitchFamily="34" charset="0"/>
              <a:buChar char="•"/>
            </a:pPr>
            <a:r>
              <a:rPr lang="en-GB" baseline="0" dirty="0" smtClean="0"/>
              <a:t>Keep notes</a:t>
            </a:r>
          </a:p>
          <a:p>
            <a:pPr marL="171450" indent="-171450">
              <a:buFont typeface="Arial" panose="020B0604020202020204" pitchFamily="34" charset="0"/>
              <a:buChar char="•"/>
            </a:pPr>
            <a:r>
              <a:rPr lang="en-GB" baseline="0" dirty="0" smtClean="0"/>
              <a:t>Jointly seek solutions</a:t>
            </a:r>
          </a:p>
          <a:p>
            <a:pPr marL="171450" indent="-171450">
              <a:buFont typeface="Arial" panose="020B0604020202020204" pitchFamily="34" charset="0"/>
              <a:buChar char="•"/>
            </a:pPr>
            <a:r>
              <a:rPr lang="en-GB" baseline="0" dirty="0" smtClean="0"/>
              <a:t>End on a positive note</a:t>
            </a:r>
          </a:p>
          <a:p>
            <a:pPr marL="171450" indent="-171450">
              <a:buFont typeface="Arial" panose="020B0604020202020204" pitchFamily="34" charset="0"/>
              <a:buChar char="•"/>
            </a:pPr>
            <a:r>
              <a:rPr lang="en-GB" baseline="0" dirty="0" smtClean="0"/>
              <a:t>Follow up any actions</a:t>
            </a:r>
          </a:p>
          <a:p>
            <a:endParaRPr lang="en-GB" baseline="0" dirty="0" smtClean="0"/>
          </a:p>
          <a:p>
            <a:r>
              <a:rPr lang="en-GB" baseline="0" dirty="0" smtClean="0"/>
              <a:t>Don’ts</a:t>
            </a:r>
          </a:p>
          <a:p>
            <a:endParaRPr lang="en-GB" baseline="0" dirty="0" smtClean="0"/>
          </a:p>
          <a:p>
            <a:pPr marL="171450" indent="-171450">
              <a:buFont typeface="Arial" panose="020B0604020202020204" pitchFamily="34" charset="0"/>
              <a:buChar char="•"/>
            </a:pPr>
            <a:r>
              <a:rPr lang="en-GB" baseline="0" dirty="0" smtClean="0"/>
              <a:t>Wait for the formal appraisal meeting to address any performance issues, good or bad</a:t>
            </a:r>
          </a:p>
          <a:p>
            <a:pPr marL="171450" indent="-171450">
              <a:buFont typeface="Arial" panose="020B0604020202020204" pitchFamily="34" charset="0"/>
              <a:buChar char="•"/>
            </a:pPr>
            <a:r>
              <a:rPr lang="en-GB" baseline="0" dirty="0" smtClean="0"/>
              <a:t>Be overly influenced by recent events</a:t>
            </a:r>
          </a:p>
          <a:p>
            <a:pPr marL="171450" indent="-171450">
              <a:buFont typeface="Arial" panose="020B0604020202020204" pitchFamily="34" charset="0"/>
              <a:buChar char="•"/>
            </a:pPr>
            <a:r>
              <a:rPr lang="en-GB" baseline="0" dirty="0" smtClean="0"/>
              <a:t>Consider your own biases, conscious and unconscious and how these may impact your behaviour</a:t>
            </a:r>
          </a:p>
          <a:p>
            <a:pPr marL="171450" indent="-171450">
              <a:buFont typeface="Arial" panose="020B0604020202020204" pitchFamily="34" charset="0"/>
              <a:buChar char="•"/>
            </a:pPr>
            <a:r>
              <a:rPr lang="en-GB" baseline="0" dirty="0" smtClean="0"/>
              <a:t>File away and do nothing till next time</a:t>
            </a:r>
          </a:p>
          <a:p>
            <a:pPr marL="171450" indent="-171450">
              <a:buFont typeface="Arial" panose="020B0604020202020204" pitchFamily="34" charset="0"/>
              <a:buChar char="•"/>
            </a:pPr>
            <a:r>
              <a:rPr lang="en-GB" baseline="0" dirty="0" smtClean="0"/>
              <a:t>Make false promises</a:t>
            </a:r>
          </a:p>
          <a:p>
            <a:pPr marL="171450" indent="-171450">
              <a:buFont typeface="Arial" panose="020B0604020202020204" pitchFamily="34" charset="0"/>
              <a:buChar char="•"/>
            </a:pPr>
            <a:r>
              <a:rPr lang="en-GB" baseline="0" dirty="0" smtClean="0"/>
              <a:t>Focus on weaknesses</a:t>
            </a:r>
          </a:p>
          <a:p>
            <a:pPr marL="171450" indent="-171450">
              <a:buFont typeface="Arial" panose="020B0604020202020204" pitchFamily="34" charset="0"/>
              <a:buChar char="•"/>
            </a:pPr>
            <a:r>
              <a:rPr lang="en-GB" baseline="0" dirty="0" smtClean="0"/>
              <a:t>Be afraid to tackle difficult issues</a:t>
            </a:r>
          </a:p>
          <a:p>
            <a:pPr marL="171450" indent="-171450">
              <a:buFont typeface="Arial" panose="020B0604020202020204" pitchFamily="34" charset="0"/>
              <a:buChar char="•"/>
            </a:pPr>
            <a:r>
              <a:rPr lang="en-GB" baseline="0" dirty="0" smtClean="0"/>
              <a:t>Impose objectives/goals</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Martin et al </a:t>
            </a:r>
            <a:r>
              <a:rPr lang="en-GB" baseline="0" dirty="0" smtClean="0"/>
              <a:t>(2010) suggest that LM’s struggle to tackle poor performance and will undertake a performance review rating the employee as ‘good’. An example of this is highlighted where a LM subsequently received a grievance claim when she realised that she had received a lower bonus </a:t>
            </a:r>
            <a:r>
              <a:rPr lang="en-GB" baseline="0" dirty="0" smtClean="0"/>
              <a:t>than her </a:t>
            </a:r>
            <a:r>
              <a:rPr lang="en-GB" baseline="0" dirty="0" smtClean="0"/>
              <a:t>colleagues. </a:t>
            </a:r>
            <a:endParaRPr lang="en-GB" baseline="0" dirty="0" smtClean="0"/>
          </a:p>
          <a:p>
            <a:pPr marL="0" indent="0">
              <a:buFont typeface="Arial" panose="020B0604020202020204" pitchFamily="34" charset="0"/>
              <a:buNone/>
            </a:pPr>
            <a:r>
              <a:rPr lang="en-GB" baseline="0" dirty="0" smtClean="0"/>
              <a:t>The fact remained that although a poor performer, </a:t>
            </a:r>
            <a:r>
              <a:rPr lang="en-GB" baseline="0" dirty="0" smtClean="0"/>
              <a:t>no formal/informal action had be taken regarding performance or recorded. She highlighted the difference between her </a:t>
            </a:r>
            <a:r>
              <a:rPr lang="en-GB" baseline="0" dirty="0" smtClean="0"/>
              <a:t>rating and </a:t>
            </a:r>
            <a:r>
              <a:rPr lang="en-GB" baseline="0" dirty="0" smtClean="0"/>
              <a:t>the level of bonus paid.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I previously worked for a high street bank. Their PM process was ‘very’ formal and rigorous and yet they would also request that bonus’ were not to be discussed openly between colleagues or there would be consequences! On reflection LM’s were subjective and bias!</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There are legal implications the Equal Pay Act 1970 and the National Minimum Wage Act 2020.</a:t>
            </a:r>
          </a:p>
          <a:p>
            <a:pPr marL="0" indent="0">
              <a:buFont typeface="Arial" panose="020B0604020202020204" pitchFamily="34" charset="0"/>
              <a:buNone/>
            </a:pPr>
            <a:r>
              <a:rPr lang="en-GB" baseline="0" dirty="0" smtClean="0"/>
              <a:t>Employees who feel they have been overlooked for promotion on the grounds of sex or race have the right to complain. Likewise, men and women are entitled to equal treatment. This includes rewards and salary increases.</a:t>
            </a:r>
          </a:p>
          <a:p>
            <a:pPr marL="0" indent="0">
              <a:buFont typeface="Arial" panose="020B0604020202020204" pitchFamily="34" charset="0"/>
              <a:buNone/>
            </a:pPr>
            <a:r>
              <a:rPr lang="en-GB" baseline="0" dirty="0" smtClean="0"/>
              <a:t>Employees dismissed as a result of poor performance often site the lack of adequate training and support from their LM.</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Linked reported that 75% of employees who voluntarily left their jobs did so because of their bosses. </a:t>
            </a:r>
            <a:r>
              <a:rPr lang="en-GB" baseline="0" dirty="0" smtClean="0"/>
              <a:t>(Linked in, “Employees Don’t Leave Companies, They Leave Managers”)</a:t>
            </a:r>
            <a:endParaRPr lang="en-GB" baseline="0" dirty="0" smtClean="0"/>
          </a:p>
          <a:p>
            <a:pPr marL="0" indent="0">
              <a:buFont typeface="Arial" panose="020B0604020202020204" pitchFamily="34" charset="0"/>
              <a:buNone/>
            </a:pPr>
            <a:r>
              <a:rPr lang="en-GB" dirty="0" smtClean="0"/>
              <a:t>This </a:t>
            </a:r>
            <a:r>
              <a:rPr lang="en-GB" dirty="0" smtClean="0"/>
              <a:t>has been echoed more</a:t>
            </a:r>
            <a:r>
              <a:rPr lang="en-GB" baseline="0" dirty="0" smtClean="0"/>
              <a:t> recently by Forbes who highlight how managing is a difficult skill and they pose the question </a:t>
            </a:r>
            <a:r>
              <a:rPr lang="en-GB" baseline="0" dirty="0" smtClean="0"/>
              <a:t>do </a:t>
            </a:r>
            <a:r>
              <a:rPr lang="en-GB" baseline="0" dirty="0" smtClean="0"/>
              <a:t>you want to be liked, feared or respected as a </a:t>
            </a:r>
            <a:r>
              <a:rPr lang="en-GB" baseline="0" dirty="0" smtClean="0"/>
              <a:t>LM? </a:t>
            </a:r>
            <a:r>
              <a:rPr lang="en-GB" baseline="0" dirty="0" smtClean="0"/>
              <a:t>A good LM will use PM to empower and energise the employee.</a:t>
            </a:r>
          </a:p>
          <a:p>
            <a:pPr marL="0" indent="0">
              <a:buFont typeface="Arial" panose="020B0604020202020204" pitchFamily="34" charset="0"/>
              <a:buNone/>
            </a:pPr>
            <a:r>
              <a:rPr lang="en-GB" dirty="0" smtClean="0"/>
              <a:t>(Kelly 2019)</a:t>
            </a:r>
            <a:endParaRPr lang="en-GB" dirty="0" smtClean="0"/>
          </a:p>
          <a:p>
            <a:pPr marL="0" indent="0">
              <a:buFont typeface="Arial" panose="020B0604020202020204" pitchFamily="34" charset="0"/>
              <a:buNone/>
            </a:pPr>
            <a:r>
              <a:rPr lang="en-GB" dirty="0" smtClean="0"/>
              <a:t>The IES</a:t>
            </a:r>
            <a:r>
              <a:rPr lang="en-GB" baseline="0" dirty="0" smtClean="0"/>
              <a:t> describe the relationship between the employer and the employee as engagement. This is a positive two-way relationship between each party. The ‘Engaging Manager’ will inspire and motivate and an engaged employee will be fully aware of the organisation in which they work.</a:t>
            </a:r>
          </a:p>
          <a:p>
            <a:pPr marL="0" indent="0">
              <a:buFont typeface="Arial" panose="020B0604020202020204" pitchFamily="34" charset="0"/>
              <a:buNone/>
            </a:pPr>
            <a:r>
              <a:rPr lang="en-GB" baseline="0" dirty="0" smtClean="0"/>
              <a:t>The report goes on to describe that managing a performing team is a daily activity and clear communication is key.</a:t>
            </a:r>
          </a:p>
          <a:p>
            <a:pPr marL="0" indent="0">
              <a:buFont typeface="Arial" panose="020B0604020202020204" pitchFamily="34" charset="0"/>
              <a:buNone/>
            </a:pPr>
            <a:r>
              <a:rPr lang="en-GB" baseline="0" dirty="0" smtClean="0"/>
              <a:t>(Robinson and </a:t>
            </a:r>
            <a:r>
              <a:rPr lang="en-GB" baseline="0" dirty="0" err="1" smtClean="0"/>
              <a:t>Hayday</a:t>
            </a:r>
            <a:r>
              <a:rPr lang="en-GB" baseline="0" dirty="0" smtClean="0"/>
              <a:t>)</a:t>
            </a:r>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14</a:t>
            </a:fld>
            <a:endParaRPr lang="en-GB"/>
          </a:p>
        </p:txBody>
      </p:sp>
    </p:spTree>
    <p:extLst>
      <p:ext uri="{BB962C8B-B14F-4D97-AF65-F5344CB8AC3E}">
        <p14:creationId xmlns:p14="http://schemas.microsoft.com/office/powerpoint/2010/main" val="1327660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Generalist</a:t>
            </a:r>
            <a:r>
              <a:rPr lang="en-GB" baseline="0" dirty="0" smtClean="0"/>
              <a:t> </a:t>
            </a:r>
            <a:r>
              <a:rPr lang="en-GB" dirty="0" smtClean="0"/>
              <a:t>HR practitioners</a:t>
            </a:r>
            <a:r>
              <a:rPr lang="en-GB" baseline="0" dirty="0" smtClean="0"/>
              <a:t> are a part of the PM system in any organisation but involvement will differ. </a:t>
            </a:r>
            <a:r>
              <a:rPr lang="en-GB" baseline="0" dirty="0" smtClean="0"/>
              <a:t>Essentially, </a:t>
            </a:r>
            <a:r>
              <a:rPr lang="en-GB" baseline="0" dirty="0" smtClean="0"/>
              <a:t>the responsibility of reviewing an employees performance falls to their LM.</a:t>
            </a:r>
          </a:p>
          <a:p>
            <a:r>
              <a:rPr lang="en-GB" baseline="0" dirty="0" smtClean="0"/>
              <a:t>Thus the PM meeting is only as good as the LM delivering it, probably the most obvious link is in supporting the LM. This can come from recruiting a LM with a person centred approach, coaching and developing them through the process and ensuring that the process ‘fits’ with the organisation and its culture. This is harder than its sounds. </a:t>
            </a:r>
          </a:p>
          <a:p>
            <a:r>
              <a:rPr lang="en-GB" baseline="0" dirty="0" smtClean="0"/>
              <a:t>PCC are moving toward a culture of trust, but for this to be successfully achieved will take time along with change in some management behaviour and modelled by all. Interestingly, the pandemic has forced some of these behaviour changes with forced working from home becoming a need. LM’s have openly fed back on its success and the unfounded fears </a:t>
            </a:r>
            <a:r>
              <a:rPr lang="en-GB" baseline="0" dirty="0" smtClean="0"/>
              <a:t>they </a:t>
            </a:r>
            <a:r>
              <a:rPr lang="en-GB" baseline="0" dirty="0" smtClean="0"/>
              <a:t>held </a:t>
            </a:r>
            <a:r>
              <a:rPr lang="en-GB" baseline="0" dirty="0" smtClean="0"/>
              <a:t>before, </a:t>
            </a:r>
            <a:r>
              <a:rPr lang="en-GB" baseline="0" dirty="0" smtClean="0"/>
              <a:t>along with not wanting to let go. To ‘see’ their team members gave them ‘control’.</a:t>
            </a:r>
          </a:p>
          <a:p>
            <a:endParaRPr lang="en-GB" baseline="0" dirty="0" smtClean="0"/>
          </a:p>
          <a:p>
            <a:r>
              <a:rPr lang="en-GB" baseline="0" dirty="0" smtClean="0"/>
              <a:t>A HR practitioner will identify the need for a new approach or review the current scheme (as in PCC). They will evaluate its effectiveness or engage external consultants to undertake this.</a:t>
            </a:r>
          </a:p>
          <a:p>
            <a:r>
              <a:rPr lang="en-GB" baseline="0" dirty="0" smtClean="0"/>
              <a:t>They will also support with development and training and administering the process. That is certainly true of all of the organisations both private and public sector that I have ever worked in.</a:t>
            </a:r>
          </a:p>
          <a:p>
            <a:endParaRPr lang="en-GB" baseline="0" dirty="0" smtClean="0"/>
          </a:p>
          <a:p>
            <a:endParaRPr lang="en-GB" baseline="0" dirty="0" smtClean="0"/>
          </a:p>
          <a:p>
            <a:r>
              <a:rPr lang="en-GB" baseline="0" dirty="0" smtClean="0"/>
              <a:t>With integrating systems between HR transactional processes and other areas like PM we have seen how each can support one another.</a:t>
            </a:r>
          </a:p>
          <a:p>
            <a:endParaRPr lang="en-GB" baseline="0" dirty="0" smtClean="0"/>
          </a:p>
          <a:p>
            <a:r>
              <a:rPr lang="en-GB" baseline="0" dirty="0" smtClean="0"/>
              <a:t>An example of this within my own organisation has seen the internal HR system, which we use to collate data e.g. sickness levels, pay, role change, all very transactional HR tasks being adapted to include a </a:t>
            </a:r>
            <a:r>
              <a:rPr lang="en-GB" baseline="0" dirty="0" smtClean="0"/>
              <a:t>talent </a:t>
            </a:r>
            <a:r>
              <a:rPr lang="en-GB" baseline="0" dirty="0" smtClean="0"/>
              <a:t>pool identified by the recording of PM data. Job role profile similarities, objective setting and recording of an employees ‘other’ skills and qualifications discovered during PM conversations have supported redeployment during the COV-ID19 pandemic. </a:t>
            </a:r>
          </a:p>
          <a:p>
            <a:endParaRPr lang="en-GB" baseline="0" dirty="0" smtClean="0"/>
          </a:p>
          <a:p>
            <a:r>
              <a:rPr lang="en-GB" baseline="0" dirty="0" smtClean="0"/>
              <a:t>Along with this we are also using the integrated system as an audit tool. PM is moving online and PCC will be able to track performance both good and bad. This can be used to support development, grievance a dismissal.</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15</a:t>
            </a:fld>
            <a:endParaRPr lang="en-GB"/>
          </a:p>
        </p:txBody>
      </p:sp>
    </p:spTree>
    <p:extLst>
      <p:ext uri="{BB962C8B-B14F-4D97-AF65-F5344CB8AC3E}">
        <p14:creationId xmlns:p14="http://schemas.microsoft.com/office/powerpoint/2010/main" val="3048417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Holbech</a:t>
            </a:r>
            <a:r>
              <a:rPr lang="en-GB" dirty="0" smtClean="0"/>
              <a:t> (2005) highlights that the following are all benefits</a:t>
            </a:r>
            <a:r>
              <a:rPr lang="en-GB" baseline="0" dirty="0" smtClean="0"/>
              <a:t> of an effective PM system.</a:t>
            </a:r>
            <a:endParaRPr lang="en-GB" dirty="0" smtClean="0"/>
          </a:p>
          <a:p>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building a positive psychological contract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don’t promise more than you can deliver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become a values-based organisation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involve everyone in change management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encourage innovation and creativity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break down silos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t>‘unleash rather than constrain employee potential’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dirty="0" smtClean="0"/>
              <a:t>(Course</a:t>
            </a:r>
            <a:r>
              <a:rPr lang="en-GB" sz="1200" baseline="0" dirty="0" smtClean="0"/>
              <a:t> notes CIPD Diploma in Applied Human Resources 2020)</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aseline="0" dirty="0" smtClean="0"/>
              <a:t>PCC is taking steps to change its PM process, it is essential to any organisation, aligning employees, resources and systems to meet their strategic objectives. If an organisation can get their PM right it can become ‘</a:t>
            </a:r>
            <a:r>
              <a:rPr lang="en-GB" sz="1200" i="1" baseline="0" dirty="0" smtClean="0"/>
              <a:t>formidable competitive machines’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smtClean="0">
                <a:hlinkClick r:id="rId3"/>
              </a:rPr>
              <a:t>https://www.mckinsey.com/business-functions/operations/our-insights/performance-management-why-keeping-score-is-so-important-and-so-hard</a:t>
            </a:r>
            <a:r>
              <a:rPr lang="en-GB" dirty="0" smtClean="0">
                <a:hlinkClick r:id="rId3"/>
              </a:rPr>
              <a:t>#</a:t>
            </a:r>
            <a:endParaRPr lang="en-GB"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i="0" baseline="0" dirty="0" smtClean="0"/>
              <a:t>Finally, to wrap up we can conclude the importance of HPWS in an organisation and how as managers we can ‘use’ these to support us to manage and improve performance.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0"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i="0" baseline="0" dirty="0" smtClean="0"/>
              <a:t>Any questions?</a:t>
            </a:r>
            <a:endParaRPr lang="en-GB" sz="1200" i="0"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dirty="0" smtClean="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16</a:t>
            </a:fld>
            <a:endParaRPr lang="en-GB"/>
          </a:p>
        </p:txBody>
      </p:sp>
    </p:spTree>
    <p:extLst>
      <p:ext uri="{BB962C8B-B14F-4D97-AF65-F5344CB8AC3E}">
        <p14:creationId xmlns:p14="http://schemas.microsoft.com/office/powerpoint/2010/main" val="2608357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AIHR Digital. “7 Human Resource Best Practices | A Mini-Guide to HRM.” </a:t>
            </a:r>
            <a:r>
              <a:rPr lang="en-GB" sz="1200" b="0" i="1" kern="1200" dirty="0" smtClean="0">
                <a:solidFill>
                  <a:schemeClr val="tx1"/>
                </a:solidFill>
                <a:effectLst/>
                <a:latin typeface="+mn-lt"/>
                <a:ea typeface="+mn-ea"/>
                <a:cs typeface="+mn-cs"/>
              </a:rPr>
              <a:t>AIHR Digital</a:t>
            </a:r>
            <a:r>
              <a:rPr lang="en-GB" sz="1200" b="0" i="0" kern="1200" dirty="0" smtClean="0">
                <a:solidFill>
                  <a:schemeClr val="tx1"/>
                </a:solidFill>
                <a:effectLst/>
                <a:latin typeface="+mn-lt"/>
                <a:ea typeface="+mn-ea"/>
                <a:cs typeface="+mn-cs"/>
              </a:rPr>
              <a:t>, 13 June 2018, www.digitalhrtech.com/human-resource-best-practices/#HR.</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Armstrong, Michael. </a:t>
            </a:r>
            <a:r>
              <a:rPr lang="en-GB" sz="1200" b="0" i="1" kern="1200" dirty="0" smtClean="0">
                <a:solidFill>
                  <a:schemeClr val="tx1"/>
                </a:solidFill>
                <a:effectLst/>
                <a:latin typeface="+mn-lt"/>
                <a:ea typeface="+mn-ea"/>
                <a:cs typeface="+mn-cs"/>
              </a:rPr>
              <a:t>Armstrong’s Handbook of Management and Leadership for HR : Developing Effective People Skills for Better Leadership and Management</a:t>
            </a:r>
            <a:r>
              <a:rPr lang="en-GB" sz="1200" b="0" i="0" kern="1200" dirty="0" smtClean="0">
                <a:solidFill>
                  <a:schemeClr val="tx1"/>
                </a:solidFill>
                <a:effectLst/>
                <a:latin typeface="+mn-lt"/>
                <a:ea typeface="+mn-ea"/>
                <a:cs typeface="+mn-cs"/>
              </a:rPr>
              <a:t>. London, </a:t>
            </a:r>
            <a:r>
              <a:rPr lang="en-GB" sz="1200" b="0" i="0" kern="1200" dirty="0" err="1" smtClean="0">
                <a:solidFill>
                  <a:schemeClr val="tx1"/>
                </a:solidFill>
                <a:effectLst/>
                <a:latin typeface="+mn-lt"/>
                <a:ea typeface="+mn-ea"/>
                <a:cs typeface="+mn-cs"/>
              </a:rPr>
              <a:t>Kogan</a:t>
            </a:r>
            <a:r>
              <a:rPr lang="en-GB" sz="1200" b="0" i="0" kern="1200" dirty="0" smtClean="0">
                <a:solidFill>
                  <a:schemeClr val="tx1"/>
                </a:solidFill>
                <a:effectLst/>
                <a:latin typeface="+mn-lt"/>
                <a:ea typeface="+mn-ea"/>
                <a:cs typeface="+mn-cs"/>
              </a:rPr>
              <a:t> Page, 2016.</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Baker, Tim. </a:t>
            </a:r>
            <a:r>
              <a:rPr lang="en-GB" sz="1200" b="0" i="1" kern="1200" dirty="0" smtClean="0">
                <a:solidFill>
                  <a:schemeClr val="tx1"/>
                </a:solidFill>
                <a:effectLst/>
                <a:latin typeface="+mn-lt"/>
                <a:ea typeface="+mn-ea"/>
                <a:cs typeface="+mn-cs"/>
              </a:rPr>
              <a:t>The End of the Performance Review : A New Approach to Appraising Employee Performance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Houndmills</a:t>
            </a:r>
            <a:r>
              <a:rPr lang="en-GB" sz="1200" b="0" i="0" kern="1200" dirty="0" smtClean="0">
                <a:solidFill>
                  <a:schemeClr val="tx1"/>
                </a:solidFill>
                <a:effectLst/>
                <a:latin typeface="+mn-lt"/>
                <a:ea typeface="+mn-ea"/>
                <a:cs typeface="+mn-cs"/>
              </a:rPr>
              <a:t>, Basingstoke, Hampshire, Palgrave Macmillan, 2013.</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Bloom, Nicholas, et al. “How Three Essential Practices Can Address Even the Most Complex Global Problems.” </a:t>
            </a:r>
            <a:r>
              <a:rPr lang="en-GB" sz="1200" b="0" i="1" kern="1200" dirty="0" smtClean="0">
                <a:solidFill>
                  <a:schemeClr val="tx1"/>
                </a:solidFill>
                <a:effectLst/>
                <a:latin typeface="+mn-lt"/>
                <a:ea typeface="+mn-ea"/>
                <a:cs typeface="+mn-cs"/>
              </a:rPr>
              <a:t>Harvard Business Review</a:t>
            </a:r>
            <a:r>
              <a:rPr lang="en-GB" sz="1200" b="0" i="0" kern="1200" dirty="0" smtClean="0">
                <a:solidFill>
                  <a:schemeClr val="tx1"/>
                </a:solidFill>
                <a:effectLst/>
                <a:latin typeface="+mn-lt"/>
                <a:ea typeface="+mn-ea"/>
                <a:cs typeface="+mn-cs"/>
              </a:rPr>
              <a:t>, vol. 26, no. November, Feb. 2012. Accessed 31 July 2020.</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Boselie</a:t>
            </a:r>
            <a:r>
              <a:rPr lang="en-GB" sz="1200" b="0" i="0" kern="1200" dirty="0" smtClean="0">
                <a:solidFill>
                  <a:schemeClr val="tx1"/>
                </a:solidFill>
                <a:effectLst/>
                <a:latin typeface="+mn-lt"/>
                <a:ea typeface="+mn-ea"/>
                <a:cs typeface="+mn-cs"/>
              </a:rPr>
              <a:t>, Paul, et al. “Commonalities and Contradictions in HRM and Performance Research.” </a:t>
            </a:r>
            <a:r>
              <a:rPr lang="en-GB" sz="1200" b="0" i="1" kern="1200" dirty="0" smtClean="0">
                <a:solidFill>
                  <a:schemeClr val="tx1"/>
                </a:solidFill>
                <a:effectLst/>
                <a:latin typeface="+mn-lt"/>
                <a:ea typeface="+mn-ea"/>
                <a:cs typeface="+mn-cs"/>
              </a:rPr>
              <a:t>Human Resource Management Journal</a:t>
            </a:r>
            <a:r>
              <a:rPr lang="en-GB" sz="1200" b="0" i="0" kern="1200" dirty="0" smtClean="0">
                <a:solidFill>
                  <a:schemeClr val="tx1"/>
                </a:solidFill>
                <a:effectLst/>
                <a:latin typeface="+mn-lt"/>
                <a:ea typeface="+mn-ea"/>
                <a:cs typeface="+mn-cs"/>
              </a:rPr>
              <a:t>, vol. 15, no. 3, July 2005, pp. 67–94, onlinelibrary.wiley.com/</a:t>
            </a:r>
            <a:r>
              <a:rPr lang="en-GB" sz="1200" b="0" i="0" kern="1200" dirty="0" err="1" smtClean="0">
                <a:solidFill>
                  <a:schemeClr val="tx1"/>
                </a:solidFill>
                <a:effectLst/>
                <a:latin typeface="+mn-lt"/>
                <a:ea typeface="+mn-ea"/>
                <a:cs typeface="+mn-cs"/>
              </a:rPr>
              <a:t>doi</a:t>
            </a:r>
            <a:r>
              <a:rPr lang="en-GB" sz="1200" b="0" i="0" kern="1200" dirty="0" smtClean="0">
                <a:solidFill>
                  <a:schemeClr val="tx1"/>
                </a:solidFill>
                <a:effectLst/>
                <a:latin typeface="+mn-lt"/>
                <a:ea typeface="+mn-ea"/>
                <a:cs typeface="+mn-cs"/>
              </a:rPr>
              <a:t>/abs/10.1111/j.1748-8583.2005.tb00154.x, 10.1111/j.1748-8583.2005.tb00154.x. Accessed 4 Aug.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Bryson, Alex, et al. “Does Employees’ Subjective Well-Being Affect Workplace Performance?” </a:t>
            </a:r>
            <a:r>
              <a:rPr lang="en-GB" sz="1200" b="0" i="1" kern="1200" dirty="0" smtClean="0">
                <a:solidFill>
                  <a:schemeClr val="tx1"/>
                </a:solidFill>
                <a:effectLst/>
                <a:latin typeface="+mn-lt"/>
                <a:ea typeface="+mn-ea"/>
                <a:cs typeface="+mn-cs"/>
              </a:rPr>
              <a:t>Human Relations</a:t>
            </a:r>
            <a:r>
              <a:rPr lang="en-GB" sz="1200" b="0" i="0" kern="1200" dirty="0" smtClean="0">
                <a:solidFill>
                  <a:schemeClr val="tx1"/>
                </a:solidFill>
                <a:effectLst/>
                <a:latin typeface="+mn-lt"/>
                <a:ea typeface="+mn-ea"/>
                <a:cs typeface="+mn-cs"/>
              </a:rPr>
              <a:t>, vol. 70, no. 8, 9 May 2017, 10.1177/0018726717693073. Accessed 1 Aug.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DOES WORKER WELLBEING AFFECT WORKPLACE PERFORMANCE?</a:t>
            </a:r>
            <a:r>
              <a:rPr lang="en-GB" sz="1200" b="0" i="0" kern="1200" dirty="0" smtClean="0">
                <a:solidFill>
                  <a:schemeClr val="tx1"/>
                </a:solidFill>
                <a:effectLst/>
                <a:latin typeface="+mn-lt"/>
                <a:ea typeface="+mn-ea"/>
                <a:cs typeface="+mn-cs"/>
              </a:rPr>
              <a:t> 2014.</a:t>
            </a:r>
          </a:p>
          <a:p>
            <a:r>
              <a:rPr lang="en-GB" sz="1200" b="0" i="0" kern="1200" dirty="0" smtClean="0">
                <a:solidFill>
                  <a:schemeClr val="tx1"/>
                </a:solidFill>
                <a:effectLst/>
                <a:latin typeface="+mn-lt"/>
                <a:ea typeface="+mn-ea"/>
                <a:cs typeface="+mn-cs"/>
              </a:rPr>
              <a:t>CIPD. “Assessing What Works in Performance.” CIPD, Dec. 2016.</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 “Strategic Human Resource Management | Factsheets | CIPD.” </a:t>
            </a:r>
            <a:r>
              <a:rPr lang="en-GB" sz="1200" b="0" i="1" kern="1200" dirty="0" smtClean="0">
                <a:solidFill>
                  <a:schemeClr val="tx1"/>
                </a:solidFill>
                <a:effectLst/>
                <a:latin typeface="+mn-lt"/>
                <a:ea typeface="+mn-ea"/>
                <a:cs typeface="+mn-cs"/>
              </a:rPr>
              <a:t>CIPD</a:t>
            </a:r>
            <a:r>
              <a:rPr lang="en-GB" sz="1200" b="0" i="0" kern="1200" dirty="0" smtClean="0">
                <a:solidFill>
                  <a:schemeClr val="tx1"/>
                </a:solidFill>
                <a:effectLst/>
                <a:latin typeface="+mn-lt"/>
                <a:ea typeface="+mn-ea"/>
                <a:cs typeface="+mn-cs"/>
              </a:rPr>
              <a:t>, 2019, www.cipd.co.uk/knowledge/strategy/hr/strategic-hrm-factsheet.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 “Strengths-Based Performance Conversations | CIPD Report.” </a:t>
            </a:r>
            <a:r>
              <a:rPr lang="en-GB" sz="1200" b="0" i="1" kern="1200" dirty="0" smtClean="0">
                <a:solidFill>
                  <a:schemeClr val="tx1"/>
                </a:solidFill>
                <a:effectLst/>
                <a:latin typeface="+mn-lt"/>
                <a:ea typeface="+mn-ea"/>
                <a:cs typeface="+mn-cs"/>
              </a:rPr>
              <a:t>CIPD</a:t>
            </a:r>
            <a:r>
              <a:rPr lang="en-GB" sz="1200" b="0" i="0" kern="1200" dirty="0" smtClean="0">
                <a:solidFill>
                  <a:schemeClr val="tx1"/>
                </a:solidFill>
                <a:effectLst/>
                <a:latin typeface="+mn-lt"/>
                <a:ea typeface="+mn-ea"/>
                <a:cs typeface="+mn-cs"/>
              </a:rPr>
              <a:t>, 2017, www.cipd.co.uk/knowledge/fundamentals/people/performance/strengths-based-conversations. Accessed 28 July 2020.</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Holbeche</a:t>
            </a:r>
            <a:r>
              <a:rPr lang="en-GB" sz="1200" b="0" i="0" kern="1200" dirty="0" smtClean="0">
                <a:solidFill>
                  <a:schemeClr val="tx1"/>
                </a:solidFill>
                <a:effectLst/>
                <a:latin typeface="+mn-lt"/>
                <a:ea typeface="+mn-ea"/>
                <a:cs typeface="+mn-cs"/>
              </a:rPr>
              <a:t>, L. </a:t>
            </a:r>
            <a:r>
              <a:rPr lang="en-GB" sz="1200" b="0" i="1" kern="1200" dirty="0" smtClean="0">
                <a:solidFill>
                  <a:schemeClr val="tx1"/>
                </a:solidFill>
                <a:effectLst/>
                <a:latin typeface="+mn-lt"/>
                <a:ea typeface="+mn-ea"/>
                <a:cs typeface="+mn-cs"/>
              </a:rPr>
              <a:t>High Performance Organisation: Creating Dynamic Stability and Sustainable Success</a:t>
            </a:r>
            <a:r>
              <a:rPr lang="en-GB" sz="1200" b="0" i="0" kern="1200" dirty="0" smtClean="0">
                <a:solidFill>
                  <a:schemeClr val="tx1"/>
                </a:solidFill>
                <a:effectLst/>
                <a:latin typeface="+mn-lt"/>
                <a:ea typeface="+mn-ea"/>
                <a:cs typeface="+mn-cs"/>
              </a:rPr>
              <a:t>. London, Routledge, 2005.</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Huselid</a:t>
            </a:r>
            <a:r>
              <a:rPr lang="en-GB" sz="1200" b="0" i="0" kern="1200" dirty="0" smtClean="0">
                <a:solidFill>
                  <a:schemeClr val="tx1"/>
                </a:solidFill>
                <a:effectLst/>
                <a:latin typeface="+mn-lt"/>
                <a:ea typeface="+mn-ea"/>
                <a:cs typeface="+mn-cs"/>
              </a:rPr>
              <a:t>, Mark A. “The Impact Of Human Resource Management Practices On Turnover, Productivity, And Corporate Financial Performance.” </a:t>
            </a:r>
            <a:r>
              <a:rPr lang="en-GB" sz="1200" b="0" i="1" kern="1200" dirty="0" smtClean="0">
                <a:solidFill>
                  <a:schemeClr val="tx1"/>
                </a:solidFill>
                <a:effectLst/>
                <a:latin typeface="+mn-lt"/>
                <a:ea typeface="+mn-ea"/>
                <a:cs typeface="+mn-cs"/>
              </a:rPr>
              <a:t>Academy of Management Journal</a:t>
            </a:r>
            <a:r>
              <a:rPr lang="en-GB" sz="1200" b="0" i="0" kern="1200" dirty="0" smtClean="0">
                <a:solidFill>
                  <a:schemeClr val="tx1"/>
                </a:solidFill>
                <a:effectLst/>
                <a:latin typeface="+mn-lt"/>
                <a:ea typeface="+mn-ea"/>
                <a:cs typeface="+mn-cs"/>
              </a:rPr>
              <a:t>, vol. 38, no. 3, June 1995. Accessed 28 July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 “Could Do Better? Assessing What Works in Performance Management | Report | CIPD.” </a:t>
            </a:r>
            <a:r>
              <a:rPr lang="en-GB" sz="1200" b="0" i="1" kern="1200" dirty="0" smtClean="0">
                <a:solidFill>
                  <a:schemeClr val="tx1"/>
                </a:solidFill>
                <a:effectLst/>
                <a:latin typeface="+mn-lt"/>
                <a:ea typeface="+mn-ea"/>
                <a:cs typeface="+mn-cs"/>
              </a:rPr>
              <a:t>CIPD</a:t>
            </a:r>
            <a:r>
              <a:rPr lang="en-GB" sz="1200" b="0" i="0" kern="1200" dirty="0" smtClean="0">
                <a:solidFill>
                  <a:schemeClr val="tx1"/>
                </a:solidFill>
                <a:effectLst/>
                <a:latin typeface="+mn-lt"/>
                <a:ea typeface="+mn-ea"/>
                <a:cs typeface="+mn-cs"/>
              </a:rPr>
              <a:t>, 2016, www.cipd.co.uk/knowledge/fundamentals/people/performance/what-works-in-performance-management-report. Accessed 30 July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Kelly, Jack. “People Don’t Leave Bad Jobs, They Leave Bad Bosses: Here’s How To Be A Better Manager To Maintain And Motivate Your Team.” </a:t>
            </a:r>
            <a:r>
              <a:rPr lang="en-GB" sz="1200" b="0" i="1" kern="1200" dirty="0" smtClean="0">
                <a:solidFill>
                  <a:schemeClr val="tx1"/>
                </a:solidFill>
                <a:effectLst/>
                <a:latin typeface="+mn-lt"/>
                <a:ea typeface="+mn-ea"/>
                <a:cs typeface="+mn-cs"/>
              </a:rPr>
              <a:t>Forbes</a:t>
            </a:r>
            <a:r>
              <a:rPr lang="en-GB" sz="1200" b="0" i="0" kern="1200" dirty="0" smtClean="0">
                <a:solidFill>
                  <a:schemeClr val="tx1"/>
                </a:solidFill>
                <a:effectLst/>
                <a:latin typeface="+mn-lt"/>
                <a:ea typeface="+mn-ea"/>
                <a:cs typeface="+mn-cs"/>
              </a:rPr>
              <a:t>, 11 2019, www.forbes.com/sites/jackkelly/2019/11/22/people-dont-leave-bad-jobs-they-leave-bad-bosses-heres-how-to-be-a-better-manager-to-maintain-and-motivate-your-team/#4775fd7a22b9. Accessed 1 Aug.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Linked in. “Employees Don’t Leave Companies, They Leave Managers.” </a:t>
            </a:r>
            <a:r>
              <a:rPr lang="en-GB" sz="1200" b="0" i="1" kern="1200" dirty="0" err="1" smtClean="0">
                <a:solidFill>
                  <a:schemeClr val="tx1"/>
                </a:solidFill>
                <a:effectLst/>
                <a:latin typeface="+mn-lt"/>
                <a:ea typeface="+mn-ea"/>
                <a:cs typeface="+mn-cs"/>
              </a:rPr>
              <a:t>Linkedin.Com</a:t>
            </a:r>
            <a:r>
              <a:rPr lang="en-GB" sz="1200" b="0" i="0" kern="1200" dirty="0" smtClean="0">
                <a:solidFill>
                  <a:schemeClr val="tx1"/>
                </a:solidFill>
                <a:effectLst/>
                <a:latin typeface="+mn-lt"/>
                <a:ea typeface="+mn-ea"/>
                <a:cs typeface="+mn-cs"/>
              </a:rPr>
              <a:t>, 2017, www.linkedin.com/pulse/employees-dont-leave-companies-managers-brigette-hyacinth. Accessed 30 Aug.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Martin, M, et al. </a:t>
            </a:r>
            <a:r>
              <a:rPr lang="en-GB" sz="1200" b="0" i="1" kern="1200" dirty="0" smtClean="0">
                <a:solidFill>
                  <a:schemeClr val="tx1"/>
                </a:solidFill>
                <a:effectLst/>
                <a:latin typeface="+mn-lt"/>
                <a:ea typeface="+mn-ea"/>
                <a:cs typeface="+mn-cs"/>
              </a:rPr>
              <a:t>Human Resource Practice</a:t>
            </a:r>
            <a:r>
              <a:rPr lang="en-GB" sz="1200" b="0" i="0" kern="1200" dirty="0" smtClean="0">
                <a:solidFill>
                  <a:schemeClr val="tx1"/>
                </a:solidFill>
                <a:effectLst/>
                <a:latin typeface="+mn-lt"/>
                <a:ea typeface="+mn-ea"/>
                <a:cs typeface="+mn-cs"/>
              </a:rPr>
              <a:t>. 5th ed., London, CIPD, 2010.</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Messersmith</a:t>
            </a:r>
            <a:r>
              <a:rPr lang="en-GB" sz="1200" b="0" i="0" kern="1200" dirty="0" smtClean="0">
                <a:solidFill>
                  <a:schemeClr val="tx1"/>
                </a:solidFill>
                <a:effectLst/>
                <a:latin typeface="+mn-lt"/>
                <a:ea typeface="+mn-ea"/>
                <a:cs typeface="+mn-cs"/>
              </a:rPr>
              <a:t>, Jake G., and James P. Guthrie. “High Performance Work Systems in Emergent Organizations: Implications for Firm Performance.” </a:t>
            </a:r>
            <a:r>
              <a:rPr lang="en-GB" sz="1200" b="0" i="1" kern="1200" dirty="0" smtClean="0">
                <a:solidFill>
                  <a:schemeClr val="tx1"/>
                </a:solidFill>
                <a:effectLst/>
                <a:latin typeface="+mn-lt"/>
                <a:ea typeface="+mn-ea"/>
                <a:cs typeface="+mn-cs"/>
              </a:rPr>
              <a:t>Human Resource Management</a:t>
            </a:r>
            <a:r>
              <a:rPr lang="en-GB" sz="1200" b="0" i="0" kern="1200" dirty="0" smtClean="0">
                <a:solidFill>
                  <a:schemeClr val="tx1"/>
                </a:solidFill>
                <a:effectLst/>
                <a:latin typeface="+mn-lt"/>
                <a:ea typeface="+mn-ea"/>
                <a:cs typeface="+mn-cs"/>
              </a:rPr>
              <a:t>, vol. 49, no. 2, Mar. 2010, pp. 241–264. Accessed 30 July 2020.</a:t>
            </a:r>
          </a:p>
          <a:p>
            <a:r>
              <a:rPr lang="en-GB" sz="1200" b="0" i="0" kern="1200" dirty="0" smtClean="0">
                <a:solidFill>
                  <a:schemeClr val="tx1"/>
                </a:solidFill>
                <a:effectLst/>
                <a:latin typeface="+mn-lt"/>
                <a:ea typeface="+mn-ea"/>
                <a:cs typeface="+mn-cs"/>
              </a:rPr>
              <a:t>Mick </a:t>
            </a:r>
            <a:r>
              <a:rPr lang="en-GB" sz="1200" b="0" i="0" kern="1200" dirty="0" err="1" smtClean="0">
                <a:solidFill>
                  <a:schemeClr val="tx1"/>
                </a:solidFill>
                <a:effectLst/>
                <a:latin typeface="+mn-lt"/>
                <a:ea typeface="+mn-ea"/>
                <a:cs typeface="+mn-cs"/>
              </a:rPr>
              <a:t>Marchington</a:t>
            </a:r>
            <a:r>
              <a:rPr lang="en-GB" sz="1200" b="0" i="0" kern="1200" dirty="0" smtClean="0">
                <a:solidFill>
                  <a:schemeClr val="tx1"/>
                </a:solidFill>
                <a:effectLst/>
                <a:latin typeface="+mn-lt"/>
                <a:ea typeface="+mn-ea"/>
                <a:cs typeface="+mn-cs"/>
              </a:rPr>
              <a:t>, et al. </a:t>
            </a:r>
            <a:r>
              <a:rPr lang="en-GB" sz="1200" b="0" i="1" kern="1200" dirty="0" smtClean="0">
                <a:solidFill>
                  <a:schemeClr val="tx1"/>
                </a:solidFill>
                <a:effectLst/>
                <a:latin typeface="+mn-lt"/>
                <a:ea typeface="+mn-ea"/>
                <a:cs typeface="+mn-cs"/>
              </a:rPr>
              <a:t>Human Resource Management at Work</a:t>
            </a:r>
            <a:r>
              <a:rPr lang="en-GB" sz="1200" b="0" i="0" kern="1200" dirty="0" smtClean="0">
                <a:solidFill>
                  <a:schemeClr val="tx1"/>
                </a:solidFill>
                <a:effectLst/>
                <a:latin typeface="+mn-lt"/>
                <a:ea typeface="+mn-ea"/>
                <a:cs typeface="+mn-cs"/>
              </a:rPr>
              <a:t>. London, Chartered Institute Of Personnel And Development, 2012.</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Mindgym</a:t>
            </a:r>
            <a:r>
              <a:rPr lang="en-GB" sz="1200" b="0" i="0" kern="1200" dirty="0" smtClean="0">
                <a:solidFill>
                  <a:schemeClr val="tx1"/>
                </a:solidFill>
                <a:effectLst/>
                <a:latin typeface="+mn-lt"/>
                <a:ea typeface="+mn-ea"/>
                <a:cs typeface="+mn-cs"/>
              </a:rPr>
              <a:t>. “Reinventing Performance Management.” </a:t>
            </a:r>
            <a:r>
              <a:rPr lang="en-GB" sz="1200" b="0" i="1" kern="1200" dirty="0" smtClean="0">
                <a:solidFill>
                  <a:schemeClr val="tx1"/>
                </a:solidFill>
                <a:effectLst/>
                <a:latin typeface="+mn-lt"/>
                <a:ea typeface="+mn-ea"/>
                <a:cs typeface="+mn-cs"/>
              </a:rPr>
              <a:t>Mind Gym</a:t>
            </a:r>
            <a:r>
              <a:rPr lang="en-GB" sz="1200" b="0" i="0" kern="1200" dirty="0" smtClean="0">
                <a:solidFill>
                  <a:schemeClr val="tx1"/>
                </a:solidFill>
                <a:effectLst/>
                <a:latin typeface="+mn-lt"/>
                <a:ea typeface="+mn-ea"/>
                <a:cs typeface="+mn-cs"/>
              </a:rPr>
              <a:t>, 2020, uk.themindgym.com/resources/reinventing-performance-management/. Accessed 28 July 2020.</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Mindtools</a:t>
            </a:r>
            <a:r>
              <a:rPr lang="en-GB" sz="1200" b="0" i="0" kern="1200" dirty="0" smtClean="0">
                <a:solidFill>
                  <a:schemeClr val="tx1"/>
                </a:solidFill>
                <a:effectLst/>
                <a:latin typeface="+mn-lt"/>
                <a:ea typeface="+mn-ea"/>
                <a:cs typeface="+mn-cs"/>
              </a:rPr>
              <a:t>. “Locke’s Goal-Setting </a:t>
            </a:r>
            <a:r>
              <a:rPr lang="en-GB" sz="1200" b="0" i="0" kern="1200" dirty="0" err="1" smtClean="0">
                <a:solidFill>
                  <a:schemeClr val="tx1"/>
                </a:solidFill>
                <a:effectLst/>
                <a:latin typeface="+mn-lt"/>
                <a:ea typeface="+mn-ea"/>
                <a:cs typeface="+mn-cs"/>
              </a:rPr>
              <a:t>TheoryUnderstanding</a:t>
            </a:r>
            <a:r>
              <a:rPr lang="en-GB" sz="1200" b="0" i="0" kern="1200" dirty="0" smtClean="0">
                <a:solidFill>
                  <a:schemeClr val="tx1"/>
                </a:solidFill>
                <a:effectLst/>
                <a:latin typeface="+mn-lt"/>
                <a:ea typeface="+mn-ea"/>
                <a:cs typeface="+mn-cs"/>
              </a:rPr>
              <a:t> SMART Goal Setting.” </a:t>
            </a:r>
            <a:r>
              <a:rPr lang="en-GB" sz="1200" b="0" i="1" kern="1200" dirty="0" err="1" smtClean="0">
                <a:solidFill>
                  <a:schemeClr val="tx1"/>
                </a:solidFill>
                <a:effectLst/>
                <a:latin typeface="+mn-lt"/>
                <a:ea typeface="+mn-ea"/>
                <a:cs typeface="+mn-cs"/>
              </a:rPr>
              <a:t>Mindtools.Com</a:t>
            </a:r>
            <a:r>
              <a:rPr lang="en-GB" sz="1200" b="0" i="0" kern="1200" dirty="0" smtClean="0">
                <a:solidFill>
                  <a:schemeClr val="tx1"/>
                </a:solidFill>
                <a:effectLst/>
                <a:latin typeface="+mn-lt"/>
                <a:ea typeface="+mn-ea"/>
                <a:cs typeface="+mn-cs"/>
              </a:rPr>
              <a:t>, 2009, www.mindtools.com/pages/article/newHTE_87.htm. Accessed 31 July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Perry, Elissa L., and Carol T. </a:t>
            </a:r>
            <a:r>
              <a:rPr lang="en-GB" sz="1200" b="0" i="0" kern="1200" dirty="0" err="1" smtClean="0">
                <a:solidFill>
                  <a:schemeClr val="tx1"/>
                </a:solidFill>
                <a:effectLst/>
                <a:latin typeface="+mn-lt"/>
                <a:ea typeface="+mn-ea"/>
                <a:cs typeface="+mn-cs"/>
              </a:rPr>
              <a:t>Kulik</a:t>
            </a:r>
            <a:r>
              <a:rPr lang="en-GB" sz="1200" b="0" i="0" kern="1200" dirty="0" smtClean="0">
                <a:solidFill>
                  <a:schemeClr val="tx1"/>
                </a:solidFill>
                <a:effectLst/>
                <a:latin typeface="+mn-lt"/>
                <a:ea typeface="+mn-ea"/>
                <a:cs typeface="+mn-cs"/>
              </a:rPr>
              <a:t>. “The Devolution of HR to the Line: Implications for Perceptions of People Management Effectiveness.” </a:t>
            </a:r>
            <a:r>
              <a:rPr lang="en-GB" sz="1200" b="0" i="1" kern="1200" dirty="0" smtClean="0">
                <a:solidFill>
                  <a:schemeClr val="tx1"/>
                </a:solidFill>
                <a:effectLst/>
                <a:latin typeface="+mn-lt"/>
                <a:ea typeface="+mn-ea"/>
                <a:cs typeface="+mn-cs"/>
              </a:rPr>
              <a:t>The International Journal of Human Resource Management</a:t>
            </a:r>
            <a:r>
              <a:rPr lang="en-GB" sz="1200" b="0" i="0" kern="1200" dirty="0" smtClean="0">
                <a:solidFill>
                  <a:schemeClr val="tx1"/>
                </a:solidFill>
                <a:effectLst/>
                <a:latin typeface="+mn-lt"/>
                <a:ea typeface="+mn-ea"/>
                <a:cs typeface="+mn-cs"/>
              </a:rPr>
              <a:t>, vol. 19, no. 2, Feb. 2008, pp. 262–273. Accessed 23 July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PFEFFER, J. </a:t>
            </a:r>
            <a:r>
              <a:rPr lang="en-GB" sz="1200" b="0" i="1" kern="1200" dirty="0" smtClean="0">
                <a:solidFill>
                  <a:schemeClr val="tx1"/>
                </a:solidFill>
                <a:effectLst/>
                <a:latin typeface="+mn-lt"/>
                <a:ea typeface="+mn-ea"/>
                <a:cs typeface="+mn-cs"/>
              </a:rPr>
              <a:t>Competitive Advantage through People</a:t>
            </a:r>
            <a:r>
              <a:rPr lang="en-GB" sz="1200" b="0" i="0" kern="1200" dirty="0" smtClean="0">
                <a:solidFill>
                  <a:schemeClr val="tx1"/>
                </a:solidFill>
                <a:effectLst/>
                <a:latin typeface="+mn-lt"/>
                <a:ea typeface="+mn-ea"/>
                <a:cs typeface="+mn-cs"/>
              </a:rPr>
              <a:t>. Boston, MA, Havard Business School Press, 1994.</a:t>
            </a:r>
          </a:p>
          <a:p>
            <a:r>
              <a:rPr lang="en-GB" sz="1200" b="0" i="0" kern="1200" dirty="0" err="1" smtClean="0">
                <a:solidFill>
                  <a:schemeClr val="tx1"/>
                </a:solidFill>
                <a:effectLst/>
                <a:latin typeface="+mn-lt"/>
                <a:ea typeface="+mn-ea"/>
                <a:cs typeface="+mn-cs"/>
              </a:rPr>
              <a:t>Pfeffer</a:t>
            </a:r>
            <a:r>
              <a:rPr lang="en-GB" sz="1200" b="0" i="0" kern="1200" dirty="0" smtClean="0">
                <a:solidFill>
                  <a:schemeClr val="tx1"/>
                </a:solidFill>
                <a:effectLst/>
                <a:latin typeface="+mn-lt"/>
                <a:ea typeface="+mn-ea"/>
                <a:cs typeface="+mn-cs"/>
              </a:rPr>
              <a:t>, J. </a:t>
            </a:r>
            <a:r>
              <a:rPr lang="en-GB" sz="1200" b="0" i="1" kern="1200" dirty="0" smtClean="0">
                <a:solidFill>
                  <a:schemeClr val="tx1"/>
                </a:solidFill>
                <a:effectLst/>
                <a:latin typeface="+mn-lt"/>
                <a:ea typeface="+mn-ea"/>
                <a:cs typeface="+mn-cs"/>
              </a:rPr>
              <a:t>The Human Equation</a:t>
            </a:r>
            <a:r>
              <a:rPr lang="en-GB" sz="1200" b="0" i="0" kern="1200" dirty="0" smtClean="0">
                <a:solidFill>
                  <a:schemeClr val="tx1"/>
                </a:solidFill>
                <a:effectLst/>
                <a:latin typeface="+mn-lt"/>
                <a:ea typeface="+mn-ea"/>
                <a:cs typeface="+mn-cs"/>
              </a:rPr>
              <a:t>. Boston , MA, Havard Business School Press, 1998.</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PURCELL, J, et al. </a:t>
            </a:r>
            <a:r>
              <a:rPr lang="en-GB" sz="1200" b="0" i="1" kern="1200" dirty="0" smtClean="0">
                <a:solidFill>
                  <a:schemeClr val="tx1"/>
                </a:solidFill>
                <a:effectLst/>
                <a:latin typeface="+mn-lt"/>
                <a:ea typeface="+mn-ea"/>
                <a:cs typeface="+mn-cs"/>
              </a:rPr>
              <a:t>Understanding the People and Performance Link: Unlocking the Black Box</a:t>
            </a:r>
            <a:r>
              <a:rPr lang="en-GB" sz="1200" b="0" i="0" kern="1200" dirty="0" smtClean="0">
                <a:solidFill>
                  <a:schemeClr val="tx1"/>
                </a:solidFill>
                <a:effectLst/>
                <a:latin typeface="+mn-lt"/>
                <a:ea typeface="+mn-ea"/>
                <a:cs typeface="+mn-cs"/>
              </a:rPr>
              <a:t>. London, CIPD, 2003.</a:t>
            </a:r>
          </a:p>
          <a:p>
            <a:r>
              <a:rPr lang="en-GB" sz="1200" b="0" i="0" kern="1200" dirty="0" smtClean="0">
                <a:solidFill>
                  <a:schemeClr val="tx1"/>
                </a:solidFill>
                <a:effectLst/>
                <a:latin typeface="+mn-lt"/>
                <a:ea typeface="+mn-ea"/>
                <a:cs typeface="+mn-cs"/>
              </a:rPr>
              <a:t>Robinson, Dilys, and Sue </a:t>
            </a:r>
            <a:r>
              <a:rPr lang="en-GB" sz="1200" b="0" i="0" kern="1200" dirty="0" err="1" smtClean="0">
                <a:solidFill>
                  <a:schemeClr val="tx1"/>
                </a:solidFill>
                <a:effectLst/>
                <a:latin typeface="+mn-lt"/>
                <a:ea typeface="+mn-ea"/>
                <a:cs typeface="+mn-cs"/>
              </a:rPr>
              <a:t>Hayday</a:t>
            </a:r>
            <a:r>
              <a:rPr lang="en-GB" sz="1200" b="0" i="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The Engaging Manager</a:t>
            </a:r>
            <a:r>
              <a:rPr lang="en-GB" sz="1200" b="0" i="0" kern="1200" dirty="0" smtClean="0">
                <a:solidFill>
                  <a:schemeClr val="tx1"/>
                </a:solidFill>
                <a:effectLst/>
                <a:latin typeface="+mn-lt"/>
                <a:ea typeface="+mn-ea"/>
                <a:cs typeface="+mn-cs"/>
              </a:rPr>
              <a:t>. 2009.</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Taylor, Stephen, and Carol </a:t>
            </a:r>
            <a:r>
              <a:rPr lang="en-GB" sz="1200" b="0" i="0" kern="1200" dirty="0" err="1" smtClean="0">
                <a:solidFill>
                  <a:schemeClr val="tx1"/>
                </a:solidFill>
                <a:effectLst/>
                <a:latin typeface="+mn-lt"/>
                <a:ea typeface="+mn-ea"/>
                <a:cs typeface="+mn-cs"/>
              </a:rPr>
              <a:t>Woodhams</a:t>
            </a:r>
            <a:r>
              <a:rPr lang="en-GB" sz="1200" b="0" i="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Human Resource Management : People and Organisations.</a:t>
            </a:r>
            <a:r>
              <a:rPr lang="en-GB" sz="1200" b="0" i="0" kern="1200" dirty="0" smtClean="0">
                <a:solidFill>
                  <a:schemeClr val="tx1"/>
                </a:solidFill>
                <a:effectLst/>
                <a:latin typeface="+mn-lt"/>
                <a:ea typeface="+mn-ea"/>
                <a:cs typeface="+mn-cs"/>
              </a:rPr>
              <a:t> London, Chartered Institute Of Personnel And Development, 2016.</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Van De </a:t>
            </a:r>
            <a:r>
              <a:rPr lang="en-GB" sz="1200" b="0" i="0" kern="1200" dirty="0" err="1" smtClean="0">
                <a:solidFill>
                  <a:schemeClr val="tx1"/>
                </a:solidFill>
                <a:effectLst/>
                <a:latin typeface="+mn-lt"/>
                <a:ea typeface="+mn-ea"/>
                <a:cs typeface="+mn-cs"/>
              </a:rPr>
              <a:t>Voorde</a:t>
            </a:r>
            <a:r>
              <a:rPr lang="en-GB" sz="1200" b="0" i="0" kern="1200" dirty="0" smtClean="0">
                <a:solidFill>
                  <a:schemeClr val="tx1"/>
                </a:solidFill>
                <a:effectLst/>
                <a:latin typeface="+mn-lt"/>
                <a:ea typeface="+mn-ea"/>
                <a:cs typeface="+mn-cs"/>
              </a:rPr>
              <a:t>, Karina, et al. “Employee Well-Being and the HRM-Organizational Performance Relationship: A Review of Quantitative Studies.” </a:t>
            </a:r>
            <a:r>
              <a:rPr lang="en-GB" sz="1200" b="0" i="1" kern="1200" dirty="0" smtClean="0">
                <a:solidFill>
                  <a:schemeClr val="tx1"/>
                </a:solidFill>
                <a:effectLst/>
                <a:latin typeface="+mn-lt"/>
                <a:ea typeface="+mn-ea"/>
                <a:cs typeface="+mn-cs"/>
              </a:rPr>
              <a:t>International Journal of Management Reviews</a:t>
            </a:r>
            <a:r>
              <a:rPr lang="en-GB" sz="1200" b="0" i="0" kern="1200" dirty="0" smtClean="0">
                <a:solidFill>
                  <a:schemeClr val="tx1"/>
                </a:solidFill>
                <a:effectLst/>
                <a:latin typeface="+mn-lt"/>
                <a:ea typeface="+mn-ea"/>
                <a:cs typeface="+mn-cs"/>
              </a:rPr>
              <a:t>, vol. 14, no. 4, 7 Sept. 2011. Accessed 4 Aug. 2020.</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Wall, Toby D., and Stephen J. Wood. “The Romance of Human Resource Management and Business Performance, and the Case for Big Science.” </a:t>
            </a:r>
            <a:r>
              <a:rPr lang="en-GB" sz="1200" b="0" i="1" kern="1200" dirty="0" smtClean="0">
                <a:solidFill>
                  <a:schemeClr val="tx1"/>
                </a:solidFill>
                <a:effectLst/>
                <a:latin typeface="+mn-lt"/>
                <a:ea typeface="+mn-ea"/>
                <a:cs typeface="+mn-cs"/>
              </a:rPr>
              <a:t>Human Relations</a:t>
            </a:r>
            <a:r>
              <a:rPr lang="en-GB" sz="1200" b="0" i="0" kern="1200" dirty="0" smtClean="0">
                <a:solidFill>
                  <a:schemeClr val="tx1"/>
                </a:solidFill>
                <a:effectLst/>
                <a:latin typeface="+mn-lt"/>
                <a:ea typeface="+mn-ea"/>
                <a:cs typeface="+mn-cs"/>
              </a:rPr>
              <a:t>, vol. 58, no. 4, Apr. 2005, pp. 429–462. Accessed 4 Aug. 2020.</a:t>
            </a:r>
          </a:p>
          <a:p>
            <a:endParaRPr lang="en-GB" dirty="0"/>
          </a:p>
        </p:txBody>
      </p:sp>
      <p:sp>
        <p:nvSpPr>
          <p:cNvPr id="4" name="Slide Number Placeholder 3"/>
          <p:cNvSpPr>
            <a:spLocks noGrp="1"/>
          </p:cNvSpPr>
          <p:nvPr>
            <p:ph type="sldNum" sz="quarter" idx="10"/>
          </p:nvPr>
        </p:nvSpPr>
        <p:spPr/>
        <p:txBody>
          <a:bodyPr/>
          <a:lstStyle/>
          <a:p>
            <a:fld id="{969F48A6-50B7-469F-B89C-0115387E7868}" type="slidenum">
              <a:rPr lang="en-GB" smtClean="0"/>
              <a:t>17</a:t>
            </a:fld>
            <a:endParaRPr lang="en-GB"/>
          </a:p>
        </p:txBody>
      </p:sp>
    </p:spTree>
    <p:extLst>
      <p:ext uri="{BB962C8B-B14F-4D97-AF65-F5344CB8AC3E}">
        <p14:creationId xmlns:p14="http://schemas.microsoft.com/office/powerpoint/2010/main" val="2829803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440089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97042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33994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0A09308-13A0-404C-9CB3-823DF2CEEADD}" type="datetimeFigureOut">
              <a:rPr lang="en-GB" smtClean="0"/>
              <a:t>04/08/2020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54625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0A09308-13A0-404C-9CB3-823DF2CEEADD}" type="datetimeFigureOut">
              <a:rPr lang="en-GB" smtClean="0"/>
              <a:t>04/08/2020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85937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0A09308-13A0-404C-9CB3-823DF2CEEADD}" type="datetimeFigureOut">
              <a:rPr lang="en-GB" smtClean="0"/>
              <a:t>04/08/2020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1588762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A09308-13A0-404C-9CB3-823DF2CEEADD}" type="datetimeFigureOut">
              <a:rPr lang="en-GB" smtClean="0"/>
              <a:t>04/08/2020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2264672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0A09308-13A0-404C-9CB3-823DF2CEEADD}" type="datetimeFigureOut">
              <a:rPr lang="en-GB" smtClean="0"/>
              <a:t>04/08/2020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314470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BE5E79-5219-44D6-AC11-2B37F506BC47}" type="slidenum">
              <a:rPr lang="en-GB" smtClean="0"/>
              <a:t>‹#›</a:t>
            </a:fld>
            <a:endParaRPr lang="en-GB"/>
          </a:p>
        </p:txBody>
      </p:sp>
      <p:sp>
        <p:nvSpPr>
          <p:cNvPr id="5" name="Date Placeholder 4"/>
          <p:cNvSpPr>
            <a:spLocks noGrp="1"/>
          </p:cNvSpPr>
          <p:nvPr>
            <p:ph type="dt" sz="half" idx="10"/>
          </p:nvPr>
        </p:nvSpPr>
        <p:spPr/>
        <p:txBody>
          <a:bodyPr/>
          <a:lstStyle/>
          <a:p>
            <a:fld id="{60A09308-13A0-404C-9CB3-823DF2CEEADD}" type="datetimeFigureOut">
              <a:rPr lang="en-GB" smtClean="0"/>
              <a:t>04/08/2020</a:t>
            </a:fld>
            <a:endParaRPr lang="en-GB"/>
          </a:p>
        </p:txBody>
      </p:sp>
    </p:spTree>
    <p:extLst>
      <p:ext uri="{BB962C8B-B14F-4D97-AF65-F5344CB8AC3E}">
        <p14:creationId xmlns:p14="http://schemas.microsoft.com/office/powerpoint/2010/main" val="192091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2276939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03952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3752003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9492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18160965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4152807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A09308-13A0-404C-9CB3-823DF2CEEADD}" type="datetimeFigureOut">
              <a:rPr lang="en-GB" smtClean="0"/>
              <a:t>04/08/2020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BE5E79-5219-44D6-AC11-2B37F506BC47}" type="slidenum">
              <a:rPr lang="en-GB" smtClean="0"/>
              <a:t>‹#›</a:t>
            </a:fld>
            <a:endParaRPr lang="en-GB"/>
          </a:p>
        </p:txBody>
      </p:sp>
    </p:spTree>
    <p:extLst>
      <p:ext uri="{BB962C8B-B14F-4D97-AF65-F5344CB8AC3E}">
        <p14:creationId xmlns:p14="http://schemas.microsoft.com/office/powerpoint/2010/main" val="271710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A09308-13A0-404C-9CB3-823DF2CEEADD}" type="datetimeFigureOut">
              <a:rPr lang="en-GB" smtClean="0"/>
              <a:t>04/08/2020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6BE5E79-5219-44D6-AC11-2B37F506BC47}" type="slidenum">
              <a:rPr lang="en-GB" smtClean="0"/>
              <a:t>‹#›</a:t>
            </a:fld>
            <a:endParaRPr lang="en-GB"/>
          </a:p>
        </p:txBody>
      </p:sp>
    </p:spTree>
    <p:extLst>
      <p:ext uri="{BB962C8B-B14F-4D97-AF65-F5344CB8AC3E}">
        <p14:creationId xmlns:p14="http://schemas.microsoft.com/office/powerpoint/2010/main" val="73162246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1092" y="4470400"/>
            <a:ext cx="9144000" cy="2387600"/>
          </a:xfrm>
        </p:spPr>
        <p:txBody>
          <a:bodyPr>
            <a:normAutofit fontScale="90000"/>
          </a:bodyPr>
          <a:lstStyle/>
          <a:p>
            <a:pPr algn="ctr"/>
            <a:r>
              <a:rPr lang="en-GB" dirty="0">
                <a:solidFill>
                  <a:srgbClr val="0070C0"/>
                </a:solidFill>
              </a:rPr>
              <a:t>Managing </a:t>
            </a:r>
            <a:br>
              <a:rPr lang="en-GB" dirty="0">
                <a:solidFill>
                  <a:srgbClr val="0070C0"/>
                </a:solidFill>
              </a:rPr>
            </a:br>
            <a:r>
              <a:rPr lang="en-GB" dirty="0">
                <a:solidFill>
                  <a:srgbClr val="0070C0"/>
                </a:solidFill>
              </a:rPr>
              <a:t>&amp; </a:t>
            </a:r>
            <a:br>
              <a:rPr lang="en-GB" dirty="0">
                <a:solidFill>
                  <a:srgbClr val="0070C0"/>
                </a:solidFill>
              </a:rPr>
            </a:br>
            <a:r>
              <a:rPr lang="en-GB" dirty="0">
                <a:solidFill>
                  <a:srgbClr val="0070C0"/>
                </a:solidFill>
              </a:rPr>
              <a:t>Improving </a:t>
            </a:r>
            <a:r>
              <a:rPr lang="en-GB" dirty="0" smtClean="0">
                <a:solidFill>
                  <a:srgbClr val="0070C0"/>
                </a:solidFill>
              </a:rPr>
              <a:t>Performance</a:t>
            </a:r>
            <a:br>
              <a:rPr lang="en-GB" dirty="0" smtClean="0">
                <a:solidFill>
                  <a:srgbClr val="0070C0"/>
                </a:solidFill>
              </a:rPr>
            </a:br>
            <a:r>
              <a:rPr lang="en-GB" dirty="0" smtClean="0">
                <a:solidFill>
                  <a:srgbClr val="0070C0"/>
                </a:solidFill>
              </a:rPr>
              <a:t/>
            </a:r>
            <a:br>
              <a:rPr lang="en-GB" dirty="0" smtClean="0">
                <a:solidFill>
                  <a:srgbClr val="0070C0"/>
                </a:solidFill>
              </a:rPr>
            </a:br>
            <a:r>
              <a:rPr lang="en-GB" dirty="0">
                <a:solidFill>
                  <a:srgbClr val="0070C0"/>
                </a:solidFill>
              </a:rPr>
              <a:t/>
            </a:r>
            <a:br>
              <a:rPr lang="en-GB" dirty="0">
                <a:solidFill>
                  <a:srgbClr val="0070C0"/>
                </a:solidFill>
              </a:rPr>
            </a:br>
            <a:r>
              <a:rPr lang="en-GB" dirty="0" smtClean="0">
                <a:solidFill>
                  <a:srgbClr val="0070C0"/>
                </a:solidFill>
              </a:rPr>
              <a:t/>
            </a:r>
            <a:br>
              <a:rPr lang="en-GB" dirty="0" smtClean="0">
                <a:solidFill>
                  <a:srgbClr val="0070C0"/>
                </a:solidFill>
              </a:rPr>
            </a:br>
            <a:r>
              <a:rPr lang="en-GB" sz="3100" dirty="0" smtClean="0">
                <a:solidFill>
                  <a:srgbClr val="0070C0"/>
                </a:solidFill>
              </a:rPr>
              <a:t>Wendy Roach</a:t>
            </a:r>
            <a:r>
              <a:rPr lang="en-GB" dirty="0">
                <a:solidFill>
                  <a:schemeClr val="accent1">
                    <a:lumMod val="75000"/>
                  </a:schemeClr>
                </a:solidFill>
              </a:rPr>
              <a:t/>
            </a:r>
            <a:br>
              <a:rPr lang="en-GB" dirty="0">
                <a:solidFill>
                  <a:schemeClr val="accent1">
                    <a:lumMod val="75000"/>
                  </a:schemeClr>
                </a:solidFill>
              </a:rPr>
            </a:br>
            <a:endParaRPr lang="en-GB" dirty="0"/>
          </a:p>
        </p:txBody>
      </p:sp>
      <p:pic>
        <p:nvPicPr>
          <p:cNvPr id="4" name="Picture 3"/>
          <p:cNvPicPr>
            <a:picLocks noChangeAspect="1"/>
          </p:cNvPicPr>
          <p:nvPr/>
        </p:nvPicPr>
        <p:blipFill>
          <a:blip r:embed="rId3"/>
          <a:stretch>
            <a:fillRect/>
          </a:stretch>
        </p:blipFill>
        <p:spPr>
          <a:xfrm>
            <a:off x="6367339" y="3937909"/>
            <a:ext cx="2009775" cy="2276475"/>
          </a:xfrm>
          <a:prstGeom prst="rect">
            <a:avLst/>
          </a:prstGeom>
        </p:spPr>
      </p:pic>
    </p:spTree>
    <p:extLst>
      <p:ext uri="{BB962C8B-B14F-4D97-AF65-F5344CB8AC3E}">
        <p14:creationId xmlns:p14="http://schemas.microsoft.com/office/powerpoint/2010/main" val="1744486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8414" y="2008189"/>
            <a:ext cx="8596668" cy="1320800"/>
          </a:xfrm>
        </p:spPr>
        <p:txBody>
          <a:bodyPr>
            <a:noAutofit/>
          </a:bodyPr>
          <a:lstStyle/>
          <a:p>
            <a:pPr algn="ctr"/>
            <a:r>
              <a:rPr lang="en-GB" sz="4900" dirty="0" smtClean="0">
                <a:solidFill>
                  <a:srgbClr val="0070C0"/>
                </a:solidFill>
              </a:rPr>
              <a:t>Understanding the Link between Individual and Organisational Performance</a:t>
            </a:r>
            <a:endParaRPr lang="en-GB" sz="4900" dirty="0">
              <a:solidFill>
                <a:srgbClr val="0070C0"/>
              </a:solidFill>
            </a:endParaRPr>
          </a:p>
        </p:txBody>
      </p:sp>
      <p:pic>
        <p:nvPicPr>
          <p:cNvPr id="4" name="Picture 3"/>
          <p:cNvPicPr>
            <a:picLocks noChangeAspect="1"/>
          </p:cNvPicPr>
          <p:nvPr/>
        </p:nvPicPr>
        <p:blipFill>
          <a:blip r:embed="rId3"/>
          <a:stretch>
            <a:fillRect/>
          </a:stretch>
        </p:blipFill>
        <p:spPr>
          <a:xfrm>
            <a:off x="498056" y="1072172"/>
            <a:ext cx="1575881" cy="4513634"/>
          </a:xfrm>
          <a:prstGeom prst="rect">
            <a:avLst/>
          </a:prstGeom>
        </p:spPr>
      </p:pic>
    </p:spTree>
    <p:extLst>
      <p:ext uri="{BB962C8B-B14F-4D97-AF65-F5344CB8AC3E}">
        <p14:creationId xmlns:p14="http://schemas.microsoft.com/office/powerpoint/2010/main" val="2370449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424" y="589697"/>
            <a:ext cx="8748021" cy="4498119"/>
          </a:xfrm>
        </p:spPr>
        <p:txBody>
          <a:bodyPr>
            <a:noAutofit/>
          </a:bodyPr>
          <a:lstStyle/>
          <a:p>
            <a:pPr marL="0" indent="0">
              <a:buNone/>
            </a:pPr>
            <a:r>
              <a:rPr lang="en-GB" sz="3200" i="1" dirty="0" smtClean="0">
                <a:solidFill>
                  <a:schemeClr val="accent2">
                    <a:lumMod val="75000"/>
                  </a:schemeClr>
                </a:solidFill>
              </a:rPr>
              <a:t>'</a:t>
            </a:r>
            <a:r>
              <a:rPr lang="en-GB" sz="3200" b="1" i="1" dirty="0" smtClean="0">
                <a:solidFill>
                  <a:schemeClr val="accent2">
                    <a:lumMod val="75000"/>
                  </a:schemeClr>
                </a:solidFill>
              </a:rPr>
              <a:t>High</a:t>
            </a:r>
            <a:r>
              <a:rPr lang="en-GB" sz="3200" i="1" dirty="0" smtClean="0">
                <a:solidFill>
                  <a:schemeClr val="accent2">
                    <a:lumMod val="75000"/>
                  </a:schemeClr>
                </a:solidFill>
              </a:rPr>
              <a:t>-</a:t>
            </a:r>
            <a:r>
              <a:rPr lang="en-GB" sz="3200" b="1" i="1" dirty="0" smtClean="0">
                <a:solidFill>
                  <a:schemeClr val="accent2">
                    <a:lumMod val="75000"/>
                  </a:schemeClr>
                </a:solidFill>
              </a:rPr>
              <a:t>performance work</a:t>
            </a:r>
            <a:r>
              <a:rPr lang="en-GB" sz="3200" i="1" dirty="0">
                <a:solidFill>
                  <a:schemeClr val="accent2">
                    <a:lumMod val="75000"/>
                  </a:schemeClr>
                </a:solidFill>
              </a:rPr>
              <a:t> systems' </a:t>
            </a:r>
            <a:r>
              <a:rPr lang="en-GB" sz="3200" b="1" i="1" dirty="0">
                <a:solidFill>
                  <a:schemeClr val="accent2">
                    <a:lumMod val="75000"/>
                  </a:schemeClr>
                </a:solidFill>
              </a:rPr>
              <a:t>are</a:t>
            </a:r>
            <a:r>
              <a:rPr lang="en-GB" sz="3200" i="1" dirty="0">
                <a:solidFill>
                  <a:schemeClr val="accent2">
                    <a:lumMod val="75000"/>
                  </a:schemeClr>
                </a:solidFill>
              </a:rPr>
              <a:t> defined as 'a set, or bundle, of human resource management practices related to selection, training, </a:t>
            </a:r>
            <a:r>
              <a:rPr lang="en-GB" sz="3200" b="1" i="1" dirty="0">
                <a:solidFill>
                  <a:schemeClr val="accent2">
                    <a:lumMod val="75000"/>
                  </a:schemeClr>
                </a:solidFill>
              </a:rPr>
              <a:t>performance</a:t>
            </a:r>
            <a:r>
              <a:rPr lang="en-GB" sz="3200" i="1" dirty="0">
                <a:solidFill>
                  <a:schemeClr val="accent2">
                    <a:lumMod val="75000"/>
                  </a:schemeClr>
                </a:solidFill>
              </a:rPr>
              <a:t> management, compensation, and information sharing that </a:t>
            </a:r>
            <a:r>
              <a:rPr lang="en-GB" sz="3200" b="1" i="1" dirty="0">
                <a:solidFill>
                  <a:schemeClr val="accent2">
                    <a:lumMod val="75000"/>
                  </a:schemeClr>
                </a:solidFill>
              </a:rPr>
              <a:t>are</a:t>
            </a:r>
            <a:r>
              <a:rPr lang="en-GB" sz="3200" i="1" dirty="0">
                <a:solidFill>
                  <a:schemeClr val="accent2">
                    <a:lumMod val="75000"/>
                  </a:schemeClr>
                </a:solidFill>
              </a:rPr>
              <a:t> designed to attract, retrain, and motivate </a:t>
            </a:r>
            <a:r>
              <a:rPr lang="en-GB" sz="3200" i="1" dirty="0" smtClean="0">
                <a:solidFill>
                  <a:schemeClr val="accent2">
                    <a:lumMod val="75000"/>
                  </a:schemeClr>
                </a:solidFill>
              </a:rPr>
              <a:t>employees‘</a:t>
            </a:r>
          </a:p>
          <a:p>
            <a:pPr marL="0" indent="0">
              <a:buNone/>
            </a:pPr>
            <a:r>
              <a:rPr lang="en-GB" sz="2400" i="1" dirty="0" smtClean="0">
                <a:solidFill>
                  <a:schemeClr val="accent2">
                    <a:lumMod val="75000"/>
                  </a:schemeClr>
                </a:solidFill>
              </a:rPr>
              <a:t>(</a:t>
            </a:r>
            <a:r>
              <a:rPr lang="en-GB" sz="2400" i="1" dirty="0" err="1" smtClean="0">
                <a:solidFill>
                  <a:schemeClr val="accent2">
                    <a:lumMod val="75000"/>
                  </a:schemeClr>
                </a:solidFill>
              </a:rPr>
              <a:t>Messsersmith</a:t>
            </a:r>
            <a:r>
              <a:rPr lang="en-GB" sz="2400" i="1" dirty="0" smtClean="0">
                <a:solidFill>
                  <a:schemeClr val="accent2">
                    <a:lumMod val="75000"/>
                  </a:schemeClr>
                </a:solidFill>
              </a:rPr>
              <a:t> and Guthrie 2010)</a:t>
            </a:r>
            <a:endParaRPr lang="en-GB" sz="2400" i="1" dirty="0">
              <a:solidFill>
                <a:schemeClr val="accent2">
                  <a:lumMod val="75000"/>
                </a:schemeClr>
              </a:solidFill>
            </a:endParaRPr>
          </a:p>
        </p:txBody>
      </p:sp>
      <p:pic>
        <p:nvPicPr>
          <p:cNvPr id="4" name="Picture 3"/>
          <p:cNvPicPr>
            <a:picLocks noChangeAspect="1"/>
          </p:cNvPicPr>
          <p:nvPr/>
        </p:nvPicPr>
        <p:blipFill>
          <a:blip r:embed="rId3"/>
          <a:stretch>
            <a:fillRect/>
          </a:stretch>
        </p:blipFill>
        <p:spPr>
          <a:xfrm>
            <a:off x="5689808" y="3559159"/>
            <a:ext cx="3196283" cy="3057314"/>
          </a:xfrm>
          <a:prstGeom prst="rect">
            <a:avLst/>
          </a:prstGeom>
        </p:spPr>
      </p:pic>
    </p:spTree>
    <p:extLst>
      <p:ext uri="{BB962C8B-B14F-4D97-AF65-F5344CB8AC3E}">
        <p14:creationId xmlns:p14="http://schemas.microsoft.com/office/powerpoint/2010/main" val="118016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7672" y="589698"/>
            <a:ext cx="8596668" cy="3880773"/>
          </a:xfrm>
        </p:spPr>
        <p:txBody>
          <a:bodyPr>
            <a:normAutofit/>
          </a:bodyPr>
          <a:lstStyle/>
          <a:p>
            <a:r>
              <a:rPr lang="en-GB" sz="4000" dirty="0" smtClean="0">
                <a:solidFill>
                  <a:schemeClr val="accent2">
                    <a:lumMod val="75000"/>
                  </a:schemeClr>
                </a:solidFill>
              </a:rPr>
              <a:t>Recruitment</a:t>
            </a:r>
          </a:p>
          <a:p>
            <a:r>
              <a:rPr lang="en-GB" sz="4000" dirty="0" smtClean="0">
                <a:solidFill>
                  <a:schemeClr val="accent2">
                    <a:lumMod val="75000"/>
                  </a:schemeClr>
                </a:solidFill>
              </a:rPr>
              <a:t>Pay</a:t>
            </a:r>
          </a:p>
          <a:p>
            <a:r>
              <a:rPr lang="en-GB" sz="4000" dirty="0" smtClean="0">
                <a:solidFill>
                  <a:schemeClr val="accent2">
                    <a:lumMod val="75000"/>
                  </a:schemeClr>
                </a:solidFill>
              </a:rPr>
              <a:t>Job security</a:t>
            </a:r>
          </a:p>
          <a:p>
            <a:r>
              <a:rPr lang="en-GB" sz="4000" dirty="0" smtClean="0">
                <a:solidFill>
                  <a:schemeClr val="accent2">
                    <a:lumMod val="75000"/>
                  </a:schemeClr>
                </a:solidFill>
              </a:rPr>
              <a:t>Participatory decision making</a:t>
            </a:r>
          </a:p>
          <a:p>
            <a:r>
              <a:rPr lang="en-GB" sz="4000" dirty="0" smtClean="0">
                <a:solidFill>
                  <a:schemeClr val="accent2">
                    <a:lumMod val="75000"/>
                  </a:schemeClr>
                </a:solidFill>
              </a:rPr>
              <a:t>Training &amp; development</a:t>
            </a:r>
          </a:p>
          <a:p>
            <a:endParaRPr lang="en-GB" sz="3200" dirty="0" smtClean="0"/>
          </a:p>
        </p:txBody>
      </p:sp>
      <p:pic>
        <p:nvPicPr>
          <p:cNvPr id="5" name="Content Placeholder 3"/>
          <p:cNvPicPr>
            <a:picLocks noChangeAspect="1"/>
          </p:cNvPicPr>
          <p:nvPr/>
        </p:nvPicPr>
        <p:blipFill rotWithShape="1">
          <a:blip r:embed="rId3"/>
          <a:srcRect t="28399"/>
          <a:stretch/>
        </p:blipFill>
        <p:spPr>
          <a:xfrm>
            <a:off x="2073680" y="4470471"/>
            <a:ext cx="5944652" cy="1796072"/>
          </a:xfrm>
          <a:prstGeom prst="rect">
            <a:avLst/>
          </a:prstGeom>
        </p:spPr>
      </p:pic>
    </p:spTree>
    <p:extLst>
      <p:ext uri="{BB962C8B-B14F-4D97-AF65-F5344CB8AC3E}">
        <p14:creationId xmlns:p14="http://schemas.microsoft.com/office/powerpoint/2010/main" val="40385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900" dirty="0" smtClean="0">
                <a:solidFill>
                  <a:schemeClr val="accent2">
                    <a:lumMod val="75000"/>
                  </a:schemeClr>
                </a:solidFill>
              </a:rPr>
              <a:t>Evidence</a:t>
            </a:r>
            <a:r>
              <a:rPr lang="en-GB" sz="4400" dirty="0" smtClean="0"/>
              <a:t> </a:t>
            </a:r>
            <a:endParaRPr lang="en-GB" sz="4400" dirty="0"/>
          </a:p>
        </p:txBody>
      </p:sp>
      <p:sp>
        <p:nvSpPr>
          <p:cNvPr id="3" name="Content Placeholder 2"/>
          <p:cNvSpPr>
            <a:spLocks noGrp="1"/>
          </p:cNvSpPr>
          <p:nvPr>
            <p:ph idx="1"/>
          </p:nvPr>
        </p:nvSpPr>
        <p:spPr/>
        <p:txBody>
          <a:bodyPr>
            <a:normAutofit/>
          </a:bodyPr>
          <a:lstStyle/>
          <a:p>
            <a:r>
              <a:rPr lang="en-GB" sz="4400" dirty="0" smtClean="0">
                <a:solidFill>
                  <a:schemeClr val="accent2">
                    <a:lumMod val="75000"/>
                  </a:schemeClr>
                </a:solidFill>
              </a:rPr>
              <a:t> Jeffery </a:t>
            </a:r>
            <a:r>
              <a:rPr lang="en-GB" sz="4400" dirty="0" err="1" smtClean="0">
                <a:solidFill>
                  <a:schemeClr val="accent2">
                    <a:lumMod val="75000"/>
                  </a:schemeClr>
                </a:solidFill>
              </a:rPr>
              <a:t>Pfeffer</a:t>
            </a:r>
            <a:r>
              <a:rPr lang="en-GB" sz="4400" dirty="0" smtClean="0">
                <a:solidFill>
                  <a:schemeClr val="accent2">
                    <a:lumMod val="75000"/>
                  </a:schemeClr>
                </a:solidFill>
              </a:rPr>
              <a:t> </a:t>
            </a:r>
          </a:p>
          <a:p>
            <a:endParaRPr lang="en-GB" sz="4400" dirty="0">
              <a:solidFill>
                <a:schemeClr val="accent2">
                  <a:lumMod val="75000"/>
                </a:schemeClr>
              </a:solidFill>
            </a:endParaRPr>
          </a:p>
          <a:p>
            <a:r>
              <a:rPr lang="en-GB" sz="4400" dirty="0" smtClean="0">
                <a:solidFill>
                  <a:schemeClr val="accent2">
                    <a:lumMod val="75000"/>
                  </a:schemeClr>
                </a:solidFill>
              </a:rPr>
              <a:t> Mark </a:t>
            </a:r>
            <a:r>
              <a:rPr lang="en-GB" sz="4400" dirty="0" err="1" smtClean="0">
                <a:solidFill>
                  <a:schemeClr val="accent2">
                    <a:lumMod val="75000"/>
                  </a:schemeClr>
                </a:solidFill>
              </a:rPr>
              <a:t>Huselid</a:t>
            </a:r>
            <a:endParaRPr lang="en-GB" sz="4400" dirty="0">
              <a:solidFill>
                <a:schemeClr val="accent2">
                  <a:lumMod val="75000"/>
                </a:schemeClr>
              </a:solidFill>
            </a:endParaRPr>
          </a:p>
        </p:txBody>
      </p:sp>
      <p:sp>
        <p:nvSpPr>
          <p:cNvPr id="4" name="AutoShape 2" descr="Minion Funny Magnifying Glass - Free photo on Pixaba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Minion Funny Magnifying Glass - Free photo on Pixabay"/>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5949757" y="2160589"/>
            <a:ext cx="3562421" cy="3562421"/>
          </a:xfrm>
          <a:prstGeom prst="rect">
            <a:avLst/>
          </a:prstGeom>
        </p:spPr>
      </p:pic>
    </p:spTree>
    <p:extLst>
      <p:ext uri="{BB962C8B-B14F-4D97-AF65-F5344CB8AC3E}">
        <p14:creationId xmlns:p14="http://schemas.microsoft.com/office/powerpoint/2010/main" val="1982840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025294" y="961293"/>
            <a:ext cx="7509106" cy="4689230"/>
          </a:xfrm>
          <a:prstGeom prst="rect">
            <a:avLst/>
          </a:prstGeom>
        </p:spPr>
      </p:pic>
      <p:sp>
        <p:nvSpPr>
          <p:cNvPr id="5" name="TextBox 4"/>
          <p:cNvSpPr txBox="1"/>
          <p:nvPr/>
        </p:nvSpPr>
        <p:spPr>
          <a:xfrm>
            <a:off x="6986954" y="5978769"/>
            <a:ext cx="1547446" cy="369332"/>
          </a:xfrm>
          <a:prstGeom prst="rect">
            <a:avLst/>
          </a:prstGeom>
          <a:noFill/>
        </p:spPr>
        <p:txBody>
          <a:bodyPr wrap="square" rtlCol="0">
            <a:spAutoFit/>
          </a:bodyPr>
          <a:lstStyle/>
          <a:p>
            <a:r>
              <a:rPr lang="en-GB" dirty="0" smtClean="0"/>
              <a:t>AIHR digital</a:t>
            </a:r>
            <a:endParaRPr lang="en-GB" dirty="0"/>
          </a:p>
        </p:txBody>
      </p:sp>
      <p:pic>
        <p:nvPicPr>
          <p:cNvPr id="6" name="Picture 5"/>
          <p:cNvPicPr>
            <a:picLocks noChangeAspect="1"/>
          </p:cNvPicPr>
          <p:nvPr/>
        </p:nvPicPr>
        <p:blipFill>
          <a:blip r:embed="rId4"/>
          <a:stretch>
            <a:fillRect/>
          </a:stretch>
        </p:blipFill>
        <p:spPr>
          <a:xfrm>
            <a:off x="3868616" y="1922585"/>
            <a:ext cx="1783932" cy="2515344"/>
          </a:xfrm>
          <a:prstGeom prst="rect">
            <a:avLst/>
          </a:prstGeom>
        </p:spPr>
      </p:pic>
    </p:spTree>
    <p:extLst>
      <p:ext uri="{BB962C8B-B14F-4D97-AF65-F5344CB8AC3E}">
        <p14:creationId xmlns:p14="http://schemas.microsoft.com/office/powerpoint/2010/main" val="112013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a:stretch>
            <a:fillRect/>
          </a:stretch>
        </p:blipFill>
        <p:spPr>
          <a:xfrm>
            <a:off x="2996664" y="187569"/>
            <a:ext cx="4764013" cy="3652410"/>
          </a:xfrm>
          <a:prstGeom prst="rect">
            <a:avLst/>
          </a:prstGeom>
        </p:spPr>
      </p:pic>
      <p:pic>
        <p:nvPicPr>
          <p:cNvPr id="10" name="Picture 9"/>
          <p:cNvPicPr>
            <a:picLocks noChangeAspect="1"/>
          </p:cNvPicPr>
          <p:nvPr/>
        </p:nvPicPr>
        <p:blipFill>
          <a:blip r:embed="rId4"/>
          <a:stretch>
            <a:fillRect/>
          </a:stretch>
        </p:blipFill>
        <p:spPr>
          <a:xfrm>
            <a:off x="2661923" y="3801660"/>
            <a:ext cx="5433494" cy="3056340"/>
          </a:xfrm>
          <a:prstGeom prst="rect">
            <a:avLst/>
          </a:prstGeom>
        </p:spPr>
      </p:pic>
    </p:spTree>
    <p:extLst>
      <p:ext uri="{BB962C8B-B14F-4D97-AF65-F5344CB8AC3E}">
        <p14:creationId xmlns:p14="http://schemas.microsoft.com/office/powerpoint/2010/main" val="3745252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900" dirty="0" smtClean="0"/>
              <a:t>AMO Model</a:t>
            </a:r>
            <a:endParaRPr lang="en-GB" sz="4900" dirty="0"/>
          </a:p>
        </p:txBody>
      </p:sp>
      <p:pic>
        <p:nvPicPr>
          <p:cNvPr id="4" name="Content Placeholder 3"/>
          <p:cNvPicPr>
            <a:picLocks noGrp="1" noChangeAspect="1"/>
          </p:cNvPicPr>
          <p:nvPr>
            <p:ph idx="1"/>
          </p:nvPr>
        </p:nvPicPr>
        <p:blipFill rotWithShape="1">
          <a:blip r:embed="rId3"/>
          <a:srcRect r="1967"/>
          <a:stretch/>
        </p:blipFill>
        <p:spPr>
          <a:xfrm>
            <a:off x="1237541" y="1994792"/>
            <a:ext cx="7010168" cy="3757224"/>
          </a:xfrm>
          <a:prstGeom prst="rect">
            <a:avLst/>
          </a:prstGeom>
        </p:spPr>
      </p:pic>
      <p:sp>
        <p:nvSpPr>
          <p:cNvPr id="5" name="TextBox 4"/>
          <p:cNvSpPr txBox="1"/>
          <p:nvPr/>
        </p:nvSpPr>
        <p:spPr>
          <a:xfrm>
            <a:off x="677334" y="5767647"/>
            <a:ext cx="2766646" cy="369332"/>
          </a:xfrm>
          <a:prstGeom prst="rect">
            <a:avLst/>
          </a:prstGeom>
          <a:noFill/>
        </p:spPr>
        <p:txBody>
          <a:bodyPr wrap="square" rtlCol="0">
            <a:spAutoFit/>
          </a:bodyPr>
          <a:lstStyle/>
          <a:p>
            <a:r>
              <a:rPr lang="en-GB" dirty="0" smtClean="0"/>
              <a:t>Purcell/CIPD (2003)</a:t>
            </a:r>
            <a:endParaRPr lang="en-GB" dirty="0"/>
          </a:p>
        </p:txBody>
      </p:sp>
      <p:pic>
        <p:nvPicPr>
          <p:cNvPr id="6" name="Picture 5"/>
          <p:cNvPicPr>
            <a:picLocks noChangeAspect="1"/>
          </p:cNvPicPr>
          <p:nvPr/>
        </p:nvPicPr>
        <p:blipFill>
          <a:blip r:embed="rId4"/>
          <a:stretch>
            <a:fillRect/>
          </a:stretch>
        </p:blipFill>
        <p:spPr>
          <a:xfrm>
            <a:off x="6073603" y="4680453"/>
            <a:ext cx="2133600" cy="2143125"/>
          </a:xfrm>
          <a:prstGeom prst="rect">
            <a:avLst/>
          </a:prstGeom>
        </p:spPr>
      </p:pic>
    </p:spTree>
    <p:extLst>
      <p:ext uri="{BB962C8B-B14F-4D97-AF65-F5344CB8AC3E}">
        <p14:creationId xmlns:p14="http://schemas.microsoft.com/office/powerpoint/2010/main" val="126459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900" dirty="0" smtClean="0">
                <a:solidFill>
                  <a:schemeClr val="accent2">
                    <a:lumMod val="75000"/>
                  </a:schemeClr>
                </a:solidFill>
              </a:rPr>
              <a:t>The link between HPW and Employee wellbeing</a:t>
            </a:r>
            <a:endParaRPr lang="en-GB" sz="4900" dirty="0">
              <a:solidFill>
                <a:schemeClr val="accent2">
                  <a:lumMod val="75000"/>
                </a:schemeClr>
              </a:solidFill>
            </a:endParaRPr>
          </a:p>
        </p:txBody>
      </p:sp>
      <p:pic>
        <p:nvPicPr>
          <p:cNvPr id="6" name="Content Placeholder 5"/>
          <p:cNvPicPr>
            <a:picLocks noGrp="1" noChangeAspect="1"/>
          </p:cNvPicPr>
          <p:nvPr>
            <p:ph idx="1"/>
          </p:nvPr>
        </p:nvPicPr>
        <p:blipFill rotWithShape="1">
          <a:blip r:embed="rId3"/>
          <a:srcRect t="5152"/>
          <a:stretch/>
        </p:blipFill>
        <p:spPr>
          <a:xfrm>
            <a:off x="2185576" y="2344616"/>
            <a:ext cx="5955322" cy="3938784"/>
          </a:xfrm>
          <a:prstGeom prst="rect">
            <a:avLst/>
          </a:prstGeom>
        </p:spPr>
      </p:pic>
    </p:spTree>
    <p:extLst>
      <p:ext uri="{BB962C8B-B14F-4D97-AF65-F5344CB8AC3E}">
        <p14:creationId xmlns:p14="http://schemas.microsoft.com/office/powerpoint/2010/main" val="1872452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867508"/>
            <a:ext cx="8596668" cy="1320800"/>
          </a:xfrm>
        </p:spPr>
        <p:txBody>
          <a:bodyPr>
            <a:noAutofit/>
          </a:bodyPr>
          <a:lstStyle/>
          <a:p>
            <a:pPr algn="ctr"/>
            <a:r>
              <a:rPr lang="en-GB" sz="4900" dirty="0" smtClean="0">
                <a:solidFill>
                  <a:schemeClr val="accent2">
                    <a:lumMod val="75000"/>
                  </a:schemeClr>
                </a:solidFill>
              </a:rPr>
              <a:t>Performance Management</a:t>
            </a:r>
            <a:endParaRPr lang="en-GB" sz="49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473923" y="2540001"/>
            <a:ext cx="9003489" cy="3555999"/>
          </a:xfrm>
          <a:prstGeom prst="rect">
            <a:avLst/>
          </a:prstGeom>
        </p:spPr>
      </p:pic>
    </p:spTree>
    <p:extLst>
      <p:ext uri="{BB962C8B-B14F-4D97-AF65-F5344CB8AC3E}">
        <p14:creationId xmlns:p14="http://schemas.microsoft.com/office/powerpoint/2010/main" val="3705767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62639"/>
            <a:ext cx="8596668" cy="1320800"/>
          </a:xfrm>
        </p:spPr>
        <p:txBody>
          <a:bodyPr>
            <a:noAutofit/>
          </a:bodyPr>
          <a:lstStyle/>
          <a:p>
            <a:pPr algn="ctr"/>
            <a:r>
              <a:rPr lang="en-GB" sz="4900" dirty="0">
                <a:solidFill>
                  <a:schemeClr val="accent2">
                    <a:lumMod val="75000"/>
                  </a:schemeClr>
                </a:solidFill>
              </a:rPr>
              <a:t>Performance Management Cycle</a:t>
            </a:r>
            <a:endParaRPr lang="en-GB" sz="4900" dirty="0"/>
          </a:p>
        </p:txBody>
      </p:sp>
      <p:pic>
        <p:nvPicPr>
          <p:cNvPr id="12" name="Content Placeholder 11"/>
          <p:cNvPicPr>
            <a:picLocks noGrp="1" noChangeAspect="1"/>
          </p:cNvPicPr>
          <p:nvPr>
            <p:ph idx="1"/>
          </p:nvPr>
        </p:nvPicPr>
        <p:blipFill>
          <a:blip r:embed="rId3"/>
          <a:stretch>
            <a:fillRect/>
          </a:stretch>
        </p:blipFill>
        <p:spPr>
          <a:xfrm>
            <a:off x="3730039" y="1897895"/>
            <a:ext cx="5283955" cy="4082115"/>
          </a:xfrm>
          <a:prstGeom prst="rect">
            <a:avLst/>
          </a:prstGeom>
        </p:spPr>
      </p:pic>
      <p:pic>
        <p:nvPicPr>
          <p:cNvPr id="16" name="Picture 15"/>
          <p:cNvPicPr>
            <a:picLocks noChangeAspect="1"/>
          </p:cNvPicPr>
          <p:nvPr/>
        </p:nvPicPr>
        <p:blipFill rotWithShape="1">
          <a:blip r:embed="rId4"/>
          <a:srcRect l="9465" r="19162"/>
          <a:stretch/>
        </p:blipFill>
        <p:spPr>
          <a:xfrm>
            <a:off x="773723" y="1453662"/>
            <a:ext cx="2696308" cy="4970583"/>
          </a:xfrm>
          <a:prstGeom prst="rect">
            <a:avLst/>
          </a:prstGeom>
        </p:spPr>
      </p:pic>
    </p:spTree>
    <p:extLst>
      <p:ext uri="{BB962C8B-B14F-4D97-AF65-F5344CB8AC3E}">
        <p14:creationId xmlns:p14="http://schemas.microsoft.com/office/powerpoint/2010/main" val="1546466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900" dirty="0" smtClean="0">
                <a:solidFill>
                  <a:schemeClr val="accent2">
                    <a:lumMod val="75000"/>
                  </a:schemeClr>
                </a:solidFill>
              </a:rPr>
              <a:t>Performance Management Activities</a:t>
            </a:r>
            <a:endParaRPr lang="en-GB" sz="49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442872" y="1563221"/>
            <a:ext cx="2492655" cy="2290640"/>
          </a:xfrm>
          <a:prstGeom prst="rect">
            <a:avLst/>
          </a:prstGeom>
        </p:spPr>
      </p:pic>
      <p:pic>
        <p:nvPicPr>
          <p:cNvPr id="5" name="Picture 4"/>
          <p:cNvPicPr>
            <a:picLocks noChangeAspect="1"/>
          </p:cNvPicPr>
          <p:nvPr/>
        </p:nvPicPr>
        <p:blipFill rotWithShape="1">
          <a:blip r:embed="rId4"/>
          <a:srcRect r="9286"/>
          <a:stretch/>
        </p:blipFill>
        <p:spPr>
          <a:xfrm>
            <a:off x="6166339" y="4461435"/>
            <a:ext cx="2977661" cy="2190017"/>
          </a:xfrm>
          <a:prstGeom prst="rect">
            <a:avLst/>
          </a:prstGeom>
        </p:spPr>
      </p:pic>
      <p:pic>
        <p:nvPicPr>
          <p:cNvPr id="6" name="Picture 5"/>
          <p:cNvPicPr>
            <a:picLocks noChangeAspect="1"/>
          </p:cNvPicPr>
          <p:nvPr/>
        </p:nvPicPr>
        <p:blipFill>
          <a:blip r:embed="rId5"/>
          <a:stretch>
            <a:fillRect/>
          </a:stretch>
        </p:blipFill>
        <p:spPr>
          <a:xfrm>
            <a:off x="3876124" y="2333402"/>
            <a:ext cx="1771650" cy="3505789"/>
          </a:xfrm>
          <a:prstGeom prst="rect">
            <a:avLst/>
          </a:prstGeom>
        </p:spPr>
      </p:pic>
    </p:spTree>
    <p:extLst>
      <p:ext uri="{BB962C8B-B14F-4D97-AF65-F5344CB8AC3E}">
        <p14:creationId xmlns:p14="http://schemas.microsoft.com/office/powerpoint/2010/main" val="1934789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900" dirty="0" smtClean="0">
                <a:solidFill>
                  <a:schemeClr val="accent2">
                    <a:lumMod val="75000"/>
                  </a:schemeClr>
                </a:solidFill>
              </a:rPr>
              <a:t>Case Studies &amp; Research</a:t>
            </a:r>
            <a:endParaRPr lang="en-GB" sz="49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2959276" y="1930400"/>
            <a:ext cx="4032784" cy="4391529"/>
          </a:xfrm>
          <a:prstGeom prst="rect">
            <a:avLst/>
          </a:prstGeom>
        </p:spPr>
      </p:pic>
    </p:spTree>
    <p:extLst>
      <p:ext uri="{BB962C8B-B14F-4D97-AF65-F5344CB8AC3E}">
        <p14:creationId xmlns:p14="http://schemas.microsoft.com/office/powerpoint/2010/main" val="152495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382" y="610827"/>
            <a:ext cx="8596668" cy="1320800"/>
          </a:xfrm>
        </p:spPr>
        <p:txBody>
          <a:bodyPr>
            <a:normAutofit/>
          </a:bodyPr>
          <a:lstStyle/>
          <a:p>
            <a:pPr algn="ctr"/>
            <a:r>
              <a:rPr lang="en-GB" sz="4900" dirty="0" smtClean="0">
                <a:solidFill>
                  <a:schemeClr val="accent2">
                    <a:lumMod val="75000"/>
                  </a:schemeClr>
                </a:solidFill>
              </a:rPr>
              <a:t>Role of the Line Manager</a:t>
            </a:r>
            <a:endParaRPr lang="en-GB" sz="49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224685" y="2365807"/>
            <a:ext cx="3140765" cy="1764711"/>
          </a:xfrm>
          <a:prstGeom prst="rect">
            <a:avLst/>
          </a:prstGeom>
        </p:spPr>
      </p:pic>
      <p:pic>
        <p:nvPicPr>
          <p:cNvPr id="5" name="Picture 4"/>
          <p:cNvPicPr>
            <a:picLocks noChangeAspect="1"/>
          </p:cNvPicPr>
          <p:nvPr/>
        </p:nvPicPr>
        <p:blipFill>
          <a:blip r:embed="rId4"/>
          <a:stretch>
            <a:fillRect/>
          </a:stretch>
        </p:blipFill>
        <p:spPr>
          <a:xfrm>
            <a:off x="4109873" y="1748264"/>
            <a:ext cx="2114550" cy="2162175"/>
          </a:xfrm>
          <a:prstGeom prst="rect">
            <a:avLst/>
          </a:prstGeom>
        </p:spPr>
      </p:pic>
      <p:pic>
        <p:nvPicPr>
          <p:cNvPr id="6" name="Picture 5"/>
          <p:cNvPicPr>
            <a:picLocks noChangeAspect="1"/>
          </p:cNvPicPr>
          <p:nvPr/>
        </p:nvPicPr>
        <p:blipFill>
          <a:blip r:embed="rId5"/>
          <a:stretch>
            <a:fillRect/>
          </a:stretch>
        </p:blipFill>
        <p:spPr>
          <a:xfrm>
            <a:off x="6761814" y="3248163"/>
            <a:ext cx="2228225" cy="2278626"/>
          </a:xfrm>
          <a:prstGeom prst="rect">
            <a:avLst/>
          </a:prstGeom>
        </p:spPr>
      </p:pic>
      <p:pic>
        <p:nvPicPr>
          <p:cNvPr id="7" name="Picture 6"/>
          <p:cNvPicPr>
            <a:picLocks noChangeAspect="1"/>
          </p:cNvPicPr>
          <p:nvPr/>
        </p:nvPicPr>
        <p:blipFill>
          <a:blip r:embed="rId6"/>
          <a:stretch>
            <a:fillRect/>
          </a:stretch>
        </p:blipFill>
        <p:spPr>
          <a:xfrm>
            <a:off x="3365450" y="4387476"/>
            <a:ext cx="2651941" cy="2010541"/>
          </a:xfrm>
          <a:prstGeom prst="rect">
            <a:avLst/>
          </a:prstGeom>
        </p:spPr>
      </p:pic>
    </p:spTree>
    <p:extLst>
      <p:ext uri="{BB962C8B-B14F-4D97-AF65-F5344CB8AC3E}">
        <p14:creationId xmlns:p14="http://schemas.microsoft.com/office/powerpoint/2010/main" val="4170492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900" dirty="0" smtClean="0">
                <a:solidFill>
                  <a:schemeClr val="accent2">
                    <a:lumMod val="75000"/>
                  </a:schemeClr>
                </a:solidFill>
              </a:rPr>
              <a:t>How do HR &amp; Line Managers work together?</a:t>
            </a:r>
            <a:endParaRPr lang="en-GB" sz="4900" dirty="0">
              <a:solidFill>
                <a:schemeClr val="accent2">
                  <a:lumMod val="75000"/>
                </a:schemeClr>
              </a:solidFill>
            </a:endParaRPr>
          </a:p>
        </p:txBody>
      </p:sp>
      <p:pic>
        <p:nvPicPr>
          <p:cNvPr id="6" name="Content Placeholder 5"/>
          <p:cNvPicPr>
            <a:picLocks noGrp="1" noChangeAspect="1"/>
          </p:cNvPicPr>
          <p:nvPr>
            <p:ph idx="1"/>
          </p:nvPr>
        </p:nvPicPr>
        <p:blipFill rotWithShape="1">
          <a:blip r:embed="rId3"/>
          <a:srcRect b="2156"/>
          <a:stretch/>
        </p:blipFill>
        <p:spPr>
          <a:xfrm>
            <a:off x="1525197" y="2160589"/>
            <a:ext cx="6901643" cy="3797760"/>
          </a:xfrm>
          <a:prstGeom prst="rect">
            <a:avLst/>
          </a:prstGeom>
        </p:spPr>
      </p:pic>
    </p:spTree>
    <p:extLst>
      <p:ext uri="{BB962C8B-B14F-4D97-AF65-F5344CB8AC3E}">
        <p14:creationId xmlns:p14="http://schemas.microsoft.com/office/powerpoint/2010/main" val="3267804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1266092"/>
            <a:ext cx="8596668" cy="1320800"/>
          </a:xfrm>
        </p:spPr>
        <p:txBody>
          <a:bodyPr>
            <a:noAutofit/>
          </a:bodyPr>
          <a:lstStyle/>
          <a:p>
            <a:pPr algn="ctr"/>
            <a:r>
              <a:rPr lang="en-GB" sz="4900" dirty="0" smtClean="0">
                <a:solidFill>
                  <a:schemeClr val="accent2">
                    <a:lumMod val="75000"/>
                  </a:schemeClr>
                </a:solidFill>
              </a:rPr>
              <a:t>Conclusion – its all about pulling in the same direction</a:t>
            </a:r>
            <a:endParaRPr lang="en-GB" sz="4900" dirty="0">
              <a:solidFill>
                <a:schemeClr val="accent2">
                  <a:lumMod val="75000"/>
                </a:schemeClr>
              </a:solidFill>
            </a:endParaRPr>
          </a:p>
        </p:txBody>
      </p:sp>
      <p:pic>
        <p:nvPicPr>
          <p:cNvPr id="4" name="Content Placeholder 3"/>
          <p:cNvPicPr>
            <a:picLocks noGrp="1" noChangeAspect="1"/>
          </p:cNvPicPr>
          <p:nvPr>
            <p:ph idx="1"/>
          </p:nvPr>
        </p:nvPicPr>
        <p:blipFill>
          <a:blip r:embed="rId3"/>
          <a:stretch>
            <a:fillRect/>
          </a:stretch>
        </p:blipFill>
        <p:spPr>
          <a:xfrm>
            <a:off x="895329" y="3113420"/>
            <a:ext cx="8160677" cy="2462983"/>
          </a:xfrm>
          <a:prstGeom prst="rect">
            <a:avLst/>
          </a:prstGeom>
        </p:spPr>
      </p:pic>
    </p:spTree>
    <p:extLst>
      <p:ext uri="{BB962C8B-B14F-4D97-AF65-F5344CB8AC3E}">
        <p14:creationId xmlns:p14="http://schemas.microsoft.com/office/powerpoint/2010/main" val="2619250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512142"/>
            <a:ext cx="8596668" cy="1320800"/>
          </a:xfrm>
        </p:spPr>
        <p:txBody>
          <a:bodyPr>
            <a:normAutofit/>
          </a:bodyPr>
          <a:lstStyle/>
          <a:p>
            <a:pPr algn="ctr"/>
            <a:r>
              <a:rPr lang="en-GB" sz="4900" dirty="0" smtClean="0">
                <a:solidFill>
                  <a:schemeClr val="accent2">
                    <a:lumMod val="75000"/>
                  </a:schemeClr>
                </a:solidFill>
              </a:rPr>
              <a:t>References/ Bibliography</a:t>
            </a:r>
            <a:endParaRPr lang="en-GB" sz="4900" dirty="0">
              <a:solidFill>
                <a:schemeClr val="accent2">
                  <a:lumMod val="75000"/>
                </a:schemeClr>
              </a:solidFill>
            </a:endParaRPr>
          </a:p>
        </p:txBody>
      </p:sp>
    </p:spTree>
    <p:extLst>
      <p:ext uri="{BB962C8B-B14F-4D97-AF65-F5344CB8AC3E}">
        <p14:creationId xmlns:p14="http://schemas.microsoft.com/office/powerpoint/2010/main" val="28659605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1148</TotalTime>
  <Words>5157</Words>
  <Application>Microsoft Office PowerPoint</Application>
  <PresentationFormat>Widescreen</PresentationFormat>
  <Paragraphs>422</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Trebuchet MS</vt:lpstr>
      <vt:lpstr>Wingdings</vt:lpstr>
      <vt:lpstr>Wingdings 3</vt:lpstr>
      <vt:lpstr>Facet</vt:lpstr>
      <vt:lpstr>Managing  &amp;  Improving Performance    Wendy Roach </vt:lpstr>
      <vt:lpstr>Understanding the Link between Individual and Organisational Performance</vt:lpstr>
      <vt:lpstr>PowerPoint Presentation</vt:lpstr>
      <vt:lpstr>PowerPoint Presentation</vt:lpstr>
      <vt:lpstr>Evidence </vt:lpstr>
      <vt:lpstr>PowerPoint Presentation</vt:lpstr>
      <vt:lpstr>PowerPoint Presentation</vt:lpstr>
      <vt:lpstr>AMO Model</vt:lpstr>
      <vt:lpstr>The link between HPW and Employee wellbeing</vt:lpstr>
      <vt:lpstr>Performance Management</vt:lpstr>
      <vt:lpstr>Performance Management Cycle</vt:lpstr>
      <vt:lpstr>Performance Management Activities</vt:lpstr>
      <vt:lpstr>Case Studies &amp; Research</vt:lpstr>
      <vt:lpstr>Role of the Line Manager</vt:lpstr>
      <vt:lpstr>How do HR &amp; Line Managers work together?</vt:lpstr>
      <vt:lpstr>Conclusion – its all about pulling in the same direction</vt:lpstr>
      <vt:lpstr>References/ 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&amp;  Improving Performance </dc:title>
  <dc:creator>Harris, Wendy</dc:creator>
  <cp:lastModifiedBy>Harris, Wendy</cp:lastModifiedBy>
  <cp:revision>104</cp:revision>
  <dcterms:created xsi:type="dcterms:W3CDTF">2020-07-27T11:19:32Z</dcterms:created>
  <dcterms:modified xsi:type="dcterms:W3CDTF">2020-08-04T12:58:07Z</dcterms:modified>
</cp:coreProperties>
</file>