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80" r:id="rId3"/>
    <p:sldId id="281" r:id="rId4"/>
    <p:sldId id="282" r:id="rId5"/>
    <p:sldId id="263" r:id="rId6"/>
    <p:sldId id="264" r:id="rId7"/>
    <p:sldId id="265" r:id="rId8"/>
    <p:sldId id="283" r:id="rId9"/>
    <p:sldId id="285" r:id="rId10"/>
    <p:sldId id="286" r:id="rId11"/>
    <p:sldId id="287" r:id="rId12"/>
    <p:sldId id="288" r:id="rId13"/>
    <p:sldId id="289" r:id="rId14"/>
    <p:sldId id="273" r:id="rId15"/>
    <p:sldId id="278" r:id="rId16"/>
    <p:sldId id="279" r:id="rId17"/>
    <p:sldId id="276" r:id="rId18"/>
    <p:sldId id="277" r:id="rId1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FAA376-63C1-447D-9718-0C7F8499A5C2}" type="doc">
      <dgm:prSet loTypeId="urn:microsoft.com/office/officeart/2005/8/layout/vList2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en-US"/>
        </a:p>
      </dgm:t>
    </dgm:pt>
    <dgm:pt modelId="{32A5A980-0C21-4B48-AEDA-036305AAB90D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1700" dirty="0">
              <a:latin typeface="Aptos" panose="020B0004020202020204"/>
              <a:ea typeface="+mn-ea"/>
              <a:cs typeface="+mn-cs"/>
            </a:rPr>
            <a:t>The number of older people in the UK is increasing. </a:t>
          </a:r>
          <a:endParaRPr lang="en-US" sz="1700" dirty="0">
            <a:latin typeface="Aptos" panose="020B0004020202020204"/>
            <a:ea typeface="+mn-ea"/>
            <a:cs typeface="+mn-cs"/>
          </a:endParaRPr>
        </a:p>
      </dgm:t>
    </dgm:pt>
    <dgm:pt modelId="{DF2C069A-64E3-484E-83C9-249983F570A0}" type="parTrans" cxnId="{D6F9A7B8-7A4B-4136-9F82-7DCF93DCE76E}">
      <dgm:prSet/>
      <dgm:spPr/>
      <dgm:t>
        <a:bodyPr/>
        <a:lstStyle/>
        <a:p>
          <a:endParaRPr lang="en-US"/>
        </a:p>
      </dgm:t>
    </dgm:pt>
    <dgm:pt modelId="{FAD39B17-7623-476D-88C6-6F785C3EE06C}" type="sibTrans" cxnId="{D6F9A7B8-7A4B-4136-9F82-7DCF93DCE76E}">
      <dgm:prSet/>
      <dgm:spPr/>
      <dgm:t>
        <a:bodyPr/>
        <a:lstStyle/>
        <a:p>
          <a:endParaRPr lang="en-US"/>
        </a:p>
      </dgm:t>
    </dgm:pt>
    <dgm:pt modelId="{52E58AB0-E9D8-4FE4-99A2-220B977C08E7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1700">
              <a:latin typeface="Aptos" panose="020B0004020202020204"/>
              <a:ea typeface="+mn-ea"/>
              <a:cs typeface="+mn-cs"/>
            </a:rPr>
            <a:t>People are living longer due to advances in healthcare. </a:t>
          </a:r>
          <a:endParaRPr lang="en-US" sz="1700">
            <a:latin typeface="Aptos" panose="020B0004020202020204"/>
            <a:ea typeface="+mn-ea"/>
            <a:cs typeface="+mn-cs"/>
          </a:endParaRPr>
        </a:p>
      </dgm:t>
    </dgm:pt>
    <dgm:pt modelId="{D1FA57A3-B521-42EB-BACC-111FD1164996}" type="parTrans" cxnId="{A011146B-ABA3-407F-90D1-D015CFE79196}">
      <dgm:prSet/>
      <dgm:spPr/>
      <dgm:t>
        <a:bodyPr/>
        <a:lstStyle/>
        <a:p>
          <a:endParaRPr lang="en-US"/>
        </a:p>
      </dgm:t>
    </dgm:pt>
    <dgm:pt modelId="{1E785DDB-AB5A-4BE7-AEF3-BEEE552D2095}" type="sibTrans" cxnId="{A011146B-ABA3-407F-90D1-D015CFE79196}">
      <dgm:prSet/>
      <dgm:spPr/>
      <dgm:t>
        <a:bodyPr/>
        <a:lstStyle/>
        <a:p>
          <a:endParaRPr lang="en-US"/>
        </a:p>
      </dgm:t>
    </dgm:pt>
    <dgm:pt modelId="{8B80AB05-D6E2-4419-889F-B5365155CE18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1700">
              <a:latin typeface="Aptos" panose="020B0004020202020204"/>
              <a:ea typeface="+mn-ea"/>
              <a:cs typeface="+mn-cs"/>
            </a:rPr>
            <a:t>Demand for health and social care services continues to rise. </a:t>
          </a:r>
          <a:endParaRPr lang="en-US" sz="1700">
            <a:latin typeface="Aptos" panose="020B0004020202020204"/>
            <a:ea typeface="+mn-ea"/>
            <a:cs typeface="+mn-cs"/>
          </a:endParaRPr>
        </a:p>
      </dgm:t>
    </dgm:pt>
    <dgm:pt modelId="{948BF0CB-8238-4DC4-9136-EBBDC7AE811C}" type="parTrans" cxnId="{DD382021-B894-41A7-9ADF-2D5940ECA158}">
      <dgm:prSet/>
      <dgm:spPr/>
      <dgm:t>
        <a:bodyPr/>
        <a:lstStyle/>
        <a:p>
          <a:endParaRPr lang="en-US"/>
        </a:p>
      </dgm:t>
    </dgm:pt>
    <dgm:pt modelId="{43B0A26B-BA82-4A9B-A9B6-1204ED7DF5F7}" type="sibTrans" cxnId="{DD382021-B894-41A7-9ADF-2D5940ECA158}">
      <dgm:prSet/>
      <dgm:spPr/>
      <dgm:t>
        <a:bodyPr/>
        <a:lstStyle/>
        <a:p>
          <a:endParaRPr lang="en-US"/>
        </a:p>
      </dgm:t>
    </dgm:pt>
    <dgm:pt modelId="{04E0F5C8-7B1A-4A4A-98D5-1A2D6B3B2701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1700" dirty="0">
              <a:latin typeface="Aptos" panose="020B0004020202020204"/>
              <a:ea typeface="+mn-ea"/>
              <a:cs typeface="+mn-cs"/>
            </a:rPr>
            <a:t>Many older people live with long-term health conditions. </a:t>
          </a:r>
          <a:endParaRPr lang="en-US" sz="1700" dirty="0">
            <a:latin typeface="Aptos" panose="020B0004020202020204"/>
            <a:ea typeface="+mn-ea"/>
            <a:cs typeface="+mn-cs"/>
          </a:endParaRPr>
        </a:p>
      </dgm:t>
    </dgm:pt>
    <dgm:pt modelId="{2D0BD50E-838A-4FD0-A803-190AEA04F7F3}" type="parTrans" cxnId="{00826843-14B2-48E4-AB79-6FF9E3D1C8D0}">
      <dgm:prSet/>
      <dgm:spPr/>
      <dgm:t>
        <a:bodyPr/>
        <a:lstStyle/>
        <a:p>
          <a:endParaRPr lang="en-US"/>
        </a:p>
      </dgm:t>
    </dgm:pt>
    <dgm:pt modelId="{15788B33-4C4D-4AE0-821C-F6C8FB3CF35D}" type="sibTrans" cxnId="{00826843-14B2-48E4-AB79-6FF9E3D1C8D0}">
      <dgm:prSet/>
      <dgm:spPr/>
      <dgm:t>
        <a:bodyPr/>
        <a:lstStyle/>
        <a:p>
          <a:endParaRPr lang="en-US"/>
        </a:p>
      </dgm:t>
    </dgm:pt>
    <dgm:pt modelId="{24BBDABA-096E-4CA4-B483-8878DA370F3F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1700">
              <a:latin typeface="Aptos" panose="020B0004020202020204"/>
              <a:ea typeface="+mn-ea"/>
              <a:cs typeface="+mn-cs"/>
            </a:rPr>
            <a:t>Supporting independence and wellbeing is becoming increasingly important. </a:t>
          </a:r>
          <a:endParaRPr lang="en-US" sz="1700">
            <a:latin typeface="Aptos" panose="020B0004020202020204"/>
            <a:ea typeface="+mn-ea"/>
            <a:cs typeface="+mn-cs"/>
          </a:endParaRPr>
        </a:p>
      </dgm:t>
    </dgm:pt>
    <dgm:pt modelId="{E7861132-DC2A-4EB8-9EC4-DA0F38CC52AC}" type="parTrans" cxnId="{6B79FABC-CDA1-4A6D-BB6B-2AE0D9378E34}">
      <dgm:prSet/>
      <dgm:spPr/>
      <dgm:t>
        <a:bodyPr/>
        <a:lstStyle/>
        <a:p>
          <a:endParaRPr lang="en-US"/>
        </a:p>
      </dgm:t>
    </dgm:pt>
    <dgm:pt modelId="{0F8BF92C-356A-40AA-9518-05BB038F40A5}" type="sibTrans" cxnId="{6B79FABC-CDA1-4A6D-BB6B-2AE0D9378E34}">
      <dgm:prSet/>
      <dgm:spPr/>
      <dgm:t>
        <a:bodyPr/>
        <a:lstStyle/>
        <a:p>
          <a:endParaRPr lang="en-US"/>
        </a:p>
      </dgm:t>
    </dgm:pt>
    <dgm:pt modelId="{00FE683F-9A54-4CDA-868A-57674DD106DE}">
      <dgm:prSet custT="1"/>
      <dgm:spPr/>
      <dgm:t>
        <a:bodyPr/>
        <a:lstStyle/>
        <a:p>
          <a:pPr algn="l">
            <a:lnSpc>
              <a:spcPct val="90000"/>
            </a:lnSpc>
          </a:pPr>
          <a:r>
            <a:rPr lang="en-GB" sz="1400" b="1">
              <a:latin typeface="Aptos"/>
              <a:ea typeface="+mn-ea"/>
              <a:cs typeface="+mn-cs"/>
            </a:rPr>
            <a:t>(ONS, 2021)</a:t>
          </a:r>
          <a:endParaRPr lang="en-US" sz="1400">
            <a:latin typeface="Aptos" panose="020B0004020202020204"/>
            <a:ea typeface="+mn-ea"/>
            <a:cs typeface="+mn-cs"/>
          </a:endParaRPr>
        </a:p>
      </dgm:t>
    </dgm:pt>
    <dgm:pt modelId="{4CC4870C-BD86-4343-90D3-7C2D1AB5D16D}" type="parTrans" cxnId="{2A35E7BC-E12F-4024-B17E-5AD73415111B}">
      <dgm:prSet/>
      <dgm:spPr/>
      <dgm:t>
        <a:bodyPr/>
        <a:lstStyle/>
        <a:p>
          <a:endParaRPr lang="en-US"/>
        </a:p>
      </dgm:t>
    </dgm:pt>
    <dgm:pt modelId="{0B84FB0B-817F-41EB-A748-4F947DFE1472}" type="sibTrans" cxnId="{2A35E7BC-E12F-4024-B17E-5AD73415111B}">
      <dgm:prSet/>
      <dgm:spPr/>
      <dgm:t>
        <a:bodyPr/>
        <a:lstStyle/>
        <a:p>
          <a:endParaRPr lang="en-US"/>
        </a:p>
      </dgm:t>
    </dgm:pt>
    <dgm:pt modelId="{C9A529B0-473E-49A3-8BF2-E03F6E11347B}" type="pres">
      <dgm:prSet presAssocID="{E2FAA376-63C1-447D-9718-0C7F8499A5C2}" presName="linear" presStyleCnt="0">
        <dgm:presLayoutVars>
          <dgm:animLvl val="lvl"/>
          <dgm:resizeHandles val="exact"/>
        </dgm:presLayoutVars>
      </dgm:prSet>
      <dgm:spPr/>
    </dgm:pt>
    <dgm:pt modelId="{44A6D715-E8EA-42A8-B30E-22EB3BF7FFA1}" type="pres">
      <dgm:prSet presAssocID="{32A5A980-0C21-4B48-AEDA-036305AAB90D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50120E7-C45A-40C8-BD46-6D2C54DE5C99}" type="pres">
      <dgm:prSet presAssocID="{FAD39B17-7623-476D-88C6-6F785C3EE06C}" presName="spacer" presStyleCnt="0"/>
      <dgm:spPr/>
    </dgm:pt>
    <dgm:pt modelId="{CDFBF792-08DA-46D2-A0C9-B1CC48D4DC63}" type="pres">
      <dgm:prSet presAssocID="{52E58AB0-E9D8-4FE4-99A2-220B977C08E7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57F56720-4A13-4E74-A233-A42C77C4A580}" type="pres">
      <dgm:prSet presAssocID="{1E785DDB-AB5A-4BE7-AEF3-BEEE552D2095}" presName="spacer" presStyleCnt="0"/>
      <dgm:spPr/>
    </dgm:pt>
    <dgm:pt modelId="{808FB66D-7F63-4E7E-A504-4341E99663E9}" type="pres">
      <dgm:prSet presAssocID="{8B80AB05-D6E2-4419-889F-B5365155CE18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987F9C53-91C7-4EEE-8C5A-5C07A739D9AA}" type="pres">
      <dgm:prSet presAssocID="{43B0A26B-BA82-4A9B-A9B6-1204ED7DF5F7}" presName="spacer" presStyleCnt="0"/>
      <dgm:spPr/>
    </dgm:pt>
    <dgm:pt modelId="{83E8A4AB-E9C5-41AE-A23C-53D2EDCF0A6F}" type="pres">
      <dgm:prSet presAssocID="{04E0F5C8-7B1A-4A4A-98D5-1A2D6B3B2701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E626BD9-35A3-4CE0-8DD5-B610E581A772}" type="pres">
      <dgm:prSet presAssocID="{15788B33-4C4D-4AE0-821C-F6C8FB3CF35D}" presName="spacer" presStyleCnt="0"/>
      <dgm:spPr/>
    </dgm:pt>
    <dgm:pt modelId="{D8CF8E55-5259-48E3-98D8-74698BCD6890}" type="pres">
      <dgm:prSet presAssocID="{24BBDABA-096E-4CA4-B483-8878DA370F3F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38BC5DD3-0977-4CFF-899A-A2FABFB00DFC}" type="pres">
      <dgm:prSet presAssocID="{0F8BF92C-356A-40AA-9518-05BB038F40A5}" presName="spacer" presStyleCnt="0"/>
      <dgm:spPr/>
    </dgm:pt>
    <dgm:pt modelId="{59874872-8296-413B-AADC-0E24B2307EC3}" type="pres">
      <dgm:prSet presAssocID="{00FE683F-9A54-4CDA-868A-57674DD106DE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F981A31B-DE65-4B3E-A901-B02DDD3A2279}" type="presOf" srcId="{04E0F5C8-7B1A-4A4A-98D5-1A2D6B3B2701}" destId="{83E8A4AB-E9C5-41AE-A23C-53D2EDCF0A6F}" srcOrd="0" destOrd="0" presId="urn:microsoft.com/office/officeart/2005/8/layout/vList2"/>
    <dgm:cxn modelId="{DD382021-B894-41A7-9ADF-2D5940ECA158}" srcId="{E2FAA376-63C1-447D-9718-0C7F8499A5C2}" destId="{8B80AB05-D6E2-4419-889F-B5365155CE18}" srcOrd="2" destOrd="0" parTransId="{948BF0CB-8238-4DC4-9136-EBBDC7AE811C}" sibTransId="{43B0A26B-BA82-4A9B-A9B6-1204ED7DF5F7}"/>
    <dgm:cxn modelId="{71DCC93C-89BA-4F1B-ABCC-30677D738224}" type="presOf" srcId="{24BBDABA-096E-4CA4-B483-8878DA370F3F}" destId="{D8CF8E55-5259-48E3-98D8-74698BCD6890}" srcOrd="0" destOrd="0" presId="urn:microsoft.com/office/officeart/2005/8/layout/vList2"/>
    <dgm:cxn modelId="{00826843-14B2-48E4-AB79-6FF9E3D1C8D0}" srcId="{E2FAA376-63C1-447D-9718-0C7F8499A5C2}" destId="{04E0F5C8-7B1A-4A4A-98D5-1A2D6B3B2701}" srcOrd="3" destOrd="0" parTransId="{2D0BD50E-838A-4FD0-A803-190AEA04F7F3}" sibTransId="{15788B33-4C4D-4AE0-821C-F6C8FB3CF35D}"/>
    <dgm:cxn modelId="{A011146B-ABA3-407F-90D1-D015CFE79196}" srcId="{E2FAA376-63C1-447D-9718-0C7F8499A5C2}" destId="{52E58AB0-E9D8-4FE4-99A2-220B977C08E7}" srcOrd="1" destOrd="0" parTransId="{D1FA57A3-B521-42EB-BACC-111FD1164996}" sibTransId="{1E785DDB-AB5A-4BE7-AEF3-BEEE552D2095}"/>
    <dgm:cxn modelId="{1EC50B99-5B11-4420-BB80-407170B004A0}" type="presOf" srcId="{E2FAA376-63C1-447D-9718-0C7F8499A5C2}" destId="{C9A529B0-473E-49A3-8BF2-E03F6E11347B}" srcOrd="0" destOrd="0" presId="urn:microsoft.com/office/officeart/2005/8/layout/vList2"/>
    <dgm:cxn modelId="{9136D9A3-D98C-4BB6-A2D3-E03A61C6A2D5}" type="presOf" srcId="{00FE683F-9A54-4CDA-868A-57674DD106DE}" destId="{59874872-8296-413B-AADC-0E24B2307EC3}" srcOrd="0" destOrd="0" presId="urn:microsoft.com/office/officeart/2005/8/layout/vList2"/>
    <dgm:cxn modelId="{980D32AF-EFD9-429C-A3CE-2BA4E25209D0}" type="presOf" srcId="{52E58AB0-E9D8-4FE4-99A2-220B977C08E7}" destId="{CDFBF792-08DA-46D2-A0C9-B1CC48D4DC63}" srcOrd="0" destOrd="0" presId="urn:microsoft.com/office/officeart/2005/8/layout/vList2"/>
    <dgm:cxn modelId="{D6F9A7B8-7A4B-4136-9F82-7DCF93DCE76E}" srcId="{E2FAA376-63C1-447D-9718-0C7F8499A5C2}" destId="{32A5A980-0C21-4B48-AEDA-036305AAB90D}" srcOrd="0" destOrd="0" parTransId="{DF2C069A-64E3-484E-83C9-249983F570A0}" sibTransId="{FAD39B17-7623-476D-88C6-6F785C3EE06C}"/>
    <dgm:cxn modelId="{2A35E7BC-E12F-4024-B17E-5AD73415111B}" srcId="{E2FAA376-63C1-447D-9718-0C7F8499A5C2}" destId="{00FE683F-9A54-4CDA-868A-57674DD106DE}" srcOrd="5" destOrd="0" parTransId="{4CC4870C-BD86-4343-90D3-7C2D1AB5D16D}" sibTransId="{0B84FB0B-817F-41EB-A748-4F947DFE1472}"/>
    <dgm:cxn modelId="{6B79FABC-CDA1-4A6D-BB6B-2AE0D9378E34}" srcId="{E2FAA376-63C1-447D-9718-0C7F8499A5C2}" destId="{24BBDABA-096E-4CA4-B483-8878DA370F3F}" srcOrd="4" destOrd="0" parTransId="{E7861132-DC2A-4EB8-9EC4-DA0F38CC52AC}" sibTransId="{0F8BF92C-356A-40AA-9518-05BB038F40A5}"/>
    <dgm:cxn modelId="{3F1F4BD0-72CB-4A37-B9FD-CA80FE17D204}" type="presOf" srcId="{8B80AB05-D6E2-4419-889F-B5365155CE18}" destId="{808FB66D-7F63-4E7E-A504-4341E99663E9}" srcOrd="0" destOrd="0" presId="urn:microsoft.com/office/officeart/2005/8/layout/vList2"/>
    <dgm:cxn modelId="{609ECDE8-3E93-4D0E-96A1-97461BEAD86D}" type="presOf" srcId="{32A5A980-0C21-4B48-AEDA-036305AAB90D}" destId="{44A6D715-E8EA-42A8-B30E-22EB3BF7FFA1}" srcOrd="0" destOrd="0" presId="urn:microsoft.com/office/officeart/2005/8/layout/vList2"/>
    <dgm:cxn modelId="{FBD6658F-B578-4F45-A545-867547374E96}" type="presParOf" srcId="{C9A529B0-473E-49A3-8BF2-E03F6E11347B}" destId="{44A6D715-E8EA-42A8-B30E-22EB3BF7FFA1}" srcOrd="0" destOrd="0" presId="urn:microsoft.com/office/officeart/2005/8/layout/vList2"/>
    <dgm:cxn modelId="{1BDE7017-1839-4C93-989B-D5F90E7F058D}" type="presParOf" srcId="{C9A529B0-473E-49A3-8BF2-E03F6E11347B}" destId="{C50120E7-C45A-40C8-BD46-6D2C54DE5C99}" srcOrd="1" destOrd="0" presId="urn:microsoft.com/office/officeart/2005/8/layout/vList2"/>
    <dgm:cxn modelId="{53002EE9-8FCD-4AEF-9681-A08237399336}" type="presParOf" srcId="{C9A529B0-473E-49A3-8BF2-E03F6E11347B}" destId="{CDFBF792-08DA-46D2-A0C9-B1CC48D4DC63}" srcOrd="2" destOrd="0" presId="urn:microsoft.com/office/officeart/2005/8/layout/vList2"/>
    <dgm:cxn modelId="{BCF0EE61-F3E2-4060-9327-5769FCB8E236}" type="presParOf" srcId="{C9A529B0-473E-49A3-8BF2-E03F6E11347B}" destId="{57F56720-4A13-4E74-A233-A42C77C4A580}" srcOrd="3" destOrd="0" presId="urn:microsoft.com/office/officeart/2005/8/layout/vList2"/>
    <dgm:cxn modelId="{B7186EDC-DCFF-4CED-A6C8-1A2079E0147E}" type="presParOf" srcId="{C9A529B0-473E-49A3-8BF2-E03F6E11347B}" destId="{808FB66D-7F63-4E7E-A504-4341E99663E9}" srcOrd="4" destOrd="0" presId="urn:microsoft.com/office/officeart/2005/8/layout/vList2"/>
    <dgm:cxn modelId="{61496734-B6B6-4909-9C49-A8CEC08D4B15}" type="presParOf" srcId="{C9A529B0-473E-49A3-8BF2-E03F6E11347B}" destId="{987F9C53-91C7-4EEE-8C5A-5C07A739D9AA}" srcOrd="5" destOrd="0" presId="urn:microsoft.com/office/officeart/2005/8/layout/vList2"/>
    <dgm:cxn modelId="{7C4635CA-1ED0-43A0-A4A0-B92B5278BC76}" type="presParOf" srcId="{C9A529B0-473E-49A3-8BF2-E03F6E11347B}" destId="{83E8A4AB-E9C5-41AE-A23C-53D2EDCF0A6F}" srcOrd="6" destOrd="0" presId="urn:microsoft.com/office/officeart/2005/8/layout/vList2"/>
    <dgm:cxn modelId="{2E66C4D7-8298-4997-9611-0440EB0DF3B2}" type="presParOf" srcId="{C9A529B0-473E-49A3-8BF2-E03F6E11347B}" destId="{2E626BD9-35A3-4CE0-8DD5-B610E581A772}" srcOrd="7" destOrd="0" presId="urn:microsoft.com/office/officeart/2005/8/layout/vList2"/>
    <dgm:cxn modelId="{E5E69760-5F9B-4B9C-ABC2-5171807E34C3}" type="presParOf" srcId="{C9A529B0-473E-49A3-8BF2-E03F6E11347B}" destId="{D8CF8E55-5259-48E3-98D8-74698BCD6890}" srcOrd="8" destOrd="0" presId="urn:microsoft.com/office/officeart/2005/8/layout/vList2"/>
    <dgm:cxn modelId="{6D872605-9D16-44D4-B1DB-3D8F8D559297}" type="presParOf" srcId="{C9A529B0-473E-49A3-8BF2-E03F6E11347B}" destId="{38BC5DD3-0977-4CFF-899A-A2FABFB00DFC}" srcOrd="9" destOrd="0" presId="urn:microsoft.com/office/officeart/2005/8/layout/vList2"/>
    <dgm:cxn modelId="{83FF6488-2C78-47E2-B6E1-B9126BBAE936}" type="presParOf" srcId="{C9A529B0-473E-49A3-8BF2-E03F6E11347B}" destId="{59874872-8296-413B-AADC-0E24B2307EC3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751CD32-C6B5-47B7-B76D-78D9A739AE4C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1619EAD-D7B7-4A55-AF39-5986B2F2CD43}">
      <dgm:prSet/>
      <dgm:spPr/>
      <dgm:t>
        <a:bodyPr/>
        <a:lstStyle/>
        <a:p>
          <a:r>
            <a:rPr lang="en-GB"/>
            <a:t>Care Act 2014 – promotes wellbeing, independence and person-centred care.</a:t>
          </a:r>
          <a:endParaRPr lang="en-US"/>
        </a:p>
      </dgm:t>
    </dgm:pt>
    <dgm:pt modelId="{91F659FD-F871-4D96-8348-E182D0FBC7F9}" type="parTrans" cxnId="{53A43C80-AE33-4C4F-AE99-662B06105526}">
      <dgm:prSet/>
      <dgm:spPr/>
      <dgm:t>
        <a:bodyPr/>
        <a:lstStyle/>
        <a:p>
          <a:endParaRPr lang="en-US"/>
        </a:p>
      </dgm:t>
    </dgm:pt>
    <dgm:pt modelId="{5E56F2F5-AF13-46E2-8D25-512E884A7B8B}" type="sibTrans" cxnId="{53A43C80-AE33-4C4F-AE99-662B06105526}">
      <dgm:prSet/>
      <dgm:spPr/>
      <dgm:t>
        <a:bodyPr/>
        <a:lstStyle/>
        <a:p>
          <a:endParaRPr lang="en-US"/>
        </a:p>
      </dgm:t>
    </dgm:pt>
    <dgm:pt modelId="{1592248A-3D2D-468A-B974-340CBAECA499}">
      <dgm:prSet/>
      <dgm:spPr/>
      <dgm:t>
        <a:bodyPr/>
        <a:lstStyle/>
        <a:p>
          <a:r>
            <a:rPr lang="en-GB" dirty="0"/>
            <a:t>Equality Act 2010 – protects older people from age discrimination.</a:t>
          </a:r>
          <a:endParaRPr lang="en-US" dirty="0"/>
        </a:p>
      </dgm:t>
    </dgm:pt>
    <dgm:pt modelId="{D6868437-9D60-4A9D-A042-27339223B436}" type="parTrans" cxnId="{0CC7FB56-6691-4471-A576-73AE4A54AD05}">
      <dgm:prSet/>
      <dgm:spPr/>
      <dgm:t>
        <a:bodyPr/>
        <a:lstStyle/>
        <a:p>
          <a:endParaRPr lang="en-US"/>
        </a:p>
      </dgm:t>
    </dgm:pt>
    <dgm:pt modelId="{16C2575E-6F6C-4C0A-8B06-63B26FE452FF}" type="sibTrans" cxnId="{0CC7FB56-6691-4471-A576-73AE4A54AD05}">
      <dgm:prSet/>
      <dgm:spPr/>
      <dgm:t>
        <a:bodyPr/>
        <a:lstStyle/>
        <a:p>
          <a:endParaRPr lang="en-US"/>
        </a:p>
      </dgm:t>
    </dgm:pt>
    <dgm:pt modelId="{5BD64A74-0554-4622-AF6F-F46F50AD82F2}">
      <dgm:prSet/>
      <dgm:spPr/>
      <dgm:t>
        <a:bodyPr/>
        <a:lstStyle/>
        <a:p>
          <a:r>
            <a:rPr lang="en-GB"/>
            <a:t>NHS Long Term Plan (2019) – supports integrated and community-based care.</a:t>
          </a:r>
          <a:endParaRPr lang="en-US"/>
        </a:p>
      </dgm:t>
    </dgm:pt>
    <dgm:pt modelId="{E67B7CA7-E094-4D3E-89EA-245018D2F89D}" type="parTrans" cxnId="{5ACDC431-2017-487E-97E6-BB893F6A61EA}">
      <dgm:prSet/>
      <dgm:spPr/>
      <dgm:t>
        <a:bodyPr/>
        <a:lstStyle/>
        <a:p>
          <a:endParaRPr lang="en-US"/>
        </a:p>
      </dgm:t>
    </dgm:pt>
    <dgm:pt modelId="{8C26FCDA-F822-4F57-9D86-0EDA0ECFE356}" type="sibTrans" cxnId="{5ACDC431-2017-487E-97E6-BB893F6A61EA}">
      <dgm:prSet/>
      <dgm:spPr/>
      <dgm:t>
        <a:bodyPr/>
        <a:lstStyle/>
        <a:p>
          <a:endParaRPr lang="en-US"/>
        </a:p>
      </dgm:t>
    </dgm:pt>
    <dgm:pt modelId="{2D434F42-52F5-4EEF-924E-3428F1036A38}">
      <dgm:prSet/>
      <dgm:spPr/>
      <dgm:t>
        <a:bodyPr/>
        <a:lstStyle/>
        <a:p>
          <a:pPr rtl="0"/>
          <a:r>
            <a:rPr lang="en-GB" dirty="0"/>
            <a:t>These policies</a:t>
          </a:r>
          <a:r>
            <a:rPr lang="en-GB" dirty="0">
              <a:latin typeface="Aptos Display" panose="020F0302020204030204"/>
            </a:rPr>
            <a:t> promotes</a:t>
          </a:r>
          <a:r>
            <a:rPr lang="en-GB" dirty="0"/>
            <a:t> </a:t>
          </a:r>
          <a:r>
            <a:rPr lang="en-GB" dirty="0">
              <a:latin typeface="Aptos Display" panose="020F0302020204030204"/>
            </a:rPr>
            <a:t>rights, independence, dignity and person-centred care for </a:t>
          </a:r>
          <a:r>
            <a:rPr lang="en-GB" dirty="0"/>
            <a:t>older people</a:t>
          </a:r>
          <a:endParaRPr lang="en-US" b="0" dirty="0">
            <a:latin typeface="Aptos Display" panose="020F0302020204030204"/>
          </a:endParaRPr>
        </a:p>
      </dgm:t>
    </dgm:pt>
    <dgm:pt modelId="{67EBD872-442F-42EE-8334-3FD3CE9C7E43}" type="parTrans" cxnId="{A272E5AE-1CBC-4831-8279-2702AE6163FE}">
      <dgm:prSet/>
      <dgm:spPr/>
      <dgm:t>
        <a:bodyPr/>
        <a:lstStyle/>
        <a:p>
          <a:endParaRPr lang="en-US"/>
        </a:p>
      </dgm:t>
    </dgm:pt>
    <dgm:pt modelId="{53F0EEC0-C72A-4108-8789-CB0294D5BB2B}" type="sibTrans" cxnId="{A272E5AE-1CBC-4831-8279-2702AE6163FE}">
      <dgm:prSet/>
      <dgm:spPr/>
      <dgm:t>
        <a:bodyPr/>
        <a:lstStyle/>
        <a:p>
          <a:endParaRPr lang="en-US"/>
        </a:p>
      </dgm:t>
    </dgm:pt>
    <dgm:pt modelId="{DC852558-4846-4E3E-9EA6-E82E7EE67315}">
      <dgm:prSet phldrT="[Text]"/>
      <dgm:spPr/>
      <dgm:t>
        <a:bodyPr/>
        <a:lstStyle/>
        <a:p>
          <a:r>
            <a:rPr lang="en-GB" b="1" dirty="0">
              <a:latin typeface="Aptos Display" panose="020F0302020204030204"/>
            </a:rPr>
            <a:t>(</a:t>
          </a:r>
          <a:r>
            <a:rPr lang="en-GB" b="0" dirty="0"/>
            <a:t>Care Act 2014; Equality Act 2010; NHS England, 2019)</a:t>
          </a:r>
        </a:p>
      </dgm:t>
    </dgm:pt>
    <dgm:pt modelId="{EEE1A1FB-FDA6-4CDF-BBEA-D23F812AB34B}" type="parTrans" cxnId="{84867F37-3D01-4DBD-B9F3-17B24B958F06}">
      <dgm:prSet/>
      <dgm:spPr/>
      <dgm:t>
        <a:bodyPr/>
        <a:lstStyle/>
        <a:p>
          <a:endParaRPr lang="en-GB"/>
        </a:p>
      </dgm:t>
    </dgm:pt>
    <dgm:pt modelId="{B4F09D68-23FC-43A0-8C85-09715C86BD1C}" type="sibTrans" cxnId="{84867F37-3D01-4DBD-B9F3-17B24B958F06}">
      <dgm:prSet/>
      <dgm:spPr/>
      <dgm:t>
        <a:bodyPr/>
        <a:lstStyle/>
        <a:p>
          <a:endParaRPr lang="en-GB"/>
        </a:p>
      </dgm:t>
    </dgm:pt>
    <dgm:pt modelId="{E3DB849C-CE6F-4A90-B62F-77575F3E325F}" type="pres">
      <dgm:prSet presAssocID="{B751CD32-C6B5-47B7-B76D-78D9A739AE4C}" presName="vert0" presStyleCnt="0">
        <dgm:presLayoutVars>
          <dgm:dir/>
          <dgm:animOne val="branch"/>
          <dgm:animLvl val="lvl"/>
        </dgm:presLayoutVars>
      </dgm:prSet>
      <dgm:spPr/>
    </dgm:pt>
    <dgm:pt modelId="{34D8D1ED-46CA-4DA7-892F-3CE8BCD1980E}" type="pres">
      <dgm:prSet presAssocID="{41619EAD-D7B7-4A55-AF39-5986B2F2CD43}" presName="thickLine" presStyleLbl="alignNode1" presStyleIdx="0" presStyleCnt="5"/>
      <dgm:spPr/>
    </dgm:pt>
    <dgm:pt modelId="{CABB5A65-AC78-4590-9A3B-3A9A5125D9FB}" type="pres">
      <dgm:prSet presAssocID="{41619EAD-D7B7-4A55-AF39-5986B2F2CD43}" presName="horz1" presStyleCnt="0"/>
      <dgm:spPr/>
    </dgm:pt>
    <dgm:pt modelId="{18DFA9A6-EE02-4C56-8335-3E079B5F65FD}" type="pres">
      <dgm:prSet presAssocID="{41619EAD-D7B7-4A55-AF39-5986B2F2CD43}" presName="tx1" presStyleLbl="revTx" presStyleIdx="0" presStyleCnt="5"/>
      <dgm:spPr/>
    </dgm:pt>
    <dgm:pt modelId="{71A7783D-E565-48A5-BAD7-ECC3AB82C64C}" type="pres">
      <dgm:prSet presAssocID="{41619EAD-D7B7-4A55-AF39-5986B2F2CD43}" presName="vert1" presStyleCnt="0"/>
      <dgm:spPr/>
    </dgm:pt>
    <dgm:pt modelId="{F088B22B-04F0-4DC3-87DA-5F738E1E9A9F}" type="pres">
      <dgm:prSet presAssocID="{1592248A-3D2D-468A-B974-340CBAECA499}" presName="thickLine" presStyleLbl="alignNode1" presStyleIdx="1" presStyleCnt="5"/>
      <dgm:spPr/>
    </dgm:pt>
    <dgm:pt modelId="{77C34909-20EC-4AF6-950E-24C3564C41AD}" type="pres">
      <dgm:prSet presAssocID="{1592248A-3D2D-468A-B974-340CBAECA499}" presName="horz1" presStyleCnt="0"/>
      <dgm:spPr/>
    </dgm:pt>
    <dgm:pt modelId="{D4BF1EBF-714A-4187-8E5C-DD0A4614A152}" type="pres">
      <dgm:prSet presAssocID="{1592248A-3D2D-468A-B974-340CBAECA499}" presName="tx1" presStyleLbl="revTx" presStyleIdx="1" presStyleCnt="5"/>
      <dgm:spPr/>
    </dgm:pt>
    <dgm:pt modelId="{B59412C2-3025-45DB-B82C-F296F0834007}" type="pres">
      <dgm:prSet presAssocID="{1592248A-3D2D-468A-B974-340CBAECA499}" presName="vert1" presStyleCnt="0"/>
      <dgm:spPr/>
    </dgm:pt>
    <dgm:pt modelId="{F4793752-2B5B-4114-868B-BEF39A2D9DD7}" type="pres">
      <dgm:prSet presAssocID="{5BD64A74-0554-4622-AF6F-F46F50AD82F2}" presName="thickLine" presStyleLbl="alignNode1" presStyleIdx="2" presStyleCnt="5"/>
      <dgm:spPr/>
    </dgm:pt>
    <dgm:pt modelId="{698077CD-CE1E-4A94-B7EC-55B3A37260E3}" type="pres">
      <dgm:prSet presAssocID="{5BD64A74-0554-4622-AF6F-F46F50AD82F2}" presName="horz1" presStyleCnt="0"/>
      <dgm:spPr/>
    </dgm:pt>
    <dgm:pt modelId="{59228D3B-8E1F-46C1-B02C-6113AA6641DF}" type="pres">
      <dgm:prSet presAssocID="{5BD64A74-0554-4622-AF6F-F46F50AD82F2}" presName="tx1" presStyleLbl="revTx" presStyleIdx="2" presStyleCnt="5"/>
      <dgm:spPr/>
    </dgm:pt>
    <dgm:pt modelId="{E04D2D45-6509-4FBE-BC4A-BC3EB94326F7}" type="pres">
      <dgm:prSet presAssocID="{5BD64A74-0554-4622-AF6F-F46F50AD82F2}" presName="vert1" presStyleCnt="0"/>
      <dgm:spPr/>
    </dgm:pt>
    <dgm:pt modelId="{D4FCC970-57A9-4718-96B8-892B32361449}" type="pres">
      <dgm:prSet presAssocID="{2D434F42-52F5-4EEF-924E-3428F1036A38}" presName="thickLine" presStyleLbl="alignNode1" presStyleIdx="3" presStyleCnt="5"/>
      <dgm:spPr/>
    </dgm:pt>
    <dgm:pt modelId="{D2CE34AB-50DC-448D-A28F-DE699D1A87C5}" type="pres">
      <dgm:prSet presAssocID="{2D434F42-52F5-4EEF-924E-3428F1036A38}" presName="horz1" presStyleCnt="0"/>
      <dgm:spPr/>
    </dgm:pt>
    <dgm:pt modelId="{3018A489-BAE5-4DB4-B251-DC4657262139}" type="pres">
      <dgm:prSet presAssocID="{2D434F42-52F5-4EEF-924E-3428F1036A38}" presName="tx1" presStyleLbl="revTx" presStyleIdx="3" presStyleCnt="5"/>
      <dgm:spPr/>
    </dgm:pt>
    <dgm:pt modelId="{2477F4A5-B0CD-4932-8DC9-121E800BF8F6}" type="pres">
      <dgm:prSet presAssocID="{2D434F42-52F5-4EEF-924E-3428F1036A38}" presName="vert1" presStyleCnt="0"/>
      <dgm:spPr/>
    </dgm:pt>
    <dgm:pt modelId="{ADC34A08-D0E6-4431-86C0-71281CD55783}" type="pres">
      <dgm:prSet presAssocID="{DC852558-4846-4E3E-9EA6-E82E7EE67315}" presName="thickLine" presStyleLbl="alignNode1" presStyleIdx="4" presStyleCnt="5"/>
      <dgm:spPr/>
    </dgm:pt>
    <dgm:pt modelId="{AAC1D972-6CD4-40F6-8BD5-AC63E5C2B2BE}" type="pres">
      <dgm:prSet presAssocID="{DC852558-4846-4E3E-9EA6-E82E7EE67315}" presName="horz1" presStyleCnt="0"/>
      <dgm:spPr/>
    </dgm:pt>
    <dgm:pt modelId="{7FC03129-20B4-40DA-9676-213D2B97B05F}" type="pres">
      <dgm:prSet presAssocID="{DC852558-4846-4E3E-9EA6-E82E7EE67315}" presName="tx1" presStyleLbl="revTx" presStyleIdx="4" presStyleCnt="5"/>
      <dgm:spPr/>
    </dgm:pt>
    <dgm:pt modelId="{9329AA0B-3A38-46B7-9755-08177F1DD514}" type="pres">
      <dgm:prSet presAssocID="{DC852558-4846-4E3E-9EA6-E82E7EE67315}" presName="vert1" presStyleCnt="0"/>
      <dgm:spPr/>
    </dgm:pt>
  </dgm:ptLst>
  <dgm:cxnLst>
    <dgm:cxn modelId="{5ACDC431-2017-487E-97E6-BB893F6A61EA}" srcId="{B751CD32-C6B5-47B7-B76D-78D9A739AE4C}" destId="{5BD64A74-0554-4622-AF6F-F46F50AD82F2}" srcOrd="2" destOrd="0" parTransId="{E67B7CA7-E094-4D3E-89EA-245018D2F89D}" sibTransId="{8C26FCDA-F822-4F57-9D86-0EDA0ECFE356}"/>
    <dgm:cxn modelId="{84867F37-3D01-4DBD-B9F3-17B24B958F06}" srcId="{B751CD32-C6B5-47B7-B76D-78D9A739AE4C}" destId="{DC852558-4846-4E3E-9EA6-E82E7EE67315}" srcOrd="4" destOrd="0" parTransId="{EEE1A1FB-FDA6-4CDF-BBEA-D23F812AB34B}" sibTransId="{B4F09D68-23FC-43A0-8C85-09715C86BD1C}"/>
    <dgm:cxn modelId="{2CED4542-D5F6-48A4-9A00-45597C405D97}" type="presOf" srcId="{41619EAD-D7B7-4A55-AF39-5986B2F2CD43}" destId="{18DFA9A6-EE02-4C56-8335-3E079B5F65FD}" srcOrd="0" destOrd="0" presId="urn:microsoft.com/office/officeart/2008/layout/LinedList"/>
    <dgm:cxn modelId="{3BF5F544-5093-48FB-BF01-26F1FB9370E1}" type="presOf" srcId="{B751CD32-C6B5-47B7-B76D-78D9A739AE4C}" destId="{E3DB849C-CE6F-4A90-B62F-77575F3E325F}" srcOrd="0" destOrd="0" presId="urn:microsoft.com/office/officeart/2008/layout/LinedList"/>
    <dgm:cxn modelId="{0CC7FB56-6691-4471-A576-73AE4A54AD05}" srcId="{B751CD32-C6B5-47B7-B76D-78D9A739AE4C}" destId="{1592248A-3D2D-468A-B974-340CBAECA499}" srcOrd="1" destOrd="0" parTransId="{D6868437-9D60-4A9D-A042-27339223B436}" sibTransId="{16C2575E-6F6C-4C0A-8B06-63B26FE452FF}"/>
    <dgm:cxn modelId="{53A43C80-AE33-4C4F-AE99-662B06105526}" srcId="{B751CD32-C6B5-47B7-B76D-78D9A739AE4C}" destId="{41619EAD-D7B7-4A55-AF39-5986B2F2CD43}" srcOrd="0" destOrd="0" parTransId="{91F659FD-F871-4D96-8348-E182D0FBC7F9}" sibTransId="{5E56F2F5-AF13-46E2-8D25-512E884A7B8B}"/>
    <dgm:cxn modelId="{13560586-7AC8-4870-A43A-3CE68C5F82E3}" type="presOf" srcId="{2D434F42-52F5-4EEF-924E-3428F1036A38}" destId="{3018A489-BAE5-4DB4-B251-DC4657262139}" srcOrd="0" destOrd="0" presId="urn:microsoft.com/office/officeart/2008/layout/LinedList"/>
    <dgm:cxn modelId="{A272E5AE-1CBC-4831-8279-2702AE6163FE}" srcId="{B751CD32-C6B5-47B7-B76D-78D9A739AE4C}" destId="{2D434F42-52F5-4EEF-924E-3428F1036A38}" srcOrd="3" destOrd="0" parTransId="{67EBD872-442F-42EE-8334-3FD3CE9C7E43}" sibTransId="{53F0EEC0-C72A-4108-8789-CB0294D5BB2B}"/>
    <dgm:cxn modelId="{91AF6DCA-92DA-40A4-9BFC-BC4203DADEBF}" type="presOf" srcId="{5BD64A74-0554-4622-AF6F-F46F50AD82F2}" destId="{59228D3B-8E1F-46C1-B02C-6113AA6641DF}" srcOrd="0" destOrd="0" presId="urn:microsoft.com/office/officeart/2008/layout/LinedList"/>
    <dgm:cxn modelId="{E381ECD4-9F00-4DE9-928F-836F8E9711B2}" type="presOf" srcId="{DC852558-4846-4E3E-9EA6-E82E7EE67315}" destId="{7FC03129-20B4-40DA-9676-213D2B97B05F}" srcOrd="0" destOrd="0" presId="urn:microsoft.com/office/officeart/2008/layout/LinedList"/>
    <dgm:cxn modelId="{F500DBEF-56A9-44A5-BFFC-31DD46CD38F8}" type="presOf" srcId="{1592248A-3D2D-468A-B974-340CBAECA499}" destId="{D4BF1EBF-714A-4187-8E5C-DD0A4614A152}" srcOrd="0" destOrd="0" presId="urn:microsoft.com/office/officeart/2008/layout/LinedList"/>
    <dgm:cxn modelId="{C4A3C609-875A-41A3-874D-B3E808F052FD}" type="presParOf" srcId="{E3DB849C-CE6F-4A90-B62F-77575F3E325F}" destId="{34D8D1ED-46CA-4DA7-892F-3CE8BCD1980E}" srcOrd="0" destOrd="0" presId="urn:microsoft.com/office/officeart/2008/layout/LinedList"/>
    <dgm:cxn modelId="{C3BB8E23-0DDE-402C-8614-8A3BC79B2AAE}" type="presParOf" srcId="{E3DB849C-CE6F-4A90-B62F-77575F3E325F}" destId="{CABB5A65-AC78-4590-9A3B-3A9A5125D9FB}" srcOrd="1" destOrd="0" presId="urn:microsoft.com/office/officeart/2008/layout/LinedList"/>
    <dgm:cxn modelId="{8D09AC71-1751-4066-8634-D123563CCEA4}" type="presParOf" srcId="{CABB5A65-AC78-4590-9A3B-3A9A5125D9FB}" destId="{18DFA9A6-EE02-4C56-8335-3E079B5F65FD}" srcOrd="0" destOrd="0" presId="urn:microsoft.com/office/officeart/2008/layout/LinedList"/>
    <dgm:cxn modelId="{B04D6795-8BFB-42CB-A93B-1EB6F2945FEA}" type="presParOf" srcId="{CABB5A65-AC78-4590-9A3B-3A9A5125D9FB}" destId="{71A7783D-E565-48A5-BAD7-ECC3AB82C64C}" srcOrd="1" destOrd="0" presId="urn:microsoft.com/office/officeart/2008/layout/LinedList"/>
    <dgm:cxn modelId="{01EBE0C4-AED3-4567-8ECE-3C84F4C7FD9C}" type="presParOf" srcId="{E3DB849C-CE6F-4A90-B62F-77575F3E325F}" destId="{F088B22B-04F0-4DC3-87DA-5F738E1E9A9F}" srcOrd="2" destOrd="0" presId="urn:microsoft.com/office/officeart/2008/layout/LinedList"/>
    <dgm:cxn modelId="{69B779E0-B03E-4EE2-A945-664C272E33E2}" type="presParOf" srcId="{E3DB849C-CE6F-4A90-B62F-77575F3E325F}" destId="{77C34909-20EC-4AF6-950E-24C3564C41AD}" srcOrd="3" destOrd="0" presId="urn:microsoft.com/office/officeart/2008/layout/LinedList"/>
    <dgm:cxn modelId="{077E7823-C28C-469C-9FA2-78B56A378CDF}" type="presParOf" srcId="{77C34909-20EC-4AF6-950E-24C3564C41AD}" destId="{D4BF1EBF-714A-4187-8E5C-DD0A4614A152}" srcOrd="0" destOrd="0" presId="urn:microsoft.com/office/officeart/2008/layout/LinedList"/>
    <dgm:cxn modelId="{26A55E78-B279-4D3B-9500-9C9BD9051D18}" type="presParOf" srcId="{77C34909-20EC-4AF6-950E-24C3564C41AD}" destId="{B59412C2-3025-45DB-B82C-F296F0834007}" srcOrd="1" destOrd="0" presId="urn:microsoft.com/office/officeart/2008/layout/LinedList"/>
    <dgm:cxn modelId="{BE929723-39DE-4CCB-94EE-57F1B2B40F33}" type="presParOf" srcId="{E3DB849C-CE6F-4A90-B62F-77575F3E325F}" destId="{F4793752-2B5B-4114-868B-BEF39A2D9DD7}" srcOrd="4" destOrd="0" presId="urn:microsoft.com/office/officeart/2008/layout/LinedList"/>
    <dgm:cxn modelId="{AC265D6B-58D7-44CE-8773-E9BA45931D33}" type="presParOf" srcId="{E3DB849C-CE6F-4A90-B62F-77575F3E325F}" destId="{698077CD-CE1E-4A94-B7EC-55B3A37260E3}" srcOrd="5" destOrd="0" presId="urn:microsoft.com/office/officeart/2008/layout/LinedList"/>
    <dgm:cxn modelId="{BBFE3937-790A-4B4E-A7E6-5C6802D14BF0}" type="presParOf" srcId="{698077CD-CE1E-4A94-B7EC-55B3A37260E3}" destId="{59228D3B-8E1F-46C1-B02C-6113AA6641DF}" srcOrd="0" destOrd="0" presId="urn:microsoft.com/office/officeart/2008/layout/LinedList"/>
    <dgm:cxn modelId="{87B20CA8-DD4D-4629-B8B7-6F21C8FF6273}" type="presParOf" srcId="{698077CD-CE1E-4A94-B7EC-55B3A37260E3}" destId="{E04D2D45-6509-4FBE-BC4A-BC3EB94326F7}" srcOrd="1" destOrd="0" presId="urn:microsoft.com/office/officeart/2008/layout/LinedList"/>
    <dgm:cxn modelId="{2F332A84-D945-4800-BDC6-2698A03DC6DA}" type="presParOf" srcId="{E3DB849C-CE6F-4A90-B62F-77575F3E325F}" destId="{D4FCC970-57A9-4718-96B8-892B32361449}" srcOrd="6" destOrd="0" presId="urn:microsoft.com/office/officeart/2008/layout/LinedList"/>
    <dgm:cxn modelId="{0943BA96-89E3-42AA-8767-1BF1ECFAF437}" type="presParOf" srcId="{E3DB849C-CE6F-4A90-B62F-77575F3E325F}" destId="{D2CE34AB-50DC-448D-A28F-DE699D1A87C5}" srcOrd="7" destOrd="0" presId="urn:microsoft.com/office/officeart/2008/layout/LinedList"/>
    <dgm:cxn modelId="{3DFC6BD8-5091-482E-BBC7-37EC8AF6B88A}" type="presParOf" srcId="{D2CE34AB-50DC-448D-A28F-DE699D1A87C5}" destId="{3018A489-BAE5-4DB4-B251-DC4657262139}" srcOrd="0" destOrd="0" presId="urn:microsoft.com/office/officeart/2008/layout/LinedList"/>
    <dgm:cxn modelId="{1466DF40-F0AA-441A-9C89-583AEE64046E}" type="presParOf" srcId="{D2CE34AB-50DC-448D-A28F-DE699D1A87C5}" destId="{2477F4A5-B0CD-4932-8DC9-121E800BF8F6}" srcOrd="1" destOrd="0" presId="urn:microsoft.com/office/officeart/2008/layout/LinedList"/>
    <dgm:cxn modelId="{A70225A8-DCF3-460A-84BC-194860139011}" type="presParOf" srcId="{E3DB849C-CE6F-4A90-B62F-77575F3E325F}" destId="{ADC34A08-D0E6-4431-86C0-71281CD55783}" srcOrd="8" destOrd="0" presId="urn:microsoft.com/office/officeart/2008/layout/LinedList"/>
    <dgm:cxn modelId="{11F58A62-9DBE-4CC4-89E8-E9752D56699E}" type="presParOf" srcId="{E3DB849C-CE6F-4A90-B62F-77575F3E325F}" destId="{AAC1D972-6CD4-40F6-8BD5-AC63E5C2B2BE}" srcOrd="9" destOrd="0" presId="urn:microsoft.com/office/officeart/2008/layout/LinedList"/>
    <dgm:cxn modelId="{42F375EF-EACD-473D-9C7E-043EBB95ABF3}" type="presParOf" srcId="{AAC1D972-6CD4-40F6-8BD5-AC63E5C2B2BE}" destId="{7FC03129-20B4-40DA-9676-213D2B97B05F}" srcOrd="0" destOrd="0" presId="urn:microsoft.com/office/officeart/2008/layout/LinedList"/>
    <dgm:cxn modelId="{F4D548EC-1BB8-49ED-8C1A-4828FCA30637}" type="presParOf" srcId="{AAC1D972-6CD4-40F6-8BD5-AC63E5C2B2BE}" destId="{9329AA0B-3A38-46B7-9755-08177F1DD51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A6D715-E8EA-42A8-B30E-22EB3BF7FFA1}">
      <dsp:nvSpPr>
        <dsp:cNvPr id="0" name=""/>
        <dsp:cNvSpPr/>
      </dsp:nvSpPr>
      <dsp:spPr>
        <a:xfrm>
          <a:off x="0" y="27936"/>
          <a:ext cx="5791199" cy="71867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ptos" panose="020B0004020202020204"/>
              <a:ea typeface="+mn-ea"/>
              <a:cs typeface="+mn-cs"/>
            </a:rPr>
            <a:t>The number of older people in the UK is increasing. </a:t>
          </a:r>
          <a:endParaRPr lang="en-US" sz="1800" kern="1200" dirty="0">
            <a:latin typeface="Aptos" panose="020B0004020202020204"/>
            <a:ea typeface="+mn-ea"/>
            <a:cs typeface="+mn-cs"/>
          </a:endParaRPr>
        </a:p>
      </dsp:txBody>
      <dsp:txXfrm>
        <a:off x="35083" y="63019"/>
        <a:ext cx="5721033" cy="648506"/>
      </dsp:txXfrm>
    </dsp:sp>
    <dsp:sp modelId="{CDFBF792-08DA-46D2-A0C9-B1CC48D4DC63}">
      <dsp:nvSpPr>
        <dsp:cNvPr id="0" name=""/>
        <dsp:cNvSpPr/>
      </dsp:nvSpPr>
      <dsp:spPr>
        <a:xfrm>
          <a:off x="0" y="798449"/>
          <a:ext cx="5791199" cy="71867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Aptos" panose="020B0004020202020204"/>
              <a:ea typeface="+mn-ea"/>
              <a:cs typeface="+mn-cs"/>
            </a:rPr>
            <a:t>People are living longer due to advances in healthcare. </a:t>
          </a:r>
          <a:endParaRPr lang="en-US" sz="1800" kern="1200">
            <a:latin typeface="Aptos" panose="020B0004020202020204"/>
            <a:ea typeface="+mn-ea"/>
            <a:cs typeface="+mn-cs"/>
          </a:endParaRPr>
        </a:p>
      </dsp:txBody>
      <dsp:txXfrm>
        <a:off x="35083" y="833532"/>
        <a:ext cx="5721033" cy="648506"/>
      </dsp:txXfrm>
    </dsp:sp>
    <dsp:sp modelId="{808FB66D-7F63-4E7E-A504-4341E99663E9}">
      <dsp:nvSpPr>
        <dsp:cNvPr id="0" name=""/>
        <dsp:cNvSpPr/>
      </dsp:nvSpPr>
      <dsp:spPr>
        <a:xfrm>
          <a:off x="0" y="1568962"/>
          <a:ext cx="5791199" cy="71867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Aptos" panose="020B0004020202020204"/>
              <a:ea typeface="+mn-ea"/>
              <a:cs typeface="+mn-cs"/>
            </a:rPr>
            <a:t>Demand for health and social care services continues to rise. </a:t>
          </a:r>
          <a:endParaRPr lang="en-US" sz="1800" kern="1200">
            <a:latin typeface="Aptos" panose="020B0004020202020204"/>
            <a:ea typeface="+mn-ea"/>
            <a:cs typeface="+mn-cs"/>
          </a:endParaRPr>
        </a:p>
      </dsp:txBody>
      <dsp:txXfrm>
        <a:off x="35083" y="1604045"/>
        <a:ext cx="5721033" cy="648506"/>
      </dsp:txXfrm>
    </dsp:sp>
    <dsp:sp modelId="{83E8A4AB-E9C5-41AE-A23C-53D2EDCF0A6F}">
      <dsp:nvSpPr>
        <dsp:cNvPr id="0" name=""/>
        <dsp:cNvSpPr/>
      </dsp:nvSpPr>
      <dsp:spPr>
        <a:xfrm>
          <a:off x="0" y="2339474"/>
          <a:ext cx="5791199" cy="71867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ptos" panose="020B0004020202020204"/>
              <a:ea typeface="+mn-ea"/>
              <a:cs typeface="+mn-cs"/>
            </a:rPr>
            <a:t>Many older people live with long-term health conditions. </a:t>
          </a:r>
          <a:endParaRPr lang="en-US" sz="1800" kern="1200" dirty="0">
            <a:latin typeface="Aptos" panose="020B0004020202020204"/>
            <a:ea typeface="+mn-ea"/>
            <a:cs typeface="+mn-cs"/>
          </a:endParaRPr>
        </a:p>
      </dsp:txBody>
      <dsp:txXfrm>
        <a:off x="35083" y="2374557"/>
        <a:ext cx="5721033" cy="648506"/>
      </dsp:txXfrm>
    </dsp:sp>
    <dsp:sp modelId="{D8CF8E55-5259-48E3-98D8-74698BCD6890}">
      <dsp:nvSpPr>
        <dsp:cNvPr id="0" name=""/>
        <dsp:cNvSpPr/>
      </dsp:nvSpPr>
      <dsp:spPr>
        <a:xfrm>
          <a:off x="0" y="3109987"/>
          <a:ext cx="5791199" cy="71867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Aptos" panose="020B0004020202020204"/>
              <a:ea typeface="+mn-ea"/>
              <a:cs typeface="+mn-cs"/>
            </a:rPr>
            <a:t>Supporting independence and wellbeing is becoming increasingly important. </a:t>
          </a:r>
          <a:endParaRPr lang="en-US" sz="1800" kern="1200">
            <a:latin typeface="Aptos" panose="020B0004020202020204"/>
            <a:ea typeface="+mn-ea"/>
            <a:cs typeface="+mn-cs"/>
          </a:endParaRPr>
        </a:p>
      </dsp:txBody>
      <dsp:txXfrm>
        <a:off x="35083" y="3145070"/>
        <a:ext cx="5721033" cy="648506"/>
      </dsp:txXfrm>
    </dsp:sp>
    <dsp:sp modelId="{59874872-8296-413B-AADC-0E24B2307EC3}">
      <dsp:nvSpPr>
        <dsp:cNvPr id="0" name=""/>
        <dsp:cNvSpPr/>
      </dsp:nvSpPr>
      <dsp:spPr>
        <a:xfrm>
          <a:off x="0" y="3880499"/>
          <a:ext cx="5791199" cy="71867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>
              <a:latin typeface="Aptos"/>
              <a:ea typeface="+mn-ea"/>
              <a:cs typeface="+mn-cs"/>
            </a:rPr>
            <a:t>(ONS, 2021)</a:t>
          </a:r>
          <a:endParaRPr lang="en-US" sz="1400" kern="1200">
            <a:latin typeface="Aptos" panose="020B0004020202020204"/>
            <a:ea typeface="+mn-ea"/>
            <a:cs typeface="+mn-cs"/>
          </a:endParaRPr>
        </a:p>
      </dsp:txBody>
      <dsp:txXfrm>
        <a:off x="35083" y="3915582"/>
        <a:ext cx="5721033" cy="6485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D8D1ED-46CA-4DA7-892F-3CE8BCD1980E}">
      <dsp:nvSpPr>
        <dsp:cNvPr id="0" name=""/>
        <dsp:cNvSpPr/>
      </dsp:nvSpPr>
      <dsp:spPr>
        <a:xfrm>
          <a:off x="0" y="468"/>
          <a:ext cx="574283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DFA9A6-EE02-4C56-8335-3E079B5F65FD}">
      <dsp:nvSpPr>
        <dsp:cNvPr id="0" name=""/>
        <dsp:cNvSpPr/>
      </dsp:nvSpPr>
      <dsp:spPr>
        <a:xfrm>
          <a:off x="0" y="468"/>
          <a:ext cx="5742839" cy="766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Care Act 2014 – promotes wellbeing, independence and person-centred care.</a:t>
          </a:r>
          <a:endParaRPr lang="en-US" sz="2100" kern="1200"/>
        </a:p>
      </dsp:txBody>
      <dsp:txXfrm>
        <a:off x="0" y="468"/>
        <a:ext cx="5742839" cy="766891"/>
      </dsp:txXfrm>
    </dsp:sp>
    <dsp:sp modelId="{F088B22B-04F0-4DC3-87DA-5F738E1E9A9F}">
      <dsp:nvSpPr>
        <dsp:cNvPr id="0" name=""/>
        <dsp:cNvSpPr/>
      </dsp:nvSpPr>
      <dsp:spPr>
        <a:xfrm>
          <a:off x="0" y="767359"/>
          <a:ext cx="5742839" cy="0"/>
        </a:xfrm>
        <a:prstGeom prst="line">
          <a:avLst/>
        </a:prstGeom>
        <a:solidFill>
          <a:schemeClr val="accent2">
            <a:hueOff val="1610903"/>
            <a:satOff val="-4623"/>
            <a:lumOff val="-7402"/>
            <a:alphaOff val="0"/>
          </a:schemeClr>
        </a:solidFill>
        <a:ln w="19050" cap="flat" cmpd="sng" algn="ctr">
          <a:solidFill>
            <a:schemeClr val="accent2">
              <a:hueOff val="1610903"/>
              <a:satOff val="-4623"/>
              <a:lumOff val="-74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BF1EBF-714A-4187-8E5C-DD0A4614A152}">
      <dsp:nvSpPr>
        <dsp:cNvPr id="0" name=""/>
        <dsp:cNvSpPr/>
      </dsp:nvSpPr>
      <dsp:spPr>
        <a:xfrm>
          <a:off x="0" y="767359"/>
          <a:ext cx="5742839" cy="766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Equality Act 2010 – protects older people from age discrimination.</a:t>
          </a:r>
          <a:endParaRPr lang="en-US" sz="2100" kern="1200" dirty="0"/>
        </a:p>
      </dsp:txBody>
      <dsp:txXfrm>
        <a:off x="0" y="767359"/>
        <a:ext cx="5742839" cy="766891"/>
      </dsp:txXfrm>
    </dsp:sp>
    <dsp:sp modelId="{F4793752-2B5B-4114-868B-BEF39A2D9DD7}">
      <dsp:nvSpPr>
        <dsp:cNvPr id="0" name=""/>
        <dsp:cNvSpPr/>
      </dsp:nvSpPr>
      <dsp:spPr>
        <a:xfrm>
          <a:off x="0" y="1534250"/>
          <a:ext cx="5742839" cy="0"/>
        </a:xfrm>
        <a:prstGeom prst="line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228D3B-8E1F-46C1-B02C-6113AA6641DF}">
      <dsp:nvSpPr>
        <dsp:cNvPr id="0" name=""/>
        <dsp:cNvSpPr/>
      </dsp:nvSpPr>
      <dsp:spPr>
        <a:xfrm>
          <a:off x="0" y="1534250"/>
          <a:ext cx="5742839" cy="766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NHS Long Term Plan (2019) – supports integrated and community-based care.</a:t>
          </a:r>
          <a:endParaRPr lang="en-US" sz="2100" kern="1200"/>
        </a:p>
      </dsp:txBody>
      <dsp:txXfrm>
        <a:off x="0" y="1534250"/>
        <a:ext cx="5742839" cy="766891"/>
      </dsp:txXfrm>
    </dsp:sp>
    <dsp:sp modelId="{D4FCC970-57A9-4718-96B8-892B32361449}">
      <dsp:nvSpPr>
        <dsp:cNvPr id="0" name=""/>
        <dsp:cNvSpPr/>
      </dsp:nvSpPr>
      <dsp:spPr>
        <a:xfrm>
          <a:off x="0" y="2301142"/>
          <a:ext cx="5742839" cy="0"/>
        </a:xfrm>
        <a:prstGeom prst="line">
          <a:avLst/>
        </a:prstGeom>
        <a:solidFill>
          <a:schemeClr val="accent2">
            <a:hueOff val="4832710"/>
            <a:satOff val="-13870"/>
            <a:lumOff val="-22207"/>
            <a:alphaOff val="0"/>
          </a:schemeClr>
        </a:solidFill>
        <a:ln w="19050" cap="flat" cmpd="sng" algn="ctr">
          <a:solidFill>
            <a:schemeClr val="accent2">
              <a:hueOff val="4832710"/>
              <a:satOff val="-13870"/>
              <a:lumOff val="-222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18A489-BAE5-4DB4-B251-DC4657262139}">
      <dsp:nvSpPr>
        <dsp:cNvPr id="0" name=""/>
        <dsp:cNvSpPr/>
      </dsp:nvSpPr>
      <dsp:spPr>
        <a:xfrm>
          <a:off x="0" y="2301142"/>
          <a:ext cx="5742839" cy="766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These policies</a:t>
          </a:r>
          <a:r>
            <a:rPr lang="en-GB" sz="2100" kern="1200" dirty="0">
              <a:latin typeface="Aptos Display" panose="020F0302020204030204"/>
            </a:rPr>
            <a:t> promotes</a:t>
          </a:r>
          <a:r>
            <a:rPr lang="en-GB" sz="2100" kern="1200" dirty="0"/>
            <a:t> </a:t>
          </a:r>
          <a:r>
            <a:rPr lang="en-GB" sz="2100" kern="1200" dirty="0">
              <a:latin typeface="Aptos Display" panose="020F0302020204030204"/>
            </a:rPr>
            <a:t>rights, independence, dignity and person-centred care for </a:t>
          </a:r>
          <a:r>
            <a:rPr lang="en-GB" sz="2100" kern="1200" dirty="0"/>
            <a:t>older people</a:t>
          </a:r>
          <a:endParaRPr lang="en-US" sz="2100" b="0" kern="1200" dirty="0">
            <a:latin typeface="Aptos Display" panose="020F0302020204030204"/>
          </a:endParaRPr>
        </a:p>
      </dsp:txBody>
      <dsp:txXfrm>
        <a:off x="0" y="2301142"/>
        <a:ext cx="5742839" cy="766891"/>
      </dsp:txXfrm>
    </dsp:sp>
    <dsp:sp modelId="{ADC34A08-D0E6-4431-86C0-71281CD55783}">
      <dsp:nvSpPr>
        <dsp:cNvPr id="0" name=""/>
        <dsp:cNvSpPr/>
      </dsp:nvSpPr>
      <dsp:spPr>
        <a:xfrm>
          <a:off x="0" y="3068033"/>
          <a:ext cx="5742839" cy="0"/>
        </a:xfrm>
        <a:prstGeom prst="lin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C03129-20B4-40DA-9676-213D2B97B05F}">
      <dsp:nvSpPr>
        <dsp:cNvPr id="0" name=""/>
        <dsp:cNvSpPr/>
      </dsp:nvSpPr>
      <dsp:spPr>
        <a:xfrm>
          <a:off x="0" y="3068033"/>
          <a:ext cx="5742839" cy="766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dirty="0">
              <a:latin typeface="Aptos Display" panose="020F0302020204030204"/>
            </a:rPr>
            <a:t>(</a:t>
          </a:r>
          <a:r>
            <a:rPr lang="en-GB" sz="2100" b="0" kern="1200" dirty="0"/>
            <a:t>Care Act 2014; Equality Act 2010; NHS England, 2019)</a:t>
          </a:r>
        </a:p>
      </dsp:txBody>
      <dsp:txXfrm>
        <a:off x="0" y="3068033"/>
        <a:ext cx="5742839" cy="7668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567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923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571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14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72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9619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532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933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8650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10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1580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286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1.png"/><Relationship Id="rId4" Type="http://schemas.openxmlformats.org/officeDocument/2006/relationships/diagramData" Target="../diagrams/data1.xml"/><Relationship Id="rId9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png"/><Relationship Id="rId5" Type="http://schemas.openxmlformats.org/officeDocument/2006/relationships/hyperlink" Target="https://courses.lumenlearning.com/suny-principlesmanagement/chapter/attitudes-that-affect-job-performance/" TargetMode="Externa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4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1.png"/><Relationship Id="rId5" Type="http://schemas.openxmlformats.org/officeDocument/2006/relationships/diagramLayout" Target="../diagrams/layout2.xml"/><Relationship Id="rId10" Type="http://schemas.openxmlformats.org/officeDocument/2006/relationships/hyperlink" Target="http://wwwf.imperial.ac.uk/blog/imperial-medicine/2018/04/06/universal-health-coverage-in-the-united-kingdom-past-present-and-future/" TargetMode="External"/><Relationship Id="rId4" Type="http://schemas.openxmlformats.org/officeDocument/2006/relationships/diagramData" Target="../diagrams/data2.xml"/><Relationship Id="rId9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.png"/><Relationship Id="rId5" Type="http://schemas.openxmlformats.org/officeDocument/2006/relationships/hyperlink" Target="https://www.thingswedidtoday.net/2009/02/" TargetMode="Externa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1.pn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.png"/><Relationship Id="rId5" Type="http://schemas.openxmlformats.org/officeDocument/2006/relationships/hyperlink" Target="https://clamorworld.com/covid-19-impact-on-global-implantable-remote-patient-monitoring-device-industry-research-report-2020-segmented-by-major-market-players-types-applications-and-countries-forecast-to-2026/" TargetMode="Externa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.png"/><Relationship Id="rId5" Type="http://schemas.openxmlformats.org/officeDocument/2006/relationships/hyperlink" Target="https://betterhealthwhileaging.net/5-easy-ways-to-connect-generations/depositphotos59877347s-2019-grandparents-grandchildren-beach-soccer-compressor/" TargetMode="Externa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1.png"/><Relationship Id="rId5" Type="http://schemas.openxmlformats.org/officeDocument/2006/relationships/hyperlink" Target="https://positek.net/computing-for-seniors/" TargetMode="Externa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egislation.gov.uk/ukpga/2010/15/contents" TargetMode="External"/><Relationship Id="rId3" Type="http://schemas.openxmlformats.org/officeDocument/2006/relationships/hyperlink" Target="https://doi.org/10.1093/geront/29.2.183" TargetMode="External"/><Relationship Id="rId7" Type="http://schemas.openxmlformats.org/officeDocument/2006/relationships/hyperlink" Target="https://pubmed.ncbi.nlm.nih.gov/9499552/" TargetMode="External"/><Relationship Id="rId2" Type="http://schemas.openxmlformats.org/officeDocument/2006/relationships/hyperlink" Target="https://www.ageuk.org.uk/our-impact/programmes/digital-skill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government/publications/a-plan-for-digital-health-and-social-care/a-plan-for-digital-health-and-social-care" TargetMode="External"/><Relationship Id="rId5" Type="http://schemas.openxmlformats.org/officeDocument/2006/relationships/hyperlink" Target="https://www.cqc.org.uk/publications/major-report/state-care" TargetMode="External"/><Relationship Id="rId4" Type="http://schemas.openxmlformats.org/officeDocument/2006/relationships/hyperlink" Target="https://www.legislation.gov.uk/ukpga/2014/23/contents" TargetMode="External"/><Relationship Id="rId9" Type="http://schemas.openxmlformats.org/officeDocument/2006/relationships/hyperlink" Target="https://doi.org/10.1136/bmjopen-2015-009388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ons.gov.uk/peoplepopulationandcommunity/birthsdeathsandmarriages/ageing/articles/profileoftheolderpopulationlivinginenglandandwalesin2021andchangessince2011/2023-04-03" TargetMode="External"/><Relationship Id="rId3" Type="http://schemas.openxmlformats.org/officeDocument/2006/relationships/hyperlink" Target="https://www.england.nhs.uk/publication/virtual-wards-operational-framework/" TargetMode="External"/><Relationship Id="rId7" Type="http://schemas.openxmlformats.org/officeDocument/2006/relationships/hyperlink" Target="https://www.skillsforcare.org.uk/adult-social-care-workforce-data/Workforce-intelligence/publications/national-information/The-state-of-the-adult-social-care-sector-and-workforce-in-England.aspx" TargetMode="External"/><Relationship Id="rId2" Type="http://schemas.openxmlformats.org/officeDocument/2006/relationships/hyperlink" Target="https://doi.org/10.1093/geront/1.1.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ns.gov.uk/peoplepopulationandcommunity/birthsdeathsandmarriages/ageing" TargetMode="External"/><Relationship Id="rId5" Type="http://schemas.openxmlformats.org/officeDocument/2006/relationships/hyperlink" Target="https://www.england.nhs.uk/digitaltechnology/" TargetMode="External"/><Relationship Id="rId10" Type="http://schemas.openxmlformats.org/officeDocument/2006/relationships/hyperlink" Target="https://www.who.int/news-room/fact-sheets/detail/ageing-and-health" TargetMode="External"/><Relationship Id="rId4" Type="http://schemas.openxmlformats.org/officeDocument/2006/relationships/hyperlink" Target="https://www.england.nhs.uk/long-term-plan/" TargetMode="External"/><Relationship Id="rId9" Type="http://schemas.openxmlformats.org/officeDocument/2006/relationships/hyperlink" Target="https://doi.org/10.1017/s0144686x2100049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8B9AA7C6-5E5A-498E-A6DF-A943376E0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83EAB11A-76F7-48F4-9B4F-5BFDF4BF96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300" y="2385102"/>
            <a:ext cx="574091" cy="2087796"/>
            <a:chOff x="209668" y="2857422"/>
            <a:chExt cx="463662" cy="2087796"/>
          </a:xfrm>
        </p:grpSpPr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74D4C416-D5F4-4F6F-A6F1-87A21CD4FC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423947" y="2857422"/>
              <a:ext cx="249383" cy="20877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C6AC1C30-21C6-4BF6-93EE-B211D7A85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09668" y="2857423"/>
              <a:ext cx="1" cy="208779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7" name="Rectangle 56">
            <a:extLst>
              <a:ext uri="{FF2B5EF4-FFF2-40B4-BE49-F238E27FC236}">
                <a16:creationId xmlns:a16="http://schemas.microsoft.com/office/drawing/2014/main" id="{81E140AE-0ABF-47C8-BF32-7D2F0CF2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631767"/>
            <a:ext cx="11111729" cy="575240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618" y="1239927"/>
            <a:ext cx="4008586" cy="4680583"/>
          </a:xfrm>
        </p:spPr>
        <p:txBody>
          <a:bodyPr anchor="ctr">
            <a:normAutofit/>
          </a:bodyPr>
          <a:lstStyle/>
          <a:p>
            <a:r>
              <a:rPr lang="en-GB" b="1">
                <a:ea typeface="+mj-lt"/>
                <a:cs typeface="+mj-lt"/>
              </a:rPr>
              <a:t>Evaluating the Care, Empowerment and Support Needs of Older People in the UK</a:t>
            </a:r>
            <a:endParaRPr lang="en-US" b="1"/>
          </a:p>
        </p:txBody>
      </p:sp>
      <p:sp>
        <p:nvSpPr>
          <p:cNvPr id="46" name="Subtitle 2"/>
          <p:cNvSpPr>
            <a:spLocks noGrp="1"/>
          </p:cNvSpPr>
          <p:nvPr>
            <p:ph idx="1"/>
          </p:nvPr>
        </p:nvSpPr>
        <p:spPr>
          <a:xfrm>
            <a:off x="6291923" y="1239927"/>
            <a:ext cx="4971824" cy="468058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000"/>
              <a:t>Name: Rashida Begum</a:t>
            </a:r>
          </a:p>
          <a:p>
            <a:pPr marL="0" indent="0">
              <a:buNone/>
            </a:pPr>
            <a:r>
              <a:rPr lang="en-GB" sz="2000"/>
              <a:t>Student Id: 2316439</a:t>
            </a:r>
          </a:p>
          <a:p>
            <a:pPr marL="0" indent="0">
              <a:buNone/>
            </a:pPr>
            <a:r>
              <a:rPr lang="en-GB" sz="2000"/>
              <a:t>Module: Empowering the older Person</a:t>
            </a:r>
          </a:p>
          <a:p>
            <a:pPr marL="0" indent="0">
              <a:buNone/>
            </a:pPr>
            <a:r>
              <a:rPr lang="en-GB" sz="2000"/>
              <a:t>Module Code:BMHP6027</a:t>
            </a:r>
          </a:p>
          <a:p>
            <a:pPr marL="0" indent="0">
              <a:buNone/>
            </a:pPr>
            <a:r>
              <a:rPr lang="en-GB" sz="2000"/>
              <a:t>Assignment Title: Component 1: Individual Presentation</a:t>
            </a:r>
          </a:p>
          <a:p>
            <a:pPr marL="0" indent="0">
              <a:buNone/>
            </a:pPr>
            <a:r>
              <a:rPr lang="en-GB" sz="2000"/>
              <a:t>Lecturer: Kennedy Obohwemu</a:t>
            </a:r>
          </a:p>
          <a:p>
            <a:pPr marL="0" indent="0">
              <a:buNone/>
            </a:pPr>
            <a:endParaRPr lang="en-GB" sz="2000" b="1"/>
          </a:p>
        </p:txBody>
      </p:sp>
      <p:pic>
        <p:nvPicPr>
          <p:cNvPr id="91" name="Audio 90">
            <a:hlinkClick r:id="" action="ppaction://media"/>
            <a:extLst>
              <a:ext uri="{FF2B5EF4-FFF2-40B4-BE49-F238E27FC236}">
                <a16:creationId xmlns:a16="http://schemas.microsoft.com/office/drawing/2014/main" id="{46862685-6C63-046D-9CC0-674CBE1F1B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130"/>
    </mc:Choice>
    <mc:Fallback>
      <p:transition spd="slow" advTm="231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F319CB-FD57-A969-96D3-06EC4C5FF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 b="1"/>
              <a:t>What is Ageing?</a:t>
            </a:r>
            <a:endParaRPr lang="en-US" sz="5400" b="1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DE7895-8C0A-0C6A-A4CB-0DD588BB6D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buFont typeface="Arial,Sans-Serif" panose="020B0604020202020204" pitchFamily="34" charset="0"/>
            </a:pPr>
            <a:r>
              <a:rPr lang="en-GB" sz="2000"/>
              <a:t>Ageing is a lifelong biological, psychological and social process. </a:t>
            </a:r>
            <a:endParaRPr lang="en-US" sz="2000"/>
          </a:p>
          <a:p>
            <a:pPr>
              <a:buFont typeface="Arial,Sans-Serif" panose="020B0604020202020204" pitchFamily="34" charset="0"/>
            </a:pPr>
            <a:endParaRPr lang="en-GB" sz="2000" dirty="0"/>
          </a:p>
          <a:p>
            <a:pPr>
              <a:buFont typeface="Arial,Sans-Serif" panose="020B0604020202020204" pitchFamily="34" charset="0"/>
            </a:pPr>
            <a:r>
              <a:rPr lang="en-GB" sz="2000"/>
              <a:t>The UK's older population is growing (Storey, 2023)</a:t>
            </a:r>
            <a:endParaRPr lang="en-GB" sz="2000" dirty="0"/>
          </a:p>
          <a:p>
            <a:endParaRPr lang="en-GB" sz="2000" dirty="0"/>
          </a:p>
          <a:p>
            <a:pPr>
              <a:buFont typeface="Arial,Sans-Serif" panose="020B0604020202020204" pitchFamily="34" charset="0"/>
            </a:pPr>
            <a:r>
              <a:rPr lang="en-GB" sz="2000"/>
              <a:t>Older people have diverse health, social care and empowerment needs.</a:t>
            </a:r>
            <a:endParaRPr lang="en-GB" sz="2000" dirty="0"/>
          </a:p>
          <a:p>
            <a:endParaRPr lang="en-GB" sz="2000" dirty="0"/>
          </a:p>
          <a:p>
            <a:pPr>
              <a:buFont typeface="Arial,Sans-Serif" panose="020B0604020202020204" pitchFamily="34" charset="0"/>
            </a:pPr>
            <a:r>
              <a:rPr lang="en-GB" sz="2000"/>
              <a:t>Care is influenced by theory, policy and technology.</a:t>
            </a:r>
            <a:endParaRPr lang="en-GB" sz="2000" dirty="0"/>
          </a:p>
          <a:p>
            <a:endParaRPr lang="en-GB" sz="2000" dirty="0"/>
          </a:p>
          <a:p>
            <a:pPr>
              <a:buFont typeface="Arial,Sans-Serif" panose="020B0604020202020204" pitchFamily="34" charset="0"/>
            </a:pPr>
            <a:r>
              <a:rPr lang="en-GB" sz="2000" dirty="0"/>
              <a:t>This presentation evaluates the care, empowerment and support needs of older people in the UK and </a:t>
            </a:r>
            <a:r>
              <a:rPr lang="en-GB" sz="2000"/>
              <a:t>examines current</a:t>
            </a:r>
            <a:r>
              <a:rPr lang="en-GB" sz="2000" dirty="0"/>
              <a:t> approaches to meeting these needs.</a:t>
            </a:r>
          </a:p>
        </p:txBody>
      </p:sp>
      <p:pic>
        <p:nvPicPr>
          <p:cNvPr id="43" name="Audio 42">
            <a:hlinkClick r:id="" action="ppaction://media"/>
            <a:extLst>
              <a:ext uri="{FF2B5EF4-FFF2-40B4-BE49-F238E27FC236}">
                <a16:creationId xmlns:a16="http://schemas.microsoft.com/office/drawing/2014/main" id="{DDB83534-8627-F4D9-8195-20458683CF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6256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972"/>
    </mc:Choice>
    <mc:Fallback>
      <p:transition spd="slow" advTm="64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D68740-BC39-11D7-486A-C724350C99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809" y="1150983"/>
            <a:ext cx="4514762" cy="2277292"/>
          </a:xfrm>
        </p:spPr>
        <p:txBody>
          <a:bodyPr anchor="t">
            <a:normAutofit/>
          </a:bodyPr>
          <a:lstStyle/>
          <a:p>
            <a:pPr algn="ctr"/>
            <a:r>
              <a:rPr lang="en-GB" b="1" dirty="0"/>
              <a:t>The Ageing Population in the UK</a:t>
            </a:r>
            <a:endParaRPr lang="en-US" b="1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12F22D0-7BB7-A779-5904-6735D3112A0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0952143"/>
              </p:ext>
            </p:extLst>
          </p:nvPr>
        </p:nvGraphicFramePr>
        <p:xfrm>
          <a:off x="5497286" y="1114425"/>
          <a:ext cx="5791199" cy="46271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4" name="Content Placeholder 4" descr="A group of old men sitting on a bench&#10;&#10;AI-generated content may be incorrect.">
            <a:extLst>
              <a:ext uri="{FF2B5EF4-FFF2-40B4-BE49-F238E27FC236}">
                <a16:creationId xmlns:a16="http://schemas.microsoft.com/office/drawing/2014/main" id="{B50163AE-E2ED-D9CE-EB30-762E5B51B7B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0485" y="3515066"/>
            <a:ext cx="4027715" cy="2735942"/>
          </a:xfrm>
          <a:prstGeom prst="rect">
            <a:avLst/>
          </a:prstGeom>
        </p:spPr>
      </p:pic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8BF9A728-DADD-BFB0-791F-A5ECCF6E52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356424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179"/>
    </mc:Choice>
    <mc:Fallback>
      <p:transition spd="slow" advTm="431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CEF3E1-2BDE-3D12-03F5-9AC83EFE95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6E1D93-694C-3ADA-C46B-27DB8A847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n-GB" b="1"/>
              <a:t>Care and Support Needs of Older People</a:t>
            </a:r>
            <a:endParaRPr lang="en-US" b="1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951AD09-FD5B-A9E5-9DFF-EA637DF69B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900" dirty="0">
                <a:latin typeface="Calibri"/>
                <a:ea typeface="Calibri"/>
                <a:cs typeface="Calibri"/>
              </a:rPr>
              <a:t>Physical needs: mobility, nutrition and personal care. </a:t>
            </a:r>
            <a:endParaRPr lang="en-US" sz="1900" dirty="0">
              <a:latin typeface="Calibri"/>
              <a:ea typeface="Calibri"/>
              <a:cs typeface="Calibri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900" dirty="0">
                <a:latin typeface="Calibri"/>
                <a:ea typeface="Calibri"/>
                <a:cs typeface="Calibri"/>
              </a:rPr>
              <a:t>Psychological needs: mental health, cognitive support and emotional resilience.</a:t>
            </a:r>
            <a:endParaRPr lang="en-US" sz="1900" dirty="0">
              <a:latin typeface="Calibri"/>
              <a:ea typeface="Calibri"/>
              <a:cs typeface="Calibri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900" dirty="0">
                <a:latin typeface="Calibri"/>
                <a:ea typeface="Calibri"/>
                <a:cs typeface="Calibri"/>
              </a:rPr>
              <a:t>Social needs: relationships and community participation. </a:t>
            </a:r>
            <a:endParaRPr lang="en-US" sz="1900" dirty="0">
              <a:latin typeface="Calibri"/>
              <a:ea typeface="Calibri"/>
              <a:cs typeface="Calibri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900" dirty="0">
                <a:latin typeface="Calibri"/>
                <a:ea typeface="Calibri"/>
                <a:cs typeface="Calibri"/>
              </a:rPr>
              <a:t>Emotional needs: dignity, independence, well-being, and choice.</a:t>
            </a:r>
            <a:endParaRPr lang="en-US" sz="1900" dirty="0">
              <a:latin typeface="Calibri"/>
              <a:ea typeface="Calibri"/>
              <a:cs typeface="Calibri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900" dirty="0">
                <a:latin typeface="Calibri"/>
                <a:ea typeface="Calibri"/>
                <a:cs typeface="Calibri"/>
              </a:rPr>
              <a:t>Person-centred care supports individual needs and preferences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1900" dirty="0">
                <a:latin typeface="Calibri"/>
                <a:ea typeface="Calibri"/>
                <a:cs typeface="Calibri"/>
              </a:rPr>
              <a:t>    (McKee et al., 2021; Care Act 2014).</a:t>
            </a:r>
            <a:endParaRPr lang="en-GB" sz="1900" dirty="0"/>
          </a:p>
        </p:txBody>
      </p:sp>
      <p:pic>
        <p:nvPicPr>
          <p:cNvPr id="42" name="Picture 41" descr="A person in a wheelchair with a stethoscope around her neck&#10;&#10;AI-generated content may be incorrect.">
            <a:extLst>
              <a:ext uri="{FF2B5EF4-FFF2-40B4-BE49-F238E27FC236}">
                <a16:creationId xmlns:a16="http://schemas.microsoft.com/office/drawing/2014/main" id="{824A2656-C069-16CF-A704-2A21FA7914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911532" y="2622472"/>
            <a:ext cx="5150277" cy="3437809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89C4E337-B1AF-CF39-70DB-2F65FE14E4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52042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972"/>
    </mc:Choice>
    <mc:Fallback>
      <p:transition spd="slow" advTm="52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66262B-5934-EA28-30A6-900289C5A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Theoretical Frameworks of Ageing</a:t>
            </a:r>
            <a:endParaRPr lang="en-US" sz="48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8CB941-DBB8-7074-5326-8AFECEADF6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0804" y="2614023"/>
            <a:ext cx="5379983" cy="36249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600" b="1" dirty="0"/>
              <a:t>Activity Theory</a:t>
            </a:r>
            <a:r>
              <a:rPr lang="en-US" sz="1600" dirty="0"/>
              <a:t> – Well-being is improved through continued social participation and meaningful activities.</a:t>
            </a:r>
          </a:p>
          <a:p>
            <a:r>
              <a:rPr lang="en-US" sz="1600" b="1" dirty="0"/>
              <a:t>Disengagement Theory</a:t>
            </a:r>
            <a:r>
              <a:rPr lang="en-US" sz="1600" dirty="0"/>
              <a:t> – ageing involves a gradual withdrawal from social roles and responsibilities. </a:t>
            </a:r>
          </a:p>
          <a:p>
            <a:r>
              <a:rPr lang="en-US" sz="1600" b="1" dirty="0"/>
              <a:t>Continuity Theory</a:t>
            </a:r>
            <a:r>
              <a:rPr lang="en-US" sz="1600" dirty="0"/>
              <a:t> – older adults adapt better when maintaining familiar routines, roles and relationships.</a:t>
            </a:r>
          </a:p>
          <a:p>
            <a:r>
              <a:rPr lang="en-US" sz="1600" b="1" dirty="0"/>
              <a:t>Life Course Theory</a:t>
            </a:r>
            <a:r>
              <a:rPr lang="en-US" sz="1600" dirty="0"/>
              <a:t> – </a:t>
            </a:r>
            <a:r>
              <a:rPr lang="en-GB" sz="1600" dirty="0"/>
              <a:t>experiences, opportunities and events throughout life influence ageing</a:t>
            </a:r>
            <a:r>
              <a:rPr lang="en-US" sz="1600" dirty="0"/>
              <a:t>.</a:t>
            </a:r>
          </a:p>
          <a:p>
            <a:r>
              <a:rPr lang="en-US" sz="1600" dirty="0"/>
              <a:t>These theories help explain diverse ageing experiences and support person-centered care.</a:t>
            </a:r>
          </a:p>
          <a:p>
            <a:pPr marL="0" indent="0">
              <a:buNone/>
            </a:pPr>
            <a:r>
              <a:rPr lang="en-US" sz="1600" dirty="0"/>
              <a:t>     (Havighurst, 1961; Cumming and Henry, 1961; Atchley,   1989; Elder, 1998)</a:t>
            </a:r>
          </a:p>
          <a:p>
            <a:endParaRPr lang="en-US" sz="1400" dirty="0"/>
          </a:p>
          <a:p>
            <a:endParaRPr lang="en-US" sz="1400" dirty="0"/>
          </a:p>
        </p:txBody>
      </p:sp>
      <p:pic>
        <p:nvPicPr>
          <p:cNvPr id="5" name="Content Placeholder 4" descr="Elderly Images | Free Photos, HD Backgrounds, PNGs, Vectors &amp; Mockups ...">
            <a:extLst>
              <a:ext uri="{FF2B5EF4-FFF2-40B4-BE49-F238E27FC236}">
                <a16:creationId xmlns:a16="http://schemas.microsoft.com/office/drawing/2014/main" id="{5EE17DA1-1FF5-A70F-E091-5D2F350D2B1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5911532" y="2622472"/>
            <a:ext cx="5150277" cy="343780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6FCDA552-EFB3-8A6D-64FF-C0C036AA96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42106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816"/>
    </mc:Choice>
    <mc:Fallback>
      <p:transition spd="slow" advTm="57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27E24-4C7F-868A-82B6-4ED77825B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100" b="1"/>
              <a:t>Policy and Legislation Supporting Older People</a:t>
            </a:r>
            <a:endParaRPr lang="en-US"/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5225B451-8263-6696-97B4-9388F1FEE419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500856993"/>
              </p:ext>
            </p:extLst>
          </p:nvPr>
        </p:nvGraphicFramePr>
        <p:xfrm>
          <a:off x="365490" y="2360024"/>
          <a:ext cx="5742839" cy="38353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Content Placeholder 4" descr="A group of people in scrubs and scrubs&#10;&#10;AI-generated content may be incorrect.">
            <a:extLst>
              <a:ext uri="{FF2B5EF4-FFF2-40B4-BE49-F238E27FC236}">
                <a16:creationId xmlns:a16="http://schemas.microsoft.com/office/drawing/2014/main" id="{69DD7349-414E-1269-E3CD-C99878CAC9F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6963156" y="2995454"/>
            <a:ext cx="3599688" cy="2011680"/>
          </a:xfrm>
          <a:prstGeom prst="rect">
            <a:avLst/>
          </a:prstGeom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6F35CDD8-4B40-15FC-4CD7-A26090C155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4742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613"/>
    </mc:Choice>
    <mc:Fallback>
      <p:transition spd="slow" advTm="45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955758-A863-D229-857D-B399FF9AA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Residential Care Homes</a:t>
            </a:r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FDB9EC-7B30-D89B-6384-FBFB375B32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93661" y="2599509"/>
            <a:ext cx="4530898" cy="363945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700" dirty="0"/>
              <a:t>Provide 24-hour care and support for older people. </a:t>
            </a:r>
          </a:p>
          <a:p>
            <a:r>
              <a:rPr lang="en-US" sz="1700" dirty="0"/>
              <a:t>Support personal care, safety and daily living needs. </a:t>
            </a:r>
          </a:p>
          <a:p>
            <a:r>
              <a:rPr lang="en-US" sz="1700" dirty="0"/>
              <a:t>Help reduce social isolation through organized activities. </a:t>
            </a:r>
          </a:p>
          <a:p>
            <a:r>
              <a:rPr lang="en-US" sz="1700" dirty="0"/>
              <a:t>Increasing demand due to the UK's ageing population. </a:t>
            </a:r>
          </a:p>
          <a:p>
            <a:r>
              <a:rPr lang="en-US" sz="1700" dirty="0"/>
              <a:t>Challenges include staff shortages, funding pressures and variable quality of care. </a:t>
            </a:r>
          </a:p>
          <a:p>
            <a:pPr marL="0" indent="0">
              <a:buNone/>
            </a:pPr>
            <a:r>
              <a:rPr lang="en-US" sz="1700" dirty="0"/>
              <a:t>     (CQC, 2023; Skills for Care, 2024; </a:t>
            </a:r>
            <a:r>
              <a:rPr lang="en-US" sz="1700" dirty="0" err="1"/>
              <a:t>Storey</a:t>
            </a:r>
            <a:r>
              <a:rPr lang="en-US" sz="1700" dirty="0"/>
              <a:t>, 2023)</a:t>
            </a:r>
          </a:p>
          <a:p>
            <a:endParaRPr lang="en-US" sz="1700" dirty="0"/>
          </a:p>
        </p:txBody>
      </p:sp>
      <p:pic>
        <p:nvPicPr>
          <p:cNvPr id="5" name="Content Placeholder 4" descr="Old Nursing Home Free Stock Photo - Public Domain Pictures">
            <a:extLst>
              <a:ext uri="{FF2B5EF4-FFF2-40B4-BE49-F238E27FC236}">
                <a16:creationId xmlns:a16="http://schemas.microsoft.com/office/drawing/2014/main" id="{A8CB9293-B801-6702-0370-7FAAB1661A7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5911532" y="2620716"/>
            <a:ext cx="5150277" cy="344132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09E44CC8-198D-F0DD-2A06-880EBACCAB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807249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352"/>
    </mc:Choice>
    <mc:Fallback>
      <p:transition spd="slow" advTm="44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C4B3A6-A913-66B3-2282-BCC653389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66F9E-02AD-7CAD-E658-F052BB098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948" y="147444"/>
            <a:ext cx="10066122" cy="129844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GB" sz="4000" b="1" dirty="0"/>
              <a:t>Critical Analysis of Residential </a:t>
            </a:r>
            <a:r>
              <a:rPr lang="en-GB" sz="4000" b="1"/>
              <a:t>Care Homes</a:t>
            </a:r>
            <a:endParaRPr lang="en-US" sz="4000" b="1" dirty="0" err="1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13FF1E4-EA75-F345-DC56-FDD771BA72BA}"/>
              </a:ext>
            </a:extLst>
          </p:cNvPr>
          <p:cNvSpPr txBox="1">
            <a:spLocks/>
          </p:cNvSpPr>
          <p:nvPr/>
        </p:nvSpPr>
        <p:spPr>
          <a:xfrm>
            <a:off x="889000" y="4716272"/>
            <a:ext cx="10410081" cy="21388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sz="2000" b="1">
                <a:ea typeface="+mn-lt"/>
                <a:cs typeface="+mn-lt"/>
              </a:rPr>
              <a:t>Theory Link</a:t>
            </a:r>
            <a:endParaRPr lang="en-GB" sz="200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Activity Theory suggests participation improves wellbeing. </a:t>
            </a:r>
            <a:endParaRPr lang="en-GB" sz="200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Disengagement Theory suggests some withdrawal may occur in later life. </a:t>
            </a:r>
            <a:endParaRPr lang="en-GB" sz="2000"/>
          </a:p>
          <a:p>
            <a:pPr indent="0">
              <a:buFont typeface="Arial" panose="020B0604020202020204" pitchFamily="34" charset="0"/>
              <a:buNone/>
            </a:pPr>
            <a:r>
              <a:rPr lang="en-GB" sz="2000">
                <a:ea typeface="+mn-lt"/>
                <a:cs typeface="+mn-lt"/>
              </a:rPr>
              <a:t>(Havighurst, 1961; CQC, 2023; Skills for Care, 2024)</a:t>
            </a:r>
            <a:endParaRPr lang="en-GB" sz="200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DB7D929-D5E6-3D21-58F3-D83206AAA8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9769826"/>
              </p:ext>
            </p:extLst>
          </p:nvPr>
        </p:nvGraphicFramePr>
        <p:xfrm>
          <a:off x="827314" y="1915885"/>
          <a:ext cx="10183650" cy="2719872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5091825">
                  <a:extLst>
                    <a:ext uri="{9D8B030D-6E8A-4147-A177-3AD203B41FA5}">
                      <a16:colId xmlns:a16="http://schemas.microsoft.com/office/drawing/2014/main" val="1827921480"/>
                    </a:ext>
                  </a:extLst>
                </a:gridCol>
                <a:gridCol w="5091825">
                  <a:extLst>
                    <a:ext uri="{9D8B030D-6E8A-4147-A177-3AD203B41FA5}">
                      <a16:colId xmlns:a16="http://schemas.microsoft.com/office/drawing/2014/main" val="827555396"/>
                    </a:ext>
                  </a:extLst>
                </a:gridCol>
              </a:tblGrid>
              <a:tr h="650032">
                <a:tc>
                  <a:txBody>
                    <a:bodyPr/>
                    <a:lstStyle/>
                    <a:p>
                      <a:pPr algn="ctr"/>
                      <a:r>
                        <a:rPr lang="en-GB" sz="2400" b="0"/>
                        <a:t>Strengths</a:t>
                      </a:r>
                      <a:endParaRPr lang="en-GB" sz="2400" b="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/>
                        <a:t>Challenges</a:t>
                      </a:r>
                      <a:endParaRPr lang="en-GB" sz="2400" b="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7341376"/>
                  </a:ext>
                </a:extLst>
              </a:tr>
              <a:tr h="2069840">
                <a:tc>
                  <a:txBody>
                    <a:bodyPr/>
                    <a:lstStyle/>
                    <a:p>
                      <a:pPr marL="285750" marR="0" lvl="0" indent="-285750" algn="l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2000" u="none" strike="noStrike" noProof="0">
                          <a:solidFill>
                            <a:schemeClr val="tx1"/>
                          </a:solidFill>
                        </a:rPr>
                        <a:t>24-hour support improves safety and wellbeing. </a:t>
                      </a:r>
                    </a:p>
                    <a:p>
                      <a:pPr marL="285750" marR="0" lvl="0" indent="-285750" algn="l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2000" u="none" strike="noStrike" noProof="0">
                          <a:solidFill>
                            <a:schemeClr val="tx1"/>
                          </a:solidFill>
                        </a:rPr>
                        <a:t>Social activities can reduce loneliness. </a:t>
                      </a:r>
                    </a:p>
                    <a:p>
                      <a:pPr marL="285750" marR="0" lvl="0" indent="-285750" algn="l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2000" u="none" strike="noStrike" noProof="0">
                          <a:solidFill>
                            <a:schemeClr val="tx1"/>
                          </a:solidFill>
                        </a:rPr>
                        <a:t>Access to trained care staff and healthcare services. </a:t>
                      </a:r>
                      <a:endParaRPr lang="en-GB" sz="2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2000" u="none" strike="noStrike" noProof="0">
                          <a:solidFill>
                            <a:schemeClr val="tx1"/>
                          </a:solidFill>
                        </a:rPr>
                        <a:t>Workforce shortages affect quality of care. </a:t>
                      </a:r>
                    </a:p>
                    <a:p>
                      <a:pPr marL="285750" marR="0" lvl="0" indent="-285750" algn="l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2000" u="none" strike="noStrike" noProof="0">
                          <a:solidFill>
                            <a:schemeClr val="tx1"/>
                          </a:solidFill>
                        </a:rPr>
                        <a:t>High costs can limit access. </a:t>
                      </a:r>
                    </a:p>
                    <a:p>
                      <a:pPr marL="285750" marR="0" lvl="0" indent="-285750" algn="l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2000" u="none" strike="noStrike" noProof="0">
                          <a:solidFill>
                            <a:schemeClr val="tx1"/>
                          </a:solidFill>
                        </a:rPr>
                        <a:t>Risk of reduced independence for some residents. </a:t>
                      </a:r>
                      <a:endParaRPr lang="en-GB" sz="2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6954069"/>
                  </a:ext>
                </a:extLst>
              </a:tr>
            </a:tbl>
          </a:graphicData>
        </a:graphic>
      </p:graphicFrame>
      <p:pic>
        <p:nvPicPr>
          <p:cNvPr id="37" name="Audio 36">
            <a:hlinkClick r:id="" action="ppaction://media"/>
            <a:extLst>
              <a:ext uri="{FF2B5EF4-FFF2-40B4-BE49-F238E27FC236}">
                <a16:creationId xmlns:a16="http://schemas.microsoft.com/office/drawing/2014/main" id="{2A895190-958E-D949-6C1F-58517B8BA3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4344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986"/>
    </mc:Choice>
    <mc:Fallback>
      <p:transition spd="slow" advTm="49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8CA68D-77F3-05DF-7E0B-F3635555B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9CCA6C-FD88-DC9B-C638-30B9D6126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Impact of Population Trends</a:t>
            </a:r>
          </a:p>
          <a:p>
            <a:r>
              <a:rPr lang="en-US" sz="4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on Residential Care Homes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2929D8-13C9-EA15-510A-BB8AA42DE3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93661" y="2599509"/>
            <a:ext cx="4530898" cy="3639450"/>
          </a:xfrm>
        </p:spPr>
        <p:txBody>
          <a:bodyPr vert="horz" lIns="91440" tIns="45720" rIns="91440" bIns="45720" rtlCol="0" anchor="ctr">
            <a:normAutofit fontScale="92500"/>
          </a:bodyPr>
          <a:lstStyle/>
          <a:p>
            <a:pPr>
              <a:spcBef>
                <a:spcPts val="0"/>
              </a:spcBef>
            </a:pPr>
            <a:r>
              <a:rPr lang="en-US" sz="1700" dirty="0"/>
              <a:t>UK population aged 65+ continues to increase. </a:t>
            </a:r>
          </a:p>
          <a:p>
            <a:pPr marL="0" indent="0">
              <a:spcBef>
                <a:spcPts val="0"/>
              </a:spcBef>
              <a:buNone/>
            </a:pPr>
            <a:endParaRPr lang="en-US" sz="1700" dirty="0"/>
          </a:p>
          <a:p>
            <a:pPr>
              <a:spcBef>
                <a:spcPts val="0"/>
              </a:spcBef>
            </a:pPr>
            <a:r>
              <a:rPr lang="en-US" sz="1700" dirty="0"/>
              <a:t>Greater demand for residential care services. </a:t>
            </a:r>
          </a:p>
          <a:p>
            <a:pPr marL="0" indent="0">
              <a:spcBef>
                <a:spcPts val="0"/>
              </a:spcBef>
              <a:buNone/>
            </a:pPr>
            <a:endParaRPr lang="en-US" sz="1700" dirty="0"/>
          </a:p>
          <a:p>
            <a:pPr>
              <a:spcBef>
                <a:spcPts val="0"/>
              </a:spcBef>
            </a:pPr>
            <a:r>
              <a:rPr lang="en-US" sz="1700" dirty="0"/>
              <a:t>More older people living with dementia and complex health needs. </a:t>
            </a:r>
          </a:p>
          <a:p>
            <a:pPr marL="0" indent="0">
              <a:spcBef>
                <a:spcPts val="0"/>
              </a:spcBef>
              <a:buNone/>
            </a:pPr>
            <a:endParaRPr lang="en-US" sz="1700" dirty="0"/>
          </a:p>
          <a:p>
            <a:pPr>
              <a:spcBef>
                <a:spcPts val="0"/>
              </a:spcBef>
            </a:pPr>
            <a:r>
              <a:rPr lang="en-US" sz="1700" dirty="0"/>
              <a:t>Increased pressure on staffing and resources. </a:t>
            </a:r>
          </a:p>
          <a:p>
            <a:pPr marL="0" indent="0">
              <a:spcBef>
                <a:spcPts val="0"/>
              </a:spcBef>
              <a:buNone/>
            </a:pPr>
            <a:endParaRPr lang="en-US" sz="1700" dirty="0"/>
          </a:p>
          <a:p>
            <a:pPr>
              <a:spcBef>
                <a:spcPts val="0"/>
              </a:spcBef>
            </a:pPr>
            <a:r>
              <a:rPr lang="en-US" sz="1700" dirty="0"/>
              <a:t>Workforce shortages affect service quality and continuity of care. </a:t>
            </a:r>
          </a:p>
          <a:p>
            <a:pPr marL="0" indent="0">
              <a:spcBef>
                <a:spcPts val="0"/>
              </a:spcBef>
              <a:buNone/>
            </a:pPr>
            <a:endParaRPr lang="en-US" sz="1700" dirty="0"/>
          </a:p>
          <a:p>
            <a:pPr>
              <a:spcBef>
                <a:spcPts val="0"/>
              </a:spcBef>
            </a:pPr>
            <a:r>
              <a:rPr lang="en-US" sz="1700" dirty="0"/>
              <a:t>Future care services require innovation and sustainable funding. </a:t>
            </a:r>
          </a:p>
          <a:p>
            <a:pPr marL="0" indent="0">
              <a:spcBef>
                <a:spcPts val="0"/>
              </a:spcBef>
              <a:buNone/>
            </a:pPr>
            <a:endParaRPr lang="en-US" sz="1700" dirty="0"/>
          </a:p>
          <a:p>
            <a:pPr marL="0" indent="0">
              <a:spcBef>
                <a:spcPts val="0"/>
              </a:spcBef>
              <a:buNone/>
            </a:pPr>
            <a:r>
              <a:rPr lang="en-US" sz="1700" dirty="0"/>
              <a:t>    (</a:t>
            </a:r>
            <a:r>
              <a:rPr lang="en-US" sz="1700" dirty="0" err="1"/>
              <a:t>Storey</a:t>
            </a:r>
            <a:r>
              <a:rPr lang="en-US" sz="1700" dirty="0"/>
              <a:t>, 2023; Skills for Care, 2024; CQC, 2023)</a:t>
            </a:r>
          </a:p>
          <a:p>
            <a:endParaRPr lang="en-US" sz="1700" dirty="0"/>
          </a:p>
        </p:txBody>
      </p:sp>
      <p:pic>
        <p:nvPicPr>
          <p:cNvPr id="8" name="Content Placeholder 9" descr="A group of people sitting around a table&#10;&#10;AI-generated content may be incorrect.">
            <a:extLst>
              <a:ext uri="{FF2B5EF4-FFF2-40B4-BE49-F238E27FC236}">
                <a16:creationId xmlns:a16="http://schemas.microsoft.com/office/drawing/2014/main" id="{AA01AE9E-7805-7FE5-BC2D-025017A2A8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911532" y="2876767"/>
            <a:ext cx="5150277" cy="292922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9" name="Audio 38">
            <a:hlinkClick r:id="" action="ppaction://media"/>
            <a:extLst>
              <a:ext uri="{FF2B5EF4-FFF2-40B4-BE49-F238E27FC236}">
                <a16:creationId xmlns:a16="http://schemas.microsoft.com/office/drawing/2014/main" id="{4037FAFC-8339-9BFD-A8EB-F42F07B1A0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04135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107"/>
    </mc:Choice>
    <mc:Fallback>
      <p:transition spd="slow" advTm="49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5D9E70-CF93-0A0A-9378-B6BBD6CA9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17AB3D3-3C9C-4DED-809A-78734805B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EE2380-516E-DA6E-0899-A991B78C42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b="1"/>
              <a:t>Technological Innovations in Care for Older People</a:t>
            </a:r>
            <a:endParaRPr lang="en-US" sz="41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E975A3-4271-D7AF-61A1-CA84CCE1EB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93661" y="2599509"/>
            <a:ext cx="4530898" cy="363945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700" dirty="0"/>
              <a:t>Telehealth enables remote consultations and monitoring. </a:t>
            </a:r>
          </a:p>
          <a:p>
            <a:r>
              <a:rPr lang="en-US" sz="1700" dirty="0"/>
              <a:t>Smart home technology improves safety and independence. </a:t>
            </a:r>
          </a:p>
          <a:p>
            <a:r>
              <a:rPr lang="en-US" sz="1700" dirty="0"/>
              <a:t>Dementia-friendly technology supports memory and daily living. </a:t>
            </a:r>
          </a:p>
          <a:p>
            <a:r>
              <a:rPr lang="en-US" sz="1700" dirty="0"/>
              <a:t>Health apps help monitor medication and well-being. </a:t>
            </a:r>
          </a:p>
          <a:p>
            <a:r>
              <a:rPr lang="en-US" sz="1700" dirty="0"/>
              <a:t>Digital technologies can improve access to care and support. </a:t>
            </a:r>
          </a:p>
          <a:p>
            <a:pPr marL="0" indent="0">
              <a:buNone/>
            </a:pPr>
            <a:r>
              <a:rPr lang="en-US" sz="1700" dirty="0"/>
              <a:t>     (DHSC, 2022; WHO, 2024; Age UK, 2023)</a:t>
            </a:r>
          </a:p>
        </p:txBody>
      </p:sp>
      <p:pic>
        <p:nvPicPr>
          <p:cNvPr id="5" name="Content Placeholder 4" descr="Elderly Man using Smartphone · Free Stock Video">
            <a:extLst>
              <a:ext uri="{FF2B5EF4-FFF2-40B4-BE49-F238E27FC236}">
                <a16:creationId xmlns:a16="http://schemas.microsoft.com/office/drawing/2014/main" id="{3356F958-9DD0-DD0D-85B3-81391C2630E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rcRect l="5643" r="16360" b="2"/>
          <a:stretch>
            <a:fillRect/>
          </a:stretch>
        </p:blipFill>
        <p:spPr>
          <a:xfrm>
            <a:off x="5911532" y="2484255"/>
            <a:ext cx="5150277" cy="371424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Audio 26">
            <a:hlinkClick r:id="" action="ppaction://media"/>
            <a:extLst>
              <a:ext uri="{FF2B5EF4-FFF2-40B4-BE49-F238E27FC236}">
                <a16:creationId xmlns:a16="http://schemas.microsoft.com/office/drawing/2014/main" id="{0BEEAF05-6F4E-3C48-4719-F73051780E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9587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870"/>
    </mc:Choice>
    <mc:Fallback>
      <p:transition spd="slow" advTm="538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17056D-D8DD-AB86-8B4C-3CEE235CBA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4AD83-E268-71A9-E9DC-BAC7B0A76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948" y="662701"/>
            <a:ext cx="10066122" cy="129844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GB" sz="4000" b="1" dirty="0"/>
              <a:t>Critical Assessment of Technology in </a:t>
            </a:r>
            <a:r>
              <a:rPr lang="en-GB" sz="4000" b="1"/>
              <a:t>Elderly Care</a:t>
            </a:r>
            <a:endParaRPr lang="en-GB" sz="4000" b="1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33FBD67-D476-28F0-1439-D185B19A74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626715"/>
              </p:ext>
            </p:extLst>
          </p:nvPr>
        </p:nvGraphicFramePr>
        <p:xfrm>
          <a:off x="674914" y="2394857"/>
          <a:ext cx="10845281" cy="334139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5473959">
                  <a:extLst>
                    <a:ext uri="{9D8B030D-6E8A-4147-A177-3AD203B41FA5}">
                      <a16:colId xmlns:a16="http://schemas.microsoft.com/office/drawing/2014/main" val="1827921480"/>
                    </a:ext>
                  </a:extLst>
                </a:gridCol>
                <a:gridCol w="5371322">
                  <a:extLst>
                    <a:ext uri="{9D8B030D-6E8A-4147-A177-3AD203B41FA5}">
                      <a16:colId xmlns:a16="http://schemas.microsoft.com/office/drawing/2014/main" val="827555396"/>
                    </a:ext>
                  </a:extLst>
                </a:gridCol>
              </a:tblGrid>
              <a:tr h="547395">
                <a:tc>
                  <a:txBody>
                    <a:bodyPr/>
                    <a:lstStyle/>
                    <a:p>
                      <a:pPr algn="ctr"/>
                      <a:r>
                        <a:rPr lang="en-GB" sz="2400" b="0">
                          <a:latin typeface="Aptos"/>
                        </a:rPr>
                        <a:t>Benefits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>
                          <a:latin typeface="Aptos"/>
                        </a:rPr>
                        <a:t>Challenges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7341376"/>
                  </a:ext>
                </a:extLst>
              </a:tr>
              <a:tr h="2069840">
                <a:tc>
                  <a:txBody>
                    <a:bodyPr/>
                    <a:lstStyle/>
                    <a:p>
                      <a:pPr marL="285750" marR="0" lvl="0" indent="-285750" algn="l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24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Improves independence and self-management. </a:t>
                      </a:r>
                    </a:p>
                    <a:p>
                      <a:pPr marL="285750" marR="0" lvl="0" indent="-285750" algn="l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24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Enhances access to healthcare services. </a:t>
                      </a:r>
                    </a:p>
                    <a:p>
                      <a:pPr marL="285750" marR="0" lvl="0" indent="-285750" algn="l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24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Supports early detection of health problems. </a:t>
                      </a:r>
                    </a:p>
                    <a:p>
                      <a:pPr marL="285750" marR="0" lvl="0" indent="-285750" algn="l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24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Can reduce hospital admissions.</a:t>
                      </a:r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24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Digital exclusion among some older people. </a:t>
                      </a:r>
                    </a:p>
                    <a:p>
                      <a:pPr marL="285750" marR="0" lvl="0" indent="-285750" algn="l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24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Limited digital skills and confidence. </a:t>
                      </a:r>
                    </a:p>
                    <a:p>
                      <a:pPr marL="285750" marR="0" lvl="0" indent="-285750" algn="l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24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Privacy and data security concerns. </a:t>
                      </a:r>
                    </a:p>
                    <a:p>
                      <a:pPr marL="285750" marR="0" lvl="0" indent="-285750" algn="l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24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Cost and accessibility barriers. </a:t>
                      </a:r>
                    </a:p>
                    <a:p>
                      <a:pPr marL="0" marR="0" lvl="0" indent="0" algn="l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     (Greenhalgh et al., 2016; NHS England, 2023; </a:t>
                      </a: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latin typeface="Arial"/>
                          <a:cs typeface="Arial"/>
                        </a:rPr>
                        <a:t>Wilson </a:t>
                      </a:r>
                      <a:r>
                        <a:rPr lang="en-GB" sz="2000" b="0" i="1" u="none" strike="noStrike" noProof="0" dirty="0">
                          <a:solidFill>
                            <a:srgbClr val="000000"/>
                          </a:solidFill>
                          <a:latin typeface="Arial"/>
                          <a:cs typeface="Arial"/>
                        </a:rPr>
                        <a:t>et al.</a:t>
                      </a: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latin typeface="Arial"/>
                          <a:cs typeface="Arial"/>
                        </a:rPr>
                        <a:t>, 2021)</a:t>
                      </a:r>
                      <a:endParaRPr lang="en-GB" sz="20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6954069"/>
                  </a:ext>
                </a:extLst>
              </a:tr>
            </a:tbl>
          </a:graphicData>
        </a:graphic>
      </p:graphicFrame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AC97A570-2893-BDCB-144D-C41410ED86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36374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792"/>
    </mc:Choice>
    <mc:Fallback>
      <p:transition spd="slow" advTm="56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B7B091-7889-BD7F-E8F9-4270915332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745193-7CBB-4BB1-900D-6FBE5D1E3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588" y="834409"/>
            <a:ext cx="4908927" cy="1186124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600" b="1"/>
              <a:t>UK Case Study 1:NHS Virtual </a:t>
            </a:r>
            <a:r>
              <a:rPr lang="en-US" sz="3600" b="1" err="1"/>
              <a:t>Ward</a:t>
            </a:r>
            <a:endParaRPr lang="en-US" sz="3600" b="1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Content Placeholder 4" descr="A blue background with arrows and a white line&#10;&#10;AI-generated content may be incorrect.">
            <a:extLst>
              <a:ext uri="{FF2B5EF4-FFF2-40B4-BE49-F238E27FC236}">
                <a16:creationId xmlns:a16="http://schemas.microsoft.com/office/drawing/2014/main" id="{A700DD2A-EAFD-07F4-64A9-06D55A0C3F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889" r="-1" b="-1"/>
          <a:stretch>
            <a:fillRect/>
          </a:stretch>
        </p:blipFill>
        <p:spPr>
          <a:xfrm>
            <a:off x="592046" y="2925921"/>
            <a:ext cx="4910791" cy="164074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099A9-F354-66BD-EC4E-987B2BEAE4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0662" y="1742677"/>
            <a:ext cx="5154510" cy="3994099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400" dirty="0"/>
              <a:t>NHS Virtual Wards provide hospital-level care at home. </a:t>
            </a:r>
          </a:p>
          <a:p>
            <a:r>
              <a:rPr lang="en-US" sz="2400" dirty="0"/>
              <a:t>Patients are monitored remotely using digital technology. </a:t>
            </a:r>
          </a:p>
          <a:p>
            <a:r>
              <a:rPr lang="en-US" sz="2400" dirty="0"/>
              <a:t>Supports independence and reduces hospital admissions. </a:t>
            </a:r>
          </a:p>
          <a:p>
            <a:r>
              <a:rPr lang="en-US" sz="2400" dirty="0"/>
              <a:t>Improves access to healthcare for older adults. </a:t>
            </a:r>
          </a:p>
          <a:p>
            <a:r>
              <a:rPr lang="en-US" sz="2400" dirty="0"/>
              <a:t>Demonstrates the practical application of telehealth in the UK. </a:t>
            </a:r>
          </a:p>
          <a:p>
            <a:pPr marL="0" indent="0">
              <a:buNone/>
            </a:pPr>
            <a:r>
              <a:rPr lang="en-US" sz="2400" dirty="0"/>
              <a:t>(NHS England, 2024)</a:t>
            </a:r>
          </a:p>
          <a:p>
            <a:pPr marL="0" indent="0">
              <a:buNone/>
            </a:pPr>
            <a:endParaRPr lang="en-US" sz="1900" dirty="0"/>
          </a:p>
          <a:p>
            <a:pPr marL="0"/>
            <a:endParaRPr lang="en-US" sz="1900" dirty="0"/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E215FFC4-7AC0-DC68-E148-E6DA9C5956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77823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954"/>
    </mc:Choice>
    <mc:Fallback>
      <p:transition spd="slow" advTm="529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CCD108-B3C3-FD68-DA63-99BB396094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F2595E-D87D-B21C-EBA9-C0352906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BB42E6-F4F2-884D-F03C-F7B2D5F33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b="1"/>
              <a:t>UK Case Study 2: ExtraCare Charitable Trust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2A6F604-DB4D-8205-E3C1-9849CE214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827A6F6-566C-5A2C-49E0-B4CB676095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6685521-506C-D2A5-0633-5D923F9D70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1130F04B-E47A-907F-3033-DEFF03DE3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2290152-7A71-F671-3B82-CD58F840A9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C80E1F8-BA30-89E9-4501-FC2E9C9D6B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group of people playing with a football ball on a beach&#10;&#10;AI-generated content may be incorrect.">
            <a:extLst>
              <a:ext uri="{FF2B5EF4-FFF2-40B4-BE49-F238E27FC236}">
                <a16:creationId xmlns:a16="http://schemas.microsoft.com/office/drawing/2014/main" id="{B3FC9112-21CE-E75F-9892-C6DF06D7151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12447" r="18696" b="1"/>
          <a:stretch>
            <a:fillRect/>
          </a:stretch>
        </p:blipFill>
        <p:spPr>
          <a:xfrm>
            <a:off x="1130017" y="2584609"/>
            <a:ext cx="3371639" cy="326358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0D005-3F72-306B-910A-F5DEAF517B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33576" y="857305"/>
            <a:ext cx="5125482" cy="4850442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400" dirty="0"/>
              <a:t>Provides housing, care and support for older people. </a:t>
            </a:r>
          </a:p>
          <a:p>
            <a:r>
              <a:rPr lang="en-US" sz="2400" dirty="0"/>
              <a:t>Promotes independence through person-centered care. </a:t>
            </a:r>
          </a:p>
          <a:p>
            <a:r>
              <a:rPr lang="en-US" sz="2400" dirty="0"/>
              <a:t>Encourages social participation and community engagement. </a:t>
            </a:r>
          </a:p>
          <a:p>
            <a:r>
              <a:rPr lang="en-US" sz="2400" dirty="0"/>
              <a:t>Supports physical and emotional well-being. </a:t>
            </a:r>
          </a:p>
          <a:p>
            <a:r>
              <a:rPr lang="en-US" sz="2400" dirty="0"/>
              <a:t> Demonstrates Activity Theory by encouraging active participation and social engagement.</a:t>
            </a:r>
          </a:p>
          <a:p>
            <a:pPr marL="0" indent="0">
              <a:buNone/>
            </a:pPr>
            <a:r>
              <a:rPr lang="en-US" sz="2400" dirty="0"/>
              <a:t>  (Age UK, 2023; Havighurst,1961)</a:t>
            </a:r>
          </a:p>
          <a:p>
            <a:pPr marL="0"/>
            <a:endParaRPr lang="en-US" sz="1900" dirty="0"/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ECE48216-98E5-D435-F0DB-9E5B23C2D1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58155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330"/>
    </mc:Choice>
    <mc:Fallback>
      <p:transition spd="slow" advTm="523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117AB3D3-3C9C-4DED-809A-78734805B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77F03F-0F60-7CD4-B5F7-96BE8EA1D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b="1"/>
              <a:t>Recommendations for Improving Care and Support for Older People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F8627A-4C6D-7790-2886-CCDCC55B22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0804" y="2599509"/>
            <a:ext cx="4893755" cy="362493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1400" dirty="0"/>
              <a:t>Increase community-based services to support independent living. </a:t>
            </a:r>
          </a:p>
          <a:p>
            <a:r>
              <a:rPr lang="en-US" sz="1400" dirty="0"/>
              <a:t>Expand digital inclusion and training for older people.</a:t>
            </a:r>
          </a:p>
          <a:p>
            <a:r>
              <a:rPr lang="en-US" sz="1400" dirty="0"/>
              <a:t>Strengthen workforce recruitment and retention.</a:t>
            </a:r>
          </a:p>
          <a:p>
            <a:r>
              <a:rPr lang="en-US" sz="1400" dirty="0"/>
              <a:t>Promote person-centered care approaches that support choice, dignity and empowerment. </a:t>
            </a:r>
          </a:p>
          <a:p>
            <a:r>
              <a:rPr lang="en-US" sz="1400" dirty="0"/>
              <a:t>Improve integration across health, social care and community services. </a:t>
            </a:r>
          </a:p>
          <a:p>
            <a:r>
              <a:rPr lang="en-US" sz="1400" dirty="0"/>
              <a:t> Activity Theory links social participation to improved well-being.</a:t>
            </a:r>
          </a:p>
          <a:p>
            <a:r>
              <a:rPr lang="en-US" sz="1400" dirty="0"/>
              <a:t>Barriers include funding, staffing and access inequalities; these can be addressed through sustained investment, workforce development and digital inclusion initiatives.</a:t>
            </a:r>
          </a:p>
          <a:p>
            <a:pPr marL="0" indent="0">
              <a:buNone/>
            </a:pPr>
            <a:r>
              <a:rPr lang="en-US" sz="1400" dirty="0"/>
              <a:t>     (NHS England, 2019; Care Act, 2014; Skills for  Care, 2024)</a:t>
            </a:r>
          </a:p>
          <a:p>
            <a:pPr marL="0"/>
            <a:endParaRPr lang="en-US" sz="1100" dirty="0"/>
          </a:p>
        </p:txBody>
      </p:sp>
      <p:pic>
        <p:nvPicPr>
          <p:cNvPr id="5" name="Content Placeholder 4" descr="A group of people looking at a tablet&#10;&#10;AI-generated content may be incorrect.">
            <a:extLst>
              <a:ext uri="{FF2B5EF4-FFF2-40B4-BE49-F238E27FC236}">
                <a16:creationId xmlns:a16="http://schemas.microsoft.com/office/drawing/2014/main" id="{BF0F1653-09B1-243A-6182-F13B5D6F408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7789" r="-2" b="-2"/>
          <a:stretch>
            <a:fillRect/>
          </a:stretch>
        </p:blipFill>
        <p:spPr>
          <a:xfrm>
            <a:off x="5911532" y="2484255"/>
            <a:ext cx="5150277" cy="371424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5975E07D-B467-F774-DF46-69AE32995A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21036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867"/>
    </mc:Choice>
    <mc:Fallback>
      <p:transition spd="slow" advTm="588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60293B-B90E-52C9-A8B9-6D8F1FD86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 b="1"/>
              <a:t>Conclusion</a:t>
            </a:r>
            <a:endParaRPr lang="en-US" sz="5400" b="1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199D5B-7F03-9CFC-6738-CACCDF50D8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None/>
            </a:pPr>
            <a:r>
              <a:rPr lang="en-GB" sz="2200" b="1" u="sng"/>
              <a:t>Summary of Key Points</a:t>
            </a:r>
          </a:p>
          <a:p>
            <a:pPr>
              <a:buFont typeface="Arial"/>
              <a:buChar char="•"/>
            </a:pPr>
            <a:endParaRPr lang="en-GB" sz="2200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 sz="2200">
                <a:ea typeface="+mn-lt"/>
                <a:cs typeface="+mn-lt"/>
              </a:rPr>
              <a:t>UK ageing population is increasing. </a:t>
            </a:r>
            <a:endParaRPr lang="en-GB" sz="2200"/>
          </a:p>
          <a:p>
            <a:pPr>
              <a:buFont typeface="Arial"/>
              <a:buChar char="•"/>
            </a:pPr>
            <a:r>
              <a:rPr lang="en-GB" sz="2200">
                <a:ea typeface="+mn-lt"/>
                <a:cs typeface="+mn-lt"/>
              </a:rPr>
              <a:t>Older adults have diverse care and support needs. </a:t>
            </a:r>
            <a:endParaRPr lang="en-GB" sz="2200"/>
          </a:p>
          <a:p>
            <a:pPr>
              <a:buFont typeface="Arial"/>
              <a:buChar char="•"/>
            </a:pPr>
            <a:r>
              <a:rPr lang="en-GB" sz="2200">
                <a:ea typeface="+mn-lt"/>
                <a:cs typeface="+mn-lt"/>
              </a:rPr>
              <a:t>Theory helps explain successful ageing. </a:t>
            </a:r>
            <a:endParaRPr lang="en-GB" sz="2200"/>
          </a:p>
          <a:p>
            <a:pPr>
              <a:buFont typeface="Arial"/>
              <a:buChar char="•"/>
            </a:pPr>
            <a:r>
              <a:rPr lang="en-GB" sz="2200">
                <a:ea typeface="+mn-lt"/>
                <a:cs typeface="+mn-lt"/>
              </a:rPr>
              <a:t>Policies support person-centred care. </a:t>
            </a:r>
            <a:endParaRPr lang="en-GB" sz="2200"/>
          </a:p>
          <a:p>
            <a:pPr>
              <a:buFont typeface="Arial"/>
              <a:buChar char="•"/>
            </a:pPr>
            <a:r>
              <a:rPr lang="en-GB" sz="2200">
                <a:ea typeface="+mn-lt"/>
                <a:cs typeface="+mn-lt"/>
              </a:rPr>
              <a:t>Residential care homes and technology support wellbeing. </a:t>
            </a:r>
            <a:endParaRPr lang="en-GB" sz="2200"/>
          </a:p>
          <a:p>
            <a:pPr indent="0">
              <a:buNone/>
            </a:pPr>
            <a:r>
              <a:rPr lang="en-GB" sz="2200">
                <a:ea typeface="+mn-lt"/>
                <a:cs typeface="+mn-lt"/>
              </a:rPr>
              <a:t>(ONS, 2021; Care Act, 2014; NHS England, 2019)</a:t>
            </a:r>
            <a:endParaRPr lang="en-GB" sz="2200"/>
          </a:p>
          <a:p>
            <a:pPr marL="0" indent="0">
              <a:buNone/>
            </a:pPr>
            <a:endParaRPr lang="en-GB" sz="2200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C13F3D70-3773-0BB6-91BC-69697BA842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11988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106"/>
    </mc:Choice>
    <mc:Fallback>
      <p:transition spd="slow" advTm="581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5FE60F-FB11-D67D-3DC6-22EA96C6F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 b="1" dirty="0">
                <a:ea typeface="+mj-lt"/>
                <a:cs typeface="+mj-lt"/>
              </a:rPr>
              <a:t>Future Outlook</a:t>
            </a:r>
            <a:endParaRPr lang="en-US" sz="5400" b="1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FB5769-9E96-59DB-DCAA-9F08232EB7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Increased investment in the social care workforce. </a:t>
            </a:r>
            <a:endParaRPr lang="en-US" sz="2400" dirty="0"/>
          </a:p>
          <a:p>
            <a:pPr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Increased use of digital care technologies.</a:t>
            </a:r>
            <a:endParaRPr lang="en-GB" sz="2400" dirty="0"/>
          </a:p>
          <a:p>
            <a:pPr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Expansion of community-based and preventative care. </a:t>
            </a:r>
            <a:endParaRPr lang="en-GB" sz="2400" dirty="0"/>
          </a:p>
          <a:p>
            <a:pPr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Better integration between health and social care. </a:t>
            </a:r>
            <a:endParaRPr lang="en-GB" sz="2400" dirty="0"/>
          </a:p>
          <a:p>
            <a:pPr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Continued focus on independence, dignity and active ageing. </a:t>
            </a:r>
            <a:endParaRPr lang="en-GB" sz="2400" dirty="0"/>
          </a:p>
          <a:p>
            <a:pPr indent="0">
              <a:buNone/>
            </a:pPr>
            <a:r>
              <a:rPr lang="en-GB" sz="2400" dirty="0">
                <a:ea typeface="+mn-lt"/>
                <a:cs typeface="+mn-lt"/>
              </a:rPr>
              <a:t>(NHS England, 2019; Skills for Care, 2024)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32" name="Audio 31">
            <a:hlinkClick r:id="" action="ppaction://media"/>
            <a:extLst>
              <a:ext uri="{FF2B5EF4-FFF2-40B4-BE49-F238E27FC236}">
                <a16:creationId xmlns:a16="http://schemas.microsoft.com/office/drawing/2014/main" id="{1F637DE4-8451-423F-15B7-38EB051C5F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33063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666"/>
    </mc:Choice>
    <mc:Fallback>
      <p:transition spd="slow" advTm="776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3370F-9AF9-ECA8-686A-E2527EA69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67"/>
            <a:ext cx="10515600" cy="1325563"/>
          </a:xfrm>
        </p:spPr>
        <p:txBody>
          <a:bodyPr/>
          <a:lstStyle/>
          <a:p>
            <a:pPr algn="ctr"/>
            <a:r>
              <a:rPr lang="en-GB" b="1"/>
              <a:t>References</a:t>
            </a: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204F167-9694-B699-9DE1-36CA9FF45A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000" y="1020083"/>
            <a:ext cx="10900229" cy="536733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None/>
            </a:pPr>
            <a:endParaRPr lang="en-GB" sz="11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Age UK (2023) </a:t>
            </a:r>
            <a:r>
              <a:rPr lang="en-GB" sz="1100" i="1" dirty="0">
                <a:highlight>
                  <a:srgbClr val="FFFFFF"/>
                </a:highlight>
                <a:latin typeface="Arial"/>
                <a:cs typeface="Arial"/>
              </a:rPr>
              <a:t>Helping Older People Improve Their Digital Skills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, </a:t>
            </a:r>
            <a:r>
              <a:rPr lang="en-GB" sz="1100" i="1" dirty="0">
                <a:highlight>
                  <a:srgbClr val="FFFFFF"/>
                </a:highlight>
                <a:latin typeface="Arial"/>
                <a:cs typeface="Arial"/>
              </a:rPr>
              <a:t>Age UK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. Available at: 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https://www.ageuk.org.uk/our-impact/programmes/digital-skills/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 (Accessed: 23 June 2026).</a:t>
            </a:r>
            <a:endParaRPr lang="en-GB" sz="1100" dirty="0"/>
          </a:p>
          <a:p>
            <a:pPr>
              <a:buNone/>
            </a:pPr>
            <a:endParaRPr lang="en-GB" sz="11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Atchley, R.C. (1989) ‘A Continuity Theory of Normal Aging’, </a:t>
            </a:r>
            <a:r>
              <a:rPr lang="en-GB" sz="1100" i="1" dirty="0">
                <a:highlight>
                  <a:srgbClr val="FFFFFF"/>
                </a:highlight>
                <a:latin typeface="Arial"/>
                <a:cs typeface="Arial"/>
              </a:rPr>
              <a:t>The Gerontologist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, 29(2), pp. 183–190. Available at: 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https://doi.org/10.1093/geront/29.2.183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GB" sz="1100" dirty="0"/>
          </a:p>
          <a:p>
            <a:pPr>
              <a:buNone/>
            </a:pPr>
            <a:endParaRPr lang="en-GB" sz="11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Care Act (2014) </a:t>
            </a:r>
            <a:r>
              <a:rPr lang="en-GB" sz="1100" i="1" dirty="0">
                <a:highlight>
                  <a:srgbClr val="FFFFFF"/>
                </a:highlight>
                <a:latin typeface="Arial"/>
                <a:cs typeface="Arial"/>
              </a:rPr>
              <a:t>Care Act 2014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, </a:t>
            </a:r>
            <a:r>
              <a:rPr lang="en-GB" sz="1100" i="1" dirty="0">
                <a:highlight>
                  <a:srgbClr val="FFFFFF"/>
                </a:highlight>
                <a:latin typeface="Arial"/>
                <a:cs typeface="Arial"/>
              </a:rPr>
              <a:t>Legislation.gov.uk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. Available at: 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https://www.legislation.gov.uk/ukpga/2014/23/contents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 (Accessed: 22 June 2026).</a:t>
            </a:r>
          </a:p>
          <a:p>
            <a:pPr>
              <a:buNone/>
            </a:pPr>
            <a:endParaRPr lang="en-GB" sz="11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CQC (2023) </a:t>
            </a:r>
            <a:r>
              <a:rPr lang="en-GB" sz="1100" i="1" dirty="0">
                <a:highlight>
                  <a:srgbClr val="FFFFFF"/>
                </a:highlight>
                <a:latin typeface="Arial"/>
                <a:cs typeface="Arial"/>
              </a:rPr>
              <a:t>State of Care | Care Quality Commission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, </a:t>
            </a:r>
            <a:r>
              <a:rPr lang="en-GB" sz="1100" i="1" dirty="0">
                <a:highlight>
                  <a:srgbClr val="FFFFFF"/>
                </a:highlight>
                <a:latin typeface="Arial"/>
                <a:cs typeface="Arial"/>
              </a:rPr>
              <a:t>Cqc.org.uk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. Available at: 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https://www.cqc.org.uk/publications/major-report/state-care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 (Accessed: 23 June 2026).</a:t>
            </a:r>
          </a:p>
          <a:p>
            <a:pPr>
              <a:buNone/>
            </a:pPr>
            <a:endParaRPr lang="en-GB" sz="11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Cumming, E. and Henry, W.E. (1961) </a:t>
            </a:r>
            <a:r>
              <a:rPr lang="en-GB" sz="1100" i="1" dirty="0">
                <a:highlight>
                  <a:srgbClr val="FFFFFF"/>
                </a:highlight>
                <a:latin typeface="Arial"/>
                <a:cs typeface="Arial"/>
              </a:rPr>
              <a:t>Growing Old: The Process of Disengagement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. Basic Books.</a:t>
            </a:r>
          </a:p>
          <a:p>
            <a:pPr>
              <a:buNone/>
            </a:pPr>
            <a:endParaRPr lang="en-GB" sz="11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Department of Health and Social Care (2022) </a:t>
            </a:r>
            <a:r>
              <a:rPr lang="en-GB" sz="1100" i="1" dirty="0">
                <a:highlight>
                  <a:srgbClr val="FFFFFF"/>
                </a:highlight>
                <a:latin typeface="Arial"/>
                <a:cs typeface="Arial"/>
              </a:rPr>
              <a:t>A Plan for Digital Health and Social Care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, </a:t>
            </a:r>
            <a:r>
              <a:rPr lang="en-GB" sz="1100" i="1" dirty="0">
                <a:highlight>
                  <a:srgbClr val="FFFFFF"/>
                </a:highlight>
                <a:latin typeface="Arial"/>
                <a:cs typeface="Arial"/>
              </a:rPr>
              <a:t>GOV.UK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. Available at: 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https://www.gov.uk/government/publications/a-plan-for-digital-health-and-social-care/a-plan-for-digital-health-and-social-care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 (Accessed: 23 June 2026).</a:t>
            </a:r>
          </a:p>
          <a:p>
            <a:pPr>
              <a:buNone/>
            </a:pPr>
            <a:endParaRPr lang="en-GB" sz="11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Elder, G.H. (1998) ‘The life course as developmental theory’, </a:t>
            </a:r>
            <a:r>
              <a:rPr lang="en-GB" sz="1100" i="1" dirty="0">
                <a:highlight>
                  <a:srgbClr val="FFFFFF"/>
                </a:highlight>
                <a:latin typeface="Arial"/>
                <a:cs typeface="Arial"/>
              </a:rPr>
              <a:t>Child Development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, 69(1), pp. 1–12. Available at: 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https://pubmed.ncbi.nlm.nih.gov/9499552/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 (Accessed: 23 June 2026).</a:t>
            </a:r>
          </a:p>
          <a:p>
            <a:pPr>
              <a:buNone/>
            </a:pPr>
            <a:endParaRPr lang="en-GB" sz="11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GOV.UK (2010) </a:t>
            </a:r>
            <a:r>
              <a:rPr lang="en-GB" sz="1100" i="1" dirty="0">
                <a:highlight>
                  <a:srgbClr val="FFFFFF"/>
                </a:highlight>
                <a:latin typeface="Arial"/>
                <a:cs typeface="Arial"/>
              </a:rPr>
              <a:t>Equality Act 2010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, </a:t>
            </a:r>
            <a:r>
              <a:rPr lang="en-GB" sz="1100" i="1" dirty="0">
                <a:highlight>
                  <a:srgbClr val="FFFFFF"/>
                </a:highlight>
                <a:latin typeface="Arial"/>
                <a:cs typeface="Arial"/>
              </a:rPr>
              <a:t>Legislation.gov.uk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. Gov.uk. Available at: 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https://www.legislation.gov.uk/ukpga/2010/15/contents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 (Accessed: 23 June 2026).</a:t>
            </a:r>
          </a:p>
          <a:p>
            <a:pPr>
              <a:buNone/>
            </a:pPr>
            <a:endParaRPr lang="en-GB" sz="11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Greenhalgh, T., Vijayaraghavan, S., </a:t>
            </a:r>
            <a:r>
              <a:rPr lang="en-GB" sz="1100" dirty="0" err="1">
                <a:highlight>
                  <a:srgbClr val="FFFFFF"/>
                </a:highlight>
                <a:latin typeface="Arial"/>
                <a:cs typeface="Arial"/>
              </a:rPr>
              <a:t>Wherton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, J., Shaw, S., Byrne, E., Campbell-Richards, D., Bhattacharya, S., Hanson, P., Ramoutar, S., Gutteridge, C., Hodkinson, I., Collard, A. and Morris, J. (2016) ‘Virtual online consultations: advantages and limitations (VOCAL) study’, </a:t>
            </a:r>
            <a:r>
              <a:rPr lang="en-GB" sz="1100" i="1" dirty="0">
                <a:highlight>
                  <a:srgbClr val="FFFFFF"/>
                </a:highlight>
                <a:latin typeface="Arial"/>
                <a:cs typeface="Arial"/>
              </a:rPr>
              <a:t>BMJ Open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, 6(1), p. e009388. Available at: 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https://doi.org/10.1136/bmjopen-2015-009388</a:t>
            </a:r>
            <a:r>
              <a:rPr lang="en-GB" sz="1100" dirty="0"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GB" sz="1100" dirty="0"/>
          </a:p>
          <a:p>
            <a:pPr>
              <a:buNone/>
            </a:pPr>
            <a:endParaRPr lang="en-GB" sz="1400" dirty="0">
              <a:highlight>
                <a:srgbClr val="FFFFFF"/>
              </a:highlight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939565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D8DC22D-BB53-B530-B1C1-014367E5C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67"/>
            <a:ext cx="10515600" cy="1325563"/>
          </a:xfrm>
        </p:spPr>
        <p:txBody>
          <a:bodyPr/>
          <a:lstStyle/>
          <a:p>
            <a:pPr algn="ctr"/>
            <a:r>
              <a:rPr lang="en-GB" b="1"/>
              <a:t>References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2DF609-765A-20EA-A61D-E0AA598B72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229" y="1063625"/>
            <a:ext cx="11488057" cy="5780995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None/>
            </a:pPr>
            <a:r>
              <a:rPr lang="en-GB" sz="1050">
                <a:highlight>
                  <a:srgbClr val="FFFFFF"/>
                </a:highlight>
                <a:latin typeface="Arial"/>
                <a:cs typeface="Arial"/>
              </a:rPr>
              <a:t>Havighurst, R.J. (1961) ‘Successful Aging’, </a:t>
            </a:r>
            <a:r>
              <a:rPr lang="en-GB" sz="1050" i="1">
                <a:highlight>
                  <a:srgbClr val="FFFFFF"/>
                </a:highlight>
                <a:latin typeface="Arial"/>
                <a:cs typeface="Arial"/>
              </a:rPr>
              <a:t>The Gerontologist</a:t>
            </a:r>
            <a:r>
              <a:rPr lang="en-GB" sz="1050">
                <a:highlight>
                  <a:srgbClr val="FFFFFF"/>
                </a:highlight>
                <a:latin typeface="Arial"/>
                <a:cs typeface="Arial"/>
              </a:rPr>
              <a:t>, 1(1), pp. 8–13. Available at: </a:t>
            </a:r>
            <a:r>
              <a:rPr lang="en-GB" sz="1050" dirty="0">
                <a:highlight>
                  <a:srgbClr val="FFFFFF"/>
                </a:highlight>
                <a:latin typeface="Arial"/>
                <a:cs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https://doi.org/10.1093/geront/1.1.8</a:t>
            </a:r>
            <a:r>
              <a:rPr lang="en-GB" sz="1050" dirty="0">
                <a:highlight>
                  <a:srgbClr val="FFFFFF"/>
                </a:highlight>
                <a:latin typeface="Arial"/>
                <a:cs typeface="Arial"/>
              </a:rPr>
              <a:t>.</a:t>
            </a:r>
          </a:p>
          <a:p>
            <a:pPr>
              <a:buNone/>
            </a:pPr>
            <a:endParaRPr lang="en-GB" sz="105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050" dirty="0">
                <a:highlight>
                  <a:srgbClr val="FFFFFF"/>
                </a:highlight>
                <a:latin typeface="Arial"/>
                <a:cs typeface="Arial"/>
              </a:rPr>
              <a:t>McKee, M., Dunnell, K., Anderson, M., </a:t>
            </a:r>
            <a:r>
              <a:rPr lang="en-GB" sz="1050" dirty="0" err="1">
                <a:highlight>
                  <a:srgbClr val="FFFFFF"/>
                </a:highlight>
                <a:latin typeface="Arial"/>
                <a:cs typeface="Arial"/>
              </a:rPr>
              <a:t>Brayne</a:t>
            </a:r>
            <a:r>
              <a:rPr lang="en-GB" sz="1050" dirty="0">
                <a:highlight>
                  <a:srgbClr val="FFFFFF"/>
                </a:highlight>
                <a:latin typeface="Arial"/>
                <a:cs typeface="Arial"/>
              </a:rPr>
              <a:t>, C., Charlesworth, A., Johnston-Webber, C., Knapp, M., McGuire, A., Newton, J.N., Taylor, D. and Watt, R.G. (2021) ‘The changing health needs of the UK population’, </a:t>
            </a:r>
            <a:r>
              <a:rPr lang="en-GB" sz="1050" i="1" dirty="0">
                <a:highlight>
                  <a:srgbClr val="FFFFFF"/>
                </a:highlight>
                <a:latin typeface="Arial"/>
                <a:cs typeface="Arial"/>
              </a:rPr>
              <a:t>The Lancet</a:t>
            </a:r>
            <a:r>
              <a:rPr lang="en-GB" sz="1050" dirty="0">
                <a:highlight>
                  <a:srgbClr val="FFFFFF"/>
                </a:highlight>
                <a:latin typeface="Arial"/>
                <a:cs typeface="Arial"/>
              </a:rPr>
              <a:t>, 397(10288), pp. 1979–1991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US" sz="1000">
              <a:latin typeface="Aptos" panose="020B0004020202020204"/>
              <a:cs typeface="Arial"/>
            </a:endParaRPr>
          </a:p>
          <a:p>
            <a:pPr>
              <a:buNone/>
            </a:pPr>
            <a:endParaRPr lang="en-GB" sz="10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NHS (2024) </a:t>
            </a:r>
            <a:r>
              <a:rPr lang="en-GB" sz="1000" i="1">
                <a:highlight>
                  <a:srgbClr val="FFFFFF"/>
                </a:highlight>
                <a:latin typeface="Arial"/>
                <a:cs typeface="Arial"/>
              </a:rPr>
              <a:t>NHS England» Virtual wards operational framework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, </a:t>
            </a:r>
            <a:r>
              <a:rPr lang="en-GB" sz="1000" i="1">
                <a:highlight>
                  <a:srgbClr val="FFFFFF"/>
                </a:highlight>
                <a:latin typeface="Arial"/>
                <a:cs typeface="Arial"/>
              </a:rPr>
              <a:t>England.nhs.uk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. NHS England. Available at: 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https://www.england.nhs.uk/publication/virtual-wards-operational-framework/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US" sz="1000"/>
          </a:p>
          <a:p>
            <a:pPr>
              <a:buNone/>
            </a:pPr>
            <a:endParaRPr lang="en-GB" sz="10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NHS England (2019) </a:t>
            </a:r>
            <a:r>
              <a:rPr lang="en-GB" sz="1000" i="1">
                <a:highlight>
                  <a:srgbClr val="FFFFFF"/>
                </a:highlight>
                <a:latin typeface="Arial"/>
                <a:cs typeface="Arial"/>
              </a:rPr>
              <a:t>NHS Long Term Plan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, </a:t>
            </a:r>
            <a:r>
              <a:rPr lang="en-GB" sz="1000" i="1">
                <a:highlight>
                  <a:srgbClr val="FFFFFF"/>
                </a:highlight>
                <a:latin typeface="Arial"/>
                <a:cs typeface="Arial"/>
              </a:rPr>
              <a:t>NHS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. Available at: 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https://www.england.nhs.uk/long-term-plan/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(Accessed: 23 June 2026).</a:t>
            </a:r>
            <a:endParaRPr lang="en-GB" sz="10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endParaRPr lang="en-GB" sz="10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NHS England (2023) </a:t>
            </a:r>
            <a:r>
              <a:rPr lang="en-GB" sz="1000" i="1">
                <a:highlight>
                  <a:srgbClr val="FFFFFF"/>
                </a:highlight>
                <a:latin typeface="Arial"/>
                <a:cs typeface="Arial"/>
              </a:rPr>
              <a:t>Digital transformation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, </a:t>
            </a:r>
            <a:r>
              <a:rPr lang="en-GB" sz="1000" i="1">
                <a:highlight>
                  <a:srgbClr val="FFFFFF"/>
                </a:highlight>
                <a:latin typeface="Arial"/>
                <a:cs typeface="Arial"/>
              </a:rPr>
              <a:t>England.nhs.uk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. NHS England. Available at: 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https://www.england.nhs.uk/digitaltechnology/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 (Accessed: 23 June 2026).</a:t>
            </a:r>
            <a:endParaRPr lang="en-GB" sz="10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endParaRPr lang="en-GB" sz="10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ONS (2021) </a:t>
            </a:r>
            <a:r>
              <a:rPr lang="en-GB" sz="1000" i="1">
                <a:highlight>
                  <a:srgbClr val="FFFFFF"/>
                </a:highlight>
                <a:latin typeface="Arial"/>
                <a:cs typeface="Arial"/>
              </a:rPr>
              <a:t>Ageing - Office for National Statistics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, </a:t>
            </a:r>
            <a:r>
              <a:rPr lang="en-GB" sz="1000" i="1">
                <a:highlight>
                  <a:srgbClr val="FFFFFF"/>
                </a:highlight>
                <a:latin typeface="Arial"/>
                <a:cs typeface="Arial"/>
              </a:rPr>
              <a:t>Ons.gov.uk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. Available at: 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https://www.ons.gov.uk/peoplepopulationandcommunity/birthsdeathsandmarriages/ageing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(Accessed: 22 June 2026).</a:t>
            </a:r>
            <a:endParaRPr lang="en-GB" sz="10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endParaRPr lang="en-GB" sz="10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Skills for Care (2024) </a:t>
            </a:r>
            <a:r>
              <a:rPr lang="en-GB" sz="1000" i="1">
                <a:highlight>
                  <a:srgbClr val="FFFFFF"/>
                </a:highlight>
                <a:latin typeface="Arial"/>
                <a:cs typeface="Arial"/>
              </a:rPr>
              <a:t>The state of the adult social care sector and workforce in England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, </a:t>
            </a:r>
            <a:r>
              <a:rPr lang="en-GB" sz="1000" i="1">
                <a:highlight>
                  <a:srgbClr val="FFFFFF"/>
                </a:highlight>
                <a:latin typeface="Arial"/>
                <a:cs typeface="Arial"/>
              </a:rPr>
              <a:t>Skills for Care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. Skills for Care. Available at: 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https://www.skillsforcare.org.uk/adult-social-care-workforce-data/Workforce-intelligence/publications/national-information/The-state-of-the-adult-social-care-sector-and-workforce-in-England.aspx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(Accessed: 23 June 2026).</a:t>
            </a:r>
            <a:endParaRPr lang="en-GB" sz="1000"/>
          </a:p>
          <a:p>
            <a:pPr>
              <a:buNone/>
            </a:pPr>
            <a:endParaRPr lang="en-GB" sz="10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Storey, A. (2023) </a:t>
            </a:r>
            <a:r>
              <a:rPr lang="en-GB" sz="1000" i="1">
                <a:highlight>
                  <a:srgbClr val="FFFFFF"/>
                </a:highlight>
                <a:latin typeface="Arial"/>
                <a:cs typeface="Arial"/>
              </a:rPr>
              <a:t>Profile of the older population living in England and Wales in 2021 and changes since 2011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, </a:t>
            </a:r>
            <a:r>
              <a:rPr lang="en-GB" sz="1000" i="1">
                <a:highlight>
                  <a:srgbClr val="FFFFFF"/>
                </a:highlight>
                <a:latin typeface="Arial"/>
                <a:cs typeface="Arial"/>
              </a:rPr>
              <a:t>Ons.gov.uk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. Office for National Statistics. Available at: 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https://www.ons.gov.uk/peoplepopulationandcommunity/birthsdeathsandmarriages/ageing/articles/profileoftheolderpopulationlivinginenglandandwalesin2021andchangessince2011/2023-04-03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</a:rPr>
              <a:t>? 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(Accessed: 22 June 2026).</a:t>
            </a:r>
            <a:endParaRPr lang="en-GB" sz="1000"/>
          </a:p>
          <a:p>
            <a:pPr>
              <a:buNone/>
            </a:pPr>
            <a:endParaRPr lang="en-GB" sz="10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Wilson, G., Gates, J.R., Vijaykumar, S. and Morgan, D.J. (2021) ‘Understanding older adults’ use of social technology and the factors influencing use’, </a:t>
            </a:r>
            <a:r>
              <a:rPr lang="en-GB" sz="1000" i="1">
                <a:highlight>
                  <a:srgbClr val="FFFFFF"/>
                </a:highlight>
                <a:latin typeface="Arial"/>
                <a:cs typeface="Arial"/>
              </a:rPr>
              <a:t>Ageing and Society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, 43(1), pp. 1–24. Available at: 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https://doi.org/10.1017/s0144686x21000490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GB" sz="1000"/>
          </a:p>
          <a:p>
            <a:pPr>
              <a:buNone/>
            </a:pPr>
            <a:endParaRPr lang="en-GB" sz="1000" dirty="0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World Health Organization (2024) </a:t>
            </a:r>
            <a:r>
              <a:rPr lang="en-GB" sz="1000" i="1">
                <a:highlight>
                  <a:srgbClr val="FFFFFF"/>
                </a:highlight>
                <a:latin typeface="Arial"/>
                <a:cs typeface="Arial"/>
              </a:rPr>
              <a:t>Ageing and health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, </a:t>
            </a:r>
            <a:r>
              <a:rPr lang="en-GB" sz="1000" i="1">
                <a:highlight>
                  <a:srgbClr val="FFFFFF"/>
                </a:highlight>
                <a:latin typeface="Arial"/>
                <a:cs typeface="Arial"/>
              </a:rPr>
              <a:t>World Health Organization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. Available at: 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https://www.who.int/news-room/fact-sheets/detail/ageing-and-health</a:t>
            </a:r>
            <a:r>
              <a:rPr lang="en-GB" sz="10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1000">
                <a:highlight>
                  <a:srgbClr val="FFFFFF"/>
                </a:highlight>
                <a:latin typeface="Arial"/>
                <a:cs typeface="Arial"/>
              </a:rPr>
              <a:t>(Accessed: 23 June 2026).</a:t>
            </a:r>
            <a:endParaRPr lang="en-GB" sz="1000"/>
          </a:p>
        </p:txBody>
      </p:sp>
    </p:spTree>
    <p:extLst>
      <p:ext uri="{BB962C8B-B14F-4D97-AF65-F5344CB8AC3E}">
        <p14:creationId xmlns:p14="http://schemas.microsoft.com/office/powerpoint/2010/main" val="1811034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422</TotalTime>
  <Words>2022</Words>
  <Application>Microsoft Office PowerPoint</Application>
  <PresentationFormat>Widescreen</PresentationFormat>
  <Paragraphs>176</Paragraphs>
  <Slides>18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Aptos</vt:lpstr>
      <vt:lpstr>Aptos Display</vt:lpstr>
      <vt:lpstr>Arial</vt:lpstr>
      <vt:lpstr>Arial,Sans-Serif</vt:lpstr>
      <vt:lpstr>Calibri</vt:lpstr>
      <vt:lpstr>Office Theme</vt:lpstr>
      <vt:lpstr>Evaluating the Care, Empowerment and Support Needs of Older People in the UK</vt:lpstr>
      <vt:lpstr>What is Ageing?</vt:lpstr>
      <vt:lpstr>The Ageing Population in the UK</vt:lpstr>
      <vt:lpstr>Care and Support Needs of Older People</vt:lpstr>
      <vt:lpstr>Theoretical Frameworks of Ageing</vt:lpstr>
      <vt:lpstr>Policy and Legislation Supporting Older People</vt:lpstr>
      <vt:lpstr>Residential Care Homes </vt:lpstr>
      <vt:lpstr>Critical Analysis of Residential Care Homes</vt:lpstr>
      <vt:lpstr>Impact of Population Trends on Residential Care Homes</vt:lpstr>
      <vt:lpstr>Technological Innovations in Care for Older People</vt:lpstr>
      <vt:lpstr>Critical Assessment of Technology in Elderly Care</vt:lpstr>
      <vt:lpstr>UK Case Study 1:NHS Virtual Ward</vt:lpstr>
      <vt:lpstr>UK Case Study 2: ExtraCare Charitable Trust</vt:lpstr>
      <vt:lpstr>Recommendations for Improving Care and Support for Older People</vt:lpstr>
      <vt:lpstr>Conclusion</vt:lpstr>
      <vt:lpstr>Future Outlook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Rashida Begum</dc:creator>
  <cp:lastModifiedBy>Rashida Begum (2316439)</cp:lastModifiedBy>
  <cp:revision>1224</cp:revision>
  <dcterms:created xsi:type="dcterms:W3CDTF">2026-06-21T23:01:46Z</dcterms:created>
  <dcterms:modified xsi:type="dcterms:W3CDTF">2026-06-25T02:51:20Z</dcterms:modified>
</cp:coreProperties>
</file>