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19"/>
  </p:notesMasterIdLst>
  <p:sldIdLst>
    <p:sldId id="256" r:id="rId5"/>
    <p:sldId id="257" r:id="rId6"/>
    <p:sldId id="258" r:id="rId7"/>
    <p:sldId id="260" r:id="rId8"/>
    <p:sldId id="261" r:id="rId9"/>
    <p:sldId id="262" r:id="rId10"/>
    <p:sldId id="263" r:id="rId11"/>
    <p:sldId id="264" r:id="rId12"/>
    <p:sldId id="265" r:id="rId13"/>
    <p:sldId id="266" r:id="rId14"/>
    <p:sldId id="267" r:id="rId15"/>
    <p:sldId id="268" r:id="rId16"/>
    <p:sldId id="259" r:id="rId17"/>
    <p:sldId id="26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4B7E83-E1D7-4B57-B820-745413C45CED}" v="19" dt="2023-11-12T23:12:01.4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648" autoAdjust="0"/>
  </p:normalViewPr>
  <p:slideViewPr>
    <p:cSldViewPr snapToGrid="0">
      <p:cViewPr>
        <p:scale>
          <a:sx n="45" d="100"/>
          <a:sy n="45" d="100"/>
        </p:scale>
        <p:origin x="1626" y="4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3A322A-A492-4E3D-9307-0E4D1B9976B7}" type="datetimeFigureOut">
              <a:rPr lang="ro-RO" smtClean="0"/>
              <a:t>07.11.2023</a:t>
            </a:fld>
            <a:endParaRPr lang="ro-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0A3ACD-FC72-4CD2-B167-B70BFA14EA39}" type="slidenum">
              <a:rPr lang="ro-RO" smtClean="0"/>
              <a:t>‹#›</a:t>
            </a:fld>
            <a:endParaRPr lang="ro-RO"/>
          </a:p>
        </p:txBody>
      </p:sp>
    </p:spTree>
    <p:extLst>
      <p:ext uri="{BB962C8B-B14F-4D97-AF65-F5344CB8AC3E}">
        <p14:creationId xmlns:p14="http://schemas.microsoft.com/office/powerpoint/2010/main" val="793681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o-RO" dirty="0"/>
          </a:p>
        </p:txBody>
      </p:sp>
      <p:sp>
        <p:nvSpPr>
          <p:cNvPr id="4" name="Slide Number Placeholder 3"/>
          <p:cNvSpPr>
            <a:spLocks noGrp="1"/>
          </p:cNvSpPr>
          <p:nvPr>
            <p:ph type="sldNum" sz="quarter" idx="5"/>
          </p:nvPr>
        </p:nvSpPr>
        <p:spPr/>
        <p:txBody>
          <a:bodyPr/>
          <a:lstStyle/>
          <a:p>
            <a:fld id="{130A3ACD-FC72-4CD2-B167-B70BFA14EA39}" type="slidenum">
              <a:rPr lang="ro-RO" smtClean="0"/>
              <a:t>1</a:t>
            </a:fld>
            <a:endParaRPr lang="ro-RO"/>
          </a:p>
        </p:txBody>
      </p:sp>
    </p:spTree>
    <p:extLst>
      <p:ext uri="{BB962C8B-B14F-4D97-AF65-F5344CB8AC3E}">
        <p14:creationId xmlns:p14="http://schemas.microsoft.com/office/powerpoint/2010/main" val="1303723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o-RO" dirty="0"/>
          </a:p>
        </p:txBody>
      </p:sp>
      <p:sp>
        <p:nvSpPr>
          <p:cNvPr id="4" name="Slide Number Placeholder 3"/>
          <p:cNvSpPr>
            <a:spLocks noGrp="1"/>
          </p:cNvSpPr>
          <p:nvPr>
            <p:ph type="sldNum" sz="quarter" idx="5"/>
          </p:nvPr>
        </p:nvSpPr>
        <p:spPr/>
        <p:txBody>
          <a:bodyPr/>
          <a:lstStyle/>
          <a:p>
            <a:fld id="{130A3ACD-FC72-4CD2-B167-B70BFA14EA39}" type="slidenum">
              <a:rPr lang="ro-RO" smtClean="0"/>
              <a:t>3</a:t>
            </a:fld>
            <a:endParaRPr lang="ro-RO"/>
          </a:p>
        </p:txBody>
      </p:sp>
    </p:spTree>
    <p:extLst>
      <p:ext uri="{BB962C8B-B14F-4D97-AF65-F5344CB8AC3E}">
        <p14:creationId xmlns:p14="http://schemas.microsoft.com/office/powerpoint/2010/main" val="2295066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o-RO" dirty="0"/>
          </a:p>
        </p:txBody>
      </p:sp>
      <p:sp>
        <p:nvSpPr>
          <p:cNvPr id="4" name="Slide Number Placeholder 3"/>
          <p:cNvSpPr>
            <a:spLocks noGrp="1"/>
          </p:cNvSpPr>
          <p:nvPr>
            <p:ph type="sldNum" sz="quarter" idx="5"/>
          </p:nvPr>
        </p:nvSpPr>
        <p:spPr/>
        <p:txBody>
          <a:bodyPr/>
          <a:lstStyle/>
          <a:p>
            <a:fld id="{130A3ACD-FC72-4CD2-B167-B70BFA14EA39}" type="slidenum">
              <a:rPr lang="ro-RO" smtClean="0"/>
              <a:t>5</a:t>
            </a:fld>
            <a:endParaRPr lang="ro-RO"/>
          </a:p>
        </p:txBody>
      </p:sp>
    </p:spTree>
    <p:extLst>
      <p:ext uri="{BB962C8B-B14F-4D97-AF65-F5344CB8AC3E}">
        <p14:creationId xmlns:p14="http://schemas.microsoft.com/office/powerpoint/2010/main" val="1631769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o-RO" dirty="0"/>
          </a:p>
        </p:txBody>
      </p:sp>
      <p:sp>
        <p:nvSpPr>
          <p:cNvPr id="4" name="Slide Number Placeholder 3"/>
          <p:cNvSpPr>
            <a:spLocks noGrp="1"/>
          </p:cNvSpPr>
          <p:nvPr>
            <p:ph type="sldNum" sz="quarter" idx="5"/>
          </p:nvPr>
        </p:nvSpPr>
        <p:spPr/>
        <p:txBody>
          <a:bodyPr/>
          <a:lstStyle/>
          <a:p>
            <a:fld id="{130A3ACD-FC72-4CD2-B167-B70BFA14EA39}" type="slidenum">
              <a:rPr lang="ro-RO" smtClean="0"/>
              <a:t>6</a:t>
            </a:fld>
            <a:endParaRPr lang="ro-RO"/>
          </a:p>
        </p:txBody>
      </p:sp>
    </p:spTree>
    <p:extLst>
      <p:ext uri="{BB962C8B-B14F-4D97-AF65-F5344CB8AC3E}">
        <p14:creationId xmlns:p14="http://schemas.microsoft.com/office/powerpoint/2010/main" val="3023879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SMEs and large companies utilise digital marketing techniques due to internet development and traditional marketing approaches (</a:t>
            </a:r>
            <a:r>
              <a:rPr lang="en-GB" sz="1100" dirty="0" err="1">
                <a:effectLst/>
                <a:latin typeface="Arial" panose="020B0604020202020204" pitchFamily="34" charset="0"/>
                <a:ea typeface="Calibri" panose="020F0502020204030204" pitchFamily="34" charset="0"/>
              </a:rPr>
              <a:t>Saura</a:t>
            </a:r>
            <a:r>
              <a:rPr lang="en-GB" sz="1100" dirty="0">
                <a:effectLst/>
                <a:latin typeface="Arial" panose="020B0604020202020204" pitchFamily="34" charset="0"/>
                <a:ea typeface="Calibri" panose="020F0502020204030204" pitchFamily="34" charset="0"/>
              </a:rPr>
              <a:t>, Palacios-Marqués and Ribeiro-Soriano, 2023</a:t>
            </a:r>
            <a:r>
              <a:rPr lang="en-GB" sz="1200" dirty="0">
                <a:latin typeface="Arial" panose="020B0604020202020204" pitchFamily="34" charset="0"/>
                <a:cs typeface="Arial" panose="020B0604020202020204" pitchFamily="34" charset="0"/>
              </a:rPr>
              <a:t>).</a:t>
            </a:r>
            <a:endParaRPr lang="ro-RO" sz="1200" dirty="0">
              <a:latin typeface="Arial" panose="020B0604020202020204" pitchFamily="34" charset="0"/>
              <a:cs typeface="Arial" panose="020B0604020202020204" pitchFamily="34" charset="0"/>
            </a:endParaRPr>
          </a:p>
          <a:p>
            <a:endParaRPr lang="ro-RO" dirty="0"/>
          </a:p>
        </p:txBody>
      </p:sp>
      <p:sp>
        <p:nvSpPr>
          <p:cNvPr id="4" name="Slide Number Placeholder 3"/>
          <p:cNvSpPr>
            <a:spLocks noGrp="1"/>
          </p:cNvSpPr>
          <p:nvPr>
            <p:ph type="sldNum" sz="quarter" idx="5"/>
          </p:nvPr>
        </p:nvSpPr>
        <p:spPr/>
        <p:txBody>
          <a:bodyPr/>
          <a:lstStyle/>
          <a:p>
            <a:fld id="{130A3ACD-FC72-4CD2-B167-B70BFA14EA39}" type="slidenum">
              <a:rPr lang="ro-RO" smtClean="0"/>
              <a:t>8</a:t>
            </a:fld>
            <a:endParaRPr lang="ro-RO"/>
          </a:p>
        </p:txBody>
      </p:sp>
    </p:spTree>
    <p:extLst>
      <p:ext uri="{BB962C8B-B14F-4D97-AF65-F5344CB8AC3E}">
        <p14:creationId xmlns:p14="http://schemas.microsoft.com/office/powerpoint/2010/main" val="1588083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get the requisite money, it would be imperative to acquire an external grant of £35,000 from governmental bodies or philanthropic foundations, in addition to an interest-free loan of £250,000 from Scottish Enterprise. The remaining £50,000 constitutes personal investment.  According to Foundation Scotland (2022), a portion of its money is available throughout Scotland, while the remaining funds are specifically allocated to particular geographical regions or thematic themes. Scottish Enterprise (2023) states that the Scottish Loan Scheme provides financial aid in the form of loans, spanning from £250,000 to £2 million, to growth-oriented Scottish enterprises that can demonstrate a viable business strategy and a distinct ability to repay the borrowed capital. This will promote congruence with the Eco-wind energy farm's commitment to maintaining ecological sustainability.</a:t>
            </a:r>
          </a:p>
          <a:p>
            <a:endParaRPr lang="ro-RO" dirty="0"/>
          </a:p>
        </p:txBody>
      </p:sp>
      <p:sp>
        <p:nvSpPr>
          <p:cNvPr id="4" name="Slide Number Placeholder 3"/>
          <p:cNvSpPr>
            <a:spLocks noGrp="1"/>
          </p:cNvSpPr>
          <p:nvPr>
            <p:ph type="sldNum" sz="quarter" idx="5"/>
          </p:nvPr>
        </p:nvSpPr>
        <p:spPr/>
        <p:txBody>
          <a:bodyPr/>
          <a:lstStyle/>
          <a:p>
            <a:fld id="{130A3ACD-FC72-4CD2-B167-B70BFA14EA39}" type="slidenum">
              <a:rPr lang="ro-RO" smtClean="0"/>
              <a:t>9</a:t>
            </a:fld>
            <a:endParaRPr lang="ro-RO"/>
          </a:p>
        </p:txBody>
      </p:sp>
    </p:spTree>
    <p:extLst>
      <p:ext uri="{BB962C8B-B14F-4D97-AF65-F5344CB8AC3E}">
        <p14:creationId xmlns:p14="http://schemas.microsoft.com/office/powerpoint/2010/main" val="27583449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o-RO" dirty="0"/>
          </a:p>
        </p:txBody>
      </p:sp>
      <p:sp>
        <p:nvSpPr>
          <p:cNvPr id="4" name="Slide Number Placeholder 3"/>
          <p:cNvSpPr>
            <a:spLocks noGrp="1"/>
          </p:cNvSpPr>
          <p:nvPr>
            <p:ph type="sldNum" sz="quarter" idx="5"/>
          </p:nvPr>
        </p:nvSpPr>
        <p:spPr/>
        <p:txBody>
          <a:bodyPr/>
          <a:lstStyle/>
          <a:p>
            <a:fld id="{130A3ACD-FC72-4CD2-B167-B70BFA14EA39}" type="slidenum">
              <a:rPr lang="ro-RO" smtClean="0"/>
              <a:t>11</a:t>
            </a:fld>
            <a:endParaRPr lang="ro-RO"/>
          </a:p>
        </p:txBody>
      </p:sp>
    </p:spTree>
    <p:extLst>
      <p:ext uri="{BB962C8B-B14F-4D97-AF65-F5344CB8AC3E}">
        <p14:creationId xmlns:p14="http://schemas.microsoft.com/office/powerpoint/2010/main" val="23730181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3185DC-EEE0-42CB-99AE-041B9FBD117B}" type="datetimeFigureOut">
              <a:rPr lang="ro-RO" smtClean="0"/>
              <a:t>07.11.2023</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C613FEC-85D9-44D2-B36B-D34915E4B23C}" type="slidenum">
              <a:rPr lang="ro-RO" smtClean="0"/>
              <a:t>‹#›</a:t>
            </a:fld>
            <a:endParaRPr lang="ro-RO"/>
          </a:p>
        </p:txBody>
      </p:sp>
    </p:spTree>
    <p:extLst>
      <p:ext uri="{BB962C8B-B14F-4D97-AF65-F5344CB8AC3E}">
        <p14:creationId xmlns:p14="http://schemas.microsoft.com/office/powerpoint/2010/main" val="223841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3185DC-EEE0-42CB-99AE-041B9FBD117B}" type="datetimeFigureOut">
              <a:rPr lang="ro-RO" smtClean="0"/>
              <a:t>07.11.2023</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C613FEC-85D9-44D2-B36B-D34915E4B23C}" type="slidenum">
              <a:rPr lang="ro-RO" smtClean="0"/>
              <a:t>‹#›</a:t>
            </a:fld>
            <a:endParaRPr lang="ro-RO"/>
          </a:p>
        </p:txBody>
      </p:sp>
    </p:spTree>
    <p:extLst>
      <p:ext uri="{BB962C8B-B14F-4D97-AF65-F5344CB8AC3E}">
        <p14:creationId xmlns:p14="http://schemas.microsoft.com/office/powerpoint/2010/main" val="2481790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3185DC-EEE0-42CB-99AE-041B9FBD117B}" type="datetimeFigureOut">
              <a:rPr lang="ro-RO" smtClean="0"/>
              <a:t>07.11.2023</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C613FEC-85D9-44D2-B36B-D34915E4B23C}" type="slidenum">
              <a:rPr lang="ro-RO" smtClean="0"/>
              <a:t>‹#›</a:t>
            </a:fld>
            <a:endParaRPr lang="ro-RO"/>
          </a:p>
        </p:txBody>
      </p:sp>
    </p:spTree>
    <p:extLst>
      <p:ext uri="{BB962C8B-B14F-4D97-AF65-F5344CB8AC3E}">
        <p14:creationId xmlns:p14="http://schemas.microsoft.com/office/powerpoint/2010/main" val="929295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3185DC-EEE0-42CB-99AE-041B9FBD117B}" type="datetimeFigureOut">
              <a:rPr lang="ro-RO" smtClean="0"/>
              <a:t>07.11.2023</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EC613FEC-85D9-44D2-B36B-D34915E4B23C}" type="slidenum">
              <a:rPr lang="ro-RO" smtClean="0"/>
              <a:t>‹#›</a:t>
            </a:fld>
            <a:endParaRPr lang="ro-RO"/>
          </a:p>
        </p:txBody>
      </p:sp>
    </p:spTree>
    <p:extLst>
      <p:ext uri="{BB962C8B-B14F-4D97-AF65-F5344CB8AC3E}">
        <p14:creationId xmlns:p14="http://schemas.microsoft.com/office/powerpoint/2010/main" val="598267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3185DC-EEE0-42CB-99AE-041B9FBD117B}" type="datetimeFigureOut">
              <a:rPr lang="ro-RO" smtClean="0"/>
              <a:t>07.11.2023</a:t>
            </a:fld>
            <a:endParaRPr lang="ro-RO"/>
          </a:p>
        </p:txBody>
      </p:sp>
      <p:sp>
        <p:nvSpPr>
          <p:cNvPr id="8" name="Footer Placeholder 7"/>
          <p:cNvSpPr>
            <a:spLocks noGrp="1"/>
          </p:cNvSpPr>
          <p:nvPr>
            <p:ph type="ftr" sz="quarter" idx="11"/>
          </p:nvPr>
        </p:nvSpPr>
        <p:spPr/>
        <p:txBody>
          <a:bodyPr/>
          <a:lstStyle/>
          <a:p>
            <a:endParaRPr lang="ro-RO"/>
          </a:p>
        </p:txBody>
      </p:sp>
      <p:sp>
        <p:nvSpPr>
          <p:cNvPr id="9" name="Slide Number Placeholder 8"/>
          <p:cNvSpPr>
            <a:spLocks noGrp="1"/>
          </p:cNvSpPr>
          <p:nvPr>
            <p:ph type="sldNum" sz="quarter" idx="12"/>
          </p:nvPr>
        </p:nvSpPr>
        <p:spPr/>
        <p:txBody>
          <a:bodyPr/>
          <a:lstStyle/>
          <a:p>
            <a:fld id="{EC613FEC-85D9-44D2-B36B-D34915E4B23C}" type="slidenum">
              <a:rPr lang="ro-RO" smtClean="0"/>
              <a:t>‹#›</a:t>
            </a:fld>
            <a:endParaRPr lang="ro-RO"/>
          </a:p>
        </p:txBody>
      </p:sp>
    </p:spTree>
    <p:extLst>
      <p:ext uri="{BB962C8B-B14F-4D97-AF65-F5344CB8AC3E}">
        <p14:creationId xmlns:p14="http://schemas.microsoft.com/office/powerpoint/2010/main" val="2291080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3185DC-EEE0-42CB-99AE-041B9FBD117B}" type="datetimeFigureOut">
              <a:rPr lang="ro-RO" smtClean="0"/>
              <a:t>07.11.2023</a:t>
            </a:fld>
            <a:endParaRPr lang="ro-RO"/>
          </a:p>
        </p:txBody>
      </p:sp>
      <p:sp>
        <p:nvSpPr>
          <p:cNvPr id="4" name="Footer Placeholder 3"/>
          <p:cNvSpPr>
            <a:spLocks noGrp="1"/>
          </p:cNvSpPr>
          <p:nvPr>
            <p:ph type="ftr" sz="quarter" idx="11"/>
          </p:nvPr>
        </p:nvSpPr>
        <p:spPr/>
        <p:txBody>
          <a:bodyPr/>
          <a:lstStyle/>
          <a:p>
            <a:endParaRPr lang="ro-RO"/>
          </a:p>
        </p:txBody>
      </p:sp>
      <p:sp>
        <p:nvSpPr>
          <p:cNvPr id="5" name="Slide Number Placeholder 4"/>
          <p:cNvSpPr>
            <a:spLocks noGrp="1"/>
          </p:cNvSpPr>
          <p:nvPr>
            <p:ph type="sldNum" sz="quarter" idx="12"/>
          </p:nvPr>
        </p:nvSpPr>
        <p:spPr/>
        <p:txBody>
          <a:bodyPr/>
          <a:lstStyle/>
          <a:p>
            <a:fld id="{EC613FEC-85D9-44D2-B36B-D34915E4B23C}" type="slidenum">
              <a:rPr lang="ro-RO" smtClean="0"/>
              <a:t>‹#›</a:t>
            </a:fld>
            <a:endParaRPr lang="ro-RO"/>
          </a:p>
        </p:txBody>
      </p:sp>
    </p:spTree>
    <p:extLst>
      <p:ext uri="{BB962C8B-B14F-4D97-AF65-F5344CB8AC3E}">
        <p14:creationId xmlns:p14="http://schemas.microsoft.com/office/powerpoint/2010/main" val="3836363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873185DC-EEE0-42CB-99AE-041B9FBD117B}" type="datetimeFigureOut">
              <a:rPr lang="ro-RO" smtClean="0"/>
              <a:t>07.11.2023</a:t>
            </a:fld>
            <a:endParaRPr lang="ro-RO"/>
          </a:p>
        </p:txBody>
      </p:sp>
      <p:sp>
        <p:nvSpPr>
          <p:cNvPr id="3" name="Footer Placeholder 2"/>
          <p:cNvSpPr>
            <a:spLocks noGrp="1"/>
          </p:cNvSpPr>
          <p:nvPr>
            <p:ph type="ftr" sz="quarter" idx="11"/>
          </p:nvPr>
        </p:nvSpPr>
        <p:spPr/>
        <p:txBody>
          <a:bodyPr/>
          <a:lstStyle/>
          <a:p>
            <a:endParaRPr lang="ro-RO"/>
          </a:p>
        </p:txBody>
      </p:sp>
      <p:sp>
        <p:nvSpPr>
          <p:cNvPr id="4" name="Slide Number Placeholder 3"/>
          <p:cNvSpPr>
            <a:spLocks noGrp="1"/>
          </p:cNvSpPr>
          <p:nvPr>
            <p:ph type="sldNum" sz="quarter" idx="12"/>
          </p:nvPr>
        </p:nvSpPr>
        <p:spPr/>
        <p:txBody>
          <a:bodyPr/>
          <a:lstStyle/>
          <a:p>
            <a:fld id="{EC613FEC-85D9-44D2-B36B-D34915E4B23C}" type="slidenum">
              <a:rPr lang="ro-RO" smtClean="0"/>
              <a:t>‹#›</a:t>
            </a:fld>
            <a:endParaRPr lang="ro-RO"/>
          </a:p>
        </p:txBody>
      </p:sp>
    </p:spTree>
    <p:extLst>
      <p:ext uri="{BB962C8B-B14F-4D97-AF65-F5344CB8AC3E}">
        <p14:creationId xmlns:p14="http://schemas.microsoft.com/office/powerpoint/2010/main" val="528593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3185DC-EEE0-42CB-99AE-041B9FBD117B}" type="datetimeFigureOut">
              <a:rPr lang="ro-RO" smtClean="0"/>
              <a:t>07.11.2023</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EC613FEC-85D9-44D2-B36B-D34915E4B23C}" type="slidenum">
              <a:rPr lang="ro-RO" smtClean="0"/>
              <a:t>‹#›</a:t>
            </a:fld>
            <a:endParaRPr lang="ro-RO"/>
          </a:p>
        </p:txBody>
      </p:sp>
    </p:spTree>
    <p:extLst>
      <p:ext uri="{BB962C8B-B14F-4D97-AF65-F5344CB8AC3E}">
        <p14:creationId xmlns:p14="http://schemas.microsoft.com/office/powerpoint/2010/main" val="29780178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3185DC-EEE0-42CB-99AE-041B9FBD117B}" type="datetimeFigureOut">
              <a:rPr lang="ro-RO" smtClean="0"/>
              <a:t>07.11.2023</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EC613FEC-85D9-44D2-B36B-D34915E4B23C}" type="slidenum">
              <a:rPr lang="ro-RO" smtClean="0"/>
              <a:t>‹#›</a:t>
            </a:fld>
            <a:endParaRPr lang="ro-RO"/>
          </a:p>
        </p:txBody>
      </p:sp>
    </p:spTree>
    <p:extLst>
      <p:ext uri="{BB962C8B-B14F-4D97-AF65-F5344CB8AC3E}">
        <p14:creationId xmlns:p14="http://schemas.microsoft.com/office/powerpoint/2010/main" val="4174684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3185DC-EEE0-42CB-99AE-041B9FBD117B}" type="datetimeFigureOut">
              <a:rPr lang="ro-RO" smtClean="0"/>
              <a:t>07.11.2023</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EC613FEC-85D9-44D2-B36B-D34915E4B23C}" type="slidenum">
              <a:rPr lang="ro-RO" smtClean="0"/>
              <a:t>‹#›</a:t>
            </a:fld>
            <a:endParaRPr lang="ro-RO"/>
          </a:p>
        </p:txBody>
      </p:sp>
    </p:spTree>
    <p:extLst>
      <p:ext uri="{BB962C8B-B14F-4D97-AF65-F5344CB8AC3E}">
        <p14:creationId xmlns:p14="http://schemas.microsoft.com/office/powerpoint/2010/main" val="4078292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3185DC-EEE0-42CB-99AE-041B9FBD117B}" type="datetimeFigureOut">
              <a:rPr lang="ro-RO" smtClean="0"/>
              <a:t>07.11.2023</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EC613FEC-85D9-44D2-B36B-D34915E4B23C}" type="slidenum">
              <a:rPr lang="ro-RO" smtClean="0"/>
              <a:t>‹#›</a:t>
            </a:fld>
            <a:endParaRPr lang="ro-RO"/>
          </a:p>
        </p:txBody>
      </p:sp>
    </p:spTree>
    <p:extLst>
      <p:ext uri="{BB962C8B-B14F-4D97-AF65-F5344CB8AC3E}">
        <p14:creationId xmlns:p14="http://schemas.microsoft.com/office/powerpoint/2010/main" val="18394058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3185DC-EEE0-42CB-99AE-041B9FBD117B}" type="datetimeFigureOut">
              <a:rPr lang="ro-RO" smtClean="0"/>
              <a:t>07.11.2023</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EC613FEC-85D9-44D2-B36B-D34915E4B23C}" type="slidenum">
              <a:rPr lang="ro-RO" smtClean="0"/>
              <a:t>‹#›</a:t>
            </a:fld>
            <a:endParaRPr lang="ro-RO"/>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808932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3185DC-EEE0-42CB-99AE-041B9FBD117B}" type="datetimeFigureOut">
              <a:rPr lang="ro-RO" smtClean="0"/>
              <a:t>07.11.2023</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EC613FEC-85D9-44D2-B36B-D34915E4B23C}" type="slidenum">
              <a:rPr lang="ro-RO" smtClean="0"/>
              <a:t>‹#›</a:t>
            </a:fld>
            <a:endParaRPr lang="ro-RO"/>
          </a:p>
        </p:txBody>
      </p:sp>
    </p:spTree>
    <p:extLst>
      <p:ext uri="{BB962C8B-B14F-4D97-AF65-F5344CB8AC3E}">
        <p14:creationId xmlns:p14="http://schemas.microsoft.com/office/powerpoint/2010/main" val="33387099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73185DC-EEE0-42CB-99AE-041B9FBD117B}" type="datetimeFigureOut">
              <a:rPr lang="ro-RO" smtClean="0"/>
              <a:t>07.11.2023</a:t>
            </a:fld>
            <a:endParaRPr lang="ro-RO"/>
          </a:p>
        </p:txBody>
      </p:sp>
      <p:sp>
        <p:nvSpPr>
          <p:cNvPr id="4" name="Footer Placeholder 3"/>
          <p:cNvSpPr>
            <a:spLocks noGrp="1"/>
          </p:cNvSpPr>
          <p:nvPr>
            <p:ph type="ftr" sz="quarter" idx="11"/>
          </p:nvPr>
        </p:nvSpPr>
        <p:spPr/>
        <p:txBody>
          <a:bodyPr/>
          <a:lstStyle/>
          <a:p>
            <a:endParaRPr lang="ro-RO"/>
          </a:p>
        </p:txBody>
      </p:sp>
      <p:sp>
        <p:nvSpPr>
          <p:cNvPr id="5" name="Slide Number Placeholder 4"/>
          <p:cNvSpPr>
            <a:spLocks noGrp="1"/>
          </p:cNvSpPr>
          <p:nvPr>
            <p:ph type="sldNum" sz="quarter" idx="12"/>
          </p:nvPr>
        </p:nvSpPr>
        <p:spPr/>
        <p:txBody>
          <a:bodyPr/>
          <a:lstStyle/>
          <a:p>
            <a:fld id="{EC613FEC-85D9-44D2-B36B-D34915E4B23C}" type="slidenum">
              <a:rPr lang="ro-RO" smtClean="0"/>
              <a:t>‹#›</a:t>
            </a:fld>
            <a:endParaRPr lang="ro-RO"/>
          </a:p>
        </p:txBody>
      </p:sp>
    </p:spTree>
    <p:extLst>
      <p:ext uri="{BB962C8B-B14F-4D97-AF65-F5344CB8AC3E}">
        <p14:creationId xmlns:p14="http://schemas.microsoft.com/office/powerpoint/2010/main" val="5883316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73185DC-EEE0-42CB-99AE-041B9FBD117B}" type="datetimeFigureOut">
              <a:rPr lang="ro-RO" smtClean="0"/>
              <a:t>07.11.2023</a:t>
            </a:fld>
            <a:endParaRPr lang="ro-RO"/>
          </a:p>
        </p:txBody>
      </p:sp>
      <p:sp>
        <p:nvSpPr>
          <p:cNvPr id="4" name="Footer Placeholder 3"/>
          <p:cNvSpPr>
            <a:spLocks noGrp="1"/>
          </p:cNvSpPr>
          <p:nvPr>
            <p:ph type="ftr" sz="quarter" idx="11"/>
          </p:nvPr>
        </p:nvSpPr>
        <p:spPr/>
        <p:txBody>
          <a:bodyPr/>
          <a:lstStyle/>
          <a:p>
            <a:endParaRPr lang="ro-RO"/>
          </a:p>
        </p:txBody>
      </p:sp>
      <p:sp>
        <p:nvSpPr>
          <p:cNvPr id="5" name="Slide Number Placeholder 4"/>
          <p:cNvSpPr>
            <a:spLocks noGrp="1"/>
          </p:cNvSpPr>
          <p:nvPr>
            <p:ph type="sldNum" sz="quarter" idx="12"/>
          </p:nvPr>
        </p:nvSpPr>
        <p:spPr/>
        <p:txBody>
          <a:bodyPr/>
          <a:lstStyle/>
          <a:p>
            <a:fld id="{EC613FEC-85D9-44D2-B36B-D34915E4B23C}" type="slidenum">
              <a:rPr lang="ro-RO" smtClean="0"/>
              <a:t>‹#›</a:t>
            </a:fld>
            <a:endParaRPr lang="ro-RO"/>
          </a:p>
        </p:txBody>
      </p:sp>
    </p:spTree>
    <p:extLst>
      <p:ext uri="{BB962C8B-B14F-4D97-AF65-F5344CB8AC3E}">
        <p14:creationId xmlns:p14="http://schemas.microsoft.com/office/powerpoint/2010/main" val="19021244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3185DC-EEE0-42CB-99AE-041B9FBD117B}" type="datetimeFigureOut">
              <a:rPr lang="ro-RO" smtClean="0"/>
              <a:t>07.11.2023</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C613FEC-85D9-44D2-B36B-D34915E4B23C}" type="slidenum">
              <a:rPr lang="ro-RO" smtClean="0"/>
              <a:t>‹#›</a:t>
            </a:fld>
            <a:endParaRPr lang="ro-RO"/>
          </a:p>
        </p:txBody>
      </p:sp>
    </p:spTree>
    <p:extLst>
      <p:ext uri="{BB962C8B-B14F-4D97-AF65-F5344CB8AC3E}">
        <p14:creationId xmlns:p14="http://schemas.microsoft.com/office/powerpoint/2010/main" val="20983595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3185DC-EEE0-42CB-99AE-041B9FBD117B}" type="datetimeFigureOut">
              <a:rPr lang="ro-RO" smtClean="0"/>
              <a:t>07.11.2023</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C613FEC-85D9-44D2-B36B-D34915E4B23C}" type="slidenum">
              <a:rPr lang="ro-RO" smtClean="0"/>
              <a:t>‹#›</a:t>
            </a:fld>
            <a:endParaRPr lang="ro-RO"/>
          </a:p>
        </p:txBody>
      </p:sp>
    </p:spTree>
    <p:extLst>
      <p:ext uri="{BB962C8B-B14F-4D97-AF65-F5344CB8AC3E}">
        <p14:creationId xmlns:p14="http://schemas.microsoft.com/office/powerpoint/2010/main" val="1705136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873185DC-EEE0-42CB-99AE-041B9FBD117B}" type="datetimeFigureOut">
              <a:rPr lang="ro-RO" smtClean="0"/>
              <a:t>07.11.2023</a:t>
            </a:fld>
            <a:endParaRPr lang="ro-RO"/>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ro-RO"/>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C613FEC-85D9-44D2-B36B-D34915E4B23C}" type="slidenum">
              <a:rPr lang="ro-RO" smtClean="0"/>
              <a:t>‹#›</a:t>
            </a:fld>
            <a:endParaRPr lang="ro-RO"/>
          </a:p>
        </p:txBody>
      </p:sp>
    </p:spTree>
    <p:extLst>
      <p:ext uri="{BB962C8B-B14F-4D97-AF65-F5344CB8AC3E}">
        <p14:creationId xmlns:p14="http://schemas.microsoft.com/office/powerpoint/2010/main" val="86322376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80/09669582.2021.1951278." TargetMode="External"/><Relationship Id="rId2" Type="http://schemas.openxmlformats.org/officeDocument/2006/relationships/hyperlink" Target="https://doi.org/10.1016/j.erss.2019.101337." TargetMode="External"/><Relationship Id="rId1" Type="http://schemas.openxmlformats.org/officeDocument/2006/relationships/slideLayout" Target="../slideLayouts/slideLayout7.xml"/><Relationship Id="rId6" Type="http://schemas.openxmlformats.org/officeDocument/2006/relationships/hyperlink" Target="https://www.nationalgrid.com/stories/energy-explained/how-much-uks-energy-renewable" TargetMode="External"/><Relationship Id="rId5" Type="http://schemas.openxmlformats.org/officeDocument/2006/relationships/hyperlink" Target="https://www.investopedia.com/terms/s/swot.asp" TargetMode="External"/><Relationship Id="rId4" Type="http://schemas.openxmlformats.org/officeDocument/2006/relationships/hyperlink" Target="https://www.foundationscotland.org.uk/apply-for-funding/funding-available"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scottish-enterprise.com/support-for-businesses/funding-and-grants/accessing-finance-and-attracting-investment/scottish-loan-scheme" TargetMode="External"/><Relationship Id="rId2" Type="http://schemas.openxmlformats.org/officeDocument/2006/relationships/hyperlink" Target="https://doi.org/10.1080/00472778.2021.1955127."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id="{4D4DD4CF-9732-4771-98FE-77886DC91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ind turbines against blue sky">
            <a:extLst>
              <a:ext uri="{FF2B5EF4-FFF2-40B4-BE49-F238E27FC236}">
                <a16:creationId xmlns:a16="http://schemas.microsoft.com/office/drawing/2014/main" id="{A2CB4101-17BE-6457-0EB6-8AB08071B24F}"/>
              </a:ext>
            </a:extLst>
          </p:cNvPr>
          <p:cNvPicPr>
            <a:picLocks noChangeAspect="1"/>
          </p:cNvPicPr>
          <p:nvPr/>
        </p:nvPicPr>
        <p:blipFill rotWithShape="1">
          <a:blip r:embed="rId5"/>
          <a:srcRect l="17895" r="7945" b="-1"/>
          <a:stretch/>
        </p:blipFill>
        <p:spPr>
          <a:xfrm>
            <a:off x="9005" y="-3"/>
            <a:ext cx="12192000" cy="6857990"/>
          </a:xfrm>
          <a:prstGeom prst="rect">
            <a:avLst/>
          </a:prstGeom>
        </p:spPr>
      </p:pic>
      <p:sp>
        <p:nvSpPr>
          <p:cNvPr id="14" name="Rectangle 13">
            <a:extLst>
              <a:ext uri="{FF2B5EF4-FFF2-40B4-BE49-F238E27FC236}">
                <a16:creationId xmlns:a16="http://schemas.microsoft.com/office/drawing/2014/main" id="{A2861A9C-C970-4FFE-B67C-222B6F573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D2FDF82E-EBD8-4EC5-AD10-CD9E70EE8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718EC829-F6E0-F7EC-6CCA-7C62A5A28DE5}"/>
              </a:ext>
            </a:extLst>
          </p:cNvPr>
          <p:cNvSpPr txBox="1"/>
          <p:nvPr/>
        </p:nvSpPr>
        <p:spPr>
          <a:xfrm>
            <a:off x="838201" y="1719392"/>
            <a:ext cx="6496048" cy="3881309"/>
          </a:xfrm>
          <a:prstGeom prst="rect">
            <a:avLst/>
          </a:prstGeom>
        </p:spPr>
        <p:txBody>
          <a:bodyPr vert="horz" lIns="91440" tIns="45720" rIns="91440" bIns="45720" rtlCol="0">
            <a:normAutofit/>
          </a:bodyPr>
          <a:lstStyle/>
          <a:p>
            <a:pPr indent="-228600" defTabSz="914400">
              <a:lnSpc>
                <a:spcPct val="120000"/>
              </a:lnSpc>
              <a:spcAft>
                <a:spcPts val="600"/>
              </a:spcAft>
              <a:buClr>
                <a:schemeClr val="tx1"/>
              </a:buClr>
              <a:buFont typeface="Arial" panose="020B0604020202020204" pitchFamily="34" charset="0"/>
              <a:buChar char="•"/>
            </a:pPr>
            <a:endParaRPr lang="en-US" cap="all" dirty="0"/>
          </a:p>
          <a:p>
            <a:pPr marL="114300" indent="-342900" defTabSz="914400">
              <a:lnSpc>
                <a:spcPct val="120000"/>
              </a:lnSpc>
              <a:spcAft>
                <a:spcPts val="600"/>
              </a:spcAft>
              <a:buClr>
                <a:schemeClr val="tx1"/>
              </a:buClr>
              <a:buFont typeface="Wingdings" panose="05000000000000000000" pitchFamily="2" charset="2"/>
              <a:buChar char="Ø"/>
            </a:pPr>
            <a:r>
              <a:rPr lang="en-US" sz="2200" cap="all" dirty="0">
                <a:latin typeface="Arial" panose="020B0604020202020204" pitchFamily="34" charset="0"/>
                <a:cs typeface="Arial" panose="020B0604020202020204" pitchFamily="34" charset="0"/>
              </a:rPr>
              <a:t>Eco-wind farm energy- Business plan </a:t>
            </a:r>
          </a:p>
          <a:p>
            <a:pPr marL="114300" indent="-342900" defTabSz="914400">
              <a:lnSpc>
                <a:spcPct val="120000"/>
              </a:lnSpc>
              <a:spcAft>
                <a:spcPts val="600"/>
              </a:spcAft>
              <a:buClr>
                <a:schemeClr val="tx1"/>
              </a:buClr>
              <a:buFont typeface="Wingdings" panose="05000000000000000000" pitchFamily="2" charset="2"/>
              <a:buChar char="Ø"/>
            </a:pPr>
            <a:r>
              <a:rPr lang="en-US" sz="2200" cap="all" dirty="0">
                <a:latin typeface="Arial" panose="020B0604020202020204" pitchFamily="34" charset="0"/>
                <a:cs typeface="Arial" panose="020B0604020202020204" pitchFamily="34" charset="0"/>
              </a:rPr>
              <a:t>Student number: 2245649</a:t>
            </a:r>
          </a:p>
          <a:p>
            <a:pPr marL="114300" indent="-342900" defTabSz="914400">
              <a:lnSpc>
                <a:spcPct val="120000"/>
              </a:lnSpc>
              <a:spcAft>
                <a:spcPts val="600"/>
              </a:spcAft>
              <a:buClr>
                <a:schemeClr val="tx1"/>
              </a:buClr>
              <a:buFont typeface="Wingdings" panose="05000000000000000000" pitchFamily="2" charset="2"/>
              <a:buChar char="Ø"/>
            </a:pPr>
            <a:r>
              <a:rPr lang="en-US" sz="2200" cap="all" dirty="0">
                <a:latin typeface="Arial" panose="020B0604020202020204" pitchFamily="34" charset="0"/>
                <a:cs typeface="Arial" panose="020B0604020202020204" pitchFamily="34" charset="0"/>
              </a:rPr>
              <a:t>Florentina Adelina Mazilu </a:t>
            </a:r>
          </a:p>
          <a:p>
            <a:pPr marL="114300" indent="-342900" defTabSz="914400">
              <a:lnSpc>
                <a:spcPct val="120000"/>
              </a:lnSpc>
              <a:spcAft>
                <a:spcPts val="600"/>
              </a:spcAft>
              <a:buClr>
                <a:schemeClr val="tx1"/>
              </a:buClr>
              <a:buFont typeface="Wingdings" panose="05000000000000000000" pitchFamily="2" charset="2"/>
              <a:buChar char="Ø"/>
            </a:pPr>
            <a:r>
              <a:rPr lang="en-US" sz="2200" cap="all" dirty="0">
                <a:latin typeface="Arial" panose="020B0604020202020204" pitchFamily="34" charset="0"/>
                <a:cs typeface="Arial" panose="020B0604020202020204" pitchFamily="34" charset="0"/>
              </a:rPr>
              <a:t>Lecturer name: </a:t>
            </a:r>
            <a:r>
              <a:rPr lang="en-US" sz="2200" cap="all" dirty="0" err="1">
                <a:latin typeface="Arial" panose="020B0604020202020204" pitchFamily="34" charset="0"/>
                <a:cs typeface="Arial" panose="020B0604020202020204" pitchFamily="34" charset="0"/>
              </a:rPr>
              <a:t>Masud</a:t>
            </a:r>
            <a:r>
              <a:rPr lang="en-US" sz="2200" cap="all" dirty="0">
                <a:latin typeface="Arial" panose="020B0604020202020204" pitchFamily="34" charset="0"/>
                <a:cs typeface="Arial" panose="020B0604020202020204" pitchFamily="34" charset="0"/>
              </a:rPr>
              <a:t> Ibrahim</a:t>
            </a:r>
            <a:br>
              <a:rPr lang="en-US" cap="all" dirty="0"/>
            </a:br>
            <a:r>
              <a:rPr lang="en-US" cap="all" dirty="0"/>
              <a:t> </a:t>
            </a:r>
          </a:p>
        </p:txBody>
      </p:sp>
    </p:spTree>
    <p:extLst>
      <p:ext uri="{BB962C8B-B14F-4D97-AF65-F5344CB8AC3E}">
        <p14:creationId xmlns:p14="http://schemas.microsoft.com/office/powerpoint/2010/main" val="13439483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FE56C5-95A0-A9C3-82FE-3EB4DB747696}"/>
              </a:ext>
            </a:extLst>
          </p:cNvPr>
          <p:cNvSpPr txBox="1"/>
          <p:nvPr/>
        </p:nvSpPr>
        <p:spPr>
          <a:xfrm>
            <a:off x="1" y="2088124"/>
            <a:ext cx="5791200" cy="3447687"/>
          </a:xfrm>
          <a:prstGeom prst="rect">
            <a:avLst/>
          </a:prstGeom>
        </p:spPr>
        <p:txBody>
          <a:bodyPr vert="horz" lIns="91440" tIns="45720" rIns="91440" bIns="45720" rtlCol="0" anchor="t">
            <a:normAutofit/>
          </a:bodyPr>
          <a:lstStyle/>
          <a:p>
            <a:pPr defTabSz="903427">
              <a:lnSpc>
                <a:spcPct val="120000"/>
              </a:lnSpc>
              <a:spcAft>
                <a:spcPts val="593"/>
              </a:spcAft>
              <a:buClr>
                <a:schemeClr val="tx1"/>
              </a:buClr>
              <a:buSzPct val="100000"/>
            </a:pPr>
            <a:r>
              <a:rPr lang="en-US" sz="2200" kern="1200" dirty="0">
                <a:solidFill>
                  <a:schemeClr val="tx1"/>
                </a:solidFill>
                <a:latin typeface="Arial" panose="020B0604020202020204" pitchFamily="34" charset="0"/>
                <a:cs typeface="Arial" panose="020B0604020202020204" pitchFamily="34" charset="0"/>
              </a:rPr>
              <a:t>Introduction</a:t>
            </a:r>
          </a:p>
          <a:p>
            <a:pPr marL="399364" indent="-342900" defTabSz="903427">
              <a:lnSpc>
                <a:spcPct val="120000"/>
              </a:lnSpc>
              <a:spcAft>
                <a:spcPts val="593"/>
              </a:spcAft>
              <a:buClr>
                <a:schemeClr val="tx1"/>
              </a:buClr>
              <a:buSzPct val="100000"/>
              <a:buFont typeface="Wingdings" panose="05000000000000000000" pitchFamily="2" charset="2"/>
              <a:buChar char="Ø"/>
            </a:pPr>
            <a:r>
              <a:rPr lang="en-US" sz="2000" kern="1200" dirty="0">
                <a:solidFill>
                  <a:schemeClr val="tx1"/>
                </a:solidFill>
                <a:latin typeface="Arial" panose="020B0604020202020204" pitchFamily="34" charset="0"/>
                <a:cs typeface="Arial" panose="020B0604020202020204" pitchFamily="34" charset="0"/>
              </a:rPr>
              <a:t>Wind energy- global renewable energy ,a cleaner energy. </a:t>
            </a:r>
          </a:p>
          <a:p>
            <a:pPr marL="399364" indent="-342900" defTabSz="903427">
              <a:lnSpc>
                <a:spcPct val="120000"/>
              </a:lnSpc>
              <a:spcAft>
                <a:spcPts val="593"/>
              </a:spcAft>
              <a:buClr>
                <a:schemeClr val="tx1"/>
              </a:buClr>
              <a:buSzPct val="100000"/>
              <a:buFont typeface="Wingdings" panose="05000000000000000000" pitchFamily="2" charset="2"/>
              <a:buChar char="Ø"/>
            </a:pPr>
            <a:r>
              <a:rPr lang="en-US" sz="2000" kern="1200" dirty="0">
                <a:solidFill>
                  <a:schemeClr val="tx1"/>
                </a:solidFill>
                <a:latin typeface="Arial" panose="020B0604020202020204" pitchFamily="34" charset="0"/>
                <a:cs typeface="Arial" panose="020B0604020202020204" pitchFamily="34" charset="0"/>
              </a:rPr>
              <a:t>Climate change-sustainable practices.</a:t>
            </a:r>
          </a:p>
          <a:p>
            <a:pPr marL="399364" indent="-342900" defTabSz="903427">
              <a:lnSpc>
                <a:spcPct val="120000"/>
              </a:lnSpc>
              <a:spcAft>
                <a:spcPts val="593"/>
              </a:spcAft>
              <a:buClr>
                <a:schemeClr val="tx1"/>
              </a:buClr>
              <a:buSzPct val="100000"/>
              <a:buFont typeface="Wingdings" panose="05000000000000000000" pitchFamily="2" charset="2"/>
              <a:buChar char="Ø"/>
            </a:pPr>
            <a:r>
              <a:rPr lang="en-US" sz="2000" kern="1200" dirty="0">
                <a:solidFill>
                  <a:schemeClr val="tx1"/>
                </a:solidFill>
                <a:latin typeface="Arial" panose="020B0604020202020204" pitchFamily="34" charset="0"/>
                <a:cs typeface="Arial" panose="020B0604020202020204" pitchFamily="34" charset="0"/>
              </a:rPr>
              <a:t>Reduction to gas emissions.</a:t>
            </a:r>
          </a:p>
          <a:p>
            <a:pPr marL="399364" indent="-342900" defTabSz="903427">
              <a:lnSpc>
                <a:spcPct val="120000"/>
              </a:lnSpc>
              <a:spcAft>
                <a:spcPts val="593"/>
              </a:spcAft>
              <a:buClr>
                <a:schemeClr val="tx1"/>
              </a:buClr>
              <a:buSzPct val="100000"/>
              <a:buFont typeface="Wingdings" panose="05000000000000000000" pitchFamily="2" charset="2"/>
              <a:buChar char="Ø"/>
            </a:pPr>
            <a:r>
              <a:rPr lang="en-US" sz="2000" kern="1200" dirty="0">
                <a:solidFill>
                  <a:schemeClr val="tx1"/>
                </a:solidFill>
                <a:latin typeface="Arial" panose="020B0604020202020204" pitchFamily="34" charset="0"/>
                <a:cs typeface="Arial" panose="020B0604020202020204" pitchFamily="34" charset="0"/>
              </a:rPr>
              <a:t>Dependency on fossil fuels.  </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pic>
        <p:nvPicPr>
          <p:cNvPr id="7" name="Picture 6" descr="A child and a hand holding a globe&#10;&#10;Description automatically generated">
            <a:extLst>
              <a:ext uri="{FF2B5EF4-FFF2-40B4-BE49-F238E27FC236}">
                <a16:creationId xmlns:a16="http://schemas.microsoft.com/office/drawing/2014/main" id="{BB2B19A9-3066-C870-ADD2-4A05578D7C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62550" y="1152524"/>
            <a:ext cx="7029450" cy="5038725"/>
          </a:xfrm>
          <a:prstGeom prst="rect">
            <a:avLst/>
          </a:prstGeom>
        </p:spPr>
      </p:pic>
      <p:sp>
        <p:nvSpPr>
          <p:cNvPr id="8" name="TextBox 7">
            <a:extLst>
              <a:ext uri="{FF2B5EF4-FFF2-40B4-BE49-F238E27FC236}">
                <a16:creationId xmlns:a16="http://schemas.microsoft.com/office/drawing/2014/main" id="{72081F44-5FF5-1A2C-5DD9-86DF65D2500C}"/>
              </a:ext>
            </a:extLst>
          </p:cNvPr>
          <p:cNvSpPr txBox="1"/>
          <p:nvPr/>
        </p:nvSpPr>
        <p:spPr>
          <a:xfrm>
            <a:off x="5162550" y="6154518"/>
            <a:ext cx="7029450"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Our Planet, Our Health </a:t>
            </a:r>
          </a:p>
          <a:p>
            <a:pPr algn="ctr"/>
            <a:r>
              <a:rPr lang="en-GB" dirty="0">
                <a:latin typeface="Arial" panose="020B0604020202020204" pitchFamily="34" charset="0"/>
                <a:cs typeface="Arial" panose="020B0604020202020204" pitchFamily="34" charset="0"/>
              </a:rPr>
              <a:t>Source: EEAS (2023)</a:t>
            </a:r>
            <a:endParaRPr lang="ro-RO"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5775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DF7EF718-721F-71C8-6FB3-B4486E4D588B}"/>
              </a:ext>
            </a:extLst>
          </p:cNvPr>
          <p:cNvSpPr txBox="1"/>
          <p:nvPr/>
        </p:nvSpPr>
        <p:spPr>
          <a:xfrm>
            <a:off x="4774962" y="2238790"/>
            <a:ext cx="7417039" cy="3424107"/>
          </a:xfrm>
          <a:prstGeom prst="rect">
            <a:avLst/>
          </a:prstGeom>
        </p:spPr>
        <p:txBody>
          <a:bodyPr vert="horz" lIns="91440" tIns="45720" rIns="91440" bIns="45720" rtlCol="0">
            <a:normAutofit/>
          </a:bodyPr>
          <a:lstStyle/>
          <a:p>
            <a:pPr defTabSz="914400">
              <a:lnSpc>
                <a:spcPct val="110000"/>
              </a:lnSpc>
              <a:spcAft>
                <a:spcPts val="600"/>
              </a:spcAft>
              <a:buClr>
                <a:schemeClr val="tx1"/>
              </a:buClr>
            </a:pPr>
            <a:r>
              <a:rPr lang="en-US" sz="2000" cap="all" dirty="0">
                <a:latin typeface="Arial" panose="020B0604020202020204" pitchFamily="34" charset="0"/>
                <a:cs typeface="Arial" panose="020B0604020202020204" pitchFamily="34" charset="0"/>
              </a:rPr>
              <a:t>Overview of the business</a:t>
            </a:r>
          </a:p>
          <a:p>
            <a:pPr marL="342900" lvl="0" indent="-342900">
              <a:buFont typeface="Wingdings" panose="05000000000000000000" pitchFamily="2" charset="2"/>
              <a:buChar char="Ø"/>
            </a:pPr>
            <a:r>
              <a:rPr lang="en-US" sz="2000" dirty="0">
                <a:latin typeface="Arial" panose="020B0604020202020204" pitchFamily="34" charset="0"/>
                <a:cs typeface="Arial" panose="020B0604020202020204" pitchFamily="34" charset="0"/>
              </a:rPr>
              <a:t>Eco-wind energy farm : a sustainable business and power source.</a:t>
            </a:r>
          </a:p>
          <a:p>
            <a:pPr marL="342900" lvl="0" indent="-342900">
              <a:buFont typeface="Wingdings" panose="05000000000000000000" pitchFamily="2" charset="2"/>
              <a:buChar char="Ø"/>
            </a:pPr>
            <a:r>
              <a:rPr lang="en-US" sz="2000" dirty="0">
                <a:latin typeface="Arial" panose="020B0604020202020204" pitchFamily="34" charset="0"/>
                <a:cs typeface="Arial" panose="020B0604020202020204" pitchFamily="34" charset="0"/>
              </a:rPr>
              <a:t>Helps with the battle against climate change.</a:t>
            </a:r>
          </a:p>
          <a:p>
            <a:pPr marL="342900" lvl="0" indent="-342900">
              <a:buFont typeface="Wingdings" panose="05000000000000000000" pitchFamily="2" charset="2"/>
              <a:buChar char="Ø"/>
            </a:pPr>
            <a:r>
              <a:rPr lang="en-US" sz="2000" dirty="0">
                <a:latin typeface="Arial" panose="020B0604020202020204" pitchFamily="34" charset="0"/>
                <a:cs typeface="Arial" panose="020B0604020202020204" pitchFamily="34" charset="0"/>
              </a:rPr>
              <a:t>Wind power and a cleaner future. </a:t>
            </a:r>
          </a:p>
          <a:p>
            <a:pPr marL="342900" lvl="0" indent="-342900">
              <a:buFont typeface="Wingdings" panose="05000000000000000000" pitchFamily="2" charset="2"/>
              <a:buChar char="Ø"/>
            </a:pPr>
            <a:r>
              <a:rPr lang="en-US" sz="2000" dirty="0">
                <a:latin typeface="Arial" panose="020B0604020202020204" pitchFamily="34" charset="0"/>
                <a:cs typeface="Arial" panose="020B0604020202020204" pitchFamily="34" charset="0"/>
              </a:rPr>
              <a:t>UK’s goals of reaching zero emissions by 2050 (National Grid, 2023).</a:t>
            </a:r>
          </a:p>
          <a:p>
            <a:pPr marL="457200" indent="-342900" defTabSz="914400">
              <a:lnSpc>
                <a:spcPct val="110000"/>
              </a:lnSpc>
              <a:spcAft>
                <a:spcPts val="600"/>
              </a:spcAft>
              <a:buClr>
                <a:schemeClr val="tx1"/>
              </a:buClr>
              <a:buFont typeface="Wingdings" panose="05000000000000000000" pitchFamily="2" charset="2"/>
              <a:buChar char="Ø"/>
            </a:pPr>
            <a:endParaRPr lang="en-US" sz="2000" cap="all" dirty="0">
              <a:latin typeface="Arial" panose="020B0604020202020204" pitchFamily="34" charset="0"/>
              <a:cs typeface="Arial" panose="020B0604020202020204" pitchFamily="34" charset="0"/>
            </a:endParaRPr>
          </a:p>
          <a:p>
            <a:pPr marL="342900" indent="-228600" defTabSz="914400">
              <a:lnSpc>
                <a:spcPct val="110000"/>
              </a:lnSpc>
              <a:spcAft>
                <a:spcPts val="600"/>
              </a:spcAft>
              <a:buClr>
                <a:schemeClr val="tx1"/>
              </a:buClr>
              <a:buFont typeface="Arial" panose="020B0604020202020204" pitchFamily="34" charset="0"/>
              <a:buChar char="•"/>
            </a:pPr>
            <a:endParaRPr lang="en-US" sz="1500" cap="all" dirty="0"/>
          </a:p>
          <a:p>
            <a:pPr marL="342900" indent="-228600" defTabSz="914400">
              <a:lnSpc>
                <a:spcPct val="110000"/>
              </a:lnSpc>
              <a:spcAft>
                <a:spcPts val="600"/>
              </a:spcAft>
              <a:buClr>
                <a:schemeClr val="tx1"/>
              </a:buClr>
              <a:buFont typeface="Arial" panose="020B0604020202020204" pitchFamily="34" charset="0"/>
              <a:buChar char="•"/>
            </a:pPr>
            <a:endParaRPr lang="en-US" sz="1500" cap="all" dirty="0"/>
          </a:p>
          <a:p>
            <a:pPr marL="342900" indent="-228600" defTabSz="914400">
              <a:lnSpc>
                <a:spcPct val="110000"/>
              </a:lnSpc>
              <a:spcAft>
                <a:spcPts val="600"/>
              </a:spcAft>
              <a:buClr>
                <a:schemeClr val="tx1"/>
              </a:buClr>
              <a:buFont typeface="Arial" panose="020B0604020202020204" pitchFamily="34" charset="0"/>
              <a:buChar char="•"/>
            </a:pPr>
            <a:endParaRPr lang="en-US" sz="1500" cap="all" dirty="0"/>
          </a:p>
          <a:p>
            <a:pPr marL="285750" indent="-228600" defTabSz="914400">
              <a:lnSpc>
                <a:spcPct val="110000"/>
              </a:lnSpc>
              <a:spcAft>
                <a:spcPts val="600"/>
              </a:spcAft>
              <a:buClr>
                <a:schemeClr val="tx1"/>
              </a:buClr>
              <a:buFont typeface="Arial" panose="020B0604020202020204" pitchFamily="34" charset="0"/>
              <a:buChar char="•"/>
            </a:pPr>
            <a:endParaRPr lang="en-US" sz="1500" cap="all" dirty="0"/>
          </a:p>
        </p:txBody>
      </p:sp>
      <p:pic>
        <p:nvPicPr>
          <p:cNvPr id="3" name="Picture 2" descr="Wind power - Wikipedia">
            <a:extLst>
              <a:ext uri="{FF2B5EF4-FFF2-40B4-BE49-F238E27FC236}">
                <a16:creationId xmlns:a16="http://schemas.microsoft.com/office/drawing/2014/main" id="{1BE68B7C-50C6-B08D-15DA-0BF6AC242CA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 y="-3"/>
            <a:ext cx="4774961" cy="632460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3BF58FF-C569-1A31-FDB3-93113BBF525A}"/>
              </a:ext>
            </a:extLst>
          </p:cNvPr>
          <p:cNvSpPr txBox="1"/>
          <p:nvPr/>
        </p:nvSpPr>
        <p:spPr>
          <a:xfrm>
            <a:off x="133350" y="6368153"/>
            <a:ext cx="4641610" cy="369332"/>
          </a:xfrm>
          <a:prstGeom prst="rect">
            <a:avLst/>
          </a:prstGeom>
          <a:noFill/>
        </p:spPr>
        <p:txBody>
          <a:bodyPr wrap="square" rtlCol="0">
            <a:spAutoFit/>
          </a:bodyPr>
          <a:lstStyle/>
          <a:p>
            <a:pPr algn="ctr"/>
            <a:r>
              <a:rPr lang="en-GB" sz="1800" kern="1200" dirty="0">
                <a:solidFill>
                  <a:schemeClr val="tx1"/>
                </a:solidFill>
              </a:rPr>
              <a:t>Source: National Geographic (2023)</a:t>
            </a:r>
            <a:endParaRPr lang="ro-RO" dirty="0"/>
          </a:p>
        </p:txBody>
      </p:sp>
    </p:spTree>
    <p:extLst>
      <p:ext uri="{BB962C8B-B14F-4D97-AF65-F5344CB8AC3E}">
        <p14:creationId xmlns:p14="http://schemas.microsoft.com/office/powerpoint/2010/main" val="4234254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3.png">
            <a:extLst>
              <a:ext uri="{FF2B5EF4-FFF2-40B4-BE49-F238E27FC236}">
                <a16:creationId xmlns:a16="http://schemas.microsoft.com/office/drawing/2014/main" id="{5932F479-9ADC-EFF0-F4DE-CF9D5BB744FC}"/>
              </a:ext>
            </a:extLst>
          </p:cNvPr>
          <p:cNvPicPr/>
          <p:nvPr/>
        </p:nvPicPr>
        <p:blipFill>
          <a:blip r:embed="rId2"/>
          <a:srcRect/>
          <a:stretch>
            <a:fillRect/>
          </a:stretch>
        </p:blipFill>
        <p:spPr>
          <a:xfrm>
            <a:off x="0" y="952500"/>
            <a:ext cx="6724650" cy="4924334"/>
          </a:xfrm>
          <a:prstGeom prst="rect">
            <a:avLst/>
          </a:prstGeom>
          <a:ln/>
        </p:spPr>
      </p:pic>
      <p:sp>
        <p:nvSpPr>
          <p:cNvPr id="3" name="TextBox 2">
            <a:extLst>
              <a:ext uri="{FF2B5EF4-FFF2-40B4-BE49-F238E27FC236}">
                <a16:creationId xmlns:a16="http://schemas.microsoft.com/office/drawing/2014/main" id="{BBC5E52E-2C80-64AC-CA87-80E9A6CDDA7E}"/>
              </a:ext>
            </a:extLst>
          </p:cNvPr>
          <p:cNvSpPr txBox="1"/>
          <p:nvPr/>
        </p:nvSpPr>
        <p:spPr>
          <a:xfrm>
            <a:off x="190500" y="5876834"/>
            <a:ext cx="5905500" cy="981166"/>
          </a:xfrm>
          <a:prstGeom prst="rect">
            <a:avLst/>
          </a:prstGeom>
          <a:noFill/>
        </p:spPr>
        <p:txBody>
          <a:bodyPr wrap="square" rtlCol="0">
            <a:spAutoFit/>
          </a:bodyPr>
          <a:lstStyle/>
          <a:p>
            <a:pPr algn="ctr">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Limited Liable Company</a:t>
            </a:r>
            <a:endParaRPr lang="ro-RO"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Source: Bing (2023)</a:t>
            </a:r>
            <a:endParaRPr lang="ro-RO"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82B01B27-1350-4F5F-3A2F-F15EECA28CA4}"/>
              </a:ext>
            </a:extLst>
          </p:cNvPr>
          <p:cNvSpPr txBox="1"/>
          <p:nvPr/>
        </p:nvSpPr>
        <p:spPr>
          <a:xfrm>
            <a:off x="6724650" y="628650"/>
            <a:ext cx="5467350" cy="4093428"/>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Legal entity and location:</a:t>
            </a:r>
          </a:p>
          <a:p>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000" dirty="0">
                <a:effectLst/>
                <a:latin typeface="Arial" panose="020B0604020202020204" pitchFamily="34" charset="0"/>
                <a:ea typeface="Calibri" panose="020F0502020204030204" pitchFamily="34" charset="0"/>
                <a:cs typeface="Arial" panose="020B0604020202020204" pitchFamily="34" charset="0"/>
              </a:rPr>
              <a:t>The legal entity encompasses three significant factors: taxation, owner obligations, and establishment procedures (</a:t>
            </a:r>
            <a:r>
              <a:rPr lang="en-GB" sz="2000" dirty="0" err="1">
                <a:effectLst/>
                <a:latin typeface="Arial" panose="020B0604020202020204" pitchFamily="34" charset="0"/>
                <a:ea typeface="Calibri" panose="020F0502020204030204" pitchFamily="34" charset="0"/>
                <a:cs typeface="Arial" panose="020B0604020202020204" pitchFamily="34" charset="0"/>
              </a:rPr>
              <a:t>Dolnicar</a:t>
            </a:r>
            <a:r>
              <a:rPr lang="en-GB" sz="2000" dirty="0">
                <a:effectLst/>
                <a:latin typeface="Arial" panose="020B0604020202020204" pitchFamily="34" charset="0"/>
                <a:ea typeface="Calibri" panose="020F0502020204030204" pitchFamily="34" charset="0"/>
                <a:cs typeface="Arial" panose="020B0604020202020204" pitchFamily="34" charset="0"/>
              </a:rPr>
              <a:t>, 2022).</a:t>
            </a: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ro-RO" sz="2000" dirty="0">
                <a:effectLst/>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A limited liability business will run the wind farm. </a:t>
            </a:r>
          </a:p>
          <a:p>
            <a:pPr marL="342900" indent="-342900">
              <a:buFont typeface="Wingdings" panose="05000000000000000000" pitchFamily="2" charset="2"/>
              <a:buChar char="Ø"/>
            </a:pPr>
            <a:r>
              <a:rPr lang="en-GB" sz="2000" dirty="0">
                <a:effectLst/>
                <a:latin typeface="Arial" panose="020B0604020202020204" pitchFamily="34" charset="0"/>
                <a:ea typeface="Calibri" panose="020F0502020204030204" pitchFamily="34" charset="0"/>
                <a:cs typeface="Arial" panose="020B0604020202020204" pitchFamily="34" charset="0"/>
              </a:rPr>
              <a:t>It limits personal culpability and protects assets (Fennell and Garrod, 2022). </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Location:</a:t>
            </a:r>
            <a:r>
              <a:rPr lang="en-GB" sz="2000" dirty="0">
                <a:effectLst/>
                <a:latin typeface="Arial" panose="020B0604020202020204" pitchFamily="34" charset="0"/>
                <a:ea typeface="Calibri" panose="020F0502020204030204" pitchFamily="34" charset="0"/>
                <a:cs typeface="Arial" panose="020B0604020202020204" pitchFamily="34" charset="0"/>
              </a:rPr>
              <a:t> North Coast of Scotland, an area known for its very strong wind conditions.</a:t>
            </a:r>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ro-RO" dirty="0"/>
          </a:p>
        </p:txBody>
      </p:sp>
    </p:spTree>
    <p:extLst>
      <p:ext uri="{BB962C8B-B14F-4D97-AF65-F5344CB8AC3E}">
        <p14:creationId xmlns:p14="http://schemas.microsoft.com/office/powerpoint/2010/main" val="1853750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3F4C15-E5FB-B050-97E1-ED24A57F75CF}"/>
              </a:ext>
            </a:extLst>
          </p:cNvPr>
          <p:cNvSpPr txBox="1"/>
          <p:nvPr/>
        </p:nvSpPr>
        <p:spPr>
          <a:xfrm>
            <a:off x="190500" y="939092"/>
            <a:ext cx="5200650" cy="769441"/>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Gap in the market: problem and solution</a:t>
            </a:r>
          </a:p>
          <a:p>
            <a:r>
              <a:rPr lang="en-GB" sz="2200" dirty="0">
                <a:latin typeface="Arial" panose="020B0604020202020204" pitchFamily="34" charset="0"/>
                <a:cs typeface="Arial" panose="020B0604020202020204" pitchFamily="34" charset="0"/>
              </a:rPr>
              <a:t> </a:t>
            </a:r>
            <a:endParaRPr lang="ro-RO" sz="2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65E9D70-BEAA-3063-6FB4-3A5F834A4D96}"/>
              </a:ext>
            </a:extLst>
          </p:cNvPr>
          <p:cNvSpPr txBox="1"/>
          <p:nvPr/>
        </p:nvSpPr>
        <p:spPr>
          <a:xfrm>
            <a:off x="-76200" y="1955066"/>
            <a:ext cx="5734050" cy="1631216"/>
          </a:xfrm>
          <a:prstGeom prst="rect">
            <a:avLst/>
          </a:prstGeom>
          <a:noFill/>
        </p:spPr>
        <p:txBody>
          <a:bodyPr wrap="square" rtlCol="0">
            <a:spAutoFit/>
          </a:bodyPr>
          <a:lstStyle/>
          <a:p>
            <a:pPr marL="342900" indent="-342900">
              <a:buFont typeface="Wingdings" panose="05000000000000000000" pitchFamily="2" charset="2"/>
              <a:buChar char="Ø"/>
            </a:pPr>
            <a:r>
              <a:rPr lang="ro-RO" sz="2000" dirty="0">
                <a:latin typeface="Arial" panose="020B0604020202020204" pitchFamily="34" charset="0"/>
                <a:cs typeface="Arial" panose="020B0604020202020204" pitchFamily="34" charset="0"/>
              </a:rPr>
              <a:t>Diógenes et al. (2020) consider wind energy essential to renewable energy.</a:t>
            </a: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Optimal functioning of existing wind farms: deterioration of equipment, low maintenance, need for professional services.</a:t>
            </a:r>
            <a:endParaRPr lang="ro-RO"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7EE91CC-2E68-1CF4-9C08-C6DD71993794}"/>
              </a:ext>
            </a:extLst>
          </p:cNvPr>
          <p:cNvSpPr txBox="1"/>
          <p:nvPr/>
        </p:nvSpPr>
        <p:spPr>
          <a:xfrm>
            <a:off x="-76200" y="5624957"/>
            <a:ext cx="7315200" cy="707886"/>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latin typeface="Arial" panose="020B0604020202020204" pitchFamily="34" charset="0"/>
                <a:cs typeface="Arial" panose="020B0604020202020204" pitchFamily="34" charset="0"/>
              </a:rPr>
              <a:t>Eco-wind energy farm offering: advanced technology, equipment improvements , operational modifications. </a:t>
            </a:r>
            <a:endParaRPr lang="ro-RO" sz="2000" dirty="0">
              <a:latin typeface="Arial" panose="020B0604020202020204" pitchFamily="34" charset="0"/>
              <a:cs typeface="Arial" panose="020B0604020202020204" pitchFamily="34" charset="0"/>
            </a:endParaRPr>
          </a:p>
        </p:txBody>
      </p:sp>
      <p:pic>
        <p:nvPicPr>
          <p:cNvPr id="7" name="Picture 6" descr="A puzzle pieces with words on them&#10;&#10;Description automatically generated">
            <a:extLst>
              <a:ext uri="{FF2B5EF4-FFF2-40B4-BE49-F238E27FC236}">
                <a16:creationId xmlns:a16="http://schemas.microsoft.com/office/drawing/2014/main" id="{6EDB2EC2-CC03-0D0F-5518-DA1B0433F1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0" y="0"/>
            <a:ext cx="6858000" cy="4362450"/>
          </a:xfrm>
          <a:prstGeom prst="rect">
            <a:avLst/>
          </a:prstGeom>
        </p:spPr>
      </p:pic>
      <p:sp>
        <p:nvSpPr>
          <p:cNvPr id="8" name="TextBox 7">
            <a:extLst>
              <a:ext uri="{FF2B5EF4-FFF2-40B4-BE49-F238E27FC236}">
                <a16:creationId xmlns:a16="http://schemas.microsoft.com/office/drawing/2014/main" id="{93C235BB-9BC3-1A7A-B14F-4D5C595F8FB0}"/>
              </a:ext>
            </a:extLst>
          </p:cNvPr>
          <p:cNvSpPr txBox="1"/>
          <p:nvPr/>
        </p:nvSpPr>
        <p:spPr>
          <a:xfrm>
            <a:off x="6477000" y="4362450"/>
            <a:ext cx="4953000"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Gap in the market</a:t>
            </a:r>
          </a:p>
          <a:p>
            <a:pPr algn="ctr"/>
            <a:r>
              <a:rPr lang="en-GB" dirty="0">
                <a:latin typeface="Arial" panose="020B0604020202020204" pitchFamily="34" charset="0"/>
                <a:cs typeface="Arial" panose="020B0604020202020204" pitchFamily="34" charset="0"/>
              </a:rPr>
              <a:t>Source: Inside Small Business (2023</a:t>
            </a:r>
            <a:r>
              <a:rPr lang="en-GB" dirty="0"/>
              <a:t>)</a:t>
            </a:r>
            <a:endParaRPr lang="ro-RO" dirty="0"/>
          </a:p>
        </p:txBody>
      </p:sp>
    </p:spTree>
    <p:extLst>
      <p:ext uri="{BB962C8B-B14F-4D97-AF65-F5344CB8AC3E}">
        <p14:creationId xmlns:p14="http://schemas.microsoft.com/office/powerpoint/2010/main" val="4139524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DE8DD2-0671-32ED-A5FD-CC86C3EDE8CC}"/>
              </a:ext>
            </a:extLst>
          </p:cNvPr>
          <p:cNvSpPr txBox="1"/>
          <p:nvPr/>
        </p:nvSpPr>
        <p:spPr>
          <a:xfrm>
            <a:off x="2990850" y="609600"/>
            <a:ext cx="7658100" cy="430887"/>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SWOT Analysis</a:t>
            </a:r>
            <a:endParaRPr lang="ro-RO" sz="2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6A86A9F-8E74-3F34-A35D-29668D7B43BD}"/>
              </a:ext>
            </a:extLst>
          </p:cNvPr>
          <p:cNvSpPr txBox="1"/>
          <p:nvPr/>
        </p:nvSpPr>
        <p:spPr>
          <a:xfrm>
            <a:off x="133350" y="1847195"/>
            <a:ext cx="6267450" cy="3785652"/>
          </a:xfrm>
          <a:prstGeom prst="rect">
            <a:avLst/>
          </a:prstGeom>
          <a:noFill/>
        </p:spPr>
        <p:txBody>
          <a:bodyPr wrap="square" rtlCol="0">
            <a:spAutoFit/>
          </a:bodyPr>
          <a:lstStyle/>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Identifying core strengths, weaknesses, opportunities, and threats generates fact-based analysis, new perspectives, and inventive approaches.</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Integrate organisational strengths and weaknesses with external influences that may affect decisions (opportunities and threats).</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works best when multiple groups or voices in an organisation can contribute realistic data points rather than prescribed messaging.</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Results are often synthesised to support a company's goal or choice (Investopedia, 2023).</a:t>
            </a:r>
            <a:endParaRPr lang="ro-RO" sz="2000" dirty="0">
              <a:latin typeface="Arial" panose="020B0604020202020204" pitchFamily="34" charset="0"/>
              <a:cs typeface="Arial" panose="020B0604020202020204" pitchFamily="34" charset="0"/>
            </a:endParaRPr>
          </a:p>
        </p:txBody>
      </p:sp>
      <p:pic>
        <p:nvPicPr>
          <p:cNvPr id="5" name="Picture 4" descr="A person looking through a magnifying glass&#10;&#10;Description automatically generated">
            <a:extLst>
              <a:ext uri="{FF2B5EF4-FFF2-40B4-BE49-F238E27FC236}">
                <a16:creationId xmlns:a16="http://schemas.microsoft.com/office/drawing/2014/main" id="{B7B10F37-9AE7-A920-E7E0-431FA4B9D6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24550" y="701456"/>
            <a:ext cx="6267450" cy="5131922"/>
          </a:xfrm>
          <a:prstGeom prst="rect">
            <a:avLst/>
          </a:prstGeom>
        </p:spPr>
      </p:pic>
      <p:sp>
        <p:nvSpPr>
          <p:cNvPr id="6" name="TextBox 5">
            <a:extLst>
              <a:ext uri="{FF2B5EF4-FFF2-40B4-BE49-F238E27FC236}">
                <a16:creationId xmlns:a16="http://schemas.microsoft.com/office/drawing/2014/main" id="{974E1EBA-09DF-BEDB-8F8C-546542852C6E}"/>
              </a:ext>
            </a:extLst>
          </p:cNvPr>
          <p:cNvSpPr txBox="1"/>
          <p:nvPr/>
        </p:nvSpPr>
        <p:spPr>
          <a:xfrm>
            <a:off x="5924550" y="5833378"/>
            <a:ext cx="6076950"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SWOT Analysis</a:t>
            </a:r>
          </a:p>
          <a:p>
            <a:pPr algn="ctr"/>
            <a:r>
              <a:rPr lang="en-GB" dirty="0">
                <a:latin typeface="Arial" panose="020B0604020202020204" pitchFamily="34" charset="0"/>
                <a:cs typeface="Arial" panose="020B0604020202020204" pitchFamily="34" charset="0"/>
              </a:rPr>
              <a:t>Source: Investopedia (2023)</a:t>
            </a:r>
            <a:endParaRPr lang="ro-RO"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4864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E90166-B05B-E5FF-8076-DABF149C1266}"/>
              </a:ext>
            </a:extLst>
          </p:cNvPr>
          <p:cNvSpPr txBox="1"/>
          <p:nvPr/>
        </p:nvSpPr>
        <p:spPr>
          <a:xfrm>
            <a:off x="1733550" y="1047750"/>
            <a:ext cx="9029700" cy="430887"/>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Eco-wind energy farm: SWOT analysis</a:t>
            </a:r>
            <a:endParaRPr lang="ro-RO" sz="2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DDC43A12-501E-C309-608F-2DB65A1ADDD3}"/>
              </a:ext>
            </a:extLst>
          </p:cNvPr>
          <p:cNvSpPr txBox="1"/>
          <p:nvPr/>
        </p:nvSpPr>
        <p:spPr>
          <a:xfrm>
            <a:off x="0" y="2152650"/>
            <a:ext cx="5657850" cy="347787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Strengths:</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Sustainability through clean, renewable energy.</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 Greenhouse gas reduction.</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Wind turbines -long operational life and cheap maintenance costs.</a:t>
            </a:r>
          </a:p>
          <a:p>
            <a:r>
              <a:rPr lang="en-GB" sz="2000" dirty="0">
                <a:latin typeface="Arial" panose="020B0604020202020204" pitchFamily="34" charset="0"/>
                <a:cs typeface="Arial" panose="020B0604020202020204" pitchFamily="34" charset="0"/>
              </a:rPr>
              <a:t>Weaknesses:</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Intermittent production depends on wind speed.</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High upfront costs for land and turbines.</a:t>
            </a:r>
          </a:p>
          <a:p>
            <a:pPr marL="342900" indent="-342900">
              <a:buFont typeface="Wingdings" panose="05000000000000000000" pitchFamily="2" charset="2"/>
              <a:buChar char="Ø"/>
            </a:pPr>
            <a:endParaRPr lang="ro-RO"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91775A4-B733-7E5B-41DB-1F69E0748530}"/>
              </a:ext>
            </a:extLst>
          </p:cNvPr>
          <p:cNvSpPr txBox="1"/>
          <p:nvPr/>
        </p:nvSpPr>
        <p:spPr>
          <a:xfrm>
            <a:off x="5924550" y="2152650"/>
            <a:ext cx="6153152" cy="347787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Opportunities:</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Wind turbine technology can boost efficiency and reduce expenses.</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Integrated energy storage technologies, including batteries.</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The global trend towards renewable energy.</a:t>
            </a:r>
          </a:p>
          <a:p>
            <a:r>
              <a:rPr lang="en-GB" sz="2000" dirty="0">
                <a:latin typeface="Arial" panose="020B0604020202020204" pitchFamily="34" charset="0"/>
                <a:cs typeface="Arial" panose="020B0604020202020204" pitchFamily="34" charset="0"/>
              </a:rPr>
              <a:t>Threats:</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 Wind turbines are susceptible to extreme weather events.</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Modifications to the regulations. </a:t>
            </a:r>
          </a:p>
          <a:p>
            <a:endParaRPr lang="ro-RO"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32296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33446D-13E2-9CA3-BCDF-674B31345421}"/>
              </a:ext>
            </a:extLst>
          </p:cNvPr>
          <p:cNvSpPr txBox="1"/>
          <p:nvPr/>
        </p:nvSpPr>
        <p:spPr>
          <a:xfrm>
            <a:off x="4524375" y="18695"/>
            <a:ext cx="8210550" cy="430887"/>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Target marketing and strategies</a:t>
            </a:r>
            <a:endParaRPr lang="ro-RO" sz="2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8BB0B20-9D72-70F0-EF5C-923EFB6869A1}"/>
              </a:ext>
            </a:extLst>
          </p:cNvPr>
          <p:cNvSpPr txBox="1"/>
          <p:nvPr/>
        </p:nvSpPr>
        <p:spPr>
          <a:xfrm>
            <a:off x="6229350" y="1158550"/>
            <a:ext cx="5962650" cy="3477875"/>
          </a:xfrm>
          <a:prstGeom prst="rect">
            <a:avLst/>
          </a:prstGeom>
          <a:noFill/>
        </p:spPr>
        <p:txBody>
          <a:bodyPr wrap="square" rtlCol="0">
            <a:spAutoFit/>
          </a:bodyPr>
          <a:lstStyle/>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The target audience is renewable energy activists and neighbourhood wind energy project inhabitants. </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Business, factory, and industry efforts to cut energy costs and promote sustainability.</a:t>
            </a:r>
          </a:p>
          <a:p>
            <a:pPr marL="342900" indent="-342900">
              <a:buFont typeface="Wingdings" panose="05000000000000000000" pitchFamily="2" charset="2"/>
              <a:buChar char="Ø"/>
            </a:pPr>
            <a:r>
              <a:rPr lang="en-GB" sz="2000" dirty="0">
                <a:effectLst/>
                <a:latin typeface="Arial" panose="020B0604020202020204" pitchFamily="34" charset="0"/>
                <a:ea typeface="Calibri" panose="020F0502020204030204" pitchFamily="34" charset="0"/>
              </a:rPr>
              <a:t>Consumer-focused packages will be offered by the company. </a:t>
            </a:r>
          </a:p>
          <a:p>
            <a:pPr marL="342900" indent="-342900">
              <a:buFont typeface="Wingdings" panose="05000000000000000000" pitchFamily="2" charset="2"/>
              <a:buChar char="Ø"/>
            </a:pPr>
            <a:r>
              <a:rPr lang="en-GB" sz="2000" dirty="0">
                <a:latin typeface="Arial" panose="020B0604020202020204" pitchFamily="34" charset="0"/>
                <a:ea typeface="Calibri" panose="020F0502020204030204" pitchFamily="34" charset="0"/>
                <a:cs typeface="Arial" panose="020B0604020202020204" pitchFamily="34" charset="0"/>
              </a:rPr>
              <a:t>Fixed prices for fixed periods.</a:t>
            </a:r>
          </a:p>
          <a:p>
            <a:pPr marL="342900" indent="-342900">
              <a:buFont typeface="Wingdings" panose="05000000000000000000" pitchFamily="2" charset="2"/>
              <a:buChar char="Ø"/>
            </a:pPr>
            <a:r>
              <a:rPr lang="en-GB" sz="2000" dirty="0">
                <a:effectLst/>
                <a:latin typeface="Arial" panose="020B0604020202020204" pitchFamily="34" charset="0"/>
                <a:ea typeface="Calibri" panose="020F0502020204030204" pitchFamily="34" charset="0"/>
              </a:rPr>
              <a:t>New clients and referrals will receive a little incentive</a:t>
            </a:r>
            <a:r>
              <a:rPr lang="en-GB" sz="1800" dirty="0">
                <a:effectLst/>
                <a:latin typeface="Arial" panose="020B0604020202020204" pitchFamily="34" charset="0"/>
                <a:ea typeface="Calibri" panose="020F0502020204030204" pitchFamily="34" charset="0"/>
              </a:rPr>
              <a:t>.</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endParaRPr lang="ro-RO"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C1AAB80-0AE8-B6F8-78BE-E74E79CFA6B9}"/>
              </a:ext>
            </a:extLst>
          </p:cNvPr>
          <p:cNvSpPr txBox="1"/>
          <p:nvPr/>
        </p:nvSpPr>
        <p:spPr>
          <a:xfrm>
            <a:off x="0" y="5478510"/>
            <a:ext cx="6515100" cy="163121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Marketing strategies:</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Online platform with service and details.</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Twitter, Facebook and Instagram page to engage with customers.</a:t>
            </a:r>
          </a:p>
          <a:p>
            <a:pPr marL="342900" indent="-342900">
              <a:buFont typeface="Wingdings" panose="05000000000000000000" pitchFamily="2" charset="2"/>
              <a:buChar char="Ø"/>
            </a:pPr>
            <a:endParaRPr lang="ro-RO" sz="2000" dirty="0">
              <a:latin typeface="Arial" panose="020B0604020202020204" pitchFamily="34" charset="0"/>
              <a:cs typeface="Arial" panose="020B0604020202020204" pitchFamily="34" charset="0"/>
            </a:endParaRPr>
          </a:p>
        </p:txBody>
      </p:sp>
      <p:pic>
        <p:nvPicPr>
          <p:cNvPr id="6" name="Picture 5" descr="A hand touching a screen with words&#10;&#10;Description automatically generated">
            <a:extLst>
              <a:ext uri="{FF2B5EF4-FFF2-40B4-BE49-F238E27FC236}">
                <a16:creationId xmlns:a16="http://schemas.microsoft.com/office/drawing/2014/main" id="{BD95F6AD-B649-5225-4DF2-B11674D04C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49582"/>
            <a:ext cx="6229350" cy="4199985"/>
          </a:xfrm>
          <a:prstGeom prst="rect">
            <a:avLst/>
          </a:prstGeom>
        </p:spPr>
      </p:pic>
      <p:sp>
        <p:nvSpPr>
          <p:cNvPr id="7" name="TextBox 6">
            <a:extLst>
              <a:ext uri="{FF2B5EF4-FFF2-40B4-BE49-F238E27FC236}">
                <a16:creationId xmlns:a16="http://schemas.microsoft.com/office/drawing/2014/main" id="{EBF9305D-BF05-8E95-7924-951091272AD9}"/>
              </a:ext>
            </a:extLst>
          </p:cNvPr>
          <p:cNvSpPr txBox="1"/>
          <p:nvPr/>
        </p:nvSpPr>
        <p:spPr>
          <a:xfrm>
            <a:off x="0" y="4636425"/>
            <a:ext cx="6229350"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Digital marketing</a:t>
            </a:r>
          </a:p>
          <a:p>
            <a:pPr algn="ctr"/>
            <a:r>
              <a:rPr lang="en-GB" dirty="0">
                <a:latin typeface="Arial" panose="020B0604020202020204" pitchFamily="34" charset="0"/>
                <a:cs typeface="Arial" panose="020B0604020202020204" pitchFamily="34" charset="0"/>
              </a:rPr>
              <a:t>Source: University of Salford (2023)</a:t>
            </a:r>
            <a:endParaRPr lang="ro-RO"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1303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C55239-3148-A315-E83A-DE23E562EC95}"/>
              </a:ext>
            </a:extLst>
          </p:cNvPr>
          <p:cNvSpPr txBox="1"/>
          <p:nvPr/>
        </p:nvSpPr>
        <p:spPr>
          <a:xfrm>
            <a:off x="3181350" y="228600"/>
            <a:ext cx="6667500" cy="430887"/>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Financial plan – budget for first year</a:t>
            </a:r>
            <a:endParaRPr lang="ro-RO" sz="2200"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E33AF6E4-40B9-B2A5-11B1-E7D350CCEB2E}"/>
              </a:ext>
            </a:extLst>
          </p:cNvPr>
          <p:cNvGraphicFramePr>
            <a:graphicFrameLocks noGrp="1"/>
          </p:cNvGraphicFramePr>
          <p:nvPr>
            <p:extLst>
              <p:ext uri="{D42A27DB-BD31-4B8C-83A1-F6EECF244321}">
                <p14:modId xmlns:p14="http://schemas.microsoft.com/office/powerpoint/2010/main" val="129633463"/>
              </p:ext>
            </p:extLst>
          </p:nvPr>
        </p:nvGraphicFramePr>
        <p:xfrm>
          <a:off x="1244599" y="1295043"/>
          <a:ext cx="9702801" cy="4008120"/>
        </p:xfrm>
        <a:graphic>
          <a:graphicData uri="http://schemas.openxmlformats.org/drawingml/2006/table">
            <a:tbl>
              <a:tblPr firstRow="1" bandRow="1">
                <a:tableStyleId>{073A0DAA-6AF3-43AB-8588-CEC1D06C72B9}</a:tableStyleId>
              </a:tblPr>
              <a:tblGrid>
                <a:gridCol w="3234267">
                  <a:extLst>
                    <a:ext uri="{9D8B030D-6E8A-4147-A177-3AD203B41FA5}">
                      <a16:colId xmlns:a16="http://schemas.microsoft.com/office/drawing/2014/main" val="4051997775"/>
                    </a:ext>
                  </a:extLst>
                </a:gridCol>
                <a:gridCol w="3234267">
                  <a:extLst>
                    <a:ext uri="{9D8B030D-6E8A-4147-A177-3AD203B41FA5}">
                      <a16:colId xmlns:a16="http://schemas.microsoft.com/office/drawing/2014/main" val="687405648"/>
                    </a:ext>
                  </a:extLst>
                </a:gridCol>
                <a:gridCol w="3234267">
                  <a:extLst>
                    <a:ext uri="{9D8B030D-6E8A-4147-A177-3AD203B41FA5}">
                      <a16:colId xmlns:a16="http://schemas.microsoft.com/office/drawing/2014/main" val="243777383"/>
                    </a:ext>
                  </a:extLst>
                </a:gridCol>
              </a:tblGrid>
              <a:tr h="595912">
                <a:tc>
                  <a:txBody>
                    <a:bodyPr/>
                    <a:lstStyle/>
                    <a:p>
                      <a:r>
                        <a:rPr lang="en-GB" dirty="0"/>
                        <a:t>Cash in flow</a:t>
                      </a:r>
                      <a:endParaRPr lang="ro-RO" dirty="0"/>
                    </a:p>
                  </a:txBody>
                  <a:tcPr/>
                </a:tc>
                <a:tc>
                  <a:txBody>
                    <a:bodyPr/>
                    <a:lstStyle/>
                    <a:p>
                      <a:r>
                        <a:rPr lang="en-GB" dirty="0"/>
                        <a:t>Budget starting point</a:t>
                      </a:r>
                      <a:endParaRPr lang="ro-RO" dirty="0"/>
                    </a:p>
                  </a:txBody>
                  <a:tcPr/>
                </a:tc>
                <a:tc>
                  <a:txBody>
                    <a:bodyPr/>
                    <a:lstStyle/>
                    <a:p>
                      <a:r>
                        <a:rPr lang="en-GB" dirty="0"/>
                        <a:t>Year 1 </a:t>
                      </a:r>
                      <a:endParaRPr lang="ro-RO" dirty="0"/>
                    </a:p>
                  </a:txBody>
                  <a:tcPr/>
                </a:tc>
                <a:extLst>
                  <a:ext uri="{0D108BD9-81ED-4DB2-BD59-A6C34878D82A}">
                    <a16:rowId xmlns:a16="http://schemas.microsoft.com/office/drawing/2014/main" val="1709152381"/>
                  </a:ext>
                </a:extLst>
              </a:tr>
              <a:tr h="1028560">
                <a:tc>
                  <a:txBody>
                    <a:bodyPr/>
                    <a:lstStyle/>
                    <a:p>
                      <a:r>
                        <a:rPr lang="en-GB" dirty="0"/>
                        <a:t>Total anticipated sales</a:t>
                      </a:r>
                      <a:endParaRPr lang="ro-RO" dirty="0"/>
                    </a:p>
                  </a:txBody>
                  <a:tcPr/>
                </a:tc>
                <a:tc>
                  <a:txBody>
                    <a:bodyPr/>
                    <a:lstStyle/>
                    <a:p>
                      <a:endParaRPr lang="ro-RO"/>
                    </a:p>
                  </a:txBody>
                  <a:tcPr/>
                </a:tc>
                <a:tc>
                  <a:txBody>
                    <a:bodyPr/>
                    <a:lstStyle/>
                    <a:p>
                      <a:r>
                        <a:rPr lang="en-GB" dirty="0"/>
                        <a:t>£3,845,000 (£320,416/month)</a:t>
                      </a:r>
                      <a:endParaRPr lang="ro-RO" dirty="0"/>
                    </a:p>
                  </a:txBody>
                  <a:tcPr/>
                </a:tc>
                <a:extLst>
                  <a:ext uri="{0D108BD9-81ED-4DB2-BD59-A6C34878D82A}">
                    <a16:rowId xmlns:a16="http://schemas.microsoft.com/office/drawing/2014/main" val="1718424851"/>
                  </a:ext>
                </a:extLst>
              </a:tr>
              <a:tr h="595912">
                <a:tc>
                  <a:txBody>
                    <a:bodyPr/>
                    <a:lstStyle/>
                    <a:p>
                      <a:r>
                        <a:rPr lang="en-GB" dirty="0"/>
                        <a:t>Start-up loan</a:t>
                      </a:r>
                      <a:endParaRPr lang="ro-RO" dirty="0"/>
                    </a:p>
                  </a:txBody>
                  <a:tcPr/>
                </a:tc>
                <a:tc>
                  <a:txBody>
                    <a:bodyPr/>
                    <a:lstStyle/>
                    <a:p>
                      <a:r>
                        <a:rPr lang="en-GB" dirty="0"/>
                        <a:t>£250,000</a:t>
                      </a:r>
                      <a:endParaRPr lang="ro-RO" dirty="0"/>
                    </a:p>
                  </a:txBody>
                  <a:tcPr/>
                </a:tc>
                <a:tc>
                  <a:txBody>
                    <a:bodyPr/>
                    <a:lstStyle/>
                    <a:p>
                      <a:endParaRPr lang="ro-RO"/>
                    </a:p>
                  </a:txBody>
                  <a:tcPr/>
                </a:tc>
                <a:extLst>
                  <a:ext uri="{0D108BD9-81ED-4DB2-BD59-A6C34878D82A}">
                    <a16:rowId xmlns:a16="http://schemas.microsoft.com/office/drawing/2014/main" val="941600416"/>
                  </a:ext>
                </a:extLst>
              </a:tr>
              <a:tr h="595912">
                <a:tc>
                  <a:txBody>
                    <a:bodyPr/>
                    <a:lstStyle/>
                    <a:p>
                      <a:r>
                        <a:rPr lang="en-GB" dirty="0"/>
                        <a:t>Investment by the owner</a:t>
                      </a:r>
                      <a:endParaRPr lang="ro-RO" dirty="0"/>
                    </a:p>
                  </a:txBody>
                  <a:tcPr/>
                </a:tc>
                <a:tc>
                  <a:txBody>
                    <a:bodyPr/>
                    <a:lstStyle/>
                    <a:p>
                      <a:r>
                        <a:rPr lang="en-GB" dirty="0"/>
                        <a:t>£50,000</a:t>
                      </a:r>
                      <a:endParaRPr lang="ro-RO" dirty="0"/>
                    </a:p>
                  </a:txBody>
                  <a:tcPr/>
                </a:tc>
                <a:tc>
                  <a:txBody>
                    <a:bodyPr/>
                    <a:lstStyle/>
                    <a:p>
                      <a:endParaRPr lang="ro-RO"/>
                    </a:p>
                  </a:txBody>
                  <a:tcPr/>
                </a:tc>
                <a:extLst>
                  <a:ext uri="{0D108BD9-81ED-4DB2-BD59-A6C34878D82A}">
                    <a16:rowId xmlns:a16="http://schemas.microsoft.com/office/drawing/2014/main" val="358759527"/>
                  </a:ext>
                </a:extLst>
              </a:tr>
              <a:tr h="595912">
                <a:tc>
                  <a:txBody>
                    <a:bodyPr/>
                    <a:lstStyle/>
                    <a:p>
                      <a:r>
                        <a:rPr lang="en-GB" dirty="0"/>
                        <a:t>Grant </a:t>
                      </a:r>
                      <a:endParaRPr lang="ro-RO" dirty="0"/>
                    </a:p>
                  </a:txBody>
                  <a:tcPr/>
                </a:tc>
                <a:tc>
                  <a:txBody>
                    <a:bodyPr/>
                    <a:lstStyle/>
                    <a:p>
                      <a:r>
                        <a:rPr lang="en-GB" dirty="0"/>
                        <a:t>£35,000</a:t>
                      </a:r>
                      <a:endParaRPr lang="ro-RO" dirty="0"/>
                    </a:p>
                  </a:txBody>
                  <a:tcPr/>
                </a:tc>
                <a:tc>
                  <a:txBody>
                    <a:bodyPr/>
                    <a:lstStyle/>
                    <a:p>
                      <a:endParaRPr lang="ro-RO"/>
                    </a:p>
                  </a:txBody>
                  <a:tcPr/>
                </a:tc>
                <a:extLst>
                  <a:ext uri="{0D108BD9-81ED-4DB2-BD59-A6C34878D82A}">
                    <a16:rowId xmlns:a16="http://schemas.microsoft.com/office/drawing/2014/main" val="2613434777"/>
                  </a:ext>
                </a:extLst>
              </a:tr>
              <a:tr h="595912">
                <a:tc>
                  <a:txBody>
                    <a:bodyPr/>
                    <a:lstStyle/>
                    <a:p>
                      <a:r>
                        <a:rPr lang="en-GB" dirty="0"/>
                        <a:t>Total cash  in flow</a:t>
                      </a:r>
                      <a:endParaRPr lang="ro-RO" dirty="0"/>
                    </a:p>
                  </a:txBody>
                  <a:tcPr/>
                </a:tc>
                <a:tc>
                  <a:txBody>
                    <a:bodyPr/>
                    <a:lstStyle/>
                    <a:p>
                      <a:endParaRPr lang="ro-RO"/>
                    </a:p>
                  </a:txBody>
                  <a:tcPr/>
                </a:tc>
                <a:tc>
                  <a:txBody>
                    <a:bodyPr/>
                    <a:lstStyle/>
                    <a:p>
                      <a:r>
                        <a:rPr lang="en-GB" dirty="0"/>
                        <a:t>£4,180,000</a:t>
                      </a:r>
                      <a:endParaRPr lang="ro-RO" dirty="0"/>
                    </a:p>
                  </a:txBody>
                  <a:tcPr/>
                </a:tc>
                <a:extLst>
                  <a:ext uri="{0D108BD9-81ED-4DB2-BD59-A6C34878D82A}">
                    <a16:rowId xmlns:a16="http://schemas.microsoft.com/office/drawing/2014/main" val="4210444409"/>
                  </a:ext>
                </a:extLst>
              </a:tr>
            </a:tbl>
          </a:graphicData>
        </a:graphic>
      </p:graphicFrame>
      <p:sp>
        <p:nvSpPr>
          <p:cNvPr id="5" name="TextBox 4">
            <a:extLst>
              <a:ext uri="{FF2B5EF4-FFF2-40B4-BE49-F238E27FC236}">
                <a16:creationId xmlns:a16="http://schemas.microsoft.com/office/drawing/2014/main" id="{FB02A958-B1C4-4B01-F4E3-012ADBB8AC34}"/>
              </a:ext>
            </a:extLst>
          </p:cNvPr>
          <p:cNvSpPr txBox="1"/>
          <p:nvPr/>
        </p:nvSpPr>
        <p:spPr>
          <a:xfrm>
            <a:off x="1244599" y="5543550"/>
            <a:ext cx="9702801"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Cash in flow year 2023 – Eco-wind energy farm</a:t>
            </a:r>
          </a:p>
          <a:p>
            <a:pPr algn="ctr"/>
            <a:r>
              <a:rPr lang="en-GB" dirty="0">
                <a:latin typeface="Arial" panose="020B0604020202020204" pitchFamily="34" charset="0"/>
                <a:cs typeface="Arial" panose="020B0604020202020204" pitchFamily="34" charset="0"/>
              </a:rPr>
              <a:t>Source: Author (2023)</a:t>
            </a:r>
            <a:endParaRPr lang="ro-RO"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6836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C30FFDA4-66B4-E35D-B9E3-043CB7D8E5E0}"/>
              </a:ext>
            </a:extLst>
          </p:cNvPr>
          <p:cNvGraphicFramePr>
            <a:graphicFrameLocks noGrp="1"/>
          </p:cNvGraphicFramePr>
          <p:nvPr>
            <p:extLst>
              <p:ext uri="{D42A27DB-BD31-4B8C-83A1-F6EECF244321}">
                <p14:modId xmlns:p14="http://schemas.microsoft.com/office/powerpoint/2010/main" val="2954100691"/>
              </p:ext>
            </p:extLst>
          </p:nvPr>
        </p:nvGraphicFramePr>
        <p:xfrm>
          <a:off x="1209674" y="1538816"/>
          <a:ext cx="9772650" cy="4233333"/>
        </p:xfrm>
        <a:graphic>
          <a:graphicData uri="http://schemas.openxmlformats.org/drawingml/2006/table">
            <a:tbl>
              <a:tblPr firstRow="1" bandRow="1">
                <a:tableStyleId>{073A0DAA-6AF3-43AB-8588-CEC1D06C72B9}</a:tableStyleId>
              </a:tblPr>
              <a:tblGrid>
                <a:gridCol w="3257550">
                  <a:extLst>
                    <a:ext uri="{9D8B030D-6E8A-4147-A177-3AD203B41FA5}">
                      <a16:colId xmlns:a16="http://schemas.microsoft.com/office/drawing/2014/main" val="2304161673"/>
                    </a:ext>
                  </a:extLst>
                </a:gridCol>
                <a:gridCol w="3257550">
                  <a:extLst>
                    <a:ext uri="{9D8B030D-6E8A-4147-A177-3AD203B41FA5}">
                      <a16:colId xmlns:a16="http://schemas.microsoft.com/office/drawing/2014/main" val="1023635984"/>
                    </a:ext>
                  </a:extLst>
                </a:gridCol>
                <a:gridCol w="3257550">
                  <a:extLst>
                    <a:ext uri="{9D8B030D-6E8A-4147-A177-3AD203B41FA5}">
                      <a16:colId xmlns:a16="http://schemas.microsoft.com/office/drawing/2014/main" val="1483653209"/>
                    </a:ext>
                  </a:extLst>
                </a:gridCol>
              </a:tblGrid>
              <a:tr h="684417">
                <a:tc>
                  <a:txBody>
                    <a:bodyPr/>
                    <a:lstStyle/>
                    <a:p>
                      <a:r>
                        <a:rPr lang="en-GB" dirty="0"/>
                        <a:t>Cash out flow</a:t>
                      </a:r>
                      <a:endParaRPr lang="ro-RO" dirty="0"/>
                    </a:p>
                  </a:txBody>
                  <a:tcPr/>
                </a:tc>
                <a:tc>
                  <a:txBody>
                    <a:bodyPr/>
                    <a:lstStyle/>
                    <a:p>
                      <a:r>
                        <a:rPr lang="en-GB" dirty="0"/>
                        <a:t>Starting point</a:t>
                      </a:r>
                      <a:endParaRPr lang="ro-RO" dirty="0"/>
                    </a:p>
                  </a:txBody>
                  <a:tcPr/>
                </a:tc>
                <a:tc>
                  <a:txBody>
                    <a:bodyPr/>
                    <a:lstStyle/>
                    <a:p>
                      <a:r>
                        <a:rPr lang="en-GB" dirty="0"/>
                        <a:t>Year 1</a:t>
                      </a:r>
                      <a:endParaRPr lang="ro-RO" dirty="0"/>
                    </a:p>
                  </a:txBody>
                  <a:tcPr/>
                </a:tc>
                <a:extLst>
                  <a:ext uri="{0D108BD9-81ED-4DB2-BD59-A6C34878D82A}">
                    <a16:rowId xmlns:a16="http://schemas.microsoft.com/office/drawing/2014/main" val="2938794919"/>
                  </a:ext>
                </a:extLst>
              </a:tr>
              <a:tr h="550044">
                <a:tc>
                  <a:txBody>
                    <a:bodyPr/>
                    <a:lstStyle/>
                    <a:p>
                      <a:r>
                        <a:rPr lang="en-GB" dirty="0"/>
                        <a:t>Land and leasing expenses</a:t>
                      </a:r>
                      <a:endParaRPr lang="ro-RO" dirty="0"/>
                    </a:p>
                  </a:txBody>
                  <a:tcPr/>
                </a:tc>
                <a:tc>
                  <a:txBody>
                    <a:bodyPr/>
                    <a:lstStyle/>
                    <a:p>
                      <a:endParaRPr lang="ro-RO" dirty="0"/>
                    </a:p>
                  </a:txBody>
                  <a:tcPr/>
                </a:tc>
                <a:tc>
                  <a:txBody>
                    <a:bodyPr/>
                    <a:lstStyle/>
                    <a:p>
                      <a:r>
                        <a:rPr lang="en-GB" dirty="0"/>
                        <a:t>£30,000 (£2,500/ month)</a:t>
                      </a:r>
                      <a:endParaRPr lang="ro-RO" dirty="0"/>
                    </a:p>
                  </a:txBody>
                  <a:tcPr/>
                </a:tc>
                <a:extLst>
                  <a:ext uri="{0D108BD9-81ED-4DB2-BD59-A6C34878D82A}">
                    <a16:rowId xmlns:a16="http://schemas.microsoft.com/office/drawing/2014/main" val="3710680503"/>
                  </a:ext>
                </a:extLst>
              </a:tr>
              <a:tr h="949392">
                <a:tc>
                  <a:txBody>
                    <a:bodyPr/>
                    <a:lstStyle/>
                    <a:p>
                      <a:r>
                        <a:rPr lang="en-GB" dirty="0"/>
                        <a:t>Integrating ow wind turbines and energy storage systems</a:t>
                      </a:r>
                      <a:endParaRPr lang="ro-RO" dirty="0"/>
                    </a:p>
                  </a:txBody>
                  <a:tcPr/>
                </a:tc>
                <a:tc>
                  <a:txBody>
                    <a:bodyPr/>
                    <a:lstStyle/>
                    <a:p>
                      <a:r>
                        <a:rPr lang="en-GB" dirty="0"/>
                        <a:t>£150,000</a:t>
                      </a:r>
                      <a:endParaRPr lang="ro-RO" dirty="0"/>
                    </a:p>
                  </a:txBody>
                  <a:tcPr/>
                </a:tc>
                <a:tc>
                  <a:txBody>
                    <a:bodyPr/>
                    <a:lstStyle/>
                    <a:p>
                      <a:endParaRPr lang="ro-RO"/>
                    </a:p>
                  </a:txBody>
                  <a:tcPr/>
                </a:tc>
                <a:extLst>
                  <a:ext uri="{0D108BD9-81ED-4DB2-BD59-A6C34878D82A}">
                    <a16:rowId xmlns:a16="http://schemas.microsoft.com/office/drawing/2014/main" val="613524715"/>
                  </a:ext>
                </a:extLst>
              </a:tr>
              <a:tr h="550044">
                <a:tc>
                  <a:txBody>
                    <a:bodyPr/>
                    <a:lstStyle/>
                    <a:p>
                      <a:r>
                        <a:rPr lang="en-GB" dirty="0"/>
                        <a:t>Marketing through social media</a:t>
                      </a:r>
                      <a:endParaRPr lang="ro-RO" dirty="0"/>
                    </a:p>
                  </a:txBody>
                  <a:tcPr/>
                </a:tc>
                <a:tc>
                  <a:txBody>
                    <a:bodyPr/>
                    <a:lstStyle/>
                    <a:p>
                      <a:r>
                        <a:rPr lang="en-GB" dirty="0"/>
                        <a:t>£10,000</a:t>
                      </a:r>
                      <a:endParaRPr lang="ro-RO" dirty="0"/>
                    </a:p>
                  </a:txBody>
                  <a:tcPr/>
                </a:tc>
                <a:tc>
                  <a:txBody>
                    <a:bodyPr/>
                    <a:lstStyle/>
                    <a:p>
                      <a:endParaRPr lang="ro-RO"/>
                    </a:p>
                  </a:txBody>
                  <a:tcPr/>
                </a:tc>
                <a:extLst>
                  <a:ext uri="{0D108BD9-81ED-4DB2-BD59-A6C34878D82A}">
                    <a16:rowId xmlns:a16="http://schemas.microsoft.com/office/drawing/2014/main" val="1197830090"/>
                  </a:ext>
                </a:extLst>
              </a:tr>
              <a:tr h="550044">
                <a:tc>
                  <a:txBody>
                    <a:bodyPr/>
                    <a:lstStyle/>
                    <a:p>
                      <a:r>
                        <a:rPr lang="en-GB" dirty="0"/>
                        <a:t>Initial maintenance</a:t>
                      </a:r>
                      <a:endParaRPr lang="ro-RO" dirty="0"/>
                    </a:p>
                  </a:txBody>
                  <a:tcPr/>
                </a:tc>
                <a:tc>
                  <a:txBody>
                    <a:bodyPr/>
                    <a:lstStyle/>
                    <a:p>
                      <a:r>
                        <a:rPr lang="en-GB" dirty="0"/>
                        <a:t>£35,000</a:t>
                      </a:r>
                      <a:endParaRPr lang="ro-RO" dirty="0"/>
                    </a:p>
                  </a:txBody>
                  <a:tcPr/>
                </a:tc>
                <a:tc>
                  <a:txBody>
                    <a:bodyPr/>
                    <a:lstStyle/>
                    <a:p>
                      <a:endParaRPr lang="ro-RO"/>
                    </a:p>
                  </a:txBody>
                  <a:tcPr/>
                </a:tc>
                <a:extLst>
                  <a:ext uri="{0D108BD9-81ED-4DB2-BD59-A6C34878D82A}">
                    <a16:rowId xmlns:a16="http://schemas.microsoft.com/office/drawing/2014/main" val="4220014601"/>
                  </a:ext>
                </a:extLst>
              </a:tr>
              <a:tr h="949392">
                <a:tc>
                  <a:txBody>
                    <a:bodyPr/>
                    <a:lstStyle/>
                    <a:p>
                      <a:r>
                        <a:rPr lang="en-GB" dirty="0"/>
                        <a:t>Operational units</a:t>
                      </a:r>
                    </a:p>
                    <a:p>
                      <a:endParaRPr lang="en-GB" dirty="0"/>
                    </a:p>
                  </a:txBody>
                  <a:tcPr/>
                </a:tc>
                <a:tc>
                  <a:txBody>
                    <a:bodyPr/>
                    <a:lstStyle/>
                    <a:p>
                      <a:r>
                        <a:rPr lang="en-GB" dirty="0"/>
                        <a:t>£70,000</a:t>
                      </a:r>
                      <a:endParaRPr lang="ro-RO" dirty="0"/>
                    </a:p>
                  </a:txBody>
                  <a:tcPr/>
                </a:tc>
                <a:tc>
                  <a:txBody>
                    <a:bodyPr/>
                    <a:lstStyle/>
                    <a:p>
                      <a:endParaRPr lang="ro-RO" dirty="0"/>
                    </a:p>
                  </a:txBody>
                  <a:tcPr/>
                </a:tc>
                <a:extLst>
                  <a:ext uri="{0D108BD9-81ED-4DB2-BD59-A6C34878D82A}">
                    <a16:rowId xmlns:a16="http://schemas.microsoft.com/office/drawing/2014/main" val="3264693022"/>
                  </a:ext>
                </a:extLst>
              </a:tr>
            </a:tbl>
          </a:graphicData>
        </a:graphic>
      </p:graphicFrame>
    </p:spTree>
    <p:extLst>
      <p:ext uri="{BB962C8B-B14F-4D97-AF65-F5344CB8AC3E}">
        <p14:creationId xmlns:p14="http://schemas.microsoft.com/office/powerpoint/2010/main" val="4062103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AA412C1-7153-5A9F-2B48-BCB203B7C537}"/>
              </a:ext>
            </a:extLst>
          </p:cNvPr>
          <p:cNvGraphicFramePr>
            <a:graphicFrameLocks noGrp="1"/>
          </p:cNvGraphicFramePr>
          <p:nvPr>
            <p:extLst>
              <p:ext uri="{D42A27DB-BD31-4B8C-83A1-F6EECF244321}">
                <p14:modId xmlns:p14="http://schemas.microsoft.com/office/powerpoint/2010/main" val="3621683574"/>
              </p:ext>
            </p:extLst>
          </p:nvPr>
        </p:nvGraphicFramePr>
        <p:xfrm>
          <a:off x="1104900" y="1238250"/>
          <a:ext cx="9258300" cy="3714751"/>
        </p:xfrm>
        <a:graphic>
          <a:graphicData uri="http://schemas.openxmlformats.org/drawingml/2006/table">
            <a:tbl>
              <a:tblPr firstRow="1" bandRow="1">
                <a:tableStyleId>{073A0DAA-6AF3-43AB-8588-CEC1D06C72B9}</a:tableStyleId>
              </a:tblPr>
              <a:tblGrid>
                <a:gridCol w="3086100">
                  <a:extLst>
                    <a:ext uri="{9D8B030D-6E8A-4147-A177-3AD203B41FA5}">
                      <a16:colId xmlns:a16="http://schemas.microsoft.com/office/drawing/2014/main" val="1965211140"/>
                    </a:ext>
                  </a:extLst>
                </a:gridCol>
                <a:gridCol w="3086100">
                  <a:extLst>
                    <a:ext uri="{9D8B030D-6E8A-4147-A177-3AD203B41FA5}">
                      <a16:colId xmlns:a16="http://schemas.microsoft.com/office/drawing/2014/main" val="1888063169"/>
                    </a:ext>
                  </a:extLst>
                </a:gridCol>
                <a:gridCol w="3086100">
                  <a:extLst>
                    <a:ext uri="{9D8B030D-6E8A-4147-A177-3AD203B41FA5}">
                      <a16:colId xmlns:a16="http://schemas.microsoft.com/office/drawing/2014/main" val="3339392982"/>
                    </a:ext>
                  </a:extLst>
                </a:gridCol>
              </a:tblGrid>
              <a:tr h="953276">
                <a:tc>
                  <a:txBody>
                    <a:bodyPr/>
                    <a:lstStyle/>
                    <a:p>
                      <a:r>
                        <a:rPr lang="en-GB" b="0" dirty="0">
                          <a:solidFill>
                            <a:schemeClr val="tx1"/>
                          </a:solidFill>
                        </a:rPr>
                        <a:t>Training and developments programs</a:t>
                      </a:r>
                      <a:endParaRPr lang="ro-RO" b="0" dirty="0">
                        <a:solidFill>
                          <a:schemeClr val="tx1"/>
                        </a:solidFill>
                      </a:endParaRPr>
                    </a:p>
                  </a:txBody>
                  <a:tcPr>
                    <a:solidFill>
                      <a:schemeClr val="bg1">
                        <a:lumMod val="95000"/>
                      </a:schemeClr>
                    </a:solidFill>
                  </a:tcPr>
                </a:tc>
                <a:tc>
                  <a:txBody>
                    <a:bodyPr/>
                    <a:lstStyle/>
                    <a:p>
                      <a:r>
                        <a:rPr lang="en-GB" b="0" dirty="0">
                          <a:solidFill>
                            <a:schemeClr val="tx1"/>
                          </a:solidFill>
                        </a:rPr>
                        <a:t>£10,000</a:t>
                      </a:r>
                      <a:endParaRPr lang="ro-RO" b="0" dirty="0">
                        <a:solidFill>
                          <a:schemeClr val="tx1"/>
                        </a:solidFill>
                      </a:endParaRPr>
                    </a:p>
                  </a:txBody>
                  <a:tcPr>
                    <a:solidFill>
                      <a:schemeClr val="bg1">
                        <a:lumMod val="95000"/>
                      </a:schemeClr>
                    </a:solidFill>
                  </a:tcPr>
                </a:tc>
                <a:tc>
                  <a:txBody>
                    <a:bodyPr/>
                    <a:lstStyle/>
                    <a:p>
                      <a:endParaRPr lang="ro-RO" dirty="0"/>
                    </a:p>
                  </a:txBody>
                  <a:tcPr>
                    <a:solidFill>
                      <a:schemeClr val="bg1">
                        <a:lumMod val="95000"/>
                      </a:schemeClr>
                    </a:solidFill>
                  </a:tcPr>
                </a:tc>
                <a:extLst>
                  <a:ext uri="{0D108BD9-81ED-4DB2-BD59-A6C34878D82A}">
                    <a16:rowId xmlns:a16="http://schemas.microsoft.com/office/drawing/2014/main" val="2727275936"/>
                  </a:ext>
                </a:extLst>
              </a:tr>
              <a:tr h="552295">
                <a:tc>
                  <a:txBody>
                    <a:bodyPr/>
                    <a:lstStyle/>
                    <a:p>
                      <a:r>
                        <a:rPr lang="en-GB" dirty="0"/>
                        <a:t>Licenses and permit</a:t>
                      </a:r>
                      <a:endParaRPr lang="ro-RO" dirty="0"/>
                    </a:p>
                  </a:txBody>
                  <a:tcPr/>
                </a:tc>
                <a:tc>
                  <a:txBody>
                    <a:bodyPr/>
                    <a:lstStyle/>
                    <a:p>
                      <a:r>
                        <a:rPr lang="en-GB" dirty="0"/>
                        <a:t>£5,000</a:t>
                      </a:r>
                      <a:endParaRPr lang="ro-RO" dirty="0"/>
                    </a:p>
                  </a:txBody>
                  <a:tcPr/>
                </a:tc>
                <a:tc>
                  <a:txBody>
                    <a:bodyPr/>
                    <a:lstStyle/>
                    <a:p>
                      <a:endParaRPr lang="ro-RO"/>
                    </a:p>
                  </a:txBody>
                  <a:tcPr/>
                </a:tc>
                <a:extLst>
                  <a:ext uri="{0D108BD9-81ED-4DB2-BD59-A6C34878D82A}">
                    <a16:rowId xmlns:a16="http://schemas.microsoft.com/office/drawing/2014/main" val="113517440"/>
                  </a:ext>
                </a:extLst>
              </a:tr>
              <a:tr h="552295">
                <a:tc>
                  <a:txBody>
                    <a:bodyPr/>
                    <a:lstStyle/>
                    <a:p>
                      <a:r>
                        <a:rPr lang="en-GB" dirty="0"/>
                        <a:t>Other expenses</a:t>
                      </a:r>
                      <a:endParaRPr lang="ro-RO" dirty="0"/>
                    </a:p>
                  </a:txBody>
                  <a:tcPr/>
                </a:tc>
                <a:tc>
                  <a:txBody>
                    <a:bodyPr/>
                    <a:lstStyle/>
                    <a:p>
                      <a:r>
                        <a:rPr lang="en-GB" dirty="0"/>
                        <a:t>£25,000</a:t>
                      </a:r>
                      <a:endParaRPr lang="ro-RO" dirty="0"/>
                    </a:p>
                  </a:txBody>
                  <a:tcPr/>
                </a:tc>
                <a:tc>
                  <a:txBody>
                    <a:bodyPr/>
                    <a:lstStyle/>
                    <a:p>
                      <a:endParaRPr lang="ro-RO"/>
                    </a:p>
                  </a:txBody>
                  <a:tcPr/>
                </a:tc>
                <a:extLst>
                  <a:ext uri="{0D108BD9-81ED-4DB2-BD59-A6C34878D82A}">
                    <a16:rowId xmlns:a16="http://schemas.microsoft.com/office/drawing/2014/main" val="1860065194"/>
                  </a:ext>
                </a:extLst>
              </a:tr>
              <a:tr h="552295">
                <a:tc>
                  <a:txBody>
                    <a:bodyPr/>
                    <a:lstStyle/>
                    <a:p>
                      <a:r>
                        <a:rPr lang="en-GB" dirty="0"/>
                        <a:t>Salary</a:t>
                      </a:r>
                      <a:endParaRPr lang="ro-RO" dirty="0"/>
                    </a:p>
                  </a:txBody>
                  <a:tcPr/>
                </a:tc>
                <a:tc>
                  <a:txBody>
                    <a:bodyPr/>
                    <a:lstStyle/>
                    <a:p>
                      <a:endParaRPr lang="ro-RO" dirty="0"/>
                    </a:p>
                  </a:txBody>
                  <a:tcPr/>
                </a:tc>
                <a:tc>
                  <a:txBody>
                    <a:bodyPr/>
                    <a:lstStyle/>
                    <a:p>
                      <a:r>
                        <a:rPr lang="en-GB" dirty="0"/>
                        <a:t>£35,000 (£2,916.6/ month)</a:t>
                      </a:r>
                      <a:endParaRPr lang="ro-RO" dirty="0"/>
                    </a:p>
                  </a:txBody>
                  <a:tcPr/>
                </a:tc>
                <a:extLst>
                  <a:ext uri="{0D108BD9-81ED-4DB2-BD59-A6C34878D82A}">
                    <a16:rowId xmlns:a16="http://schemas.microsoft.com/office/drawing/2014/main" val="1285816734"/>
                  </a:ext>
                </a:extLst>
              </a:tr>
              <a:tr h="552295">
                <a:tc>
                  <a:txBody>
                    <a:bodyPr/>
                    <a:lstStyle/>
                    <a:p>
                      <a:r>
                        <a:rPr lang="en-GB" dirty="0"/>
                        <a:t>Loan repayments</a:t>
                      </a:r>
                      <a:endParaRPr lang="ro-RO" dirty="0"/>
                    </a:p>
                  </a:txBody>
                  <a:tcPr/>
                </a:tc>
                <a:tc>
                  <a:txBody>
                    <a:bodyPr/>
                    <a:lstStyle/>
                    <a:p>
                      <a:endParaRPr lang="ro-RO"/>
                    </a:p>
                  </a:txBody>
                  <a:tcPr/>
                </a:tc>
                <a:tc>
                  <a:txBody>
                    <a:bodyPr/>
                    <a:lstStyle/>
                    <a:p>
                      <a:r>
                        <a:rPr lang="en-GB" dirty="0"/>
                        <a:t>£25,000 (2,083.3/ month)</a:t>
                      </a:r>
                      <a:endParaRPr lang="ro-RO" dirty="0"/>
                    </a:p>
                  </a:txBody>
                  <a:tcPr/>
                </a:tc>
                <a:extLst>
                  <a:ext uri="{0D108BD9-81ED-4DB2-BD59-A6C34878D82A}">
                    <a16:rowId xmlns:a16="http://schemas.microsoft.com/office/drawing/2014/main" val="3311286627"/>
                  </a:ext>
                </a:extLst>
              </a:tr>
              <a:tr h="552295">
                <a:tc>
                  <a:txBody>
                    <a:bodyPr/>
                    <a:lstStyle/>
                    <a:p>
                      <a:r>
                        <a:rPr lang="en-GB" dirty="0"/>
                        <a:t>Total out cash flow</a:t>
                      </a:r>
                      <a:endParaRPr lang="ro-RO" dirty="0"/>
                    </a:p>
                  </a:txBody>
                  <a:tcPr/>
                </a:tc>
                <a:tc>
                  <a:txBody>
                    <a:bodyPr/>
                    <a:lstStyle/>
                    <a:p>
                      <a:endParaRPr lang="ro-RO" dirty="0"/>
                    </a:p>
                  </a:txBody>
                  <a:tcPr/>
                </a:tc>
                <a:tc>
                  <a:txBody>
                    <a:bodyPr/>
                    <a:lstStyle/>
                    <a:p>
                      <a:r>
                        <a:rPr lang="en-GB" dirty="0"/>
                        <a:t>£395,000</a:t>
                      </a:r>
                      <a:endParaRPr lang="ro-RO" dirty="0"/>
                    </a:p>
                  </a:txBody>
                  <a:tcPr/>
                </a:tc>
                <a:extLst>
                  <a:ext uri="{0D108BD9-81ED-4DB2-BD59-A6C34878D82A}">
                    <a16:rowId xmlns:a16="http://schemas.microsoft.com/office/drawing/2014/main" val="1187120245"/>
                  </a:ext>
                </a:extLst>
              </a:tr>
            </a:tbl>
          </a:graphicData>
        </a:graphic>
      </p:graphicFrame>
      <p:sp>
        <p:nvSpPr>
          <p:cNvPr id="4" name="TextBox 3">
            <a:extLst>
              <a:ext uri="{FF2B5EF4-FFF2-40B4-BE49-F238E27FC236}">
                <a16:creationId xmlns:a16="http://schemas.microsoft.com/office/drawing/2014/main" id="{A40F27FE-106A-2EF7-2664-A3A293FD6166}"/>
              </a:ext>
            </a:extLst>
          </p:cNvPr>
          <p:cNvSpPr txBox="1"/>
          <p:nvPr/>
        </p:nvSpPr>
        <p:spPr>
          <a:xfrm>
            <a:off x="1104900" y="4991784"/>
            <a:ext cx="9258300"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Cash out flow year 2023 – Eco-wind energy farm</a:t>
            </a:r>
          </a:p>
          <a:p>
            <a:pPr algn="ctr"/>
            <a:r>
              <a:rPr lang="en-GB" dirty="0">
                <a:latin typeface="Arial" panose="020B0604020202020204" pitchFamily="34" charset="0"/>
                <a:cs typeface="Arial" panose="020B0604020202020204" pitchFamily="34" charset="0"/>
              </a:rPr>
              <a:t>Source: Author (2023)</a:t>
            </a:r>
          </a:p>
        </p:txBody>
      </p:sp>
    </p:spTree>
    <p:extLst>
      <p:ext uri="{BB962C8B-B14F-4D97-AF65-F5344CB8AC3E}">
        <p14:creationId xmlns:p14="http://schemas.microsoft.com/office/powerpoint/2010/main" val="1389954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E8CC20-0D95-5A15-F96D-618851DDC2E6}"/>
              </a:ext>
            </a:extLst>
          </p:cNvPr>
          <p:cNvSpPr txBox="1"/>
          <p:nvPr/>
        </p:nvSpPr>
        <p:spPr>
          <a:xfrm>
            <a:off x="2971800" y="483513"/>
            <a:ext cx="10458450" cy="430887"/>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Conclusions</a:t>
            </a:r>
            <a:endParaRPr lang="ro-RO" sz="2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DA51B597-56D4-4E20-5BED-EFD878262639}"/>
              </a:ext>
            </a:extLst>
          </p:cNvPr>
          <p:cNvSpPr txBox="1"/>
          <p:nvPr/>
        </p:nvSpPr>
        <p:spPr>
          <a:xfrm>
            <a:off x="152400" y="1619250"/>
            <a:ext cx="12039600" cy="2862322"/>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latin typeface="Arial" panose="020B0604020202020204" pitchFamily="34" charset="0"/>
                <a:cs typeface="Arial" panose="020B0604020202020204" pitchFamily="34" charset="0"/>
              </a:rPr>
              <a:t>Wind energy is essential to the global transition to clean, renewable energy. Due to their vast wind resources, technological advancement, and government support, wind farms are crucial to reducing carbon emissions and greening the energy sector.</a:t>
            </a:r>
          </a:p>
          <a:p>
            <a:pPr marL="285750" indent="-285750">
              <a:buFont typeface="Wingdings" panose="05000000000000000000" pitchFamily="2" charset="2"/>
              <a:buChar char="Ø"/>
            </a:pPr>
            <a:r>
              <a:rPr lang="en-GB" sz="2000" dirty="0">
                <a:latin typeface="Arial" panose="020B0604020202020204" pitchFamily="34" charset="0"/>
                <a:cs typeface="Arial" panose="020B0604020202020204" pitchFamily="34" charset="0"/>
              </a:rPr>
              <a:t>The UK, especially Scotland, is ideal for wind energy projects due to its extensive coastlines, proactive government, and plentiful wind resources. Scotland has great potential for wind energy development and investment.</a:t>
            </a:r>
          </a:p>
          <a:p>
            <a:pPr marL="285750" indent="-285750">
              <a:buFont typeface="Wingdings" panose="05000000000000000000" pitchFamily="2" charset="2"/>
              <a:buChar char="Ø"/>
            </a:pPr>
            <a:r>
              <a:rPr lang="en-GB" sz="2000" dirty="0">
                <a:latin typeface="Arial" panose="020B0604020202020204" pitchFamily="34" charset="0"/>
                <a:cs typeface="Arial" panose="020B0604020202020204" pitchFamily="34" charset="0"/>
              </a:rPr>
              <a:t>Renewable energy has become a priority due to climate change. Wind energy is a promising option in this area, leading us towards a sustainable and environmentally friendly future. Human invention and collaboration benefit communities and the global population in environmental and economic ways.</a:t>
            </a:r>
            <a:endParaRPr lang="ro-RO"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765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3A55B9-9967-0B74-4729-200FA1192AC0}"/>
              </a:ext>
            </a:extLst>
          </p:cNvPr>
          <p:cNvSpPr txBox="1"/>
          <p:nvPr/>
        </p:nvSpPr>
        <p:spPr>
          <a:xfrm>
            <a:off x="3048000" y="171450"/>
            <a:ext cx="5524500" cy="430887"/>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Reference list:</a:t>
            </a:r>
            <a:endParaRPr lang="ro-RO" sz="2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97E5B0A-2D52-BE3F-AE6C-ACCF7C77517E}"/>
              </a:ext>
            </a:extLst>
          </p:cNvPr>
          <p:cNvSpPr txBox="1"/>
          <p:nvPr/>
        </p:nvSpPr>
        <p:spPr>
          <a:xfrm>
            <a:off x="619125" y="386893"/>
            <a:ext cx="10953750" cy="7516930"/>
          </a:xfrm>
          <a:prstGeom prst="rect">
            <a:avLst/>
          </a:prstGeom>
          <a:noFill/>
        </p:spPr>
        <p:txBody>
          <a:bodyPr wrap="square" rtlCol="0">
            <a:spAutoFit/>
          </a:bodyPr>
          <a:lstStyle/>
          <a:p>
            <a:pPr>
              <a:lnSpc>
                <a:spcPct val="107000"/>
              </a:lnSpc>
              <a:spcAft>
                <a:spcPts val="800"/>
              </a:spcAft>
            </a:pPr>
            <a:r>
              <a:rPr lang="ro-RO" sz="2000" kern="100" dirty="0">
                <a:effectLst/>
                <a:latin typeface="Arial" panose="020B0604020202020204" pitchFamily="34" charset="0"/>
                <a:ea typeface="Times New Roman" panose="02020603050405020304" pitchFamily="18" charset="0"/>
                <a:cs typeface="Arial" panose="020B0604020202020204" pitchFamily="34" charset="0"/>
              </a:rPr>
              <a:t> </a:t>
            </a:r>
          </a:p>
          <a:p>
            <a:pPr>
              <a:lnSpc>
                <a:spcPct val="107000"/>
              </a:lnSpc>
              <a:spcAft>
                <a:spcPts val="800"/>
              </a:spcAft>
            </a:pPr>
            <a:r>
              <a:rPr lang="ro-RO" sz="2000" kern="100" dirty="0">
                <a:effectLst/>
                <a:latin typeface="Arial" panose="020B0604020202020204" pitchFamily="34" charset="0"/>
                <a:ea typeface="Times New Roman" panose="02020603050405020304" pitchFamily="18" charset="0"/>
                <a:cs typeface="Arial" panose="020B0604020202020204" pitchFamily="34" charset="0"/>
              </a:rPr>
              <a:t>Diógenes, J.R.F., Claro, J., Rodrigues, J.C. and Loureiro, M.V. (2020) 'Barriers to onshore wind energy implementation: A systematic review', </a:t>
            </a:r>
            <a:r>
              <a:rPr lang="ro-RO" sz="2000" i="1" kern="100" dirty="0">
                <a:effectLst/>
                <a:latin typeface="Arial" panose="020B0604020202020204" pitchFamily="34" charset="0"/>
                <a:ea typeface="Times New Roman" panose="02020603050405020304" pitchFamily="18" charset="0"/>
                <a:cs typeface="Arial" panose="020B0604020202020204" pitchFamily="34" charset="0"/>
              </a:rPr>
              <a:t>Energy research &amp; social science, </a:t>
            </a:r>
            <a:r>
              <a:rPr lang="ro-RO" sz="2000" kern="100" dirty="0">
                <a:effectLst/>
                <a:latin typeface="Arial" panose="020B0604020202020204" pitchFamily="34" charset="0"/>
                <a:ea typeface="Times New Roman" panose="02020603050405020304" pitchFamily="18" charset="0"/>
                <a:cs typeface="Arial" panose="020B0604020202020204" pitchFamily="34" charset="0"/>
              </a:rPr>
              <a:t>60, pp. 101337 Available at: </a:t>
            </a:r>
            <a:r>
              <a:rPr lang="ro-RO" sz="2000" u="sng" kern="10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https://doi.org/10.1016/j.erss.2019.101337.</a:t>
            </a:r>
            <a:endParaRPr lang="ro-RO" sz="2000" kern="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ro-RO" sz="2000" kern="100" dirty="0">
                <a:effectLst/>
                <a:latin typeface="Arial" panose="020B0604020202020204" pitchFamily="34" charset="0"/>
                <a:ea typeface="Times New Roman" panose="02020603050405020304" pitchFamily="18" charset="0"/>
                <a:cs typeface="Arial" panose="020B0604020202020204" pitchFamily="34" charset="0"/>
              </a:rPr>
              <a:t>Dolnicar, S.(2022). Market segmentation for e-tourism. In </a:t>
            </a:r>
            <a:r>
              <a:rPr lang="ro-RO" sz="2000" i="1" kern="100" dirty="0">
                <a:effectLst/>
                <a:latin typeface="Arial" panose="020B0604020202020204" pitchFamily="34" charset="0"/>
                <a:ea typeface="Times New Roman" panose="02020603050405020304" pitchFamily="18" charset="0"/>
                <a:cs typeface="Arial" panose="020B0604020202020204" pitchFamily="34" charset="0"/>
              </a:rPr>
              <a:t>Handbook of e-Tourism</a:t>
            </a:r>
            <a:r>
              <a:rPr lang="ro-RO" sz="2000" kern="100" dirty="0">
                <a:effectLst/>
                <a:latin typeface="Arial" panose="020B0604020202020204" pitchFamily="34" charset="0"/>
                <a:ea typeface="Times New Roman" panose="02020603050405020304" pitchFamily="18" charset="0"/>
                <a:cs typeface="Arial" panose="020B0604020202020204" pitchFamily="34" charset="0"/>
              </a:rPr>
              <a:t> (pp. 849-863). Cham: Springer International Publishing.</a:t>
            </a:r>
          </a:p>
          <a:p>
            <a:pPr>
              <a:lnSpc>
                <a:spcPct val="107000"/>
              </a:lnSpc>
              <a:spcAft>
                <a:spcPts val="800"/>
              </a:spcAft>
            </a:pPr>
            <a:r>
              <a:rPr lang="ro-RO" sz="2000" kern="100" dirty="0">
                <a:effectLst/>
                <a:latin typeface="Arial" panose="020B0604020202020204" pitchFamily="34" charset="0"/>
                <a:ea typeface="Times New Roman" panose="02020603050405020304" pitchFamily="18" charset="0"/>
                <a:cs typeface="Arial" panose="020B0604020202020204" pitchFamily="34" charset="0"/>
              </a:rPr>
              <a:t>Fennell, D.A. and Garrod, B. (2022) 'Seeking a deeper level of responsibility for inclusive (eco)tourism duty and the pinnacle of practice', </a:t>
            </a:r>
            <a:r>
              <a:rPr lang="ro-RO" sz="2000" i="1" kern="100" dirty="0">
                <a:effectLst/>
                <a:latin typeface="Arial" panose="020B0604020202020204" pitchFamily="34" charset="0"/>
                <a:ea typeface="Times New Roman" panose="02020603050405020304" pitchFamily="18" charset="0"/>
                <a:cs typeface="Arial" panose="020B0604020202020204" pitchFamily="34" charset="0"/>
              </a:rPr>
              <a:t>Journal of sustainable tourism, </a:t>
            </a:r>
            <a:r>
              <a:rPr lang="ro-RO" sz="2000" kern="100" dirty="0">
                <a:effectLst/>
                <a:latin typeface="Arial" panose="020B0604020202020204" pitchFamily="34" charset="0"/>
                <a:ea typeface="Times New Roman" panose="02020603050405020304" pitchFamily="18" charset="0"/>
                <a:cs typeface="Arial" panose="020B0604020202020204" pitchFamily="34" charset="0"/>
              </a:rPr>
              <a:t>30(6), pp. 1403-1422 Available at: </a:t>
            </a:r>
            <a:r>
              <a:rPr lang="ro-RO" sz="2000" u="sng" kern="10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https://doi.org/10.1080/09669582.2021.1951278.</a:t>
            </a:r>
            <a:endParaRPr lang="ro-RO" sz="2000" kern="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ro-RO" sz="2000" kern="100" dirty="0">
                <a:effectLst/>
                <a:latin typeface="Arial" panose="020B0604020202020204" pitchFamily="34" charset="0"/>
                <a:ea typeface="Times New Roman" panose="02020603050405020304" pitchFamily="18" charset="0"/>
                <a:cs typeface="Arial" panose="020B0604020202020204" pitchFamily="34" charset="0"/>
              </a:rPr>
              <a:t>Foundation Scotland (2022)</a:t>
            </a:r>
            <a:r>
              <a:rPr lang="ro-RO" sz="2000" i="1" kern="100" dirty="0">
                <a:effectLst/>
                <a:latin typeface="Arial" panose="020B0604020202020204" pitchFamily="34" charset="0"/>
                <a:ea typeface="Times New Roman" panose="02020603050405020304" pitchFamily="18" charset="0"/>
                <a:cs typeface="Arial" panose="020B0604020202020204" pitchFamily="34" charset="0"/>
              </a:rPr>
              <a:t>’Funding available’</a:t>
            </a:r>
            <a:r>
              <a:rPr lang="ro-RO" sz="2000" kern="100" dirty="0">
                <a:effectLst/>
                <a:latin typeface="Arial" panose="020B0604020202020204" pitchFamily="34" charset="0"/>
                <a:ea typeface="Times New Roman" panose="02020603050405020304" pitchFamily="18" charset="0"/>
                <a:cs typeface="Arial" panose="020B0604020202020204" pitchFamily="34" charset="0"/>
              </a:rPr>
              <a:t> .Available at: </a:t>
            </a:r>
            <a:r>
              <a:rPr lang="ro-RO" sz="2000" u="sng" kern="10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https://www.foundationscotland.org.uk/apply-for-funding/funding-available</a:t>
            </a:r>
            <a:r>
              <a:rPr lang="ro-RO" sz="2000" kern="100" dirty="0">
                <a:effectLst/>
                <a:latin typeface="Arial" panose="020B0604020202020204" pitchFamily="34" charset="0"/>
                <a:ea typeface="Times New Roman" panose="02020603050405020304" pitchFamily="18" charset="0"/>
                <a:cs typeface="Arial" panose="020B0604020202020204" pitchFamily="34" charset="0"/>
              </a:rPr>
              <a:t> (Accessed 27 October 2023).</a:t>
            </a:r>
          </a:p>
          <a:p>
            <a:pPr>
              <a:lnSpc>
                <a:spcPct val="107000"/>
              </a:lnSpc>
              <a:spcAft>
                <a:spcPts val="800"/>
              </a:spcAft>
            </a:pPr>
            <a:r>
              <a:rPr lang="en-GB" sz="2000" kern="100" dirty="0">
                <a:effectLst/>
                <a:latin typeface="Arial" panose="020B0604020202020204" pitchFamily="34" charset="0"/>
                <a:ea typeface="Times New Roman" panose="02020603050405020304" pitchFamily="18" charset="0"/>
                <a:cs typeface="Arial" panose="020B0604020202020204" pitchFamily="34" charset="0"/>
              </a:rPr>
              <a:t>Investopedia (2023)</a:t>
            </a:r>
            <a:r>
              <a:rPr lang="en-GB" sz="2000" i="1" kern="100" dirty="0">
                <a:effectLst/>
                <a:latin typeface="Arial" panose="020B0604020202020204" pitchFamily="34" charset="0"/>
                <a:ea typeface="Times New Roman" panose="02020603050405020304" pitchFamily="18" charset="0"/>
                <a:cs typeface="Arial" panose="020B0604020202020204" pitchFamily="34" charset="0"/>
              </a:rPr>
              <a:t>’SWOT Analysis: How To With Table and Example’. </a:t>
            </a:r>
            <a:r>
              <a:rPr lang="en-GB" sz="2000" kern="1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2000" u="sng" kern="10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https://www.investopedia.com/terms/s/swot.asp</a:t>
            </a:r>
            <a:r>
              <a:rPr lang="en-GB" sz="2000" kern="100" dirty="0">
                <a:effectLst/>
                <a:latin typeface="Arial" panose="020B0604020202020204" pitchFamily="34" charset="0"/>
                <a:ea typeface="Times New Roman" panose="02020603050405020304" pitchFamily="18" charset="0"/>
                <a:cs typeface="Arial" panose="020B0604020202020204" pitchFamily="34" charset="0"/>
              </a:rPr>
              <a:t> (Accessed 25 October 2023).</a:t>
            </a:r>
            <a:endParaRPr lang="ro-RO" sz="2000" kern="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ro-RO" sz="2000" kern="100" dirty="0">
                <a:effectLst/>
                <a:latin typeface="Arial" panose="020B0604020202020204" pitchFamily="34" charset="0"/>
                <a:ea typeface="Times New Roman" panose="02020603050405020304" pitchFamily="18" charset="0"/>
                <a:cs typeface="Arial" panose="020B0604020202020204" pitchFamily="34" charset="0"/>
              </a:rPr>
              <a:t>National Grid (2023)</a:t>
            </a:r>
            <a:r>
              <a:rPr lang="ro-RO" sz="2000" i="1" kern="100" dirty="0">
                <a:effectLst/>
                <a:latin typeface="Arial" panose="020B0604020202020204" pitchFamily="34" charset="0"/>
                <a:ea typeface="Times New Roman" panose="02020603050405020304" pitchFamily="18" charset="0"/>
                <a:cs typeface="Arial" panose="020B0604020202020204" pitchFamily="34" charset="0"/>
              </a:rPr>
              <a:t>’How much of UK’s energy is renewable ?’</a:t>
            </a:r>
            <a:r>
              <a:rPr lang="ro-RO" sz="2000" kern="100" dirty="0">
                <a:effectLst/>
                <a:latin typeface="Arial" panose="020B0604020202020204" pitchFamily="34" charset="0"/>
                <a:ea typeface="Times New Roman" panose="02020603050405020304" pitchFamily="18" charset="0"/>
                <a:cs typeface="Arial" panose="020B0604020202020204" pitchFamily="34" charset="0"/>
              </a:rPr>
              <a:t>. Available at: </a:t>
            </a:r>
            <a:r>
              <a:rPr lang="ro-RO" sz="2000" u="sng" kern="10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https://www.nationalgrid.com/stories/energy-explained/how-much-uks-energy-renewable</a:t>
            </a:r>
            <a:r>
              <a:rPr lang="ro-RO" sz="2000" kern="100" dirty="0">
                <a:effectLst/>
                <a:latin typeface="Arial" panose="020B0604020202020204" pitchFamily="34" charset="0"/>
                <a:ea typeface="Times New Roman" panose="02020603050405020304" pitchFamily="18" charset="0"/>
                <a:cs typeface="Arial" panose="020B0604020202020204" pitchFamily="34" charset="0"/>
              </a:rPr>
              <a:t> (Accessed 25 October 2023).</a:t>
            </a:r>
          </a:p>
          <a:p>
            <a:endParaRPr lang="ro-RO" sz="1800" i="1" kern="100" dirty="0">
              <a:effectLst/>
              <a:latin typeface="Arial" panose="020B0604020202020204" pitchFamily="34" charset="0"/>
              <a:ea typeface="Calibri" panose="020F0502020204030204" pitchFamily="34" charset="0"/>
              <a:cs typeface="Arial" panose="020B0604020202020204" pitchFamily="34" charset="0"/>
            </a:endParaRPr>
          </a:p>
          <a:p>
            <a:endParaRPr lang="ro-RO" sz="1800" kern="100" dirty="0">
              <a:effectLst/>
              <a:latin typeface="Arial" panose="020B0604020202020204" pitchFamily="34" charset="0"/>
              <a:ea typeface="Calibri" panose="020F0502020204030204" pitchFamily="34" charset="0"/>
              <a:cs typeface="Arial" panose="020B0604020202020204" pitchFamily="34" charset="0"/>
            </a:endParaRPr>
          </a:p>
          <a:p>
            <a:endParaRPr lang="ro-RO" sz="1800" kern="100" dirty="0">
              <a:effectLst/>
              <a:latin typeface="Arial" panose="020B0604020202020204" pitchFamily="34" charset="0"/>
              <a:ea typeface="Calibri" panose="020F0502020204030204" pitchFamily="34" charset="0"/>
              <a:cs typeface="Arial" panose="020B0604020202020204" pitchFamily="34" charset="0"/>
            </a:endParaRPr>
          </a:p>
          <a:p>
            <a:endParaRPr lang="ro-RO"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07027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24792D-5286-624C-8CC9-EF9489E87BF0}"/>
              </a:ext>
            </a:extLst>
          </p:cNvPr>
          <p:cNvSpPr txBox="1"/>
          <p:nvPr/>
        </p:nvSpPr>
        <p:spPr>
          <a:xfrm>
            <a:off x="1127051" y="1105786"/>
            <a:ext cx="11064949" cy="2879763"/>
          </a:xfrm>
          <a:prstGeom prst="rect">
            <a:avLst/>
          </a:prstGeom>
          <a:noFill/>
        </p:spPr>
        <p:txBody>
          <a:bodyPr wrap="square" rtlCol="0">
            <a:spAutoFit/>
          </a:bodyPr>
          <a:lstStyle/>
          <a:p>
            <a:pPr>
              <a:lnSpc>
                <a:spcPct val="107000"/>
              </a:lnSpc>
              <a:spcAft>
                <a:spcPts val="800"/>
              </a:spcAft>
            </a:pPr>
            <a:r>
              <a:rPr lang="ro-RO" sz="2000" kern="100" dirty="0">
                <a:effectLst/>
                <a:latin typeface="Arial" panose="020B0604020202020204" pitchFamily="34" charset="0"/>
                <a:ea typeface="Times New Roman" panose="02020603050405020304" pitchFamily="18" charset="0"/>
                <a:cs typeface="Arial" panose="020B0604020202020204" pitchFamily="34" charset="0"/>
              </a:rPr>
              <a:t>Saura, J.R., Palacios-Marqués, D. and Ribeiro-Soriano, D. (2023) 'Digital marketing in SMEs via data-driven strategies: Reviewing the current state of research', </a:t>
            </a:r>
            <a:r>
              <a:rPr lang="ro-RO" sz="2000" i="1" kern="100" dirty="0">
                <a:effectLst/>
                <a:latin typeface="Arial" panose="020B0604020202020204" pitchFamily="34" charset="0"/>
                <a:ea typeface="Times New Roman" panose="02020603050405020304" pitchFamily="18" charset="0"/>
                <a:cs typeface="Arial" panose="020B0604020202020204" pitchFamily="34" charset="0"/>
              </a:rPr>
              <a:t>Journal of small business management, </a:t>
            </a:r>
            <a:r>
              <a:rPr lang="ro-RO" sz="2000" kern="100" dirty="0">
                <a:effectLst/>
                <a:latin typeface="Arial" panose="020B0604020202020204" pitchFamily="34" charset="0"/>
                <a:ea typeface="Times New Roman" panose="02020603050405020304" pitchFamily="18" charset="0"/>
                <a:cs typeface="Arial" panose="020B0604020202020204" pitchFamily="34" charset="0"/>
              </a:rPr>
              <a:t>61(3), pp. 1278-1313 Available at: </a:t>
            </a:r>
            <a:r>
              <a:rPr lang="ro-RO" sz="2000" u="sng" kern="10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https://doi.org/10.1080/00472778.2021.1955127.</a:t>
            </a:r>
            <a:endParaRPr lang="ro-RO" sz="2000" kern="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ro-RO" sz="2000" kern="100" dirty="0">
                <a:effectLst/>
                <a:latin typeface="Arial" panose="020B0604020202020204" pitchFamily="34" charset="0"/>
                <a:ea typeface="Times New Roman" panose="02020603050405020304" pitchFamily="18" charset="0"/>
                <a:cs typeface="Arial" panose="020B0604020202020204" pitchFamily="34" charset="0"/>
              </a:rPr>
              <a:t>Scottish Enterprise (2023)</a:t>
            </a:r>
            <a:r>
              <a:rPr lang="ro-RO" sz="2000" i="1" kern="100" dirty="0">
                <a:effectLst/>
                <a:latin typeface="Arial" panose="020B0604020202020204" pitchFamily="34" charset="0"/>
                <a:ea typeface="Times New Roman" panose="02020603050405020304" pitchFamily="18" charset="0"/>
                <a:cs typeface="Arial" panose="020B0604020202020204" pitchFamily="34" charset="0"/>
              </a:rPr>
              <a:t>’What is the Scottish Loan Scheme?’</a:t>
            </a:r>
            <a:r>
              <a:rPr lang="ro-RO" sz="2000" kern="100" dirty="0">
                <a:effectLst/>
                <a:latin typeface="Arial" panose="020B0604020202020204" pitchFamily="34" charset="0"/>
                <a:ea typeface="Times New Roman" panose="02020603050405020304" pitchFamily="18" charset="0"/>
                <a:cs typeface="Arial" panose="020B0604020202020204" pitchFamily="34" charset="0"/>
              </a:rPr>
              <a:t>. Available at: </a:t>
            </a:r>
            <a:r>
              <a:rPr lang="ro-RO" sz="2000" u="sng" kern="10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https://www.scottish-enterprise.com/support-for-businesses/funding-and-grants/accessing-finance-and-attracting-investment/scottish-loan-scheme</a:t>
            </a:r>
            <a:r>
              <a:rPr lang="ro-RO" sz="2000" kern="100" dirty="0">
                <a:effectLst/>
                <a:latin typeface="Arial" panose="020B0604020202020204" pitchFamily="34" charset="0"/>
                <a:ea typeface="Times New Roman" panose="02020603050405020304" pitchFamily="18" charset="0"/>
                <a:cs typeface="Arial" panose="020B0604020202020204" pitchFamily="34" charset="0"/>
              </a:rPr>
              <a:t> (Accessed 28 October 2023).</a:t>
            </a:r>
          </a:p>
          <a:p>
            <a:endParaRPr lang="ro-RO" dirty="0"/>
          </a:p>
        </p:txBody>
      </p:sp>
    </p:spTree>
    <p:extLst>
      <p:ext uri="{BB962C8B-B14F-4D97-AF65-F5344CB8AC3E}">
        <p14:creationId xmlns:p14="http://schemas.microsoft.com/office/powerpoint/2010/main" val="3164441815"/>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8" ma:contentTypeDescription="Create a new document." ma:contentTypeScope="" ma:versionID="db03e4a3fe5cb50d58c5e4ce04384814">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d341ea3c5c669dcd6065d44f9f4807da"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Props1.xml><?xml version="1.0" encoding="utf-8"?>
<ds:datastoreItem xmlns:ds="http://schemas.openxmlformats.org/officeDocument/2006/customXml" ds:itemID="{841C8D3C-C4ED-4448-BB00-9A0A728D85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586b6e-d655-4ea8-9b46-aa323587a11f"/>
    <ds:schemaRef ds:uri="72e6e00a-7fea-48f1-b1b6-00c90b4ff7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B1EE875-8C1D-4A0A-BA49-52F82F56003A}">
  <ds:schemaRefs>
    <ds:schemaRef ds:uri="http://schemas.microsoft.com/sharepoint/v3/contenttype/forms"/>
  </ds:schemaRefs>
</ds:datastoreItem>
</file>

<file path=customXml/itemProps3.xml><?xml version="1.0" encoding="utf-8"?>
<ds:datastoreItem xmlns:ds="http://schemas.openxmlformats.org/officeDocument/2006/customXml" ds:itemID="{CDC27DD5-C359-42D4-B01C-9E57926D161B}">
  <ds:schemaRefs>
    <ds:schemaRef ds:uri="http://www.w3.org/XML/1998/namespace"/>
    <ds:schemaRef ds:uri="http://schemas.microsoft.com/office/2006/documentManagement/types"/>
    <ds:schemaRef ds:uri="http://schemas.openxmlformats.org/package/2006/metadata/core-properties"/>
    <ds:schemaRef ds:uri="http://schemas.microsoft.com/office/2006/metadata/properties"/>
    <ds:schemaRef ds:uri="e9586b6e-d655-4ea8-9b46-aa323587a11f"/>
    <ds:schemaRef ds:uri="http://purl.org/dc/dcmitype/"/>
    <ds:schemaRef ds:uri="http://purl.org/dc/elements/1.1/"/>
    <ds:schemaRef ds:uri="http://schemas.microsoft.com/office/infopath/2007/PartnerControls"/>
    <ds:schemaRef ds:uri="72e6e00a-7fea-48f1-b1b6-00c90b4ff77b"/>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TM04033925[[fn=Droplet]]</Template>
  <TotalTime>7904</TotalTime>
  <Words>1322</Words>
  <Application>Microsoft Office PowerPoint</Application>
  <PresentationFormat>Widescreen</PresentationFormat>
  <Paragraphs>138</Paragraphs>
  <Slides>14</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Tw Cen MT</vt:lpstr>
      <vt:lpstr>Wingdings</vt: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Adelina Mazilu (2245649)</dc:creator>
  <cp:lastModifiedBy>Adelina</cp:lastModifiedBy>
  <cp:revision>4</cp:revision>
  <dcterms:created xsi:type="dcterms:W3CDTF">2023-11-07T11:29:58Z</dcterms:created>
  <dcterms:modified xsi:type="dcterms:W3CDTF">2023-11-12T23:14:34Z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