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 id="264"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5894C3-33B3-F383-94C3-02458662ABDE}" v="5172" dt="2021-10-24T12:12:45.818"/>
    <p1510:client id="{14C315BC-52B4-F765-B7C9-411D072983D0}" v="8040" dt="2021-10-25T09:56:50.333"/>
    <p1510:client id="{53B799DA-93FF-4578-1933-3D1BE6E17C65}" v="3" dt="2021-10-24T16:24:37.821"/>
    <p1510:client id="{85F7E9AE-6075-4A5F-A56F-CA8B301F51A1}" v="740" dt="2021-10-24T08:54:28.928"/>
    <p1510:client id="{D061A664-0D6E-6C7F-4F99-68224408387C}" v="323" dt="2021-10-24T16:31:18.8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rsin Goran Ahmed (2028452)" userId="S::2028452@student.uwtsd.ac.uk::c2ec6d53-779b-4976-a471-892b1fe61d99" providerId="AD" clId="Web-{D061A664-0D6E-6C7F-4F99-68224408387C}"/>
    <pc:docChg chg="modSld">
      <pc:chgData name="Harsin Goran Ahmed (2028452)" userId="S::2028452@student.uwtsd.ac.uk::c2ec6d53-779b-4976-a471-892b1fe61d99" providerId="AD" clId="Web-{D061A664-0D6E-6C7F-4F99-68224408387C}" dt="2021-10-24T16:31:18.821" v="324" actId="20577"/>
      <pc:docMkLst>
        <pc:docMk/>
      </pc:docMkLst>
      <pc:sldChg chg="modSp">
        <pc:chgData name="Harsin Goran Ahmed (2028452)" userId="S::2028452@student.uwtsd.ac.uk::c2ec6d53-779b-4976-a471-892b1fe61d99" providerId="AD" clId="Web-{D061A664-0D6E-6C7F-4F99-68224408387C}" dt="2021-10-24T16:31:18.821" v="324" actId="20577"/>
        <pc:sldMkLst>
          <pc:docMk/>
          <pc:sldMk cId="2852447965" sldId="261"/>
        </pc:sldMkLst>
        <pc:spChg chg="mod">
          <ac:chgData name="Harsin Goran Ahmed (2028452)" userId="S::2028452@student.uwtsd.ac.uk::c2ec6d53-779b-4976-a471-892b1fe61d99" providerId="AD" clId="Web-{D061A664-0D6E-6C7F-4F99-68224408387C}" dt="2021-10-24T16:31:18.821" v="324" actId="20577"/>
          <ac:spMkLst>
            <pc:docMk/>
            <pc:sldMk cId="2852447965" sldId="261"/>
            <ac:spMk id="3" creationId="{7A21D641-4BA4-400A-81D0-B2E636330E49}"/>
          </ac:spMkLst>
        </pc:spChg>
      </pc:sldChg>
    </pc:docChg>
  </pc:docChgLst>
  <pc:docChgLst>
    <pc:chgData name="Harsin Goran Ahmed (2028452)" userId="S::2028452@student.uwtsd.ac.uk::c2ec6d53-779b-4976-a471-892b1fe61d99" providerId="AD" clId="Web-{0A5894C3-33B3-F383-94C3-02458662ABDE}"/>
    <pc:docChg chg="addSld modSld">
      <pc:chgData name="Harsin Goran Ahmed (2028452)" userId="S::2028452@student.uwtsd.ac.uk::c2ec6d53-779b-4976-a471-892b1fe61d99" providerId="AD" clId="Web-{0A5894C3-33B3-F383-94C3-02458662ABDE}" dt="2021-10-24T12:12:45.818" v="4772" actId="20577"/>
      <pc:docMkLst>
        <pc:docMk/>
      </pc:docMkLst>
      <pc:sldChg chg="modSp">
        <pc:chgData name="Harsin Goran Ahmed (2028452)" userId="S::2028452@student.uwtsd.ac.uk::c2ec6d53-779b-4976-a471-892b1fe61d99" providerId="AD" clId="Web-{0A5894C3-33B3-F383-94C3-02458662ABDE}" dt="2021-10-24T12:12:20.239" v="4770" actId="20577"/>
        <pc:sldMkLst>
          <pc:docMk/>
          <pc:sldMk cId="109857222" sldId="256"/>
        </pc:sldMkLst>
        <pc:spChg chg="mod">
          <ac:chgData name="Harsin Goran Ahmed (2028452)" userId="S::2028452@student.uwtsd.ac.uk::c2ec6d53-779b-4976-a471-892b1fe61d99" providerId="AD" clId="Web-{0A5894C3-33B3-F383-94C3-02458662ABDE}" dt="2021-10-24T12:12:20.239" v="4770" actId="20577"/>
          <ac:spMkLst>
            <pc:docMk/>
            <pc:sldMk cId="109857222" sldId="256"/>
            <ac:spMk id="6" creationId="{B912ADD9-6D87-434D-A573-E3E093B08988}"/>
          </ac:spMkLst>
        </pc:spChg>
      </pc:sldChg>
      <pc:sldChg chg="modSp">
        <pc:chgData name="Harsin Goran Ahmed (2028452)" userId="S::2028452@student.uwtsd.ac.uk::c2ec6d53-779b-4976-a471-892b1fe61d99" providerId="AD" clId="Web-{0A5894C3-33B3-F383-94C3-02458662ABDE}" dt="2021-10-24T12:02:14.470" v="4232" actId="20577"/>
        <pc:sldMkLst>
          <pc:docMk/>
          <pc:sldMk cId="3865024468" sldId="257"/>
        </pc:sldMkLst>
        <pc:spChg chg="mod">
          <ac:chgData name="Harsin Goran Ahmed (2028452)" userId="S::2028452@student.uwtsd.ac.uk::c2ec6d53-779b-4976-a471-892b1fe61d99" providerId="AD" clId="Web-{0A5894C3-33B3-F383-94C3-02458662ABDE}" dt="2021-10-24T12:02:14.470" v="4232" actId="20577"/>
          <ac:spMkLst>
            <pc:docMk/>
            <pc:sldMk cId="3865024468" sldId="257"/>
            <ac:spMk id="3" creationId="{F4D1A9AA-E430-4EA8-8D82-3E707FA02188}"/>
          </ac:spMkLst>
        </pc:spChg>
      </pc:sldChg>
      <pc:sldChg chg="modSp">
        <pc:chgData name="Harsin Goran Ahmed (2028452)" userId="S::2028452@student.uwtsd.ac.uk::c2ec6d53-779b-4976-a471-892b1fe61d99" providerId="AD" clId="Web-{0A5894C3-33B3-F383-94C3-02458662ABDE}" dt="2021-10-24T12:02:48.971" v="4282" actId="20577"/>
        <pc:sldMkLst>
          <pc:docMk/>
          <pc:sldMk cId="1685700916" sldId="258"/>
        </pc:sldMkLst>
        <pc:spChg chg="mod">
          <ac:chgData name="Harsin Goran Ahmed (2028452)" userId="S::2028452@student.uwtsd.ac.uk::c2ec6d53-779b-4976-a471-892b1fe61d99" providerId="AD" clId="Web-{0A5894C3-33B3-F383-94C3-02458662ABDE}" dt="2021-10-24T10:51:55.589" v="2081" actId="14100"/>
          <ac:spMkLst>
            <pc:docMk/>
            <pc:sldMk cId="1685700916" sldId="258"/>
            <ac:spMk id="2" creationId="{0DD9C39C-1DD5-457B-8894-3133BF6CEF83}"/>
          </ac:spMkLst>
        </pc:spChg>
        <pc:spChg chg="mod">
          <ac:chgData name="Harsin Goran Ahmed (2028452)" userId="S::2028452@student.uwtsd.ac.uk::c2ec6d53-779b-4976-a471-892b1fe61d99" providerId="AD" clId="Web-{0A5894C3-33B3-F383-94C3-02458662ABDE}" dt="2021-10-24T12:02:48.971" v="4282" actId="20577"/>
          <ac:spMkLst>
            <pc:docMk/>
            <pc:sldMk cId="1685700916" sldId="258"/>
            <ac:spMk id="3" creationId="{7296DBF0-8682-4230-AF0A-B60E42BA896C}"/>
          </ac:spMkLst>
        </pc:spChg>
      </pc:sldChg>
      <pc:sldChg chg="delSp modSp new">
        <pc:chgData name="Harsin Goran Ahmed (2028452)" userId="S::2028452@student.uwtsd.ac.uk::c2ec6d53-779b-4976-a471-892b1fe61d99" providerId="AD" clId="Web-{0A5894C3-33B3-F383-94C3-02458662ABDE}" dt="2021-10-24T12:03:31.363" v="4338" actId="20577"/>
        <pc:sldMkLst>
          <pc:docMk/>
          <pc:sldMk cId="1562038688" sldId="259"/>
        </pc:sldMkLst>
        <pc:spChg chg="del">
          <ac:chgData name="Harsin Goran Ahmed (2028452)" userId="S::2028452@student.uwtsd.ac.uk::c2ec6d53-779b-4976-a471-892b1fe61d99" providerId="AD" clId="Web-{0A5894C3-33B3-F383-94C3-02458662ABDE}" dt="2021-10-24T09:44:07.547" v="833"/>
          <ac:spMkLst>
            <pc:docMk/>
            <pc:sldMk cId="1562038688" sldId="259"/>
            <ac:spMk id="2" creationId="{8FA181CF-064C-424C-B6AB-A26EFD8821CC}"/>
          </ac:spMkLst>
        </pc:spChg>
        <pc:spChg chg="mod">
          <ac:chgData name="Harsin Goran Ahmed (2028452)" userId="S::2028452@student.uwtsd.ac.uk::c2ec6d53-779b-4976-a471-892b1fe61d99" providerId="AD" clId="Web-{0A5894C3-33B3-F383-94C3-02458662ABDE}" dt="2021-10-24T12:03:31.363" v="4338" actId="20577"/>
          <ac:spMkLst>
            <pc:docMk/>
            <pc:sldMk cId="1562038688" sldId="259"/>
            <ac:spMk id="3" creationId="{0ADE5403-9AE0-47F8-90EC-02A98CE6ABC4}"/>
          </ac:spMkLst>
        </pc:spChg>
      </pc:sldChg>
      <pc:sldChg chg="modSp new">
        <pc:chgData name="Harsin Goran Ahmed (2028452)" userId="S::2028452@student.uwtsd.ac.uk::c2ec6d53-779b-4976-a471-892b1fe61d99" providerId="AD" clId="Web-{0A5894C3-33B3-F383-94C3-02458662ABDE}" dt="2021-10-24T12:03:56.973" v="4383" actId="20577"/>
        <pc:sldMkLst>
          <pc:docMk/>
          <pc:sldMk cId="1303236139" sldId="260"/>
        </pc:sldMkLst>
        <pc:spChg chg="mod">
          <ac:chgData name="Harsin Goran Ahmed (2028452)" userId="S::2028452@student.uwtsd.ac.uk::c2ec6d53-779b-4976-a471-892b1fe61d99" providerId="AD" clId="Web-{0A5894C3-33B3-F383-94C3-02458662ABDE}" dt="2021-10-24T10:38:34.284" v="1691" actId="20577"/>
          <ac:spMkLst>
            <pc:docMk/>
            <pc:sldMk cId="1303236139" sldId="260"/>
            <ac:spMk id="2" creationId="{9B369DE0-1495-43B9-99D6-DC53B83FE2D9}"/>
          </ac:spMkLst>
        </pc:spChg>
        <pc:spChg chg="mod">
          <ac:chgData name="Harsin Goran Ahmed (2028452)" userId="S::2028452@student.uwtsd.ac.uk::c2ec6d53-779b-4976-a471-892b1fe61d99" providerId="AD" clId="Web-{0A5894C3-33B3-F383-94C3-02458662ABDE}" dt="2021-10-24T12:03:56.973" v="4383" actId="20577"/>
          <ac:spMkLst>
            <pc:docMk/>
            <pc:sldMk cId="1303236139" sldId="260"/>
            <ac:spMk id="3" creationId="{54A56D8D-A043-4E86-92B7-21A56EA0FEC8}"/>
          </ac:spMkLst>
        </pc:spChg>
      </pc:sldChg>
      <pc:sldChg chg="addSp delSp modSp new">
        <pc:chgData name="Harsin Goran Ahmed (2028452)" userId="S::2028452@student.uwtsd.ac.uk::c2ec6d53-779b-4976-a471-892b1fe61d99" providerId="AD" clId="Web-{0A5894C3-33B3-F383-94C3-02458662ABDE}" dt="2021-10-24T12:12:45.818" v="4772" actId="20577"/>
        <pc:sldMkLst>
          <pc:docMk/>
          <pc:sldMk cId="2852447965" sldId="261"/>
        </pc:sldMkLst>
        <pc:spChg chg="mod">
          <ac:chgData name="Harsin Goran Ahmed (2028452)" userId="S::2028452@student.uwtsd.ac.uk::c2ec6d53-779b-4976-a471-892b1fe61d99" providerId="AD" clId="Web-{0A5894C3-33B3-F383-94C3-02458662ABDE}" dt="2021-10-24T11:19:33.182" v="2921" actId="1076"/>
          <ac:spMkLst>
            <pc:docMk/>
            <pc:sldMk cId="2852447965" sldId="261"/>
            <ac:spMk id="2" creationId="{FBB422C7-C606-4E57-A832-3BBB90D8C4C0}"/>
          </ac:spMkLst>
        </pc:spChg>
        <pc:spChg chg="add del mod">
          <ac:chgData name="Harsin Goran Ahmed (2028452)" userId="S::2028452@student.uwtsd.ac.uk::c2ec6d53-779b-4976-a471-892b1fe61d99" providerId="AD" clId="Web-{0A5894C3-33B3-F383-94C3-02458662ABDE}" dt="2021-10-24T12:12:45.818" v="4772" actId="20577"/>
          <ac:spMkLst>
            <pc:docMk/>
            <pc:sldMk cId="2852447965" sldId="261"/>
            <ac:spMk id="3" creationId="{7A21D641-4BA4-400A-81D0-B2E636330E49}"/>
          </ac:spMkLst>
        </pc:spChg>
        <pc:spChg chg="add del mod">
          <ac:chgData name="Harsin Goran Ahmed (2028452)" userId="S::2028452@student.uwtsd.ac.uk::c2ec6d53-779b-4976-a471-892b1fe61d99" providerId="AD" clId="Web-{0A5894C3-33B3-F383-94C3-02458662ABDE}" dt="2021-10-24T11:33:30.837" v="3270"/>
          <ac:spMkLst>
            <pc:docMk/>
            <pc:sldMk cId="2852447965" sldId="261"/>
            <ac:spMk id="5" creationId="{667ECB57-948E-4088-AD4A-64EB2C9A9BCA}"/>
          </ac:spMkLst>
        </pc:spChg>
      </pc:sldChg>
    </pc:docChg>
  </pc:docChgLst>
  <pc:docChgLst>
    <pc:chgData name="Harsin Goran Ahmed (2028452)" userId="S::2028452@student.uwtsd.ac.uk::c2ec6d53-779b-4976-a471-892b1fe61d99" providerId="AD" clId="Web-{53B799DA-93FF-4578-1933-3D1BE6E17C65}"/>
    <pc:docChg chg="modSld">
      <pc:chgData name="Harsin Goran Ahmed (2028452)" userId="S::2028452@student.uwtsd.ac.uk::c2ec6d53-779b-4976-a471-892b1fe61d99" providerId="AD" clId="Web-{53B799DA-93FF-4578-1933-3D1BE6E17C65}" dt="2021-10-24T16:24:37.821" v="3" actId="20577"/>
      <pc:docMkLst>
        <pc:docMk/>
      </pc:docMkLst>
      <pc:sldChg chg="modSp">
        <pc:chgData name="Harsin Goran Ahmed (2028452)" userId="S::2028452@student.uwtsd.ac.uk::c2ec6d53-779b-4976-a471-892b1fe61d99" providerId="AD" clId="Web-{53B799DA-93FF-4578-1933-3D1BE6E17C65}" dt="2021-10-24T16:24:37.821" v="3" actId="20577"/>
        <pc:sldMkLst>
          <pc:docMk/>
          <pc:sldMk cId="2852447965" sldId="261"/>
        </pc:sldMkLst>
        <pc:spChg chg="mod">
          <ac:chgData name="Harsin Goran Ahmed (2028452)" userId="S::2028452@student.uwtsd.ac.uk::c2ec6d53-779b-4976-a471-892b1fe61d99" providerId="AD" clId="Web-{53B799DA-93FF-4578-1933-3D1BE6E17C65}" dt="2021-10-24T16:24:37.821" v="3" actId="20577"/>
          <ac:spMkLst>
            <pc:docMk/>
            <pc:sldMk cId="2852447965" sldId="261"/>
            <ac:spMk id="3" creationId="{7A21D641-4BA4-400A-81D0-B2E636330E49}"/>
          </ac:spMkLst>
        </pc:spChg>
      </pc:sldChg>
    </pc:docChg>
  </pc:docChgLst>
  <pc:docChgLst>
    <pc:chgData name="Harsin Goran Ahmed (2028452)" userId="S::2028452@student.uwtsd.ac.uk::c2ec6d53-779b-4976-a471-892b1fe61d99" providerId="AD" clId="Web-{85F7E9AE-6075-4A5F-A56F-CA8B301F51A1}"/>
    <pc:docChg chg="addSld modSld">
      <pc:chgData name="Harsin Goran Ahmed (2028452)" userId="S::2028452@student.uwtsd.ac.uk::c2ec6d53-779b-4976-a471-892b1fe61d99" providerId="AD" clId="Web-{85F7E9AE-6075-4A5F-A56F-CA8B301F51A1}" dt="2021-10-24T08:54:28.928" v="540" actId="20577"/>
      <pc:docMkLst>
        <pc:docMk/>
      </pc:docMkLst>
      <pc:sldChg chg="addSp delSp modSp">
        <pc:chgData name="Harsin Goran Ahmed (2028452)" userId="S::2028452@student.uwtsd.ac.uk::c2ec6d53-779b-4976-a471-892b1fe61d99" providerId="AD" clId="Web-{85F7E9AE-6075-4A5F-A56F-CA8B301F51A1}" dt="2021-10-24T08:29:43.424" v="223" actId="20577"/>
        <pc:sldMkLst>
          <pc:docMk/>
          <pc:sldMk cId="109857222" sldId="256"/>
        </pc:sldMkLst>
        <pc:spChg chg="del">
          <ac:chgData name="Harsin Goran Ahmed (2028452)" userId="S::2028452@student.uwtsd.ac.uk::c2ec6d53-779b-4976-a471-892b1fe61d99" providerId="AD" clId="Web-{85F7E9AE-6075-4A5F-A56F-CA8B301F51A1}" dt="2021-10-24T08:17:55.905" v="0"/>
          <ac:spMkLst>
            <pc:docMk/>
            <pc:sldMk cId="109857222" sldId="256"/>
            <ac:spMk id="2" creationId="{00000000-0000-0000-0000-000000000000}"/>
          </ac:spMkLst>
        </pc:spChg>
        <pc:spChg chg="del">
          <ac:chgData name="Harsin Goran Ahmed (2028452)" userId="S::2028452@student.uwtsd.ac.uk::c2ec6d53-779b-4976-a471-892b1fe61d99" providerId="AD" clId="Web-{85F7E9AE-6075-4A5F-A56F-CA8B301F51A1}" dt="2021-10-24T08:17:58.873" v="1"/>
          <ac:spMkLst>
            <pc:docMk/>
            <pc:sldMk cId="109857222" sldId="256"/>
            <ac:spMk id="3" creationId="{00000000-0000-0000-0000-000000000000}"/>
          </ac:spMkLst>
        </pc:spChg>
        <pc:spChg chg="add mod">
          <ac:chgData name="Harsin Goran Ahmed (2028452)" userId="S::2028452@student.uwtsd.ac.uk::c2ec6d53-779b-4976-a471-892b1fe61d99" providerId="AD" clId="Web-{85F7E9AE-6075-4A5F-A56F-CA8B301F51A1}" dt="2021-10-24T08:28:16.282" v="209" actId="20577"/>
          <ac:spMkLst>
            <pc:docMk/>
            <pc:sldMk cId="109857222" sldId="256"/>
            <ac:spMk id="4" creationId="{A081018F-52FA-4F80-978B-1516D60CA8FE}"/>
          </ac:spMkLst>
        </pc:spChg>
        <pc:spChg chg="add mod">
          <ac:chgData name="Harsin Goran Ahmed (2028452)" userId="S::2028452@student.uwtsd.ac.uk::c2ec6d53-779b-4976-a471-892b1fe61d99" providerId="AD" clId="Web-{85F7E9AE-6075-4A5F-A56F-CA8B301F51A1}" dt="2021-10-24T08:27:57.328" v="208" actId="1076"/>
          <ac:spMkLst>
            <pc:docMk/>
            <pc:sldMk cId="109857222" sldId="256"/>
            <ac:spMk id="5" creationId="{A346DF57-673C-472E-8C76-172017840503}"/>
          </ac:spMkLst>
        </pc:spChg>
        <pc:spChg chg="add mod">
          <ac:chgData name="Harsin Goran Ahmed (2028452)" userId="S::2028452@student.uwtsd.ac.uk::c2ec6d53-779b-4976-a471-892b1fe61d99" providerId="AD" clId="Web-{85F7E9AE-6075-4A5F-A56F-CA8B301F51A1}" dt="2021-10-24T08:29:43.424" v="223" actId="20577"/>
          <ac:spMkLst>
            <pc:docMk/>
            <pc:sldMk cId="109857222" sldId="256"/>
            <ac:spMk id="6" creationId="{B912ADD9-6D87-434D-A573-E3E093B08988}"/>
          </ac:spMkLst>
        </pc:spChg>
      </pc:sldChg>
      <pc:sldChg chg="modSp new">
        <pc:chgData name="Harsin Goran Ahmed (2028452)" userId="S::2028452@student.uwtsd.ac.uk::c2ec6d53-779b-4976-a471-892b1fe61d99" providerId="AD" clId="Web-{85F7E9AE-6075-4A5F-A56F-CA8B301F51A1}" dt="2021-10-24T08:30:08.878" v="236" actId="20577"/>
        <pc:sldMkLst>
          <pc:docMk/>
          <pc:sldMk cId="3865024468" sldId="257"/>
        </pc:sldMkLst>
        <pc:spChg chg="mod">
          <ac:chgData name="Harsin Goran Ahmed (2028452)" userId="S::2028452@student.uwtsd.ac.uk::c2ec6d53-779b-4976-a471-892b1fe61d99" providerId="AD" clId="Web-{85F7E9AE-6075-4A5F-A56F-CA8B301F51A1}" dt="2021-10-24T08:30:08.878" v="236" actId="20577"/>
          <ac:spMkLst>
            <pc:docMk/>
            <pc:sldMk cId="3865024468" sldId="257"/>
            <ac:spMk id="2" creationId="{14F51F09-50A3-4234-959E-49CE40BB1B34}"/>
          </ac:spMkLst>
        </pc:spChg>
      </pc:sldChg>
      <pc:sldChg chg="modSp new">
        <pc:chgData name="Harsin Goran Ahmed (2028452)" userId="S::2028452@student.uwtsd.ac.uk::c2ec6d53-779b-4976-a471-892b1fe61d99" providerId="AD" clId="Web-{85F7E9AE-6075-4A5F-A56F-CA8B301F51A1}" dt="2021-10-24T08:54:28.928" v="540" actId="20577"/>
        <pc:sldMkLst>
          <pc:docMk/>
          <pc:sldMk cId="1685700916" sldId="258"/>
        </pc:sldMkLst>
        <pc:spChg chg="mod">
          <ac:chgData name="Harsin Goran Ahmed (2028452)" userId="S::2028452@student.uwtsd.ac.uk::c2ec6d53-779b-4976-a471-892b1fe61d99" providerId="AD" clId="Web-{85F7E9AE-6075-4A5F-A56F-CA8B301F51A1}" dt="2021-10-24T08:32:07.599" v="295" actId="20577"/>
          <ac:spMkLst>
            <pc:docMk/>
            <pc:sldMk cId="1685700916" sldId="258"/>
            <ac:spMk id="2" creationId="{0DD9C39C-1DD5-457B-8894-3133BF6CEF83}"/>
          </ac:spMkLst>
        </pc:spChg>
        <pc:spChg chg="mod">
          <ac:chgData name="Harsin Goran Ahmed (2028452)" userId="S::2028452@student.uwtsd.ac.uk::c2ec6d53-779b-4976-a471-892b1fe61d99" providerId="AD" clId="Web-{85F7E9AE-6075-4A5F-A56F-CA8B301F51A1}" dt="2021-10-24T08:54:28.928" v="540" actId="20577"/>
          <ac:spMkLst>
            <pc:docMk/>
            <pc:sldMk cId="1685700916" sldId="258"/>
            <ac:spMk id="3" creationId="{7296DBF0-8682-4230-AF0A-B60E42BA896C}"/>
          </ac:spMkLst>
        </pc:spChg>
      </pc:sldChg>
    </pc:docChg>
  </pc:docChgLst>
  <pc:docChgLst>
    <pc:chgData name="Harsin Goran Ahmed (2028452)" userId="S::2028452@student.uwtsd.ac.uk::c2ec6d53-779b-4976-a471-892b1fe61d99" providerId="AD" clId="Web-{14C315BC-52B4-F765-B7C9-411D072983D0}"/>
    <pc:docChg chg="addSld modSld sldOrd">
      <pc:chgData name="Harsin Goran Ahmed (2028452)" userId="S::2028452@student.uwtsd.ac.uk::c2ec6d53-779b-4976-a471-892b1fe61d99" providerId="AD" clId="Web-{14C315BC-52B4-F765-B7C9-411D072983D0}" dt="2021-10-25T09:56:49.021" v="6996" actId="20577"/>
      <pc:docMkLst>
        <pc:docMk/>
      </pc:docMkLst>
      <pc:sldChg chg="modSp">
        <pc:chgData name="Harsin Goran Ahmed (2028452)" userId="S::2028452@student.uwtsd.ac.uk::c2ec6d53-779b-4976-a471-892b1fe61d99" providerId="AD" clId="Web-{14C315BC-52B4-F765-B7C9-411D072983D0}" dt="2021-10-25T09:56:49.021" v="6996" actId="20577"/>
        <pc:sldMkLst>
          <pc:docMk/>
          <pc:sldMk cId="109857222" sldId="256"/>
        </pc:sldMkLst>
        <pc:spChg chg="mod">
          <ac:chgData name="Harsin Goran Ahmed (2028452)" userId="S::2028452@student.uwtsd.ac.uk::c2ec6d53-779b-4976-a471-892b1fe61d99" providerId="AD" clId="Web-{14C315BC-52B4-F765-B7C9-411D072983D0}" dt="2021-10-25T09:56:49.021" v="6996" actId="20577"/>
          <ac:spMkLst>
            <pc:docMk/>
            <pc:sldMk cId="109857222" sldId="256"/>
            <ac:spMk id="6" creationId="{B912ADD9-6D87-434D-A573-E3E093B08988}"/>
          </ac:spMkLst>
        </pc:spChg>
      </pc:sldChg>
      <pc:sldChg chg="modSp">
        <pc:chgData name="Harsin Goran Ahmed (2028452)" userId="S::2028452@student.uwtsd.ac.uk::c2ec6d53-779b-4976-a471-892b1fe61d99" providerId="AD" clId="Web-{14C315BC-52B4-F765-B7C9-411D072983D0}" dt="2021-10-25T09:55:41.301" v="6994" actId="1076"/>
        <pc:sldMkLst>
          <pc:docMk/>
          <pc:sldMk cId="3865024468" sldId="257"/>
        </pc:sldMkLst>
        <pc:spChg chg="mod">
          <ac:chgData name="Harsin Goran Ahmed (2028452)" userId="S::2028452@student.uwtsd.ac.uk::c2ec6d53-779b-4976-a471-892b1fe61d99" providerId="AD" clId="Web-{14C315BC-52B4-F765-B7C9-411D072983D0}" dt="2021-10-25T09:55:41.301" v="6994" actId="1076"/>
          <ac:spMkLst>
            <pc:docMk/>
            <pc:sldMk cId="3865024468" sldId="257"/>
            <ac:spMk id="2" creationId="{14F51F09-50A3-4234-959E-49CE40BB1B34}"/>
          </ac:spMkLst>
        </pc:spChg>
        <pc:spChg chg="mod">
          <ac:chgData name="Harsin Goran Ahmed (2028452)" userId="S::2028452@student.uwtsd.ac.uk::c2ec6d53-779b-4976-a471-892b1fe61d99" providerId="AD" clId="Web-{14C315BC-52B4-F765-B7C9-411D072983D0}" dt="2021-10-25T09:55:27.910" v="6991" actId="14100"/>
          <ac:spMkLst>
            <pc:docMk/>
            <pc:sldMk cId="3865024468" sldId="257"/>
            <ac:spMk id="3" creationId="{F4D1A9AA-E430-4EA8-8D82-3E707FA02188}"/>
          </ac:spMkLst>
        </pc:spChg>
      </pc:sldChg>
      <pc:sldChg chg="modSp">
        <pc:chgData name="Harsin Goran Ahmed (2028452)" userId="S::2028452@student.uwtsd.ac.uk::c2ec6d53-779b-4976-a471-892b1fe61d99" providerId="AD" clId="Web-{14C315BC-52B4-F765-B7C9-411D072983D0}" dt="2021-10-25T09:46:37.180" v="6532" actId="20577"/>
        <pc:sldMkLst>
          <pc:docMk/>
          <pc:sldMk cId="2852447965" sldId="261"/>
        </pc:sldMkLst>
        <pc:spChg chg="mod">
          <ac:chgData name="Harsin Goran Ahmed (2028452)" userId="S::2028452@student.uwtsd.ac.uk::c2ec6d53-779b-4976-a471-892b1fe61d99" providerId="AD" clId="Web-{14C315BC-52B4-F765-B7C9-411D072983D0}" dt="2021-10-25T09:46:37.180" v="6532" actId="20577"/>
          <ac:spMkLst>
            <pc:docMk/>
            <pc:sldMk cId="2852447965" sldId="261"/>
            <ac:spMk id="3" creationId="{7A21D641-4BA4-400A-81D0-B2E636330E49}"/>
          </ac:spMkLst>
        </pc:spChg>
      </pc:sldChg>
      <pc:sldChg chg="addSp delSp modSp new">
        <pc:chgData name="Harsin Goran Ahmed (2028452)" userId="S::2028452@student.uwtsd.ac.uk::c2ec6d53-779b-4976-a471-892b1fe61d99" providerId="AD" clId="Web-{14C315BC-52B4-F765-B7C9-411D072983D0}" dt="2021-10-25T09:47:05.868" v="6558" actId="14100"/>
        <pc:sldMkLst>
          <pc:docMk/>
          <pc:sldMk cId="1049563997" sldId="262"/>
        </pc:sldMkLst>
        <pc:spChg chg="del">
          <ac:chgData name="Harsin Goran Ahmed (2028452)" userId="S::2028452@student.uwtsd.ac.uk::c2ec6d53-779b-4976-a471-892b1fe61d99" providerId="AD" clId="Web-{14C315BC-52B4-F765-B7C9-411D072983D0}" dt="2021-10-25T07:30:27.957" v="305"/>
          <ac:spMkLst>
            <pc:docMk/>
            <pc:sldMk cId="1049563997" sldId="262"/>
            <ac:spMk id="2" creationId="{023D3034-540D-43D3-8F26-340D72C1B859}"/>
          </ac:spMkLst>
        </pc:spChg>
        <pc:spChg chg="mod">
          <ac:chgData name="Harsin Goran Ahmed (2028452)" userId="S::2028452@student.uwtsd.ac.uk::c2ec6d53-779b-4976-a471-892b1fe61d99" providerId="AD" clId="Web-{14C315BC-52B4-F765-B7C9-411D072983D0}" dt="2021-10-25T07:53:28.437" v="508" actId="20577"/>
          <ac:spMkLst>
            <pc:docMk/>
            <pc:sldMk cId="1049563997" sldId="262"/>
            <ac:spMk id="3" creationId="{8FF60254-32FB-4D78-9953-AF0EABF0042F}"/>
          </ac:spMkLst>
        </pc:spChg>
        <pc:spChg chg="add mod">
          <ac:chgData name="Harsin Goran Ahmed (2028452)" userId="S::2028452@student.uwtsd.ac.uk::c2ec6d53-779b-4976-a471-892b1fe61d99" providerId="AD" clId="Web-{14C315BC-52B4-F765-B7C9-411D072983D0}" dt="2021-10-25T07:42:34.596" v="385" actId="20577"/>
          <ac:spMkLst>
            <pc:docMk/>
            <pc:sldMk cId="1049563997" sldId="262"/>
            <ac:spMk id="4" creationId="{7CF42776-C78B-46F4-BCCC-3380A6BEA873}"/>
          </ac:spMkLst>
        </pc:spChg>
        <pc:spChg chg="add mod">
          <ac:chgData name="Harsin Goran Ahmed (2028452)" userId="S::2028452@student.uwtsd.ac.uk::c2ec6d53-779b-4976-a471-892b1fe61d99" providerId="AD" clId="Web-{14C315BC-52B4-F765-B7C9-411D072983D0}" dt="2021-10-25T09:47:01.977" v="6557" actId="14100"/>
          <ac:spMkLst>
            <pc:docMk/>
            <pc:sldMk cId="1049563997" sldId="262"/>
            <ac:spMk id="6" creationId="{3A576BA0-7B1F-456A-AF16-A181B244072B}"/>
          </ac:spMkLst>
        </pc:spChg>
        <pc:picChg chg="add mod">
          <ac:chgData name="Harsin Goran Ahmed (2028452)" userId="S::2028452@student.uwtsd.ac.uk::c2ec6d53-779b-4976-a471-892b1fe61d99" providerId="AD" clId="Web-{14C315BC-52B4-F765-B7C9-411D072983D0}" dt="2021-10-25T09:47:05.868" v="6558" actId="14100"/>
          <ac:picMkLst>
            <pc:docMk/>
            <pc:sldMk cId="1049563997" sldId="262"/>
            <ac:picMk id="5" creationId="{304B6457-CFAD-4871-9255-FC8AFC16EDBC}"/>
          </ac:picMkLst>
        </pc:picChg>
      </pc:sldChg>
      <pc:sldChg chg="modSp new">
        <pc:chgData name="Harsin Goran Ahmed (2028452)" userId="S::2028452@student.uwtsd.ac.uk::c2ec6d53-779b-4976-a471-892b1fe61d99" providerId="AD" clId="Web-{14C315BC-52B4-F765-B7C9-411D072983D0}" dt="2021-10-25T09:47:36.775" v="6592" actId="20577"/>
        <pc:sldMkLst>
          <pc:docMk/>
          <pc:sldMk cId="2265400729" sldId="263"/>
        </pc:sldMkLst>
        <pc:spChg chg="mod">
          <ac:chgData name="Harsin Goran Ahmed (2028452)" userId="S::2028452@student.uwtsd.ac.uk::c2ec6d53-779b-4976-a471-892b1fe61d99" providerId="AD" clId="Web-{14C315BC-52B4-F765-B7C9-411D072983D0}" dt="2021-10-25T08:11:20.958" v="1475" actId="20577"/>
          <ac:spMkLst>
            <pc:docMk/>
            <pc:sldMk cId="2265400729" sldId="263"/>
            <ac:spMk id="2" creationId="{3B63869F-1720-4FC9-BFF0-C4BB4EF021DF}"/>
          </ac:spMkLst>
        </pc:spChg>
        <pc:spChg chg="mod">
          <ac:chgData name="Harsin Goran Ahmed (2028452)" userId="S::2028452@student.uwtsd.ac.uk::c2ec6d53-779b-4976-a471-892b1fe61d99" providerId="AD" clId="Web-{14C315BC-52B4-F765-B7C9-411D072983D0}" dt="2021-10-25T09:47:36.775" v="6592" actId="20577"/>
          <ac:spMkLst>
            <pc:docMk/>
            <pc:sldMk cId="2265400729" sldId="263"/>
            <ac:spMk id="3" creationId="{494C8608-C035-48A1-ABAF-362B222D018C}"/>
          </ac:spMkLst>
        </pc:spChg>
      </pc:sldChg>
      <pc:sldChg chg="modSp new ord">
        <pc:chgData name="Harsin Goran Ahmed (2028452)" userId="S::2028452@student.uwtsd.ac.uk::c2ec6d53-779b-4976-a471-892b1fe61d99" providerId="AD" clId="Web-{14C315BC-52B4-F765-B7C9-411D072983D0}" dt="2021-10-25T09:50:20.388" v="6709" actId="20577"/>
        <pc:sldMkLst>
          <pc:docMk/>
          <pc:sldMk cId="3996805797" sldId="264"/>
        </pc:sldMkLst>
        <pc:spChg chg="mod">
          <ac:chgData name="Harsin Goran Ahmed (2028452)" userId="S::2028452@student.uwtsd.ac.uk::c2ec6d53-779b-4976-a471-892b1fe61d99" providerId="AD" clId="Web-{14C315BC-52B4-F765-B7C9-411D072983D0}" dt="2021-10-25T09:50:20.388" v="6709" actId="20577"/>
          <ac:spMkLst>
            <pc:docMk/>
            <pc:sldMk cId="3996805797" sldId="264"/>
            <ac:spMk id="2" creationId="{AC202157-2344-41AF-8A0E-04EDBDCC19E4}"/>
          </ac:spMkLst>
        </pc:spChg>
        <pc:spChg chg="mod">
          <ac:chgData name="Harsin Goran Ahmed (2028452)" userId="S::2028452@student.uwtsd.ac.uk::c2ec6d53-779b-4976-a471-892b1fe61d99" providerId="AD" clId="Web-{14C315BC-52B4-F765-B7C9-411D072983D0}" dt="2021-10-25T09:35:39.542" v="5415" actId="20577"/>
          <ac:spMkLst>
            <pc:docMk/>
            <pc:sldMk cId="3996805797" sldId="264"/>
            <ac:spMk id="3" creationId="{B0A0BEA7-1621-464B-8347-4CE91338374F}"/>
          </ac:spMkLst>
        </pc:spChg>
      </pc:sldChg>
      <pc:sldChg chg="modSp new">
        <pc:chgData name="Harsin Goran Ahmed (2028452)" userId="S::2028452@student.uwtsd.ac.uk::c2ec6d53-779b-4976-a471-892b1fe61d99" providerId="AD" clId="Web-{14C315BC-52B4-F765-B7C9-411D072983D0}" dt="2021-10-25T09:47:53.478" v="6619" actId="20577"/>
        <pc:sldMkLst>
          <pc:docMk/>
          <pc:sldMk cId="516845811" sldId="265"/>
        </pc:sldMkLst>
        <pc:spChg chg="mod">
          <ac:chgData name="Harsin Goran Ahmed (2028452)" userId="S::2028452@student.uwtsd.ac.uk::c2ec6d53-779b-4976-a471-892b1fe61d99" providerId="AD" clId="Web-{14C315BC-52B4-F765-B7C9-411D072983D0}" dt="2021-10-25T08:29:12.682" v="2326" actId="20577"/>
          <ac:spMkLst>
            <pc:docMk/>
            <pc:sldMk cId="516845811" sldId="265"/>
            <ac:spMk id="2" creationId="{F3BB71AB-201F-460C-8403-4B6DDF623A4C}"/>
          </ac:spMkLst>
        </pc:spChg>
        <pc:spChg chg="mod">
          <ac:chgData name="Harsin Goran Ahmed (2028452)" userId="S::2028452@student.uwtsd.ac.uk::c2ec6d53-779b-4976-a471-892b1fe61d99" providerId="AD" clId="Web-{14C315BC-52B4-F765-B7C9-411D072983D0}" dt="2021-10-25T09:47:53.478" v="6619" actId="20577"/>
          <ac:spMkLst>
            <pc:docMk/>
            <pc:sldMk cId="516845811" sldId="265"/>
            <ac:spMk id="3" creationId="{9BA66EE1-9B58-4981-A175-615E6F60D83B}"/>
          </ac:spMkLst>
        </pc:spChg>
      </pc:sldChg>
      <pc:sldChg chg="modSp new">
        <pc:chgData name="Harsin Goran Ahmed (2028452)" userId="S::2028452@student.uwtsd.ac.uk::c2ec6d53-779b-4976-a471-892b1fe61d99" providerId="AD" clId="Web-{14C315BC-52B4-F765-B7C9-411D072983D0}" dt="2021-10-25T09:48:09.401" v="6641" actId="20577"/>
        <pc:sldMkLst>
          <pc:docMk/>
          <pc:sldMk cId="46503706" sldId="266"/>
        </pc:sldMkLst>
        <pc:spChg chg="mod">
          <ac:chgData name="Harsin Goran Ahmed (2028452)" userId="S::2028452@student.uwtsd.ac.uk::c2ec6d53-779b-4976-a471-892b1fe61d99" providerId="AD" clId="Web-{14C315BC-52B4-F765-B7C9-411D072983D0}" dt="2021-10-25T08:54:38.821" v="3842" actId="1076"/>
          <ac:spMkLst>
            <pc:docMk/>
            <pc:sldMk cId="46503706" sldId="266"/>
            <ac:spMk id="2" creationId="{216AF744-C712-4009-8882-52E2E2E2B994}"/>
          </ac:spMkLst>
        </pc:spChg>
        <pc:spChg chg="mod">
          <ac:chgData name="Harsin Goran Ahmed (2028452)" userId="S::2028452@student.uwtsd.ac.uk::c2ec6d53-779b-4976-a471-892b1fe61d99" providerId="AD" clId="Web-{14C315BC-52B4-F765-B7C9-411D072983D0}" dt="2021-10-25T09:48:09.401" v="6641" actId="20577"/>
          <ac:spMkLst>
            <pc:docMk/>
            <pc:sldMk cId="46503706" sldId="266"/>
            <ac:spMk id="3" creationId="{F0EF3865-270C-4F50-A217-98106D9CA18D}"/>
          </ac:spMkLst>
        </pc:spChg>
      </pc:sldChg>
      <pc:sldChg chg="addSp delSp modSp new">
        <pc:chgData name="Harsin Goran Ahmed (2028452)" userId="S::2028452@student.uwtsd.ac.uk::c2ec6d53-779b-4976-a471-892b1fe61d99" providerId="AD" clId="Web-{14C315BC-52B4-F765-B7C9-411D072983D0}" dt="2021-10-25T09:48:41.354" v="6671" actId="20577"/>
        <pc:sldMkLst>
          <pc:docMk/>
          <pc:sldMk cId="3318267286" sldId="267"/>
        </pc:sldMkLst>
        <pc:spChg chg="mod">
          <ac:chgData name="Harsin Goran Ahmed (2028452)" userId="S::2028452@student.uwtsd.ac.uk::c2ec6d53-779b-4976-a471-892b1fe61d99" providerId="AD" clId="Web-{14C315BC-52B4-F765-B7C9-411D072983D0}" dt="2021-10-25T09:42:37.160" v="6142" actId="1076"/>
          <ac:spMkLst>
            <pc:docMk/>
            <pc:sldMk cId="3318267286" sldId="267"/>
            <ac:spMk id="2" creationId="{31D9A704-4EC8-4CB2-AF15-3C43DCFBC14E}"/>
          </ac:spMkLst>
        </pc:spChg>
        <pc:spChg chg="add del mod">
          <ac:chgData name="Harsin Goran Ahmed (2028452)" userId="S::2028452@student.uwtsd.ac.uk::c2ec6d53-779b-4976-a471-892b1fe61d99" providerId="AD" clId="Web-{14C315BC-52B4-F765-B7C9-411D072983D0}" dt="2021-10-25T09:48:41.354" v="6671" actId="20577"/>
          <ac:spMkLst>
            <pc:docMk/>
            <pc:sldMk cId="3318267286" sldId="267"/>
            <ac:spMk id="3" creationId="{93C7AC99-B9D9-4F66-A9B0-22A3AF750AD9}"/>
          </ac:spMkLst>
        </pc:spChg>
      </pc:sldChg>
      <pc:sldChg chg="modSp new">
        <pc:chgData name="Harsin Goran Ahmed (2028452)" userId="S::2028452@student.uwtsd.ac.uk::c2ec6d53-779b-4976-a471-892b1fe61d99" providerId="AD" clId="Web-{14C315BC-52B4-F765-B7C9-411D072983D0}" dt="2021-10-25T09:49:11.246" v="6706" actId="20577"/>
        <pc:sldMkLst>
          <pc:docMk/>
          <pc:sldMk cId="3241287774" sldId="268"/>
        </pc:sldMkLst>
        <pc:spChg chg="mod">
          <ac:chgData name="Harsin Goran Ahmed (2028452)" userId="S::2028452@student.uwtsd.ac.uk::c2ec6d53-779b-4976-a471-892b1fe61d99" providerId="AD" clId="Web-{14C315BC-52B4-F765-B7C9-411D072983D0}" dt="2021-10-25T09:42:53.879" v="6151" actId="20577"/>
          <ac:spMkLst>
            <pc:docMk/>
            <pc:sldMk cId="3241287774" sldId="268"/>
            <ac:spMk id="2" creationId="{FB50BD94-F652-4280-91FE-19C8188DFABE}"/>
          </ac:spMkLst>
        </pc:spChg>
        <pc:spChg chg="mod">
          <ac:chgData name="Harsin Goran Ahmed (2028452)" userId="S::2028452@student.uwtsd.ac.uk::c2ec6d53-779b-4976-a471-892b1fe61d99" providerId="AD" clId="Web-{14C315BC-52B4-F765-B7C9-411D072983D0}" dt="2021-10-25T09:49:11.246" v="6706" actId="20577"/>
          <ac:spMkLst>
            <pc:docMk/>
            <pc:sldMk cId="3241287774" sldId="268"/>
            <ac:spMk id="3" creationId="{73CC8A1F-DEAF-4C44-8DC1-074EC210CBF2}"/>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10/25/2021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10/25/2021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10/25/2021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10/25/2021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10/25/2021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10/25/2021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10/25/2021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10/25/2021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10/25/2021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mindtools.com/pages/article/newLDR_83.htm" TargetMode="External"/><Relationship Id="rId2" Type="http://schemas.openxmlformats.org/officeDocument/2006/relationships/hyperlink" Target="https://www.huffpost.com/entry/the-trust-equation-a-crit_b_4979114"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081018F-52FA-4F80-978B-1516D60CA8FE}"/>
              </a:ext>
            </a:extLst>
          </p:cNvPr>
          <p:cNvSpPr txBox="1"/>
          <p:nvPr/>
        </p:nvSpPr>
        <p:spPr>
          <a:xfrm>
            <a:off x="1117060" y="346953"/>
            <a:ext cx="10622603"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400" b="1" u="sng">
                <a:cs typeface="Calibri"/>
              </a:rPr>
              <a:t>Effective Team Working and Communication</a:t>
            </a:r>
          </a:p>
        </p:txBody>
      </p:sp>
      <p:sp>
        <p:nvSpPr>
          <p:cNvPr id="5" name="TextBox 4">
            <a:extLst>
              <a:ext uri="{FF2B5EF4-FFF2-40B4-BE49-F238E27FC236}">
                <a16:creationId xmlns:a16="http://schemas.microsoft.com/office/drawing/2014/main" id="{A346DF57-673C-472E-8C76-172017840503}"/>
              </a:ext>
            </a:extLst>
          </p:cNvPr>
          <p:cNvSpPr txBox="1"/>
          <p:nvPr/>
        </p:nvSpPr>
        <p:spPr>
          <a:xfrm>
            <a:off x="854616" y="1195082"/>
            <a:ext cx="5645282"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i="1">
                <a:solidFill>
                  <a:schemeClr val="accent1">
                    <a:lumMod val="50000"/>
                  </a:schemeClr>
                </a:solidFill>
                <a:cs typeface="Calibri"/>
              </a:rPr>
              <a:t>Name: Harsin Ahmed</a:t>
            </a:r>
          </a:p>
          <a:p>
            <a:r>
              <a:rPr lang="en-US" i="1">
                <a:solidFill>
                  <a:schemeClr val="accent1">
                    <a:lumMod val="50000"/>
                  </a:schemeClr>
                </a:solidFill>
                <a:cs typeface="Calibri"/>
              </a:rPr>
              <a:t>Student ID Number: 2028452</a:t>
            </a:r>
          </a:p>
          <a:p>
            <a:r>
              <a:rPr lang="en-US" i="1">
                <a:solidFill>
                  <a:schemeClr val="accent1">
                    <a:lumMod val="50000"/>
                  </a:schemeClr>
                </a:solidFill>
                <a:cs typeface="Calibri"/>
              </a:rPr>
              <a:t>Lecturer Name: Vasilios </a:t>
            </a:r>
            <a:r>
              <a:rPr lang="en-US" i="1" err="1">
                <a:solidFill>
                  <a:schemeClr val="accent1">
                    <a:lumMod val="50000"/>
                  </a:schemeClr>
                </a:solidFill>
                <a:cs typeface="Calibri"/>
              </a:rPr>
              <a:t>Tavlaridis</a:t>
            </a:r>
            <a:endParaRPr lang="en-US" i="1">
              <a:solidFill>
                <a:schemeClr val="accent1">
                  <a:lumMod val="50000"/>
                </a:schemeClr>
              </a:solidFill>
              <a:cs typeface="Calibri"/>
            </a:endParaRPr>
          </a:p>
          <a:p>
            <a:r>
              <a:rPr lang="en-US" i="1">
                <a:solidFill>
                  <a:schemeClr val="accent1">
                    <a:lumMod val="50000"/>
                  </a:schemeClr>
                </a:solidFill>
                <a:cs typeface="Calibri"/>
              </a:rPr>
              <a:t>Assignment Title : Component 1 Report Effective Team Working and Team Success</a:t>
            </a:r>
          </a:p>
          <a:p>
            <a:endParaRPr lang="en-US">
              <a:cs typeface="Calibri"/>
            </a:endParaRPr>
          </a:p>
          <a:p>
            <a:endParaRPr lang="en-US">
              <a:cs typeface="Calibri"/>
            </a:endParaRPr>
          </a:p>
        </p:txBody>
      </p:sp>
      <p:sp>
        <p:nvSpPr>
          <p:cNvPr id="6" name="TextBox 5">
            <a:extLst>
              <a:ext uri="{FF2B5EF4-FFF2-40B4-BE49-F238E27FC236}">
                <a16:creationId xmlns:a16="http://schemas.microsoft.com/office/drawing/2014/main" id="{B912ADD9-6D87-434D-A573-E3E093B08988}"/>
              </a:ext>
            </a:extLst>
          </p:cNvPr>
          <p:cNvSpPr txBox="1"/>
          <p:nvPr/>
        </p:nvSpPr>
        <p:spPr>
          <a:xfrm>
            <a:off x="746193" y="3226745"/>
            <a:ext cx="10930645" cy="258532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                                                                                        </a:t>
            </a:r>
            <a:r>
              <a:rPr lang="en-US" b="1" u="sng" dirty="0">
                <a:cs typeface="Calibri"/>
              </a:rPr>
              <a:t>  Summary</a:t>
            </a:r>
          </a:p>
          <a:p>
            <a:endParaRPr lang="en-US" dirty="0">
              <a:cs typeface="Calibri"/>
            </a:endParaRPr>
          </a:p>
          <a:p>
            <a:r>
              <a:rPr lang="en-US" dirty="0">
                <a:cs typeface="Calibri"/>
              </a:rPr>
              <a:t>In this report I will explaining the key factors of management at Trinity Social care home, I will be linking it to theories of the past, as to why, what and how it causes an impact on employees, staff, clients etc. On how Belbin's theory can impact an effective team working health and social care setting. I will be stating examples and personal past experiences of what I have seen in a health and social care settings. Please take the time to read and consider my opinion.</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51F09-50A3-4234-959E-49CE40BB1B34}"/>
              </a:ext>
            </a:extLst>
          </p:cNvPr>
          <p:cNvSpPr>
            <a:spLocks noGrp="1"/>
          </p:cNvSpPr>
          <p:nvPr>
            <p:ph type="title"/>
          </p:nvPr>
        </p:nvSpPr>
        <p:spPr>
          <a:xfrm>
            <a:off x="489626" y="146253"/>
            <a:ext cx="10515600" cy="1325563"/>
          </a:xfrm>
        </p:spPr>
        <p:txBody>
          <a:bodyPr/>
          <a:lstStyle/>
          <a:p>
            <a:r>
              <a:rPr lang="en-US" b="1" u="sng" dirty="0">
                <a:cs typeface="Calibri Light"/>
              </a:rPr>
              <a:t>Contents Page</a:t>
            </a:r>
            <a:endParaRPr lang="en-US" b="1" u="sng" dirty="0"/>
          </a:p>
        </p:txBody>
      </p:sp>
      <p:sp>
        <p:nvSpPr>
          <p:cNvPr id="3" name="Content Placeholder 2">
            <a:extLst>
              <a:ext uri="{FF2B5EF4-FFF2-40B4-BE49-F238E27FC236}">
                <a16:creationId xmlns:a16="http://schemas.microsoft.com/office/drawing/2014/main" id="{F4D1A9AA-E430-4EA8-8D82-3E707FA02188}"/>
              </a:ext>
            </a:extLst>
          </p:cNvPr>
          <p:cNvSpPr>
            <a:spLocks noGrp="1"/>
          </p:cNvSpPr>
          <p:nvPr>
            <p:ph idx="1"/>
          </p:nvPr>
        </p:nvSpPr>
        <p:spPr>
          <a:xfrm>
            <a:off x="424774" y="1363561"/>
            <a:ext cx="11950429" cy="4351338"/>
          </a:xfrm>
        </p:spPr>
        <p:txBody>
          <a:bodyPr vert="horz" lIns="91440" tIns="45720" rIns="91440" bIns="45720" rtlCol="0" anchor="t">
            <a:noAutofit/>
          </a:bodyPr>
          <a:lstStyle/>
          <a:p>
            <a:pPr marL="0" indent="0">
              <a:buNone/>
            </a:pPr>
            <a:r>
              <a:rPr lang="en-US" sz="2000" b="1" dirty="0">
                <a:cs typeface="Calibri" panose="020F0502020204030204"/>
              </a:rPr>
              <a:t>How management at Trinity Social Care Home can develop an effective team ================== Page 3 - 4</a:t>
            </a:r>
          </a:p>
          <a:p>
            <a:pPr marL="0" indent="0">
              <a:buNone/>
            </a:pPr>
            <a:r>
              <a:rPr lang="en-US" sz="2000" b="1" dirty="0">
                <a:cs typeface="Calibri" panose="020F0502020204030204"/>
              </a:rPr>
              <a:t>Wheelan's Theory ==================================================================  Page 5</a:t>
            </a:r>
          </a:p>
          <a:p>
            <a:pPr marL="0" indent="0">
              <a:buNone/>
            </a:pPr>
            <a:r>
              <a:rPr lang="en-US" sz="2000" b="1" dirty="0">
                <a:cs typeface="Calibri" panose="020F0502020204030204"/>
              </a:rPr>
              <a:t>The Impact Effective Team Working can have in a health and social care setting ================ Page 6</a:t>
            </a:r>
          </a:p>
          <a:p>
            <a:pPr marL="0" indent="0">
              <a:buNone/>
            </a:pPr>
            <a:r>
              <a:rPr lang="en-US" sz="2000" b="1" dirty="0">
                <a:cs typeface="Calibri" panose="020F0502020204030204"/>
              </a:rPr>
              <a:t>Barriers To Effective Teamwork ======================================================== Page 7</a:t>
            </a:r>
          </a:p>
          <a:p>
            <a:pPr marL="0" indent="0">
              <a:buNone/>
            </a:pPr>
            <a:r>
              <a:rPr lang="en-US" sz="2000" b="1" dirty="0">
                <a:cs typeface="Calibri" panose="020F0502020204030204"/>
              </a:rPr>
              <a:t>Lack of Trust ======================================================================= Page 8</a:t>
            </a:r>
          </a:p>
          <a:p>
            <a:pPr marL="0" indent="0">
              <a:buNone/>
            </a:pPr>
            <a:r>
              <a:rPr lang="en-US" sz="2000" b="1" dirty="0">
                <a:cs typeface="Calibri" panose="020F0502020204030204"/>
              </a:rPr>
              <a:t>Poor Communication ================================================================ Page 9</a:t>
            </a:r>
          </a:p>
          <a:p>
            <a:pPr marL="0" indent="0">
              <a:buNone/>
            </a:pPr>
            <a:r>
              <a:rPr lang="en-US" sz="2000" b="1" dirty="0">
                <a:cs typeface="Calibri" panose="020F0502020204030204"/>
              </a:rPr>
              <a:t>The Types of Roles needed to create a cohesive and Effective Team ========================== Page 10</a:t>
            </a:r>
          </a:p>
          <a:p>
            <a:pPr marL="0" indent="0">
              <a:buNone/>
            </a:pPr>
            <a:r>
              <a:rPr lang="en-US" sz="2000" b="1" dirty="0">
                <a:cs typeface="Calibri" panose="020F0502020204030204"/>
              </a:rPr>
              <a:t>Effective Team Roles ================================================================ Page 11</a:t>
            </a:r>
          </a:p>
          <a:p>
            <a:pPr marL="0" indent="0">
              <a:buNone/>
            </a:pPr>
            <a:r>
              <a:rPr lang="en-US" sz="2000" b="1" dirty="0">
                <a:cs typeface="Calibri" panose="020F0502020204030204"/>
              </a:rPr>
              <a:t>Conclusion ======================================================================== Page 12</a:t>
            </a:r>
          </a:p>
          <a:p>
            <a:pPr marL="0" indent="0">
              <a:buNone/>
            </a:pPr>
            <a:r>
              <a:rPr lang="en-US" sz="2000" b="1" dirty="0">
                <a:cs typeface="Calibri" panose="020F0502020204030204"/>
              </a:rPr>
              <a:t>References ======================================================================== Page 13</a:t>
            </a:r>
          </a:p>
          <a:p>
            <a:pPr marL="0" indent="0">
              <a:buNone/>
            </a:pPr>
            <a:endParaRPr lang="en-US" sz="1800" b="1" dirty="0">
              <a:cs typeface="Calibri" panose="020F0502020204030204"/>
            </a:endParaRPr>
          </a:p>
        </p:txBody>
      </p:sp>
    </p:spTree>
    <p:extLst>
      <p:ext uri="{BB962C8B-B14F-4D97-AF65-F5344CB8AC3E}">
        <p14:creationId xmlns:p14="http://schemas.microsoft.com/office/powerpoint/2010/main" val="38650244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D9C39C-1DD5-457B-8894-3133BF6CEF83}"/>
              </a:ext>
            </a:extLst>
          </p:cNvPr>
          <p:cNvSpPr>
            <a:spLocks noGrp="1"/>
          </p:cNvSpPr>
          <p:nvPr>
            <p:ph type="title"/>
          </p:nvPr>
        </p:nvSpPr>
        <p:spPr>
          <a:xfrm>
            <a:off x="181583" y="97614"/>
            <a:ext cx="11804514" cy="1325563"/>
          </a:xfrm>
        </p:spPr>
        <p:txBody>
          <a:bodyPr/>
          <a:lstStyle/>
          <a:p>
            <a:r>
              <a:rPr lang="en-US" b="1" u="sng">
                <a:cs typeface="Calibri Light"/>
              </a:rPr>
              <a:t>How management at Trinity Social Care Home can develop an effective team</a:t>
            </a:r>
            <a:endParaRPr lang="en-US" b="1">
              <a:cs typeface="Calibri Light" panose="020F0302020204030204"/>
            </a:endParaRPr>
          </a:p>
        </p:txBody>
      </p:sp>
      <p:sp>
        <p:nvSpPr>
          <p:cNvPr id="3" name="Content Placeholder 2">
            <a:extLst>
              <a:ext uri="{FF2B5EF4-FFF2-40B4-BE49-F238E27FC236}">
                <a16:creationId xmlns:a16="http://schemas.microsoft.com/office/drawing/2014/main" id="{7296DBF0-8682-4230-AF0A-B60E42BA896C}"/>
              </a:ext>
            </a:extLst>
          </p:cNvPr>
          <p:cNvSpPr>
            <a:spLocks noGrp="1"/>
          </p:cNvSpPr>
          <p:nvPr>
            <p:ph idx="1"/>
          </p:nvPr>
        </p:nvSpPr>
        <p:spPr>
          <a:xfrm>
            <a:off x="740924" y="1606752"/>
            <a:ext cx="10515600" cy="4829614"/>
          </a:xfrm>
        </p:spPr>
        <p:txBody>
          <a:bodyPr vert="horz" lIns="91440" tIns="45720" rIns="91440" bIns="45720" rtlCol="0" anchor="t">
            <a:normAutofit/>
          </a:bodyPr>
          <a:lstStyle/>
          <a:p>
            <a:pPr marL="0" indent="0">
              <a:buNone/>
            </a:pPr>
            <a:r>
              <a:rPr lang="en-US" sz="1600" dirty="0">
                <a:cs typeface="Calibri" panose="020F0502020204030204"/>
              </a:rPr>
              <a:t>Using the Tuckman's Theory, ( Bruce Tuckman, (1965) "Tuckman's stages of group development", Viewed on 20/10/21) it can be implemented through the development of an effective team at Trinity Social Care Home.</a:t>
            </a:r>
          </a:p>
          <a:p>
            <a:pPr marL="0" indent="0">
              <a:buNone/>
            </a:pPr>
            <a:endParaRPr lang="en-US" sz="1600" dirty="0">
              <a:cs typeface="Calibri" panose="020F0502020204030204"/>
            </a:endParaRPr>
          </a:p>
          <a:p>
            <a:pPr marL="0" indent="0">
              <a:buNone/>
            </a:pPr>
            <a:r>
              <a:rPr lang="en-US" sz="1600" dirty="0">
                <a:cs typeface="Calibri" panose="020F0502020204030204"/>
              </a:rPr>
              <a:t>As you know when forming a team, you start with stages starting from the start to the end. </a:t>
            </a:r>
            <a:endParaRPr lang="en-US" dirty="0"/>
          </a:p>
          <a:p>
            <a:pPr marL="0" indent="0">
              <a:buNone/>
            </a:pPr>
            <a:r>
              <a:rPr lang="en-US" sz="1600" dirty="0">
                <a:cs typeface="Calibri" panose="020F0502020204030204"/>
              </a:rPr>
              <a:t>The Tuckman's starts with (Forming), at Trinity Social Care home they have been rated "Outstanding", this is because they are dedicated to support colleagues as well as the clients. This is great because within forming you must first get to know one and other,  by building connections with each other. Human beings would only like to build connections with each other, when they are in a positive environment. So, if the staff members are supporting colleagues, colleagues will want to communicate with each other, as they are happy and in a good environment.</a:t>
            </a:r>
          </a:p>
          <a:p>
            <a:pPr marL="0" indent="0">
              <a:buNone/>
            </a:pPr>
            <a:endParaRPr lang="en-US" sz="1600" dirty="0">
              <a:cs typeface="Calibri" panose="020F0502020204030204"/>
            </a:endParaRPr>
          </a:p>
          <a:p>
            <a:pPr marL="0" indent="0">
              <a:buNone/>
            </a:pPr>
            <a:r>
              <a:rPr lang="en-US" sz="1600" dirty="0">
                <a:cs typeface="Calibri" panose="020F0502020204030204"/>
              </a:rPr>
              <a:t>On the Trinity Social Care Home website, it is clearly stated all the roles of each staff members. This is on role for a successful teamwork, as new members and other staff will know who to go to help to and who should be a team leader, helpers assistance etc. When this is stated to one and other there will be less conflict between each other. This is called "Storming".</a:t>
            </a:r>
            <a:endParaRPr lang="en-US" dirty="0"/>
          </a:p>
          <a:p>
            <a:pPr marL="0" indent="0">
              <a:buNone/>
            </a:pPr>
            <a:r>
              <a:rPr lang="en-US" sz="1600" dirty="0">
                <a:cs typeface="Calibri" panose="020F0502020204030204"/>
              </a:rPr>
              <a:t>Within the care sector, once taught how to do your job you either work with another colleague or work independently, this is the 3rd stage of the Tuckman's theory called 'Norming'. We have been rated for 5-star care this is because 95% of clients have awarded us 5 stars. This means 95% of colleagues, are working excellent, leaving clients happy and safe.</a:t>
            </a:r>
          </a:p>
          <a:p>
            <a:pPr marL="0" indent="0">
              <a:buNone/>
            </a:pPr>
            <a:r>
              <a:rPr lang="en-US" sz="1600" dirty="0">
                <a:cs typeface="Calibri" panose="020F0502020204030204"/>
              </a:rPr>
              <a:t>                                                                                                                                                                                                                      </a:t>
            </a:r>
            <a:r>
              <a:rPr lang="en-US" sz="1400" dirty="0">
                <a:cs typeface="Calibri" panose="020F0502020204030204"/>
              </a:rPr>
              <a:t>Page 3</a:t>
            </a: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a:cs typeface="Calibri" panose="020F0502020204030204"/>
            </a:endParaRPr>
          </a:p>
          <a:p>
            <a:pPr marL="0" indent="0">
              <a:buNone/>
            </a:pPr>
            <a:endParaRPr lang="en-US">
              <a:cs typeface="Calibri" panose="020F0502020204030204"/>
            </a:endParaRPr>
          </a:p>
        </p:txBody>
      </p:sp>
    </p:spTree>
    <p:extLst>
      <p:ext uri="{BB962C8B-B14F-4D97-AF65-F5344CB8AC3E}">
        <p14:creationId xmlns:p14="http://schemas.microsoft.com/office/powerpoint/2010/main" val="16857009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DE5403-9AE0-47F8-90EC-02A98CE6ABC4}"/>
              </a:ext>
            </a:extLst>
          </p:cNvPr>
          <p:cNvSpPr>
            <a:spLocks noGrp="1"/>
          </p:cNvSpPr>
          <p:nvPr>
            <p:ph idx="1"/>
          </p:nvPr>
        </p:nvSpPr>
        <p:spPr>
          <a:xfrm>
            <a:off x="781455" y="342157"/>
            <a:ext cx="10515600" cy="6345508"/>
          </a:xfrm>
        </p:spPr>
        <p:txBody>
          <a:bodyPr vert="horz" lIns="91440" tIns="45720" rIns="91440" bIns="45720" rtlCol="0" anchor="t">
            <a:normAutofit fontScale="92500" lnSpcReduction="10000"/>
          </a:bodyPr>
          <a:lstStyle/>
          <a:p>
            <a:pPr marL="0" indent="0">
              <a:buNone/>
            </a:pPr>
            <a:r>
              <a:rPr lang="en-US" sz="1600" dirty="0">
                <a:cs typeface="Calibri" panose="020F0502020204030204"/>
              </a:rPr>
              <a:t>There are 3 key phrases at Trinity Social Care home, that shows the performance for the teams are great, they are 'personal, Trusted and Caring'. They respect everyone as an individual and respond to changing needs, by respecting everyone, all staff feel the need to perform at their highest as they all earn the same respect. For Trusted, we keep our promises and do what we say. Once, you tell a colleague something they would expect you to tell the truth this will gain trust between both parties and help each other understand. Finally, for caring we are committed to what we do and who we care for. So, this shows the effort put into each individual client, which shows there are greater performance within as taking care of one and other is involved. This is called 'Performing', In the Tuckman's theory.</a:t>
            </a:r>
          </a:p>
          <a:p>
            <a:pPr marL="0" indent="0">
              <a:buNone/>
            </a:pPr>
            <a:r>
              <a:rPr lang="en-US" sz="1600" dirty="0">
                <a:cs typeface="Calibri" panose="020F0502020204030204"/>
              </a:rPr>
              <a:t>Finally, closing off the project which is called 'Adjourning'. After, their compulsory training Trinity Social Care home, assess their behavior throughput, so they pick the right candidates, that can work within the teams. There are less disagreements between one and other. Also, the higher staff members get to know these colleagues better, so for the future they know who to pair up with who as a team. 273</a:t>
            </a: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r>
              <a:rPr lang="en-US" sz="1600" dirty="0">
                <a:cs typeface="Calibri" panose="020F0502020204030204"/>
              </a:rPr>
              <a:t>                                                              </a:t>
            </a:r>
          </a:p>
          <a:p>
            <a:pPr marL="0" indent="0">
              <a:buNone/>
            </a:pPr>
            <a:endParaRPr lang="en-US" sz="1600" dirty="0">
              <a:cs typeface="Calibri" panose="020F0502020204030204"/>
            </a:endParaRPr>
          </a:p>
          <a:p>
            <a:pPr marL="0" indent="0">
              <a:buNone/>
            </a:pPr>
            <a:r>
              <a:rPr lang="en-US" sz="1600" dirty="0">
                <a:cs typeface="Calibri" panose="020F0502020204030204"/>
              </a:rPr>
              <a:t>                                                                                                                                                                                                                                    Page 4</a:t>
            </a:r>
          </a:p>
        </p:txBody>
      </p:sp>
    </p:spTree>
    <p:extLst>
      <p:ext uri="{BB962C8B-B14F-4D97-AF65-F5344CB8AC3E}">
        <p14:creationId xmlns:p14="http://schemas.microsoft.com/office/powerpoint/2010/main" val="15620386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369DE0-1495-43B9-99D6-DC53B83FE2D9}"/>
              </a:ext>
            </a:extLst>
          </p:cNvPr>
          <p:cNvSpPr>
            <a:spLocks noGrp="1"/>
          </p:cNvSpPr>
          <p:nvPr>
            <p:ph type="title"/>
          </p:nvPr>
        </p:nvSpPr>
        <p:spPr>
          <a:xfrm>
            <a:off x="757136" y="-291492"/>
            <a:ext cx="10515600" cy="1325563"/>
          </a:xfrm>
        </p:spPr>
        <p:txBody>
          <a:bodyPr/>
          <a:lstStyle/>
          <a:p>
            <a:r>
              <a:rPr lang="en-US" b="1" u="sng" dirty="0">
                <a:cs typeface="Calibri Light"/>
              </a:rPr>
              <a:t>Wheelan's Theory</a:t>
            </a:r>
            <a:endParaRPr lang="en-US" b="1" dirty="0">
              <a:cs typeface="Calibri Light" panose="020F0302020204030204"/>
            </a:endParaRPr>
          </a:p>
        </p:txBody>
      </p:sp>
      <p:sp>
        <p:nvSpPr>
          <p:cNvPr id="3" name="Content Placeholder 2">
            <a:extLst>
              <a:ext uri="{FF2B5EF4-FFF2-40B4-BE49-F238E27FC236}">
                <a16:creationId xmlns:a16="http://schemas.microsoft.com/office/drawing/2014/main" id="{54A56D8D-A043-4E86-92B7-21A56EA0FEC8}"/>
              </a:ext>
            </a:extLst>
          </p:cNvPr>
          <p:cNvSpPr>
            <a:spLocks noGrp="1"/>
          </p:cNvSpPr>
          <p:nvPr>
            <p:ph idx="1"/>
          </p:nvPr>
        </p:nvSpPr>
        <p:spPr>
          <a:xfrm>
            <a:off x="708499" y="698838"/>
            <a:ext cx="10515600" cy="5786168"/>
          </a:xfrm>
        </p:spPr>
        <p:txBody>
          <a:bodyPr vert="horz" lIns="91440" tIns="45720" rIns="91440" bIns="45720" rtlCol="0" anchor="t">
            <a:normAutofit fontScale="92500" lnSpcReduction="10000"/>
          </a:bodyPr>
          <a:lstStyle/>
          <a:p>
            <a:pPr marL="0" indent="0">
              <a:buNone/>
            </a:pPr>
            <a:r>
              <a:rPr lang="en-US" sz="1600" dirty="0">
                <a:cs typeface="Calibri" panose="020F0502020204030204"/>
              </a:rPr>
              <a:t>With the Wheelan's theory ( Charles Wheelan, (1990) Viewed on 21/10/21) I will be explaining the negatives of Trinity Social Home care.</a:t>
            </a:r>
            <a:endParaRPr lang="en-US" dirty="0"/>
          </a:p>
          <a:p>
            <a:pPr marL="0" indent="0">
              <a:buNone/>
            </a:pPr>
            <a:endParaRPr lang="en-US" sz="1600" dirty="0">
              <a:cs typeface="Calibri" panose="020F0502020204030204"/>
            </a:endParaRPr>
          </a:p>
          <a:p>
            <a:pPr marL="0" indent="0">
              <a:buNone/>
            </a:pPr>
            <a:r>
              <a:rPr lang="en-US" sz="1600" b="1" dirty="0">
                <a:cs typeface="Calibri" panose="020F0502020204030204"/>
              </a:rPr>
              <a:t>Stage 1 Dependency and Inclusion</a:t>
            </a:r>
          </a:p>
          <a:p>
            <a:pPr marL="0" indent="0">
              <a:buNone/>
            </a:pPr>
            <a:r>
              <a:rPr lang="en-US" sz="1600" dirty="0">
                <a:cs typeface="Calibri" panose="020F0502020204030204"/>
              </a:rPr>
              <a:t>At Trinity Social care, we need to show on our website the concerns and safeties of others. For an example it shows we have ways to contact us, but some prefer to read online and find out their concerns and safety's. As the first stages of group development is characterized by members, this way if these concerns are stated online straight away without them asking, they will feel more comfortable. </a:t>
            </a:r>
          </a:p>
          <a:p>
            <a:pPr marL="0" indent="0">
              <a:buNone/>
            </a:pPr>
            <a:r>
              <a:rPr lang="en-US" sz="1600" b="1" dirty="0">
                <a:cs typeface="Calibri" panose="020F0502020204030204"/>
              </a:rPr>
              <a:t>Stage 2 Counter Dependency and Fighting </a:t>
            </a:r>
            <a:endParaRPr lang="en-US" sz="1600" dirty="0">
              <a:cs typeface="Calibri" panose="020F0502020204030204"/>
            </a:endParaRPr>
          </a:p>
          <a:p>
            <a:pPr marL="0" indent="0">
              <a:buNone/>
            </a:pPr>
            <a:r>
              <a:rPr lang="en-US" sz="1600" dirty="0">
                <a:cs typeface="Calibri" panose="020F0502020204030204"/>
              </a:rPr>
              <a:t>Everyone is different, we all have different personalities. There are many leaders and managers stated on the website. But in fact, this can make new employees feel lower classed and not want to work as they know who everyone is. This can sometimes cause conflict as some people don’t like being told what to do, so they should state and show who would help who and why, instead of making them feel lower, by not showing the main leaders. </a:t>
            </a:r>
            <a:endParaRPr lang="en-US" sz="1600" b="1" dirty="0">
              <a:cs typeface="Calibri" panose="020F0502020204030204"/>
            </a:endParaRPr>
          </a:p>
          <a:p>
            <a:pPr marL="0" indent="0">
              <a:buNone/>
            </a:pPr>
            <a:r>
              <a:rPr lang="en-US" sz="1600" b="1" dirty="0">
                <a:cs typeface="Calibri" panose="020F0502020204030204"/>
              </a:rPr>
              <a:t>Stage 3 Trust and Structure</a:t>
            </a:r>
            <a:endParaRPr lang="en-US" sz="1600" dirty="0">
              <a:cs typeface="Calibri" panose="020F0502020204030204"/>
            </a:endParaRPr>
          </a:p>
          <a:p>
            <a:pPr marL="0" indent="0">
              <a:buNone/>
            </a:pPr>
            <a:r>
              <a:rPr lang="en-US" sz="1600" dirty="0">
                <a:cs typeface="Calibri" panose="020F0502020204030204"/>
              </a:rPr>
              <a:t>To build trust with one and other, we need to of passed stage 2, in this case it can be easy but if everyone is not treating each other the same way or respect each other no one will want to trust each other.  To build trust with one and other we need the main leaders to step up and make everyone speak to one another.</a:t>
            </a:r>
            <a:endParaRPr lang="en-US" sz="1600" b="1" dirty="0">
              <a:cs typeface="Calibri" panose="020F0502020204030204"/>
            </a:endParaRPr>
          </a:p>
          <a:p>
            <a:pPr marL="0" indent="0">
              <a:buNone/>
            </a:pPr>
            <a:r>
              <a:rPr lang="en-US" sz="1600" b="1" dirty="0">
                <a:cs typeface="Calibri" panose="020F0502020204030204"/>
              </a:rPr>
              <a:t>Stage 4 Work</a:t>
            </a:r>
            <a:endParaRPr lang="en-US" sz="1600" dirty="0">
              <a:cs typeface="Calibri" panose="020F0502020204030204"/>
            </a:endParaRPr>
          </a:p>
          <a:p>
            <a:pPr marL="0" indent="0">
              <a:buNone/>
            </a:pPr>
            <a:r>
              <a:rPr lang="en-US" sz="1600" dirty="0">
                <a:cs typeface="Calibri" panose="020F0502020204030204"/>
              </a:rPr>
              <a:t>If made clear what the accomplishment is for each task member, the employees will work harder so that they can hit the goals. There are no goals stated, a goal is crucial in every job. If this is applied, employees will work harder, also other issues will be resolved as they have a target to hit. </a:t>
            </a:r>
            <a:endParaRPr lang="en-US" sz="1600" b="1" dirty="0">
              <a:cs typeface="Calibri" panose="020F0502020204030204"/>
            </a:endParaRPr>
          </a:p>
          <a:p>
            <a:pPr marL="0" indent="0">
              <a:buNone/>
            </a:pPr>
            <a:endParaRPr lang="en-US" sz="1600" dirty="0">
              <a:cs typeface="Calibri" panose="020F0502020204030204"/>
            </a:endParaRPr>
          </a:p>
          <a:p>
            <a:pPr marL="0" indent="0">
              <a:buNone/>
            </a:pPr>
            <a:r>
              <a:rPr lang="en-US" sz="1600" dirty="0">
                <a:cs typeface="Calibri" panose="020F0502020204030204"/>
              </a:rPr>
              <a:t>                                                                                                                                                                                                                                   Page 5</a:t>
            </a:r>
          </a:p>
          <a:p>
            <a:pPr marL="0" indent="0">
              <a:buNone/>
            </a:pPr>
            <a:endParaRPr lang="en-US" sz="1600" b="1" dirty="0">
              <a:cs typeface="Calibri" panose="020F0502020204030204"/>
            </a:endParaRPr>
          </a:p>
          <a:p>
            <a:pPr marL="0" indent="0">
              <a:buNone/>
            </a:pPr>
            <a:endParaRPr lang="en-US" sz="1600" b="1" dirty="0">
              <a:cs typeface="Calibri" panose="020F0502020204030204"/>
            </a:endParaRPr>
          </a:p>
        </p:txBody>
      </p:sp>
    </p:spTree>
    <p:extLst>
      <p:ext uri="{BB962C8B-B14F-4D97-AF65-F5344CB8AC3E}">
        <p14:creationId xmlns:p14="http://schemas.microsoft.com/office/powerpoint/2010/main" val="1303236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B422C7-C606-4E57-A832-3BBB90D8C4C0}"/>
              </a:ext>
            </a:extLst>
          </p:cNvPr>
          <p:cNvSpPr>
            <a:spLocks noGrp="1"/>
          </p:cNvSpPr>
          <p:nvPr>
            <p:ph type="title"/>
          </p:nvPr>
        </p:nvSpPr>
        <p:spPr>
          <a:xfrm>
            <a:off x="740923" y="113827"/>
            <a:ext cx="10515600" cy="1325563"/>
          </a:xfrm>
        </p:spPr>
        <p:txBody>
          <a:bodyPr/>
          <a:lstStyle/>
          <a:p>
            <a:r>
              <a:rPr lang="en-US" b="1" u="sng" dirty="0">
                <a:cs typeface="Calibri Light"/>
              </a:rPr>
              <a:t>The Impact Effective Team Working can have in a health and social care setting</a:t>
            </a:r>
            <a:endParaRPr lang="en-US" u="sng" dirty="0"/>
          </a:p>
        </p:txBody>
      </p:sp>
      <p:sp>
        <p:nvSpPr>
          <p:cNvPr id="3" name="Content Placeholder 2">
            <a:extLst>
              <a:ext uri="{FF2B5EF4-FFF2-40B4-BE49-F238E27FC236}">
                <a16:creationId xmlns:a16="http://schemas.microsoft.com/office/drawing/2014/main" id="{7A21D641-4BA4-400A-81D0-B2E636330E49}"/>
              </a:ext>
            </a:extLst>
          </p:cNvPr>
          <p:cNvSpPr>
            <a:spLocks noGrp="1"/>
          </p:cNvSpPr>
          <p:nvPr>
            <p:ph idx="1"/>
          </p:nvPr>
        </p:nvSpPr>
        <p:spPr>
          <a:xfrm>
            <a:off x="619328" y="1404094"/>
            <a:ext cx="11026301" cy="4878252"/>
          </a:xfrm>
        </p:spPr>
        <p:txBody>
          <a:bodyPr vert="horz" lIns="91440" tIns="45720" rIns="91440" bIns="45720" rtlCol="0" anchor="t">
            <a:normAutofit fontScale="25000" lnSpcReduction="20000"/>
          </a:bodyPr>
          <a:lstStyle/>
          <a:p>
            <a:pPr marL="0" indent="0">
              <a:buNone/>
            </a:pPr>
            <a:r>
              <a:rPr lang="en-US" sz="6400" dirty="0">
                <a:cs typeface="Calibri" panose="020F0502020204030204"/>
              </a:rPr>
              <a:t>In a Health and social care setting there are many things that can impact the setting. You need to know the patients before going to each appointment, who you're going with and what you will need. </a:t>
            </a:r>
          </a:p>
          <a:p>
            <a:pPr marL="0" indent="0">
              <a:buNone/>
            </a:pPr>
            <a:r>
              <a:rPr lang="en-US" sz="6400" dirty="0">
                <a:cs typeface="Calibri" panose="020F0502020204030204"/>
              </a:rPr>
              <a:t>I myself have worked as a care worker, it is a very diverse job, sometimes emotional sometimes happiness. For, colleagues to work well with each other, the managers will pair them up with employees that have the same personality traits as the other. But this is wrong just like the Belbin's Theory (Dr Meredith Belbin, (1981), 'management teams'). He developed an idea that team needs a balance of personalities and roles if they are to be successful. Like they say opposites attract, we need to make sure one colleagues are being teamed up they have different personalities from each other. </a:t>
            </a:r>
            <a:endParaRPr lang="en-US" sz="6400" b="1" dirty="0">
              <a:cs typeface="Calibri" panose="020F0502020204030204"/>
            </a:endParaRPr>
          </a:p>
          <a:p>
            <a:pPr marL="0" indent="0">
              <a:buNone/>
            </a:pPr>
            <a:endParaRPr lang="en-US" sz="6400" b="1" dirty="0">
              <a:cs typeface="Calibri" panose="020F0502020204030204"/>
            </a:endParaRPr>
          </a:p>
          <a:p>
            <a:pPr marL="0" indent="0">
              <a:buNone/>
            </a:pPr>
            <a:r>
              <a:rPr lang="en-US" sz="6400" dirty="0">
                <a:cs typeface="Calibri" panose="020F0502020204030204"/>
              </a:rPr>
              <a:t>Teamwork is also crucial for an example, two team members are paired up for the first time, when they meet up at the patient's house one employee is a very shy one and the other is a bit bossy. When they are working to help clean and change the patient's clothes, the bossy one is getting angry at the shy employee as she is being way too slow. So, the bossy employee decides to do things by herself, to get things done and move on to their next patient. The shy one is just watching and doesn't know what to do. The bossy employee then accidently drops the patient because no one was there to hold her back for her. Now, not just the colleagues but the company is going to face trouble due to this. </a:t>
            </a:r>
            <a:r>
              <a:rPr lang="en-US" sz="6400" b="1" dirty="0">
                <a:cs typeface="Calibri" panose="020F0502020204030204"/>
              </a:rPr>
              <a:t>1096</a:t>
            </a:r>
          </a:p>
          <a:p>
            <a:pPr marL="0" indent="0">
              <a:buNone/>
            </a:pPr>
            <a:endParaRPr lang="en-US" sz="6400" b="1" dirty="0">
              <a:cs typeface="Calibri" panose="020F0502020204030204"/>
            </a:endParaRPr>
          </a:p>
          <a:p>
            <a:pPr marL="0" indent="0">
              <a:buNone/>
            </a:pPr>
            <a:r>
              <a:rPr lang="en-US" sz="6400" dirty="0">
                <a:cs typeface="Calibri" panose="020F0502020204030204"/>
              </a:rPr>
              <a:t>During this time in corona lots of care workers, must be aware of wearing their PPE on because of hygiene and to stay away from catching covid-19. Sometimes, employees can forget to do certain things, like sanitizing surfaces, washing patient's hands or even wearing gloves. With great teamwork someone can advise the other person who has forgotten to do these things, this will keep everyone safe too.</a:t>
            </a:r>
          </a:p>
          <a:p>
            <a:pPr marL="0" indent="0">
              <a:buNone/>
            </a:pPr>
            <a:r>
              <a:rPr lang="en-US" sz="6400" dirty="0">
                <a:cs typeface="Calibri" panose="020F0502020204030204"/>
              </a:rPr>
              <a:t>Just like in the Belbin's theory, there are 9 types of people in a team, or 9 types within how many people are in a group. For an example, the person in this situation would be a 'People oriented role', as the lady is guiding the team, taking on the lead role and recognizing the error, and fixing it calmly. </a:t>
            </a:r>
          </a:p>
          <a:p>
            <a:pPr marL="0" indent="0">
              <a:buNone/>
            </a:pPr>
            <a:r>
              <a:rPr lang="en-US" sz="6400" dirty="0">
                <a:cs typeface="Calibri" panose="020F0502020204030204"/>
              </a:rPr>
              <a:t>                                                                                                                                                                                                                              Page 6 </a:t>
            </a:r>
          </a:p>
          <a:p>
            <a:pPr marL="0" indent="0">
              <a:buNone/>
            </a:pPr>
            <a:r>
              <a:rPr lang="en-US" sz="6400" dirty="0">
                <a:cs typeface="Calibri" panose="020F0502020204030204"/>
              </a:rPr>
              <a:t>                                                                                                                                                                                                                       </a:t>
            </a: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b="1"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r>
              <a:rPr lang="en-US" sz="1600" dirty="0">
                <a:cs typeface="Calibri" panose="020F0502020204030204"/>
              </a:rPr>
              <a:t>                                                                                                                                                                                                                                        </a:t>
            </a:r>
            <a:endParaRPr lang="en-US" sz="1400" dirty="0">
              <a:cs typeface="Calibri" panose="020F0502020204030204"/>
            </a:endParaRPr>
          </a:p>
          <a:p>
            <a:pPr marL="0" indent="0">
              <a:buNone/>
            </a:pPr>
            <a:endParaRPr lang="en-US" sz="1600" dirty="0">
              <a:cs typeface="Calibri" panose="020F0502020204030204"/>
            </a:endParaRPr>
          </a:p>
          <a:p>
            <a:pPr marL="0" indent="0">
              <a:buNone/>
            </a:pPr>
            <a:endParaRPr lang="en-US" sz="1600" b="1" dirty="0">
              <a:cs typeface="Calibri" panose="020F0502020204030204"/>
            </a:endParaRPr>
          </a:p>
          <a:p>
            <a:pPr marL="0" indent="0">
              <a:buNone/>
            </a:pPr>
            <a:endParaRPr lang="en-US" sz="1600" b="1"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p:txBody>
      </p:sp>
    </p:spTree>
    <p:extLst>
      <p:ext uri="{BB962C8B-B14F-4D97-AF65-F5344CB8AC3E}">
        <p14:creationId xmlns:p14="http://schemas.microsoft.com/office/powerpoint/2010/main" val="28524479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FF60254-32FB-4D78-9953-AF0EABF0042F}"/>
              </a:ext>
            </a:extLst>
          </p:cNvPr>
          <p:cNvSpPr>
            <a:spLocks noGrp="1"/>
          </p:cNvSpPr>
          <p:nvPr>
            <p:ph idx="1"/>
          </p:nvPr>
        </p:nvSpPr>
        <p:spPr>
          <a:xfrm>
            <a:off x="489625" y="1160901"/>
            <a:ext cx="10515600" cy="4351338"/>
          </a:xfrm>
        </p:spPr>
        <p:txBody>
          <a:bodyPr vert="horz" lIns="91440" tIns="45720" rIns="91440" bIns="45720" rtlCol="0" anchor="t">
            <a:normAutofit/>
          </a:bodyPr>
          <a:lstStyle/>
          <a:p>
            <a:pPr marL="0" indent="0">
              <a:buNone/>
            </a:pPr>
            <a:r>
              <a:rPr lang="en-US" sz="1600" dirty="0">
                <a:cs typeface="Calibri" panose="020F0502020204030204"/>
              </a:rPr>
              <a:t>I will be discussing 2 barriers to an effective teamwork.</a:t>
            </a:r>
          </a:p>
          <a:p>
            <a:pPr marL="0" indent="0">
              <a:buNone/>
            </a:pPr>
            <a:r>
              <a:rPr lang="en-US" sz="1600" dirty="0">
                <a:cs typeface="Calibri" panose="020F0502020204030204"/>
              </a:rPr>
              <a:t>- Lack of trust</a:t>
            </a:r>
          </a:p>
          <a:p>
            <a:pPr marL="0" indent="0">
              <a:buNone/>
            </a:pPr>
            <a:r>
              <a:rPr lang="en-US" sz="1600" dirty="0">
                <a:cs typeface="Calibri" panose="020F0502020204030204"/>
              </a:rPr>
              <a:t>- Poor Communication.</a:t>
            </a:r>
          </a:p>
          <a:p>
            <a:pPr marL="0" indent="0">
              <a:buNone/>
            </a:pPr>
            <a:endParaRPr lang="en-US" sz="1600" dirty="0">
              <a:cs typeface="Calibri" panose="020F0502020204030204"/>
            </a:endParaRPr>
          </a:p>
          <a:p>
            <a:pPr marL="0" indent="0">
              <a:buNone/>
            </a:pPr>
            <a:r>
              <a:rPr lang="en-US" sz="1600" b="1" dirty="0">
                <a:cs typeface="Calibri" panose="020F0502020204030204"/>
              </a:rPr>
              <a:t>Lack Of Trust:</a:t>
            </a:r>
          </a:p>
          <a:p>
            <a:pPr marL="0" indent="0">
              <a:buNone/>
            </a:pPr>
            <a:endParaRPr lang="en-US" sz="1600" b="1" dirty="0">
              <a:cs typeface="Calibri" panose="020F0502020204030204"/>
            </a:endParaRPr>
          </a:p>
          <a:p>
            <a:pPr marL="0" indent="0">
              <a:buNone/>
            </a:pPr>
            <a:endParaRPr lang="en-US" sz="1600" b="1"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p:txBody>
      </p:sp>
      <p:sp>
        <p:nvSpPr>
          <p:cNvPr id="4" name="TextBox 3">
            <a:extLst>
              <a:ext uri="{FF2B5EF4-FFF2-40B4-BE49-F238E27FC236}">
                <a16:creationId xmlns:a16="http://schemas.microsoft.com/office/drawing/2014/main" id="{7CF42776-C78B-46F4-BCCC-3380A6BEA873}"/>
              </a:ext>
            </a:extLst>
          </p:cNvPr>
          <p:cNvSpPr txBox="1"/>
          <p:nvPr/>
        </p:nvSpPr>
        <p:spPr>
          <a:xfrm>
            <a:off x="436124" y="79443"/>
            <a:ext cx="10930645"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5400" b="1" u="sng" dirty="0">
                <a:cs typeface="Calibri"/>
              </a:rPr>
              <a:t>Barriers To Effective Teamwork</a:t>
            </a:r>
          </a:p>
        </p:txBody>
      </p:sp>
      <p:pic>
        <p:nvPicPr>
          <p:cNvPr id="5" name="Picture 5" descr="Diagram&#10;&#10;Description automatically generated">
            <a:extLst>
              <a:ext uri="{FF2B5EF4-FFF2-40B4-BE49-F238E27FC236}">
                <a16:creationId xmlns:a16="http://schemas.microsoft.com/office/drawing/2014/main" id="{304B6457-CFAD-4871-9255-FC8AFC16EDBC}"/>
              </a:ext>
            </a:extLst>
          </p:cNvPr>
          <p:cNvPicPr>
            <a:picLocks noChangeAspect="1"/>
          </p:cNvPicPr>
          <p:nvPr/>
        </p:nvPicPr>
        <p:blipFill>
          <a:blip r:embed="rId2"/>
          <a:stretch>
            <a:fillRect/>
          </a:stretch>
        </p:blipFill>
        <p:spPr>
          <a:xfrm>
            <a:off x="44788" y="3233839"/>
            <a:ext cx="5114723" cy="2635791"/>
          </a:xfrm>
          <a:prstGeom prst="rect">
            <a:avLst/>
          </a:prstGeom>
        </p:spPr>
      </p:pic>
      <p:sp>
        <p:nvSpPr>
          <p:cNvPr id="6" name="TextBox 5">
            <a:extLst>
              <a:ext uri="{FF2B5EF4-FFF2-40B4-BE49-F238E27FC236}">
                <a16:creationId xmlns:a16="http://schemas.microsoft.com/office/drawing/2014/main" id="{3A576BA0-7B1F-456A-AF16-A181B244072B}"/>
              </a:ext>
            </a:extLst>
          </p:cNvPr>
          <p:cNvSpPr txBox="1"/>
          <p:nvPr/>
        </p:nvSpPr>
        <p:spPr>
          <a:xfrm>
            <a:off x="5272594" y="951892"/>
            <a:ext cx="6999048" cy="646330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cs typeface="Calibri"/>
              </a:rPr>
              <a:t>You can see here this is a lack of trust diagram this is Ravi Kumar's own theory of lack of trust ( Ravi Kumar, (2017), Absence of trust). As you can see starting from the absence of trust this can cause the pyramid to move up to different barriers, as lack of trust can cause this.</a:t>
            </a:r>
          </a:p>
          <a:p>
            <a:endParaRPr lang="en-US" dirty="0">
              <a:cs typeface="Calibri"/>
            </a:endParaRPr>
          </a:p>
          <a:p>
            <a:r>
              <a:rPr lang="en-US" dirty="0">
                <a:cs typeface="Calibri"/>
              </a:rPr>
              <a:t>At the trinity social care, we need to make sure all colleagues build this trust with each other from the start otherwise, no one will get along and we will have many issues within our care setting. In order to stop this from happening we can use the start of Coyle's theory (Coyle D, (2018), The culture code, London: Random House business). Using Skill 1 'Building Safety', to gain trust you need to build it. So, by building safety, you can gain trust. E.G. At the start of bringing in new employees for training, the leaders or trainers should use body language and eye contact. It is scientifically proven eye contact gains a being's trust. The employees will also engage and listen, as Ravi Kumar shows on the diagram, after absence of trust then comes fear of conflict. But when someone can see the other is giving eye contact shows they are listening, and when someone listens to you, you have no fear of sharing your opinion.</a:t>
            </a:r>
          </a:p>
          <a:p>
            <a:r>
              <a:rPr lang="en-US" dirty="0">
                <a:cs typeface="Calibri"/>
              </a:rPr>
              <a:t>         </a:t>
            </a:r>
          </a:p>
          <a:p>
            <a:r>
              <a:rPr lang="en-US" dirty="0">
                <a:cs typeface="Calibri"/>
              </a:rPr>
              <a:t>                                                                                                          Page 7</a:t>
            </a:r>
          </a:p>
          <a:p>
            <a:endParaRPr lang="en-US" dirty="0">
              <a:cs typeface="Calibri"/>
            </a:endParaRPr>
          </a:p>
          <a:p>
            <a:endParaRPr lang="en-US" dirty="0">
              <a:cs typeface="Calibri"/>
            </a:endParaRPr>
          </a:p>
        </p:txBody>
      </p:sp>
    </p:spTree>
    <p:extLst>
      <p:ext uri="{BB962C8B-B14F-4D97-AF65-F5344CB8AC3E}">
        <p14:creationId xmlns:p14="http://schemas.microsoft.com/office/powerpoint/2010/main" val="1049563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63869F-1720-4FC9-BFF0-C4BB4EF021DF}"/>
              </a:ext>
            </a:extLst>
          </p:cNvPr>
          <p:cNvSpPr>
            <a:spLocks noGrp="1"/>
          </p:cNvSpPr>
          <p:nvPr>
            <p:ph type="title"/>
          </p:nvPr>
        </p:nvSpPr>
        <p:spPr/>
        <p:txBody>
          <a:bodyPr/>
          <a:lstStyle/>
          <a:p>
            <a:r>
              <a:rPr lang="en-US" b="1" u="sng" dirty="0">
                <a:cs typeface="Calibri Light"/>
              </a:rPr>
              <a:t>Lack Of Trust</a:t>
            </a:r>
            <a:endParaRPr lang="en-US" b="1" u="sng" dirty="0"/>
          </a:p>
        </p:txBody>
      </p:sp>
      <p:sp>
        <p:nvSpPr>
          <p:cNvPr id="3" name="Content Placeholder 2">
            <a:extLst>
              <a:ext uri="{FF2B5EF4-FFF2-40B4-BE49-F238E27FC236}">
                <a16:creationId xmlns:a16="http://schemas.microsoft.com/office/drawing/2014/main" id="{494C8608-C035-48A1-ABAF-362B222D018C}"/>
              </a:ext>
            </a:extLst>
          </p:cNvPr>
          <p:cNvSpPr>
            <a:spLocks noGrp="1"/>
          </p:cNvSpPr>
          <p:nvPr>
            <p:ph idx="1"/>
          </p:nvPr>
        </p:nvSpPr>
        <p:spPr>
          <a:xfrm>
            <a:off x="667966" y="1477051"/>
            <a:ext cx="10515600" cy="4351338"/>
          </a:xfrm>
        </p:spPr>
        <p:txBody>
          <a:bodyPr vert="horz" lIns="91440" tIns="45720" rIns="91440" bIns="45720" rtlCol="0" anchor="t">
            <a:normAutofit fontScale="92500" lnSpcReduction="20000"/>
          </a:bodyPr>
          <a:lstStyle/>
          <a:p>
            <a:pPr marL="0" indent="0">
              <a:buNone/>
            </a:pPr>
            <a:r>
              <a:rPr lang="en-US" sz="1800" b="1" i="1" dirty="0">
                <a:ea typeface="+mn-lt"/>
                <a:cs typeface="+mn-lt"/>
              </a:rPr>
              <a:t>"The best way to find out if you can trust somebody is to trust them."</a:t>
            </a:r>
            <a:br>
              <a:rPr lang="en-US" sz="1800" b="1" i="1" dirty="0">
                <a:ea typeface="+mn-lt"/>
                <a:cs typeface="+mn-lt"/>
              </a:rPr>
            </a:br>
            <a:r>
              <a:rPr lang="en-US" sz="1800" b="1" i="1" dirty="0">
                <a:ea typeface="+mn-lt"/>
                <a:cs typeface="+mn-lt"/>
              </a:rPr>
              <a:t>― Ernest Hemingway</a:t>
            </a:r>
          </a:p>
          <a:p>
            <a:pPr marL="0" indent="0">
              <a:buNone/>
            </a:pPr>
            <a:endParaRPr lang="en-US" sz="1800" i="1" dirty="0">
              <a:cs typeface="Calibri"/>
            </a:endParaRPr>
          </a:p>
          <a:p>
            <a:pPr marL="0" indent="0">
              <a:buNone/>
            </a:pPr>
            <a:r>
              <a:rPr lang="en-US" sz="1800" dirty="0">
                <a:cs typeface="Calibri"/>
              </a:rPr>
              <a:t>Once, all the new employees are brought In for the first day of training we will need to have a great leader show them someone to look up to. This can also show a great team leader for the others to look up to. It will be better to bring everyone in all at once if fitted, this way we can have them have an open communication with each other and get to know one and other. How you can do this is by creating a team exercise. Like getting everyone to stand up and randomly pick someone and tell them 3 things about each other. This is a great way for everyone to like each other, trust and want them to work with each other too. </a:t>
            </a:r>
            <a:endParaRPr lang="en-US" sz="1800" i="1" dirty="0">
              <a:cs typeface="Calibri"/>
            </a:endParaRPr>
          </a:p>
          <a:p>
            <a:pPr marL="0" indent="0">
              <a:buNone/>
            </a:pPr>
            <a:endParaRPr lang="en-US" sz="1800" dirty="0">
              <a:cs typeface="Calibri"/>
            </a:endParaRPr>
          </a:p>
          <a:p>
            <a:pPr marL="0" indent="0">
              <a:buNone/>
            </a:pPr>
            <a:r>
              <a:rPr lang="en-US" sz="1800" dirty="0">
                <a:cs typeface="Calibri"/>
              </a:rPr>
              <a:t>Finally, to make sure there is no trust issues going on within the teams. The best thing to do is address it with the colleagues, they will keep this in mind and know for next time. We can consider giving them a questionnaire to fill out anonymously, asking them a level of trust within the group. We can then add up the data and find what's going wrong then fixing the error, this will be trinity social cares key to success.</a:t>
            </a:r>
          </a:p>
          <a:p>
            <a:pPr marL="0" indent="0">
              <a:buNone/>
            </a:pPr>
            <a:endParaRPr lang="en-US" sz="1800" dirty="0">
              <a:cs typeface="Calibri"/>
            </a:endParaRPr>
          </a:p>
          <a:p>
            <a:pPr marL="0" indent="0">
              <a:buNone/>
            </a:pPr>
            <a:endParaRPr lang="en-US" sz="1800" dirty="0">
              <a:cs typeface="Calibri"/>
            </a:endParaRPr>
          </a:p>
          <a:p>
            <a:pPr marL="0" indent="0">
              <a:buNone/>
            </a:pPr>
            <a:r>
              <a:rPr lang="en-US" sz="1800" dirty="0">
                <a:cs typeface="Calibri"/>
              </a:rPr>
              <a:t>                                                                                                                                                                                                    Page 8</a:t>
            </a:r>
          </a:p>
        </p:txBody>
      </p:sp>
    </p:spTree>
    <p:extLst>
      <p:ext uri="{BB962C8B-B14F-4D97-AF65-F5344CB8AC3E}">
        <p14:creationId xmlns:p14="http://schemas.microsoft.com/office/powerpoint/2010/main" val="2265400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B71AB-201F-460C-8403-4B6DDF623A4C}"/>
              </a:ext>
            </a:extLst>
          </p:cNvPr>
          <p:cNvSpPr>
            <a:spLocks noGrp="1"/>
          </p:cNvSpPr>
          <p:nvPr>
            <p:ph type="title"/>
          </p:nvPr>
        </p:nvSpPr>
        <p:spPr/>
        <p:txBody>
          <a:bodyPr/>
          <a:lstStyle/>
          <a:p>
            <a:r>
              <a:rPr lang="en-US" b="1" u="sng" dirty="0">
                <a:cs typeface="Calibri Light"/>
              </a:rPr>
              <a:t>Poor Communication</a:t>
            </a:r>
            <a:endParaRPr lang="en-US" b="1" u="sng" dirty="0"/>
          </a:p>
        </p:txBody>
      </p:sp>
      <p:sp>
        <p:nvSpPr>
          <p:cNvPr id="3" name="Content Placeholder 2">
            <a:extLst>
              <a:ext uri="{FF2B5EF4-FFF2-40B4-BE49-F238E27FC236}">
                <a16:creationId xmlns:a16="http://schemas.microsoft.com/office/drawing/2014/main" id="{9BA66EE1-9B58-4981-A175-615E6F60D83B}"/>
              </a:ext>
            </a:extLst>
          </p:cNvPr>
          <p:cNvSpPr>
            <a:spLocks noGrp="1"/>
          </p:cNvSpPr>
          <p:nvPr>
            <p:ph idx="1"/>
          </p:nvPr>
        </p:nvSpPr>
        <p:spPr>
          <a:xfrm>
            <a:off x="789562" y="1428412"/>
            <a:ext cx="10515600" cy="5178189"/>
          </a:xfrm>
        </p:spPr>
        <p:txBody>
          <a:bodyPr vert="horz" lIns="91440" tIns="45720" rIns="91440" bIns="45720" rtlCol="0" anchor="t">
            <a:normAutofit/>
          </a:bodyPr>
          <a:lstStyle/>
          <a:p>
            <a:pPr marL="0" indent="0">
              <a:buNone/>
            </a:pPr>
            <a:r>
              <a:rPr lang="en-US" sz="1400" dirty="0">
                <a:cs typeface="Calibri" panose="020F0502020204030204"/>
              </a:rPr>
              <a:t>Communication has a range of different problems and solutions for it. Let's take for instance Van Knippenberg (2007). With great communication we can outgrow diversity too. If there is lack of communication, this can cause diversity problems too. In a part of Knippenberg's theory ' Information and decision making', he mentions ' Diversity is an information resource to the team. </a:t>
            </a:r>
            <a:endParaRPr lang="en-US" sz="1400">
              <a:cs typeface="Calibri" panose="020F0502020204030204"/>
            </a:endParaRPr>
          </a:p>
          <a:p>
            <a:pPr marL="0" indent="0">
              <a:buNone/>
            </a:pPr>
            <a:r>
              <a:rPr lang="en-US" sz="1400" dirty="0">
                <a:cs typeface="Calibri" panose="020F0502020204030204"/>
              </a:rPr>
              <a:t>We can easily set out exercises or group activities so the teams get to know each other backgrounds, by doing this you will need great communication. How do we perform great communication? </a:t>
            </a:r>
          </a:p>
          <a:p>
            <a:pPr marL="0" indent="0">
              <a:buNone/>
            </a:pPr>
            <a:r>
              <a:rPr lang="en-US" sz="1400" dirty="0">
                <a:cs typeface="Calibri" panose="020F0502020204030204"/>
              </a:rPr>
              <a:t>Get the leader to get the teams to practice active listening, talk about managing emotions, get them to do individual presentations and then ask for an anonymous feedback from them. This will be great because everyone is engaging, and talking with each other, you are going to create a lively team. </a:t>
            </a:r>
          </a:p>
          <a:p>
            <a:pPr marL="0" indent="0">
              <a:buNone/>
            </a:pPr>
            <a:endParaRPr lang="en-US" sz="1400" dirty="0">
              <a:cs typeface="Calibri" panose="020F0502020204030204"/>
            </a:endParaRPr>
          </a:p>
          <a:p>
            <a:pPr marL="0" indent="0">
              <a:buNone/>
            </a:pPr>
            <a:r>
              <a:rPr lang="en-US" sz="1400" dirty="0">
                <a:cs typeface="Calibri" panose="020F0502020204030204"/>
              </a:rPr>
              <a:t>There is another thing that creates a barrier of poor communication. This is my own theory of happiness within. When someone is not happy, excited or in a good mood. They will not want to talk and engage within the groups, therefore you will always need a people-oriented team leader, so that they can pull that person that doesn’t look happy aside and just talk to them. All it needs is sharing an emotion or just to speak to someone to be in a better mood. If everyone in trinity social care is in a great mood 100%, everyone will be communicating and there will hardly be any issues.</a:t>
            </a:r>
          </a:p>
          <a:p>
            <a:pPr marL="0" indent="0">
              <a:buNone/>
            </a:pPr>
            <a:r>
              <a:rPr lang="en-US" sz="1400" dirty="0">
                <a:cs typeface="Calibri" panose="020F0502020204030204"/>
              </a:rPr>
              <a:t>Also, just like Pentland (2008), , mentions ' </a:t>
            </a:r>
            <a:r>
              <a:rPr lang="en-US" sz="1400" dirty="0">
                <a:ea typeface="+mn-lt"/>
                <a:cs typeface="+mn-lt"/>
              </a:rPr>
              <a:t>Members communicate directly with one another, not just with the team leader', sometimes that person who is in  a bad mood may want to speak to one of the members in the team, as they may feel more comfortable with them, they may not want to speak to the team leader for many reasons like not knowing them as much as they have gotten to know that team member.</a:t>
            </a:r>
          </a:p>
          <a:p>
            <a:pPr marL="0" indent="0">
              <a:buNone/>
            </a:pPr>
            <a:endParaRPr lang="en-US" sz="1400" dirty="0">
              <a:cs typeface="Calibri" panose="020F0502020204030204"/>
            </a:endParaRPr>
          </a:p>
          <a:p>
            <a:pPr marL="0" indent="0">
              <a:buNone/>
            </a:pPr>
            <a:r>
              <a:rPr lang="en-US" sz="1400" dirty="0">
                <a:cs typeface="Calibri" panose="020F0502020204030204"/>
              </a:rPr>
              <a:t>To finish off, poor communication may be popular at trinity social care, but we can cure this by doing all these exercises, building a fun and activities. Once everyone is engaged, that means we are all communicating.</a:t>
            </a:r>
          </a:p>
          <a:p>
            <a:pPr marL="0" indent="0">
              <a:buNone/>
            </a:pPr>
            <a:r>
              <a:rPr lang="en-US" sz="1400" dirty="0">
                <a:cs typeface="Calibri" panose="020F0502020204030204"/>
              </a:rPr>
              <a:t>                                                                                                                                                                                                                                              Page 9</a:t>
            </a:r>
          </a:p>
        </p:txBody>
      </p:sp>
    </p:spTree>
    <p:extLst>
      <p:ext uri="{BB962C8B-B14F-4D97-AF65-F5344CB8AC3E}">
        <p14:creationId xmlns:p14="http://schemas.microsoft.com/office/powerpoint/2010/main" val="5168458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AF744-C712-4009-8882-52E2E2E2B994}"/>
              </a:ext>
            </a:extLst>
          </p:cNvPr>
          <p:cNvSpPr>
            <a:spLocks noGrp="1"/>
          </p:cNvSpPr>
          <p:nvPr>
            <p:ph type="title"/>
          </p:nvPr>
        </p:nvSpPr>
        <p:spPr>
          <a:xfrm>
            <a:off x="838200" y="186785"/>
            <a:ext cx="10515600" cy="1325563"/>
          </a:xfrm>
        </p:spPr>
        <p:txBody>
          <a:bodyPr/>
          <a:lstStyle/>
          <a:p>
            <a:r>
              <a:rPr lang="en-US" b="1" u="sng" dirty="0">
                <a:cs typeface="Calibri Light"/>
              </a:rPr>
              <a:t>The Types of Roles needed to Create a cohesive team and effective team</a:t>
            </a:r>
            <a:endParaRPr lang="en-US" b="1" u="sng" dirty="0"/>
          </a:p>
        </p:txBody>
      </p:sp>
      <p:sp>
        <p:nvSpPr>
          <p:cNvPr id="3" name="Content Placeholder 2">
            <a:extLst>
              <a:ext uri="{FF2B5EF4-FFF2-40B4-BE49-F238E27FC236}">
                <a16:creationId xmlns:a16="http://schemas.microsoft.com/office/drawing/2014/main" id="{F0EF3865-270C-4F50-A217-98106D9CA18D}"/>
              </a:ext>
            </a:extLst>
          </p:cNvPr>
          <p:cNvSpPr>
            <a:spLocks noGrp="1"/>
          </p:cNvSpPr>
          <p:nvPr>
            <p:ph idx="1"/>
          </p:nvPr>
        </p:nvSpPr>
        <p:spPr>
          <a:xfrm>
            <a:off x="838200" y="1517582"/>
            <a:ext cx="10515600" cy="5161976"/>
          </a:xfrm>
        </p:spPr>
        <p:txBody>
          <a:bodyPr vert="horz" lIns="91440" tIns="45720" rIns="91440" bIns="45720" rtlCol="0" anchor="t">
            <a:normAutofit lnSpcReduction="10000"/>
          </a:bodyPr>
          <a:lstStyle/>
          <a:p>
            <a:pPr marL="0" indent="0">
              <a:buNone/>
            </a:pPr>
            <a:r>
              <a:rPr lang="en-US" sz="1600" dirty="0">
                <a:cs typeface="Calibri" panose="020F0502020204030204"/>
              </a:rPr>
              <a:t>In order to create a cohesive team, you will need to overcome the problems or know the problems in order to have everything where it should be. You will need group decision techniques, there are many types of techniques. One successful technique used is brainstorming. This is great in a health and social care setting as they can brainstorm situations involved in end-of-life care or situations involving life changing treatments. They do say that this is not as appropriate for a health and social care setting but in fact this is. As everyone gets to get their points and opinions across by writing it down, by doing this we are creating a cohesive team. </a:t>
            </a:r>
            <a:endParaRPr lang="en-US" dirty="0"/>
          </a:p>
          <a:p>
            <a:pPr marL="0" indent="0">
              <a:buNone/>
            </a:pPr>
            <a:endParaRPr lang="en-US" sz="1600" dirty="0">
              <a:cs typeface="Calibri" panose="020F0502020204030204"/>
            </a:endParaRPr>
          </a:p>
          <a:p>
            <a:pPr marL="0" indent="0">
              <a:buNone/>
            </a:pPr>
            <a:r>
              <a:rPr lang="en-US" sz="1600" dirty="0">
                <a:cs typeface="Calibri" panose="020F0502020204030204"/>
              </a:rPr>
              <a:t>In (O'Sullivan, T. (2011) ) theory. She mentions good decisions positively impact others. Not all good decisions are the right ones, but if someone is great at making successful ones. Others will be impacted by this and want to be like that person who makes the good decisions. This is because when someone sees, that the good decision made was successful, they will be impressed, when impressed they will speak to that person and ask how they produced that decisions, this then creates communication amongst each other. </a:t>
            </a:r>
          </a:p>
          <a:p>
            <a:pPr marL="0" indent="0">
              <a:buNone/>
            </a:pPr>
            <a:endParaRPr lang="en-US" sz="1600" dirty="0">
              <a:cs typeface="Calibri" panose="020F0502020204030204"/>
            </a:endParaRPr>
          </a:p>
          <a:p>
            <a:pPr marL="0" indent="0">
              <a:buNone/>
            </a:pPr>
            <a:r>
              <a:rPr lang="en-US" sz="1600" dirty="0">
                <a:cs typeface="Calibri" panose="020F0502020204030204"/>
              </a:rPr>
              <a:t>Types of roles needed for an effective team we would use the Belbin's theory. There are 9 types of roles within this theory, but you don't need 9 people for the 9 types of roles, sometimes 1 person can have 3 types of roles. For instance, 'Plant', a plant creates ideas, by creating an idea, this creates a goal for everyone. Not everyone can produce ideas, but when there is a person with a role of plant, they can make solutions for that idea too. E.G. At Trinity Social Care, an elderly may refuse to eat on that day for such reasons. If one of the employees doesn't know what to do when their role that day is to feed them, then the other person that is a plant can create an idea, and reassure them, or even brush their hair because this patient enjoys having their hair brushed. Then the patient will feel happy and eat their food. So, creating ideas can create solutions too.</a:t>
            </a:r>
          </a:p>
          <a:p>
            <a:pPr marL="0" indent="0">
              <a:buNone/>
            </a:pPr>
            <a:r>
              <a:rPr lang="en-US" sz="1600" dirty="0">
                <a:cs typeface="Calibri" panose="020F0502020204030204"/>
              </a:rPr>
              <a:t>                                                                                                                                                                                                          Page 10</a:t>
            </a:r>
          </a:p>
          <a:p>
            <a:pPr marL="0" indent="0">
              <a:buNone/>
            </a:pPr>
            <a:endParaRPr lang="en-US" sz="1600" dirty="0">
              <a:cs typeface="Calibri" panose="020F0502020204030204"/>
            </a:endParaRPr>
          </a:p>
          <a:p>
            <a:pPr marL="0" indent="0">
              <a:buNone/>
            </a:pPr>
            <a:endParaRPr lang="en-US" sz="1600" dirty="0">
              <a:cs typeface="Calibri" panose="020F0502020204030204"/>
            </a:endParaRPr>
          </a:p>
        </p:txBody>
      </p:sp>
    </p:spTree>
    <p:extLst>
      <p:ext uri="{BB962C8B-B14F-4D97-AF65-F5344CB8AC3E}">
        <p14:creationId xmlns:p14="http://schemas.microsoft.com/office/powerpoint/2010/main" val="465037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9A704-4EC8-4CB2-AF15-3C43DCFBC14E}"/>
              </a:ext>
            </a:extLst>
          </p:cNvPr>
          <p:cNvSpPr>
            <a:spLocks noGrp="1"/>
          </p:cNvSpPr>
          <p:nvPr>
            <p:ph type="title"/>
          </p:nvPr>
        </p:nvSpPr>
        <p:spPr>
          <a:xfrm>
            <a:off x="838200" y="-169896"/>
            <a:ext cx="10515600" cy="1325563"/>
          </a:xfrm>
        </p:spPr>
        <p:txBody>
          <a:bodyPr/>
          <a:lstStyle/>
          <a:p>
            <a:r>
              <a:rPr lang="en-US" b="1" u="sng" dirty="0">
                <a:cs typeface="Calibri Light"/>
              </a:rPr>
              <a:t>Effective Team Roles</a:t>
            </a:r>
            <a:endParaRPr lang="en-US" b="1" u="sng" dirty="0"/>
          </a:p>
        </p:txBody>
      </p:sp>
      <p:sp>
        <p:nvSpPr>
          <p:cNvPr id="3" name="Content Placeholder 2">
            <a:extLst>
              <a:ext uri="{FF2B5EF4-FFF2-40B4-BE49-F238E27FC236}">
                <a16:creationId xmlns:a16="http://schemas.microsoft.com/office/drawing/2014/main" id="{93C7AC99-B9D9-4F66-A9B0-22A3AF750AD9}"/>
              </a:ext>
            </a:extLst>
          </p:cNvPr>
          <p:cNvSpPr>
            <a:spLocks noGrp="1"/>
          </p:cNvSpPr>
          <p:nvPr>
            <p:ph idx="1"/>
          </p:nvPr>
        </p:nvSpPr>
        <p:spPr>
          <a:xfrm>
            <a:off x="732817" y="1306817"/>
            <a:ext cx="10515600" cy="4351338"/>
          </a:xfrm>
        </p:spPr>
        <p:txBody>
          <a:bodyPr vert="horz" lIns="91440" tIns="45720" rIns="91440" bIns="45720" rtlCol="0" anchor="t">
            <a:normAutofit/>
          </a:bodyPr>
          <a:lstStyle/>
          <a:p>
            <a:pPr marL="0" indent="0">
              <a:buNone/>
            </a:pPr>
            <a:r>
              <a:rPr lang="en-US" sz="1600" dirty="0">
                <a:cs typeface="Calibri" panose="020F0502020204030204"/>
              </a:rPr>
              <a:t>Lastly, a great role is a shaper that is stated in the Belbin's theory. A shaper is someone who drives a team forward. </a:t>
            </a:r>
            <a:endParaRPr lang="en-US" dirty="0">
              <a:ea typeface="+mn-lt"/>
              <a:cs typeface="+mn-lt"/>
            </a:endParaRPr>
          </a:p>
          <a:p>
            <a:pPr marL="0" indent="0">
              <a:buNone/>
            </a:pPr>
            <a:r>
              <a:rPr lang="en-US" sz="1600" i="1" dirty="0">
                <a:ea typeface="+mn-lt"/>
                <a:cs typeface="+mn-lt"/>
              </a:rPr>
              <a:t>What does a shaper do in a team?</a:t>
            </a:r>
            <a:endParaRPr lang="en-US" i="1">
              <a:cs typeface="Calibri"/>
            </a:endParaRPr>
          </a:p>
          <a:p>
            <a:pPr>
              <a:buNone/>
            </a:pPr>
            <a:r>
              <a:rPr lang="en-US" sz="1600" i="1" dirty="0">
                <a:ea typeface="+mn-lt"/>
                <a:cs typeface="+mn-lt"/>
              </a:rPr>
              <a:t>Shapers are </a:t>
            </a:r>
            <a:r>
              <a:rPr lang="en-US" sz="1600" b="1" i="1" dirty="0">
                <a:ea typeface="+mn-lt"/>
                <a:cs typeface="+mn-lt"/>
              </a:rPr>
              <a:t>people who challenge the team to improve</a:t>
            </a:r>
            <a:r>
              <a:rPr lang="en-US" sz="1600" i="1" dirty="0">
                <a:ea typeface="+mn-lt"/>
                <a:cs typeface="+mn-lt"/>
              </a:rPr>
              <a:t>. They are dynamic and usually extroverted people who enjoy stimulating others, questioning norms, and finding the best approaches for solving problems.</a:t>
            </a:r>
            <a:endParaRPr lang="en-US" i="1" dirty="0"/>
          </a:p>
          <a:p>
            <a:pPr>
              <a:buNone/>
            </a:pPr>
            <a:r>
              <a:rPr lang="en-US" sz="1600" dirty="0">
                <a:cs typeface="Calibri" panose="020F0502020204030204"/>
              </a:rPr>
              <a:t>When someone is driving a team forward, they are making them become more productive. Sometimes, people overwork in a health and social care setting and can feel tired and lazy after overworking. But, when there is a shaper in a team, they can push these lazy employees, and make them work harder being more wary rather than lazy. This is a key to solving a problem, when there is a problem solver then there are less issues within a group. If s shaper is a natural leader, then the members of the team know they are striving for success within the care setting. </a:t>
            </a:r>
          </a:p>
          <a:p>
            <a:pPr>
              <a:buNone/>
            </a:pPr>
            <a:r>
              <a:rPr lang="en-US" sz="1600" dirty="0">
                <a:cs typeface="Calibri" panose="020F0502020204030204"/>
              </a:rPr>
              <a:t>E.G. There are 10 patients, to dress and clean within 3 hours, if possible, they need to be quicker, as they need to get to the other ill patients that have cancer to make them happy and talk to them as they don't have a long life left. So, what the shaper can do is set everyone on the right task, to get things done quicker, so everyone is finished earlier and can move on to their other tasks. If there is no shaper in  this situation it can cause a disaster.</a:t>
            </a:r>
          </a:p>
          <a:p>
            <a:pPr>
              <a:buNone/>
            </a:pPr>
            <a:endParaRPr lang="en-US" sz="1600" dirty="0">
              <a:cs typeface="Calibri" panose="020F0502020204030204"/>
            </a:endParaRPr>
          </a:p>
          <a:p>
            <a:pPr>
              <a:buNone/>
            </a:pPr>
            <a:r>
              <a:rPr lang="en-US" sz="1600" dirty="0">
                <a:cs typeface="Calibri" panose="020F0502020204030204"/>
              </a:rPr>
              <a:t>                                                                                                                                                                                                               Page 11</a:t>
            </a:r>
          </a:p>
          <a:p>
            <a:pPr>
              <a:buNone/>
            </a:pPr>
            <a:endParaRPr lang="en-US" sz="1600" i="1"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p:txBody>
      </p:sp>
    </p:spTree>
    <p:extLst>
      <p:ext uri="{BB962C8B-B14F-4D97-AF65-F5344CB8AC3E}">
        <p14:creationId xmlns:p14="http://schemas.microsoft.com/office/powerpoint/2010/main" val="33182672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50BD94-F652-4280-91FE-19C8188DFABE}"/>
              </a:ext>
            </a:extLst>
          </p:cNvPr>
          <p:cNvSpPr>
            <a:spLocks noGrp="1"/>
          </p:cNvSpPr>
          <p:nvPr>
            <p:ph type="title"/>
          </p:nvPr>
        </p:nvSpPr>
        <p:spPr/>
        <p:txBody>
          <a:bodyPr/>
          <a:lstStyle/>
          <a:p>
            <a:r>
              <a:rPr lang="en-US" b="1" u="sng" dirty="0">
                <a:cs typeface="Calibri Light"/>
              </a:rPr>
              <a:t>Conclusion</a:t>
            </a:r>
            <a:endParaRPr lang="en-US" b="1" u="sng" dirty="0"/>
          </a:p>
        </p:txBody>
      </p:sp>
      <p:sp>
        <p:nvSpPr>
          <p:cNvPr id="3" name="Content Placeholder 2">
            <a:extLst>
              <a:ext uri="{FF2B5EF4-FFF2-40B4-BE49-F238E27FC236}">
                <a16:creationId xmlns:a16="http://schemas.microsoft.com/office/drawing/2014/main" id="{73CC8A1F-DEAF-4C44-8DC1-074EC210CBF2}"/>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US" sz="3800" dirty="0">
                <a:cs typeface="Calibri" panose="020F0502020204030204"/>
              </a:rPr>
              <a:t>Thank you for taking the time to read my report. In conclusion a great team leader is always going to be needed at Trinity Social Care. As, I have mentioned before some don’t know what to do and need their leaders to be their shapers and plants.</a:t>
            </a:r>
          </a:p>
          <a:p>
            <a:pPr marL="0" indent="0">
              <a:buNone/>
            </a:pPr>
            <a:r>
              <a:rPr lang="en-US" sz="3800" dirty="0">
                <a:cs typeface="Calibri" panose="020F0502020204030204"/>
              </a:rPr>
              <a:t>Please take this into consideration to make this a successful care setting.</a:t>
            </a:r>
          </a:p>
          <a:p>
            <a:pPr marL="0" indent="0">
              <a:buNone/>
            </a:pPr>
            <a:endParaRPr lang="en-US" sz="3800" dirty="0">
              <a:cs typeface="Calibri" panose="020F0502020204030204"/>
            </a:endParaRPr>
          </a:p>
          <a:p>
            <a:pPr marL="0" indent="0">
              <a:buNone/>
            </a:pPr>
            <a:r>
              <a:rPr lang="en-US" sz="3800" dirty="0">
                <a:cs typeface="Calibri" panose="020F0502020204030204"/>
              </a:rPr>
              <a:t>Thank You.</a:t>
            </a:r>
          </a:p>
          <a:p>
            <a:pPr marL="0" indent="0">
              <a:buNone/>
            </a:pPr>
            <a:r>
              <a:rPr lang="en-US" sz="2400" dirty="0">
                <a:cs typeface="Calibri" panose="020F0502020204030204"/>
              </a:rPr>
              <a:t>  </a:t>
            </a:r>
          </a:p>
          <a:p>
            <a:pPr marL="0" indent="0">
              <a:buNone/>
            </a:pPr>
            <a:endParaRPr lang="en-US" sz="2400" dirty="0">
              <a:cs typeface="Calibri" panose="020F0502020204030204"/>
            </a:endParaRPr>
          </a:p>
          <a:p>
            <a:pPr marL="0" indent="0">
              <a:buNone/>
            </a:pPr>
            <a:endParaRPr lang="en-US" sz="2400" dirty="0">
              <a:cs typeface="Calibri" panose="020F0502020204030204"/>
            </a:endParaRPr>
          </a:p>
          <a:p>
            <a:pPr marL="0" indent="0">
              <a:buNone/>
            </a:pPr>
            <a:endParaRPr lang="en-US" sz="2400" dirty="0">
              <a:cs typeface="Calibri" panose="020F0502020204030204"/>
            </a:endParaRPr>
          </a:p>
          <a:p>
            <a:pPr marL="0" indent="0">
              <a:buNone/>
            </a:pPr>
            <a:r>
              <a:rPr lang="en-US" sz="2400" dirty="0">
                <a:cs typeface="Calibri" panose="020F0502020204030204"/>
              </a:rPr>
              <a:t>                                                                                                                                                                            Page 12</a:t>
            </a:r>
          </a:p>
          <a:p>
            <a:pPr marL="0" indent="0">
              <a:buNone/>
            </a:pPr>
            <a:endParaRPr lang="en-US" sz="2400" dirty="0">
              <a:cs typeface="Calibri" panose="020F0502020204030204"/>
            </a:endParaRPr>
          </a:p>
          <a:p>
            <a:pPr marL="0" indent="0">
              <a:buNone/>
            </a:pPr>
            <a:endParaRPr lang="en-US" sz="2400" dirty="0">
              <a:cs typeface="Calibri" panose="020F0502020204030204"/>
            </a:endParaRPr>
          </a:p>
          <a:p>
            <a:pPr marL="0" indent="0">
              <a:buNone/>
            </a:pPr>
            <a:r>
              <a:rPr lang="en-US" sz="2400" dirty="0">
                <a:cs typeface="Calibri" panose="020F0502020204030204"/>
              </a:rPr>
              <a:t>                                                                       </a:t>
            </a:r>
          </a:p>
        </p:txBody>
      </p:sp>
    </p:spTree>
    <p:extLst>
      <p:ext uri="{BB962C8B-B14F-4D97-AF65-F5344CB8AC3E}">
        <p14:creationId xmlns:p14="http://schemas.microsoft.com/office/powerpoint/2010/main" val="32412877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202157-2344-41AF-8A0E-04EDBDCC19E4}"/>
              </a:ext>
            </a:extLst>
          </p:cNvPr>
          <p:cNvSpPr>
            <a:spLocks noGrp="1"/>
          </p:cNvSpPr>
          <p:nvPr>
            <p:ph type="title"/>
          </p:nvPr>
        </p:nvSpPr>
        <p:spPr/>
        <p:txBody>
          <a:bodyPr/>
          <a:lstStyle/>
          <a:p>
            <a:r>
              <a:rPr lang="en-US" b="1" dirty="0">
                <a:cs typeface="Calibri Light"/>
              </a:rPr>
              <a:t>References</a:t>
            </a:r>
            <a:endParaRPr lang="en-US" b="1" dirty="0"/>
          </a:p>
        </p:txBody>
      </p:sp>
      <p:sp>
        <p:nvSpPr>
          <p:cNvPr id="3" name="Content Placeholder 2">
            <a:extLst>
              <a:ext uri="{FF2B5EF4-FFF2-40B4-BE49-F238E27FC236}">
                <a16:creationId xmlns:a16="http://schemas.microsoft.com/office/drawing/2014/main" id="{B0A0BEA7-1621-464B-8347-4CE91338374F}"/>
              </a:ext>
            </a:extLst>
          </p:cNvPr>
          <p:cNvSpPr>
            <a:spLocks noGrp="1"/>
          </p:cNvSpPr>
          <p:nvPr>
            <p:ph idx="1"/>
          </p:nvPr>
        </p:nvSpPr>
        <p:spPr/>
        <p:txBody>
          <a:bodyPr vert="horz" lIns="91440" tIns="45720" rIns="91440" bIns="45720" rtlCol="0" anchor="t">
            <a:normAutofit/>
          </a:bodyPr>
          <a:lstStyle/>
          <a:p>
            <a:pPr marL="0" indent="0">
              <a:buNone/>
            </a:pPr>
            <a:r>
              <a:rPr lang="en-US" sz="1600" dirty="0">
                <a:cs typeface="Calibri" panose="020F0502020204030204"/>
              </a:rPr>
              <a:t>Page 3 -  </a:t>
            </a:r>
            <a:r>
              <a:rPr lang="en-US" sz="1600" dirty="0">
                <a:ea typeface="+mn-lt"/>
                <a:cs typeface="+mn-lt"/>
              </a:rPr>
              <a:t>( Bruce Tuckman, (1965) "Tuckman's stages of group development", Viewed on 20/10/21)</a:t>
            </a:r>
          </a:p>
          <a:p>
            <a:pPr marL="0" indent="0">
              <a:buNone/>
            </a:pPr>
            <a:r>
              <a:rPr lang="en-US" sz="1600" dirty="0">
                <a:cs typeface="Calibri" panose="020F0502020204030204"/>
              </a:rPr>
              <a:t>Page 5 - </a:t>
            </a:r>
            <a:r>
              <a:rPr lang="en-US" sz="1600" dirty="0">
                <a:ea typeface="+mn-lt"/>
                <a:cs typeface="+mn-lt"/>
              </a:rPr>
              <a:t>( Charles Wheelan, (1990) Viewed on 21/10/21)</a:t>
            </a:r>
            <a:endParaRPr lang="en-US" sz="1600" dirty="0">
              <a:cs typeface="Calibri" panose="020F0502020204030204"/>
            </a:endParaRPr>
          </a:p>
          <a:p>
            <a:pPr marL="0" indent="0">
              <a:buNone/>
            </a:pPr>
            <a:r>
              <a:rPr lang="en-US" sz="1600" dirty="0">
                <a:cs typeface="Calibri" panose="020F0502020204030204"/>
              </a:rPr>
              <a:t>Page 6 - </a:t>
            </a:r>
            <a:r>
              <a:rPr lang="en-US" sz="1600" dirty="0">
                <a:ea typeface="+mn-lt"/>
                <a:cs typeface="+mn-lt"/>
              </a:rPr>
              <a:t>(Dr Meredith Belbin, (1981), 'management teams')</a:t>
            </a:r>
          </a:p>
          <a:p>
            <a:pPr marL="0" indent="0">
              <a:buNone/>
            </a:pPr>
            <a:r>
              <a:rPr lang="en-US" sz="1600" dirty="0">
                <a:cs typeface="Calibri" panose="020F0502020204030204"/>
              </a:rPr>
              <a:t>Page 7 - </a:t>
            </a:r>
            <a:r>
              <a:rPr lang="en-US" sz="1600" dirty="0">
                <a:ea typeface="+mn-lt"/>
                <a:cs typeface="+mn-lt"/>
              </a:rPr>
              <a:t>( Ravi Kumar, (2017), Absence of trust)</a:t>
            </a:r>
            <a:endParaRPr lang="en-US" sz="1600" dirty="0">
              <a:cs typeface="Calibri" panose="020F0502020204030204"/>
            </a:endParaRPr>
          </a:p>
          <a:p>
            <a:pPr marL="0" indent="0">
              <a:buNone/>
            </a:pPr>
            <a:r>
              <a:rPr lang="en-US" sz="1600" dirty="0">
                <a:cs typeface="Calibri" panose="020F0502020204030204"/>
              </a:rPr>
              <a:t>Page 7 - </a:t>
            </a:r>
            <a:r>
              <a:rPr lang="en-US" sz="1600" dirty="0">
                <a:ea typeface="+mn-lt"/>
                <a:cs typeface="+mn-lt"/>
              </a:rPr>
              <a:t>(Coyle D, (2018), The culture code, London: Random House business)</a:t>
            </a:r>
          </a:p>
          <a:p>
            <a:pPr marL="0" indent="0">
              <a:buNone/>
            </a:pPr>
            <a:r>
              <a:rPr lang="en-US" sz="1600" dirty="0">
                <a:cs typeface="Calibri" panose="020F0502020204030204"/>
              </a:rPr>
              <a:t>Page 8 - (</a:t>
            </a:r>
            <a:r>
              <a:rPr lang="en-US" sz="1600" dirty="0">
                <a:ea typeface="+mn-lt"/>
                <a:cs typeface="+mn-lt"/>
                <a:hlinkClick r:id="rId2"/>
              </a:rPr>
              <a:t>https://www.huffpost.com/entry/the-trust-equation-a-crit_b_4979114</a:t>
            </a:r>
            <a:r>
              <a:rPr lang="en-US" sz="1600" dirty="0">
                <a:ea typeface="+mn-lt"/>
                <a:cs typeface="+mn-lt"/>
              </a:rPr>
              <a:t>  </a:t>
            </a:r>
            <a:r>
              <a:rPr lang="en-US" sz="800" dirty="0">
                <a:ea typeface="+mn-lt"/>
                <a:cs typeface="+mn-lt"/>
              </a:rPr>
              <a:t> </a:t>
            </a:r>
            <a:r>
              <a:rPr lang="en-US" sz="800" b="1" i="1" dirty="0">
                <a:ea typeface="+mn-lt"/>
                <a:cs typeface="+mn-lt"/>
              </a:rPr>
              <a:t>"The best way to find out if you can trust somebody is to trust them."</a:t>
            </a:r>
            <a:br>
              <a:rPr lang="en-US" sz="800" b="1" i="1" dirty="0">
                <a:ea typeface="+mn-lt"/>
                <a:cs typeface="+mn-lt"/>
              </a:rPr>
            </a:br>
            <a:r>
              <a:rPr lang="en-US" sz="800" b="1" i="1" dirty="0">
                <a:ea typeface="+mn-lt"/>
                <a:cs typeface="+mn-lt"/>
              </a:rPr>
              <a:t>― Ernest Hemingway</a:t>
            </a:r>
            <a:r>
              <a:rPr lang="en-US" sz="800" dirty="0">
                <a:ea typeface="+mn-lt"/>
                <a:cs typeface="+mn-lt"/>
              </a:rPr>
              <a:t>  )</a:t>
            </a:r>
          </a:p>
          <a:p>
            <a:pPr marL="0" indent="0">
              <a:buNone/>
            </a:pPr>
            <a:r>
              <a:rPr lang="en-US" sz="1600" dirty="0">
                <a:cs typeface="Calibri" panose="020F0502020204030204"/>
              </a:rPr>
              <a:t>Page 9 - (</a:t>
            </a:r>
            <a:r>
              <a:rPr lang="en-US" sz="1600" dirty="0">
                <a:ea typeface="+mn-lt"/>
                <a:cs typeface="+mn-lt"/>
              </a:rPr>
              <a:t> Van </a:t>
            </a:r>
            <a:r>
              <a:rPr lang="en-US" sz="1600" dirty="0" err="1">
                <a:ea typeface="+mn-lt"/>
                <a:cs typeface="+mn-lt"/>
              </a:rPr>
              <a:t>Knippenburg</a:t>
            </a:r>
            <a:r>
              <a:rPr lang="en-US" sz="1600" dirty="0">
                <a:ea typeface="+mn-lt"/>
                <a:cs typeface="+mn-lt"/>
              </a:rPr>
              <a:t>, D. and </a:t>
            </a:r>
            <a:r>
              <a:rPr lang="en-US" sz="1600" dirty="0" err="1">
                <a:ea typeface="+mn-lt"/>
                <a:cs typeface="+mn-lt"/>
              </a:rPr>
              <a:t>Schnippers</a:t>
            </a:r>
            <a:r>
              <a:rPr lang="en-US" sz="1600" dirty="0">
                <a:ea typeface="+mn-lt"/>
                <a:cs typeface="+mn-lt"/>
              </a:rPr>
              <a:t>, M.C. (2007) ‘Work Group Diversity’. </a:t>
            </a:r>
            <a:r>
              <a:rPr lang="en-US" sz="1600" i="1" dirty="0">
                <a:ea typeface="+mn-lt"/>
                <a:cs typeface="+mn-lt"/>
              </a:rPr>
              <a:t>Annual Review of Psychology</a:t>
            </a:r>
            <a:r>
              <a:rPr lang="en-US" sz="1600" dirty="0">
                <a:ea typeface="+mn-lt"/>
                <a:cs typeface="+mn-lt"/>
              </a:rPr>
              <a:t>, 58, pp.515-541)</a:t>
            </a:r>
            <a:endParaRPr lang="en-US" sz="1600" dirty="0">
              <a:cs typeface="Calibri" panose="020F0502020204030204"/>
            </a:endParaRPr>
          </a:p>
          <a:p>
            <a:pPr marL="0" indent="0">
              <a:buNone/>
            </a:pPr>
            <a:r>
              <a:rPr lang="en-US" sz="1600" dirty="0">
                <a:cs typeface="Calibri" panose="020F0502020204030204"/>
              </a:rPr>
              <a:t>Page 9 - (Pentland</a:t>
            </a:r>
            <a:r>
              <a:rPr lang="en-US" sz="1600" dirty="0">
                <a:ea typeface="+mn-lt"/>
                <a:cs typeface="+mn-lt"/>
              </a:rPr>
              <a:t>, A. (2008), </a:t>
            </a:r>
            <a:r>
              <a:rPr lang="en-US" sz="1600" i="1" dirty="0">
                <a:ea typeface="+mn-lt"/>
                <a:cs typeface="+mn-lt"/>
              </a:rPr>
              <a:t>Honest Signals</a:t>
            </a:r>
            <a:r>
              <a:rPr lang="en-US" sz="1600" dirty="0">
                <a:ea typeface="+mn-lt"/>
                <a:cs typeface="+mn-lt"/>
              </a:rPr>
              <a:t>, Cambridge, MA: MIT Press.)</a:t>
            </a:r>
            <a:endParaRPr lang="en-US" sz="1600" dirty="0">
              <a:cs typeface="Calibri" panose="020F0502020204030204"/>
            </a:endParaRPr>
          </a:p>
          <a:p>
            <a:pPr marL="0" indent="0">
              <a:buNone/>
            </a:pPr>
            <a:r>
              <a:rPr lang="en-US" sz="1600" dirty="0">
                <a:cs typeface="Calibri" panose="020F0502020204030204"/>
              </a:rPr>
              <a:t>Page 10 - </a:t>
            </a:r>
            <a:r>
              <a:rPr lang="en-US" sz="1600" dirty="0">
                <a:ea typeface="+mn-lt"/>
                <a:cs typeface="+mn-lt"/>
              </a:rPr>
              <a:t>O’Sullivan, T. (2011) </a:t>
            </a:r>
            <a:r>
              <a:rPr lang="en-US" sz="1600" i="1" dirty="0">
                <a:ea typeface="+mn-lt"/>
                <a:cs typeface="+mn-lt"/>
              </a:rPr>
              <a:t>Decision making in social work</a:t>
            </a:r>
            <a:r>
              <a:rPr lang="en-US" sz="1600" dirty="0">
                <a:ea typeface="+mn-lt"/>
                <a:cs typeface="+mn-lt"/>
              </a:rPr>
              <a:t>. Second edition. London: Palgrave Macmillan. (Practical Social Work Series)</a:t>
            </a:r>
            <a:endParaRPr lang="en-US" sz="1600" dirty="0">
              <a:cs typeface="Calibri" panose="020F0502020204030204"/>
            </a:endParaRPr>
          </a:p>
          <a:p>
            <a:pPr marL="0" indent="0">
              <a:buNone/>
            </a:pPr>
            <a:r>
              <a:rPr lang="en-US" sz="1600" dirty="0">
                <a:cs typeface="Calibri" panose="020F0502020204030204"/>
              </a:rPr>
              <a:t>Page 11 - </a:t>
            </a:r>
            <a:r>
              <a:rPr lang="en-US" sz="1600" dirty="0">
                <a:ea typeface="+mn-lt"/>
                <a:cs typeface="+mn-lt"/>
                <a:hlinkClick r:id="rId3"/>
              </a:rPr>
              <a:t>https://www.mindtools.com/pages/article/newLDR_83.htm</a:t>
            </a:r>
            <a:r>
              <a:rPr lang="en-US" sz="1600" dirty="0">
                <a:ea typeface="+mn-lt"/>
                <a:cs typeface="+mn-lt"/>
              </a:rPr>
              <a:t> </a:t>
            </a: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a:p>
            <a:pPr marL="0" indent="0">
              <a:buNone/>
            </a:pPr>
            <a:endParaRPr lang="en-US" sz="1600" dirty="0">
              <a:cs typeface="Calibri" panose="020F0502020204030204"/>
            </a:endParaRPr>
          </a:p>
        </p:txBody>
      </p:sp>
    </p:spTree>
    <p:extLst>
      <p:ext uri="{BB962C8B-B14F-4D97-AF65-F5344CB8AC3E}">
        <p14:creationId xmlns:p14="http://schemas.microsoft.com/office/powerpoint/2010/main" val="399680579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13</Slides>
  <Notes>0</Notes>
  <HiddenSlides>0</HiddenSlide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PowerPoint Presentation</vt:lpstr>
      <vt:lpstr>Contents Page</vt:lpstr>
      <vt:lpstr>How management at Trinity Social Care Home can develop an effective team</vt:lpstr>
      <vt:lpstr>PowerPoint Presentation</vt:lpstr>
      <vt:lpstr>Wheelan's Theory</vt:lpstr>
      <vt:lpstr>The Impact Effective Team Working can have in a health and social care setting</vt:lpstr>
      <vt:lpstr>PowerPoint Presentation</vt:lpstr>
      <vt:lpstr>Lack Of Trust</vt:lpstr>
      <vt:lpstr>Poor Communication</vt:lpstr>
      <vt:lpstr>The Types of Roles needed to Create a cohesive team and effective team</vt:lpstr>
      <vt:lpstr>Effective Team Roles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1233</cp:revision>
  <dcterms:created xsi:type="dcterms:W3CDTF">2021-10-24T08:17:36Z</dcterms:created>
  <dcterms:modified xsi:type="dcterms:W3CDTF">2021-10-25T09:56:54Z</dcterms:modified>
</cp:coreProperties>
</file>