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6" autoAdjust="0"/>
    <p:restoredTop sz="94660"/>
  </p:normalViewPr>
  <p:slideViewPr>
    <p:cSldViewPr snapToGrid="0">
      <p:cViewPr varScale="1">
        <p:scale>
          <a:sx n="82" d="100"/>
          <a:sy n="82" d="100"/>
        </p:scale>
        <p:origin x="490"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02C90E2-9049-4FBA-B418-E7D6980D38EE}"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2543014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2C90E2-9049-4FBA-B418-E7D6980D38EE}"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1560888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2C90E2-9049-4FBA-B418-E7D6980D38EE}"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3518413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2C90E2-9049-4FBA-B418-E7D6980D38EE}"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863834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02C90E2-9049-4FBA-B418-E7D6980D38EE}"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1196676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02C90E2-9049-4FBA-B418-E7D6980D38EE}"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2275769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2C90E2-9049-4FBA-B418-E7D6980D38EE}"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3126406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2C90E2-9049-4FBA-B418-E7D6980D38EE}"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3230151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2C90E2-9049-4FBA-B418-E7D6980D38EE}"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51007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2C90E2-9049-4FBA-B418-E7D6980D38EE}"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2260454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2C90E2-9049-4FBA-B418-E7D6980D38EE}"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5944-F76A-4FA9-90A8-EAF0CDC68BE1}" type="slidenum">
              <a:rPr lang="en-GB" smtClean="0"/>
              <a:t>‹#›</a:t>
            </a:fld>
            <a:endParaRPr lang="en-GB"/>
          </a:p>
        </p:txBody>
      </p:sp>
    </p:spTree>
    <p:extLst>
      <p:ext uri="{BB962C8B-B14F-4D97-AF65-F5344CB8AC3E}">
        <p14:creationId xmlns:p14="http://schemas.microsoft.com/office/powerpoint/2010/main" val="1898714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2C90E2-9049-4FBA-B418-E7D6980D38EE}" type="datetimeFigureOut">
              <a:rPr lang="en-GB" smtClean="0"/>
              <a:t>27/07/2026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425944-F76A-4FA9-90A8-EAF0CDC68BE1}" type="slidenum">
              <a:rPr lang="en-GB" smtClean="0"/>
              <a:t>‹#›</a:t>
            </a:fld>
            <a:endParaRPr lang="en-GB"/>
          </a:p>
        </p:txBody>
      </p:sp>
    </p:spTree>
    <p:extLst>
      <p:ext uri="{BB962C8B-B14F-4D97-AF65-F5344CB8AC3E}">
        <p14:creationId xmlns:p14="http://schemas.microsoft.com/office/powerpoint/2010/main" val="2985017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80/03630242.2025.2486985" TargetMode="External" /><Relationship Id="rId13" Type="http://schemas.openxmlformats.org/officeDocument/2006/relationships/hyperlink" Target="https://www.england.nhs.uk/mat-transformation/maternal-and-neonatal-safety-collaborative/" TargetMode="External" /><Relationship Id="rId18" Type="http://schemas.openxmlformats.org/officeDocument/2006/relationships/hyperlink" Target="https://doi.org/10.1108/IJHCQA-09-2024-0090" TargetMode="External" /><Relationship Id="rId26" Type="http://schemas.openxmlformats.org/officeDocument/2006/relationships/image" Target="../media/image9.png" /><Relationship Id="rId3" Type="http://schemas.openxmlformats.org/officeDocument/2006/relationships/hyperlink" Target="https://www.researchgate.net/profile/Esi-Aidoo/publication/389909286_Community_Based_Healthcare_Interventions_and_Their_Role_in_Reducing_Maternal_and_Infant_Mortality_Among_Minorities/links/67d8645e7d56ad0a0f059dd3/Community-Based-Healthcare-Interventions-and-Their-Role-in-Reducing-Maternal-and-Infant-Mortality-Among-Minorities.pdf" TargetMode="External" /><Relationship Id="rId21" Type="http://schemas.openxmlformats.org/officeDocument/2006/relationships/image" Target="../media/image4.png" /><Relationship Id="rId7" Type="http://schemas.openxmlformats.org/officeDocument/2006/relationships/hyperlink" Target="https://doi.org/10.1016/j.midw.2022.103288" TargetMode="External" /><Relationship Id="rId12" Type="http://schemas.openxmlformats.org/officeDocument/2006/relationships/hyperlink" Target="https://doi.org/10.1186/s12884-024-06524-w" TargetMode="External" /><Relationship Id="rId17" Type="http://schemas.openxmlformats.org/officeDocument/2006/relationships/hyperlink" Target="https://www.who.int/news-room/questions-and-answers/item/health-promotion" TargetMode="External" /><Relationship Id="rId25" Type="http://schemas.openxmlformats.org/officeDocument/2006/relationships/image" Target="../media/image8.png" /><Relationship Id="rId2" Type="http://schemas.openxmlformats.org/officeDocument/2006/relationships/image" Target="../media/image1.jpeg" /><Relationship Id="rId16" Type="http://schemas.openxmlformats.org/officeDocument/2006/relationships/hyperlink" Target="https://doi.org/10.1016/j.puhip.2022.100250" TargetMode="External" /><Relationship Id="rId20" Type="http://schemas.openxmlformats.org/officeDocument/2006/relationships/image" Target="../media/image3.png" /><Relationship Id="rId1" Type="http://schemas.openxmlformats.org/officeDocument/2006/relationships/slideLayout" Target="../slideLayouts/slideLayout2.xml" /><Relationship Id="rId6" Type="http://schemas.openxmlformats.org/officeDocument/2006/relationships/hyperlink" Target="https://www.theguardian.com/politics/2026/jun/30/england-maternity-commissioner-shocking-failings-amos-review" TargetMode="External" /><Relationship Id="rId11" Type="http://schemas.openxmlformats.org/officeDocument/2006/relationships/hyperlink" Target="https://www.mamaacademy.org.uk/news/maternal-deaths-at-highest-level-in-two-decades/" TargetMode="External" /><Relationship Id="rId24" Type="http://schemas.openxmlformats.org/officeDocument/2006/relationships/image" Target="../media/image7.png" /><Relationship Id="rId5" Type="http://schemas.openxmlformats.org/officeDocument/2006/relationships/hyperlink" Target="https://doi.org/10.1186/s12889-023-17621-4" TargetMode="External" /><Relationship Id="rId15" Type="http://schemas.openxmlformats.org/officeDocument/2006/relationships/hyperlink" Target="https://commonslibrary.parliament.uk/research-briefings/cbp-9815/" TargetMode="External" /><Relationship Id="rId23" Type="http://schemas.openxmlformats.org/officeDocument/2006/relationships/image" Target="../media/image6.png" /><Relationship Id="rId10" Type="http://schemas.openxmlformats.org/officeDocument/2006/relationships/hyperlink" Target="https://www.theguardian.com/society/2026/jan/14/maternal-death-rate-in-uk-rose-by-20-over-14-years-despite-tory-pledge" TargetMode="External" /><Relationship Id="rId19" Type="http://schemas.openxmlformats.org/officeDocument/2006/relationships/image" Target="../media/image2.png" /><Relationship Id="rId4" Type="http://schemas.openxmlformats.org/officeDocument/2006/relationships/hyperlink" Target="https://www.bbc.com/news/articles/cvgz5v8gkneo" TargetMode="External" /><Relationship Id="rId9" Type="http://schemas.openxmlformats.org/officeDocument/2006/relationships/hyperlink" Target="https://doi.org/10.1186/s12875-022-01919-0" TargetMode="External" /><Relationship Id="rId14" Type="http://schemas.openxmlformats.org/officeDocument/2006/relationships/hyperlink" Target="https://www.england.nhs.uk/long-read/the-maternal-care-bundle/" TargetMode="External" /><Relationship Id="rId22"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6" y="-3368"/>
            <a:ext cx="12168413" cy="858982"/>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5" name="Rectangle 4"/>
          <p:cNvSpPr/>
          <p:nvPr/>
        </p:nvSpPr>
        <p:spPr>
          <a:xfrm>
            <a:off x="-11794" y="9956"/>
            <a:ext cx="6096000" cy="846386"/>
          </a:xfrm>
          <a:prstGeom prst="rect">
            <a:avLst/>
          </a:prstGeom>
        </p:spPr>
        <p:txBody>
          <a:bodyPr>
            <a:spAutoFit/>
          </a:bodyPr>
          <a:lstStyle/>
          <a:p>
            <a:pPr algn="just"/>
            <a:r>
              <a:rPr lang="en-IN" sz="700" b="1" dirty="0">
                <a:latin typeface="Times New Roman" panose="02020603050405020304" pitchFamily="18" charset="0"/>
                <a:cs typeface="Times New Roman" panose="02020603050405020304" pitchFamily="18" charset="0"/>
              </a:rPr>
              <a:t>Programme: MSc Public Health and Social Care in Practice</a:t>
            </a:r>
            <a:endParaRPr lang="en-IN" sz="700" dirty="0">
              <a:latin typeface="Times New Roman" panose="02020603050405020304" pitchFamily="18" charset="0"/>
              <a:cs typeface="Times New Roman" panose="02020603050405020304" pitchFamily="18" charset="0"/>
            </a:endParaRPr>
          </a:p>
          <a:p>
            <a:pPr algn="just"/>
            <a:r>
              <a:rPr lang="en-IN" sz="700" b="1" dirty="0">
                <a:latin typeface="Times New Roman" panose="02020603050405020304" pitchFamily="18" charset="0"/>
                <a:cs typeface="Times New Roman" panose="02020603050405020304" pitchFamily="18" charset="0"/>
              </a:rPr>
              <a:t>Module: Population Health and Digital Health Promotion</a:t>
            </a:r>
            <a:endParaRPr lang="en-IN" sz="700" dirty="0">
              <a:latin typeface="Times New Roman" panose="02020603050405020304" pitchFamily="18" charset="0"/>
              <a:cs typeface="Times New Roman" panose="02020603050405020304" pitchFamily="18" charset="0"/>
            </a:endParaRPr>
          </a:p>
          <a:p>
            <a:pPr algn="just"/>
            <a:r>
              <a:rPr lang="en-IN" sz="700" b="1" dirty="0">
                <a:latin typeface="Times New Roman" panose="02020603050405020304" pitchFamily="18" charset="0"/>
                <a:cs typeface="Times New Roman" panose="02020603050405020304" pitchFamily="18" charset="0"/>
              </a:rPr>
              <a:t>Module code: LCHS7009</a:t>
            </a:r>
            <a:endParaRPr lang="en-IN" sz="700" dirty="0">
              <a:latin typeface="Times New Roman" panose="02020603050405020304" pitchFamily="18" charset="0"/>
              <a:cs typeface="Times New Roman" panose="02020603050405020304" pitchFamily="18" charset="0"/>
            </a:endParaRPr>
          </a:p>
          <a:p>
            <a:pPr algn="just"/>
            <a:r>
              <a:rPr lang="en-IN" sz="700" b="1" dirty="0">
                <a:latin typeface="Times New Roman" panose="02020603050405020304" pitchFamily="18" charset="0"/>
                <a:cs typeface="Times New Roman" panose="02020603050405020304" pitchFamily="18" charset="0"/>
              </a:rPr>
              <a:t>Assignment Title: Poster for MotherCare Connect, a digital intervention</a:t>
            </a:r>
            <a:endParaRPr lang="en-IN" sz="700" dirty="0">
              <a:latin typeface="Times New Roman" panose="02020603050405020304" pitchFamily="18" charset="0"/>
              <a:cs typeface="Times New Roman" panose="02020603050405020304" pitchFamily="18" charset="0"/>
            </a:endParaRPr>
          </a:p>
          <a:p>
            <a:pPr algn="just"/>
            <a:r>
              <a:rPr lang="en-IN" sz="700" b="1" dirty="0">
                <a:latin typeface="Times New Roman" panose="02020603050405020304" pitchFamily="18" charset="0"/>
                <a:cs typeface="Times New Roman" panose="02020603050405020304" pitchFamily="18" charset="0"/>
              </a:rPr>
              <a:t>Student’s Name: </a:t>
            </a:r>
            <a:r>
              <a:rPr lang="en-IN" sz="700" b="1" dirty="0" err="1">
                <a:latin typeface="Times New Roman" panose="02020603050405020304" pitchFamily="18" charset="0"/>
                <a:cs typeface="Times New Roman" panose="02020603050405020304" pitchFamily="18" charset="0"/>
              </a:rPr>
              <a:t>Zakiyabanu</a:t>
            </a:r>
            <a:r>
              <a:rPr lang="en-IN" sz="700" b="1" dirty="0">
                <a:latin typeface="Times New Roman" panose="02020603050405020304" pitchFamily="18" charset="0"/>
                <a:cs typeface="Times New Roman" panose="02020603050405020304" pitchFamily="18" charset="0"/>
              </a:rPr>
              <a:t> </a:t>
            </a:r>
            <a:r>
              <a:rPr lang="en-IN" sz="700" b="1" dirty="0" err="1">
                <a:latin typeface="Times New Roman" panose="02020603050405020304" pitchFamily="18" charset="0"/>
                <a:cs typeface="Times New Roman" panose="02020603050405020304" pitchFamily="18" charset="0"/>
              </a:rPr>
              <a:t>Zakirhusen</a:t>
            </a:r>
            <a:r>
              <a:rPr lang="en-IN" sz="700" b="1" dirty="0">
                <a:latin typeface="Times New Roman" panose="02020603050405020304" pitchFamily="18" charset="0"/>
                <a:cs typeface="Times New Roman" panose="02020603050405020304" pitchFamily="18" charset="0"/>
              </a:rPr>
              <a:t> Malek</a:t>
            </a:r>
            <a:endParaRPr lang="en-IN" sz="700" dirty="0">
              <a:latin typeface="Times New Roman" panose="02020603050405020304" pitchFamily="18" charset="0"/>
              <a:cs typeface="Times New Roman" panose="02020603050405020304" pitchFamily="18" charset="0"/>
            </a:endParaRPr>
          </a:p>
          <a:p>
            <a:pPr algn="just"/>
            <a:r>
              <a:rPr lang="en-IN" sz="700" b="1" dirty="0">
                <a:latin typeface="Times New Roman" panose="02020603050405020304" pitchFamily="18" charset="0"/>
                <a:cs typeface="Times New Roman" panose="02020603050405020304" pitchFamily="18" charset="0"/>
              </a:rPr>
              <a:t>Student’s </a:t>
            </a:r>
            <a:r>
              <a:rPr lang="en-IN" sz="700" b="1">
                <a:latin typeface="Times New Roman" panose="02020603050405020304" pitchFamily="18" charset="0"/>
                <a:cs typeface="Times New Roman" panose="02020603050405020304" pitchFamily="18" charset="0"/>
              </a:rPr>
              <a:t>ID:2531983</a:t>
            </a:r>
            <a:endParaRPr lang="en-IN" sz="700" dirty="0">
              <a:latin typeface="Times New Roman" panose="02020603050405020304" pitchFamily="18" charset="0"/>
              <a:cs typeface="Times New Roman" panose="02020603050405020304" pitchFamily="18" charset="0"/>
            </a:endParaRPr>
          </a:p>
          <a:p>
            <a:pPr algn="just"/>
            <a:r>
              <a:rPr lang="en-IN" sz="700" b="1" dirty="0">
                <a:latin typeface="Times New Roman" panose="02020603050405020304" pitchFamily="18" charset="0"/>
                <a:cs typeface="Times New Roman" panose="02020603050405020304" pitchFamily="18" charset="0"/>
              </a:rPr>
              <a:t>Lecturers’ Name: Diola </a:t>
            </a:r>
            <a:r>
              <a:rPr lang="en-IN" sz="700" b="1" dirty="0" err="1">
                <a:latin typeface="Times New Roman" panose="02020603050405020304" pitchFamily="18" charset="0"/>
                <a:cs typeface="Times New Roman" panose="02020603050405020304" pitchFamily="18" charset="0"/>
              </a:rPr>
              <a:t>Bijlhout</a:t>
            </a:r>
            <a:endParaRPr lang="en-IN" sz="700" dirty="0">
              <a:latin typeface="Times New Roman" panose="02020603050405020304" pitchFamily="18" charset="0"/>
              <a:cs typeface="Times New Roman" panose="02020603050405020304" pitchFamily="18" charset="0"/>
            </a:endParaRPr>
          </a:p>
        </p:txBody>
      </p:sp>
      <p:sp>
        <p:nvSpPr>
          <p:cNvPr id="6" name="Rectangle 5"/>
          <p:cNvSpPr/>
          <p:nvPr/>
        </p:nvSpPr>
        <p:spPr>
          <a:xfrm>
            <a:off x="0" y="286500"/>
            <a:ext cx="12168413" cy="276999"/>
          </a:xfrm>
          <a:prstGeom prst="rect">
            <a:avLst/>
          </a:prstGeom>
        </p:spPr>
        <p:txBody>
          <a:bodyPr wrap="square">
            <a:spAutoFit/>
          </a:bodyPr>
          <a:lstStyle/>
          <a:p>
            <a:pPr algn="ctr"/>
            <a:r>
              <a:rPr lang="en-GB" sz="1200" b="1" dirty="0" err="1">
                <a:latin typeface="Times New Roman" panose="02020603050405020304" pitchFamily="18" charset="0"/>
                <a:cs typeface="Times New Roman" panose="02020603050405020304" pitchFamily="18" charset="0"/>
              </a:rPr>
              <a:t>MotherCare</a:t>
            </a:r>
            <a:r>
              <a:rPr lang="en-GB" sz="1200" b="1" dirty="0">
                <a:latin typeface="Times New Roman" panose="02020603050405020304" pitchFamily="18" charset="0"/>
                <a:cs typeface="Times New Roman" panose="02020603050405020304" pitchFamily="18" charset="0"/>
              </a:rPr>
              <a:t> Connect: A Digital Health Intervention for Improving Maternal Health</a:t>
            </a:r>
            <a:endParaRPr lang="en-IN" sz="1200" dirty="0">
              <a:latin typeface="Times New Roman" panose="02020603050405020304" pitchFamily="18" charset="0"/>
              <a:cs typeface="Times New Roman" panose="02020603050405020304" pitchFamily="18" charset="0"/>
            </a:endParaRPr>
          </a:p>
        </p:txBody>
      </p:sp>
      <p:pic>
        <p:nvPicPr>
          <p:cNvPr id="7"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2">
            <a:extLst>
              <a:ext uri="{28A0092B-C50C-407E-A947-70E740481C1C}">
                <a14:useLocalDpi xmlns:a14="http://schemas.microsoft.com/office/drawing/2010/main" val="0"/>
              </a:ext>
            </a:extLst>
          </a:blip>
          <a:srcRect t="31118" b="29589"/>
          <a:stretch/>
        </p:blipFill>
        <p:spPr bwMode="auto">
          <a:xfrm>
            <a:off x="9593364" y="35928"/>
            <a:ext cx="2531077" cy="78177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6061" y="853367"/>
            <a:ext cx="2597439" cy="2958626"/>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latin typeface="Times New Roman" panose="02020603050405020304" pitchFamily="18" charset="0"/>
                <a:cs typeface="Times New Roman" panose="02020603050405020304" pitchFamily="18" charset="0"/>
              </a:rPr>
              <a:t>Background</a:t>
            </a:r>
            <a:endParaRPr lang="en-IN" sz="700" b="1"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Maternal health care has been neglected for several years, resulting in life-threatening situations and increased mortality rates by 20% across the UK (Gregory, 2026) which has reached the highest level in this country in the last two decades (Mama Academy, 2026). In this context, the Maternity and Neonatal Safety Improvement Programme can be mentioned (NHS England, 2026) which aimed to minimise maternal and neonatal deaths by providing best quality treatment and care. Whereas the National Maternity Safety Ambition 2015 was also set to reduce stillbirths, neonatal and maternal deaths and birth-related brain injuries by 2030 (UK Parliament, 2025). Despite the introduction of these governmental interventions, maternal mortality is still high in the country. </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In maternity care, Pin hard stethoscope is used to monitor intrapartum foetal characteristics and sounds (Hernandez </a:t>
            </a:r>
            <a:r>
              <a:rPr lang="en-GB" sz="700" dirty="0" err="1">
                <a:solidFill>
                  <a:schemeClr val="tx1"/>
                </a:solidFill>
                <a:latin typeface="Times New Roman" panose="02020603050405020304" pitchFamily="18" charset="0"/>
                <a:cs typeface="Times New Roman" panose="02020603050405020304" pitchFamily="18" charset="0"/>
              </a:rPr>
              <a:t>Engelhart</a:t>
            </a:r>
            <a:r>
              <a:rPr lang="en-GB" sz="700" dirty="0">
                <a:solidFill>
                  <a:schemeClr val="tx1"/>
                </a:solidFill>
                <a:latin typeface="Times New Roman" panose="02020603050405020304" pitchFamily="18" charset="0"/>
                <a:cs typeface="Times New Roman" panose="02020603050405020304" pitchFamily="18" charset="0"/>
              </a:rPr>
              <a:t> et al. 2022), although its monitoring process does not work in people with obesity. Similarly, existing technology Badger Notes is difficult to use for the non-English speakers due to the lack of a translation features. Hence, to address the limitation of pin hard stethoscope and Badger Notes, MotherCare Connect has been proposed to digitally intervene to improve the quality of maternity care and safety. Consequently, it will be effective in addressing issues and increasing life expectancy even in minorities (</a:t>
            </a:r>
            <a:r>
              <a:rPr lang="en-GB" sz="700" dirty="0" err="1">
                <a:solidFill>
                  <a:schemeClr val="tx1"/>
                </a:solidFill>
                <a:latin typeface="Times New Roman" panose="02020603050405020304" pitchFamily="18" charset="0"/>
                <a:cs typeface="Times New Roman" panose="02020603050405020304" pitchFamily="18" charset="0"/>
              </a:rPr>
              <a:t>Aidoo</a:t>
            </a:r>
            <a:r>
              <a:rPr lang="en-GB" sz="700" dirty="0">
                <a:solidFill>
                  <a:schemeClr val="tx1"/>
                </a:solidFill>
                <a:latin typeface="Times New Roman" panose="02020603050405020304" pitchFamily="18" charset="0"/>
                <a:cs typeface="Times New Roman" panose="02020603050405020304" pitchFamily="18" charset="0"/>
              </a:rPr>
              <a:t>, 2024). Precisely, it is a mobile application which ensures process efficiencies by streamlining doctors’ appointments and optimising workflows at the hospitals to enhance maternal healthcare outcomes. </a:t>
            </a:r>
            <a:endParaRPr lang="en-IN" sz="700"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0" y="4886698"/>
            <a:ext cx="12177945" cy="195634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600" b="1" dirty="0">
                <a:solidFill>
                  <a:schemeClr val="tx1"/>
                </a:solidFill>
                <a:latin typeface="Times New Roman" panose="02020603050405020304" pitchFamily="18" charset="0"/>
                <a:cs typeface="Times New Roman" panose="02020603050405020304" pitchFamily="18" charset="0"/>
              </a:rPr>
              <a:t>References </a:t>
            </a:r>
          </a:p>
          <a:p>
            <a:pPr marL="285750" lvl="0" indent="-285750" algn="just">
              <a:buFont typeface="Arial" panose="020B0604020202020204" pitchFamily="34" charset="0"/>
              <a:buChar char="•"/>
            </a:pPr>
            <a:r>
              <a:rPr lang="en-IN" sz="600" dirty="0" err="1">
                <a:solidFill>
                  <a:schemeClr val="tx1"/>
                </a:solidFill>
                <a:latin typeface="Times New Roman" panose="02020603050405020304" pitchFamily="18" charset="0"/>
                <a:cs typeface="Times New Roman" panose="02020603050405020304" pitchFamily="18" charset="0"/>
              </a:rPr>
              <a:t>Aidoo</a:t>
            </a:r>
            <a:r>
              <a:rPr lang="en-IN" sz="600" dirty="0">
                <a:solidFill>
                  <a:schemeClr val="tx1"/>
                </a:solidFill>
                <a:latin typeface="Times New Roman" panose="02020603050405020304" pitchFamily="18" charset="0"/>
                <a:cs typeface="Times New Roman" panose="02020603050405020304" pitchFamily="18" charset="0"/>
              </a:rPr>
              <a:t>, E.M. (2024) ‘Community based healthcare interventions and their role in reducing maternal and infant mortality among minorities’, </a:t>
            </a:r>
            <a:r>
              <a:rPr lang="en-IN" sz="600" i="1" dirty="0">
                <a:solidFill>
                  <a:schemeClr val="tx1"/>
                </a:solidFill>
                <a:latin typeface="Times New Roman" panose="02020603050405020304" pitchFamily="18" charset="0"/>
                <a:cs typeface="Times New Roman" panose="02020603050405020304" pitchFamily="18" charset="0"/>
              </a:rPr>
              <a:t>International Journal of Research Publication and Reviews</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5</a:t>
            </a:r>
            <a:r>
              <a:rPr lang="en-IN" sz="600" dirty="0">
                <a:solidFill>
                  <a:schemeClr val="tx1"/>
                </a:solidFill>
                <a:latin typeface="Times New Roman" panose="02020603050405020304" pitchFamily="18" charset="0"/>
                <a:cs typeface="Times New Roman" panose="02020603050405020304" pitchFamily="18" charset="0"/>
              </a:rPr>
              <a:t>(8), pp.4620-36.  Available at:</a:t>
            </a:r>
            <a:r>
              <a:rPr lang="en-IN" sz="600" u="sng" dirty="0">
                <a:solidFill>
                  <a:schemeClr val="tx1"/>
                </a:solidFill>
                <a:latin typeface="Times New Roman" panose="02020603050405020304" pitchFamily="18" charset="0"/>
                <a:cs typeface="Times New Roman" panose="02020603050405020304" pitchFamily="18" charset="0"/>
                <a:hlinkClick r:id="rId3"/>
              </a:rPr>
              <a:t> https://</a:t>
            </a:r>
            <a:r>
              <a:rPr lang="en-IN" sz="600" u="sng" dirty="0" err="1">
                <a:solidFill>
                  <a:schemeClr val="tx1"/>
                </a:solidFill>
                <a:latin typeface="Times New Roman" panose="02020603050405020304" pitchFamily="18" charset="0"/>
                <a:cs typeface="Times New Roman" panose="02020603050405020304" pitchFamily="18" charset="0"/>
                <a:hlinkClick r:id="rId3"/>
              </a:rPr>
              <a:t>www.researchgate.net</a:t>
            </a:r>
            <a:r>
              <a:rPr lang="en-IN" sz="600" u="sng" dirty="0">
                <a:solidFill>
                  <a:schemeClr val="tx1"/>
                </a:solidFill>
                <a:latin typeface="Times New Roman" panose="02020603050405020304" pitchFamily="18" charset="0"/>
                <a:cs typeface="Times New Roman" panose="02020603050405020304" pitchFamily="18" charset="0"/>
                <a:hlinkClick r:id="rId3"/>
              </a:rPr>
              <a:t>/profile/</a:t>
            </a:r>
            <a:r>
              <a:rPr lang="en-IN" sz="600" u="sng" dirty="0" err="1">
                <a:solidFill>
                  <a:schemeClr val="tx1"/>
                </a:solidFill>
                <a:latin typeface="Times New Roman" panose="02020603050405020304" pitchFamily="18" charset="0"/>
                <a:cs typeface="Times New Roman" panose="02020603050405020304" pitchFamily="18" charset="0"/>
                <a:hlinkClick r:id="rId3"/>
              </a:rPr>
              <a:t>Esi-Aidoo</a:t>
            </a:r>
            <a:r>
              <a:rPr lang="en-IN" sz="600" u="sng" dirty="0">
                <a:solidFill>
                  <a:schemeClr val="tx1"/>
                </a:solidFill>
                <a:latin typeface="Times New Roman" panose="02020603050405020304" pitchFamily="18" charset="0"/>
                <a:cs typeface="Times New Roman" panose="02020603050405020304" pitchFamily="18" charset="0"/>
                <a:hlinkClick r:id="rId3"/>
              </a:rPr>
              <a:t>/publication/389909286_Community_Based_Healthcare_Interventions_and_Their_Role_in_Reducing_Maternal_and_Infant_Mortality_Among_Minorities/links/67d8645e7d56ad0a0f059dd3/Community-Based-Healthcare-Interventions-and-Their-Role-in-Reducing-Maternal-and-Infant-Mortality-Among-Minorities.pdf</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BBC (2026) </a:t>
            </a:r>
            <a:r>
              <a:rPr lang="en-IN" sz="600" i="1" dirty="0">
                <a:solidFill>
                  <a:schemeClr val="tx1"/>
                </a:solidFill>
                <a:latin typeface="Times New Roman" panose="02020603050405020304" pitchFamily="18" charset="0"/>
                <a:cs typeface="Times New Roman" panose="02020603050405020304" pitchFamily="18" charset="0"/>
              </a:rPr>
              <a:t>Photo series documents life on busy London maternity ward. </a:t>
            </a:r>
            <a:r>
              <a:rPr lang="en-IN" sz="600" dirty="0">
                <a:solidFill>
                  <a:schemeClr val="tx1"/>
                </a:solidFill>
                <a:latin typeface="Times New Roman" panose="02020603050405020304" pitchFamily="18" charset="0"/>
                <a:cs typeface="Times New Roman" panose="02020603050405020304" pitchFamily="18" charset="0"/>
              </a:rPr>
              <a:t>Available at:</a:t>
            </a:r>
            <a:r>
              <a:rPr lang="en-IN" sz="600" u="sng" dirty="0">
                <a:solidFill>
                  <a:schemeClr val="tx1"/>
                </a:solidFill>
                <a:latin typeface="Times New Roman" panose="02020603050405020304" pitchFamily="18" charset="0"/>
                <a:cs typeface="Times New Roman" panose="02020603050405020304" pitchFamily="18" charset="0"/>
                <a:hlinkClick r:id="rId4"/>
              </a:rPr>
              <a:t> https://</a:t>
            </a:r>
            <a:r>
              <a:rPr lang="en-IN" sz="600" u="sng" dirty="0" err="1">
                <a:solidFill>
                  <a:schemeClr val="tx1"/>
                </a:solidFill>
                <a:latin typeface="Times New Roman" panose="02020603050405020304" pitchFamily="18" charset="0"/>
                <a:cs typeface="Times New Roman" panose="02020603050405020304" pitchFamily="18" charset="0"/>
                <a:hlinkClick r:id="rId4"/>
              </a:rPr>
              <a:t>www.bbc.com</a:t>
            </a:r>
            <a:r>
              <a:rPr lang="en-IN" sz="600" u="sng" dirty="0">
                <a:solidFill>
                  <a:schemeClr val="tx1"/>
                </a:solidFill>
                <a:latin typeface="Times New Roman" panose="02020603050405020304" pitchFamily="18" charset="0"/>
                <a:cs typeface="Times New Roman" panose="02020603050405020304" pitchFamily="18" charset="0"/>
                <a:hlinkClick r:id="rId4"/>
              </a:rPr>
              <a:t>/news/articles/cvgz5v8gkneo</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Brown, C.E., Richardson, K., Halil-Pizzirani, B., Atkins, L., </a:t>
            </a:r>
            <a:r>
              <a:rPr lang="en-IN" sz="600" dirty="0" err="1">
                <a:solidFill>
                  <a:schemeClr val="tx1"/>
                </a:solidFill>
                <a:latin typeface="Times New Roman" panose="02020603050405020304" pitchFamily="18" charset="0"/>
                <a:cs typeface="Times New Roman" panose="02020603050405020304" pitchFamily="18" charset="0"/>
              </a:rPr>
              <a:t>Yücel</a:t>
            </a:r>
            <a:r>
              <a:rPr lang="en-IN" sz="600" dirty="0">
                <a:solidFill>
                  <a:schemeClr val="tx1"/>
                </a:solidFill>
                <a:latin typeface="Times New Roman" panose="02020603050405020304" pitchFamily="18" charset="0"/>
                <a:cs typeface="Times New Roman" panose="02020603050405020304" pitchFamily="18" charset="0"/>
              </a:rPr>
              <a:t>, M. and </a:t>
            </a:r>
            <a:r>
              <a:rPr lang="en-IN" sz="600" dirty="0" err="1">
                <a:solidFill>
                  <a:schemeClr val="tx1"/>
                </a:solidFill>
                <a:latin typeface="Times New Roman" panose="02020603050405020304" pitchFamily="18" charset="0"/>
                <a:cs typeface="Times New Roman" panose="02020603050405020304" pitchFamily="18" charset="0"/>
              </a:rPr>
              <a:t>Segrave</a:t>
            </a:r>
            <a:r>
              <a:rPr lang="en-IN" sz="600" dirty="0">
                <a:solidFill>
                  <a:schemeClr val="tx1"/>
                </a:solidFill>
                <a:latin typeface="Times New Roman" panose="02020603050405020304" pitchFamily="18" charset="0"/>
                <a:cs typeface="Times New Roman" panose="02020603050405020304" pitchFamily="18" charset="0"/>
              </a:rPr>
              <a:t>, R.A. (2024) ‘Key influences on university students’ physical activity: a systematic review using the Theoretical Domains Framework and the COM-B model of human behaviour’, </a:t>
            </a:r>
            <a:r>
              <a:rPr lang="en-IN" sz="600" i="1" dirty="0">
                <a:solidFill>
                  <a:schemeClr val="tx1"/>
                </a:solidFill>
                <a:latin typeface="Times New Roman" panose="02020603050405020304" pitchFamily="18" charset="0"/>
                <a:cs typeface="Times New Roman" panose="02020603050405020304" pitchFamily="18" charset="0"/>
              </a:rPr>
              <a:t>BMC Public Health</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24</a:t>
            </a:r>
            <a:r>
              <a:rPr lang="en-IN" sz="600" dirty="0">
                <a:solidFill>
                  <a:schemeClr val="tx1"/>
                </a:solidFill>
                <a:latin typeface="Times New Roman" panose="02020603050405020304" pitchFamily="18" charset="0"/>
                <a:cs typeface="Times New Roman" panose="02020603050405020304" pitchFamily="18" charset="0"/>
              </a:rPr>
              <a:t>(1), p.418. Available at:</a:t>
            </a:r>
            <a:r>
              <a:rPr lang="en-IN" sz="600" u="sng" dirty="0">
                <a:solidFill>
                  <a:schemeClr val="tx1"/>
                </a:solidFill>
                <a:latin typeface="Times New Roman" panose="02020603050405020304" pitchFamily="18" charset="0"/>
                <a:cs typeface="Times New Roman" panose="02020603050405020304" pitchFamily="18" charset="0"/>
                <a:hlinkClick r:id="rId5"/>
              </a:rPr>
              <a:t> https://</a:t>
            </a:r>
            <a:r>
              <a:rPr lang="en-IN" sz="600" u="sng" dirty="0" err="1">
                <a:solidFill>
                  <a:schemeClr val="tx1"/>
                </a:solidFill>
                <a:latin typeface="Times New Roman" panose="02020603050405020304" pitchFamily="18" charset="0"/>
                <a:cs typeface="Times New Roman" panose="02020603050405020304" pitchFamily="18" charset="0"/>
                <a:hlinkClick r:id="rId5"/>
              </a:rPr>
              <a:t>doi.org</a:t>
            </a:r>
            <a:r>
              <a:rPr lang="en-IN" sz="600" u="sng" dirty="0">
                <a:solidFill>
                  <a:schemeClr val="tx1"/>
                </a:solidFill>
                <a:latin typeface="Times New Roman" panose="02020603050405020304" pitchFamily="18" charset="0"/>
                <a:cs typeface="Times New Roman" panose="02020603050405020304" pitchFamily="18" charset="0"/>
                <a:hlinkClick r:id="rId5"/>
              </a:rPr>
              <a:t>/10.1186/s12889-023-17621-4</a:t>
            </a:r>
            <a:endParaRPr lang="en-IN" sz="600"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Campbell, D. and Thomas, T. (2026) </a:t>
            </a:r>
            <a:r>
              <a:rPr lang="en-IN" sz="600" i="1" dirty="0">
                <a:solidFill>
                  <a:schemeClr val="tx1"/>
                </a:solidFill>
                <a:latin typeface="Times New Roman" panose="02020603050405020304" pitchFamily="18" charset="0"/>
                <a:cs typeface="Times New Roman" panose="02020603050405020304" pitchFamily="18" charset="0"/>
              </a:rPr>
              <a:t>Damning report on England maternity care ‘watershed moment’, health secretary says. </a:t>
            </a:r>
            <a:r>
              <a:rPr lang="en-IN" sz="600" dirty="0">
                <a:solidFill>
                  <a:schemeClr val="tx1"/>
                </a:solidFill>
                <a:latin typeface="Times New Roman" panose="02020603050405020304" pitchFamily="18" charset="0"/>
                <a:cs typeface="Times New Roman" panose="02020603050405020304" pitchFamily="18" charset="0"/>
              </a:rPr>
              <a:t>Available at: </a:t>
            </a:r>
            <a:r>
              <a:rPr lang="en-IN" sz="600" u="sng" dirty="0">
                <a:solidFill>
                  <a:schemeClr val="tx1"/>
                </a:solidFill>
                <a:latin typeface="Times New Roman" panose="02020603050405020304" pitchFamily="18" charset="0"/>
                <a:cs typeface="Times New Roman" panose="02020603050405020304" pitchFamily="18" charset="0"/>
                <a:hlinkClick r:id="rId6"/>
              </a:rPr>
              <a:t>https://</a:t>
            </a:r>
            <a:r>
              <a:rPr lang="en-IN" sz="600" u="sng" dirty="0" err="1">
                <a:solidFill>
                  <a:schemeClr val="tx1"/>
                </a:solidFill>
                <a:latin typeface="Times New Roman" panose="02020603050405020304" pitchFamily="18" charset="0"/>
                <a:cs typeface="Times New Roman" panose="02020603050405020304" pitchFamily="18" charset="0"/>
                <a:hlinkClick r:id="rId6"/>
              </a:rPr>
              <a:t>www.theguardian.com</a:t>
            </a:r>
            <a:r>
              <a:rPr lang="en-IN" sz="600" u="sng" dirty="0">
                <a:solidFill>
                  <a:schemeClr val="tx1"/>
                </a:solidFill>
                <a:latin typeface="Times New Roman" panose="02020603050405020304" pitchFamily="18" charset="0"/>
                <a:cs typeface="Times New Roman" panose="02020603050405020304" pitchFamily="18" charset="0"/>
                <a:hlinkClick r:id="rId6"/>
              </a:rPr>
              <a:t>/politics/2026/</a:t>
            </a:r>
            <a:r>
              <a:rPr lang="en-IN" sz="600" u="sng" dirty="0" err="1">
                <a:solidFill>
                  <a:schemeClr val="tx1"/>
                </a:solidFill>
                <a:latin typeface="Times New Roman" panose="02020603050405020304" pitchFamily="18" charset="0"/>
                <a:cs typeface="Times New Roman" panose="02020603050405020304" pitchFamily="18" charset="0"/>
                <a:hlinkClick r:id="rId6"/>
              </a:rPr>
              <a:t>jun</a:t>
            </a:r>
            <a:r>
              <a:rPr lang="en-IN" sz="600" u="sng" dirty="0">
                <a:solidFill>
                  <a:schemeClr val="tx1"/>
                </a:solidFill>
                <a:latin typeface="Times New Roman" panose="02020603050405020304" pitchFamily="18" charset="0"/>
                <a:cs typeface="Times New Roman" panose="02020603050405020304" pitchFamily="18" charset="0"/>
                <a:hlinkClick r:id="rId6"/>
              </a:rPr>
              <a:t>/30/</a:t>
            </a:r>
            <a:r>
              <a:rPr lang="en-IN" sz="600" u="sng" dirty="0" err="1">
                <a:solidFill>
                  <a:schemeClr val="tx1"/>
                </a:solidFill>
                <a:latin typeface="Times New Roman" panose="02020603050405020304" pitchFamily="18" charset="0"/>
                <a:cs typeface="Times New Roman" panose="02020603050405020304" pitchFamily="18" charset="0"/>
                <a:hlinkClick r:id="rId6"/>
              </a:rPr>
              <a:t>england</a:t>
            </a:r>
            <a:r>
              <a:rPr lang="en-IN" sz="600" u="sng" dirty="0">
                <a:solidFill>
                  <a:schemeClr val="tx1"/>
                </a:solidFill>
                <a:latin typeface="Times New Roman" panose="02020603050405020304" pitchFamily="18" charset="0"/>
                <a:cs typeface="Times New Roman" panose="02020603050405020304" pitchFamily="18" charset="0"/>
                <a:hlinkClick r:id="rId6"/>
              </a:rPr>
              <a:t>-maternity-commissioner-shocking-failings-</a:t>
            </a:r>
            <a:r>
              <a:rPr lang="en-IN" sz="600" u="sng" dirty="0" err="1">
                <a:solidFill>
                  <a:schemeClr val="tx1"/>
                </a:solidFill>
                <a:latin typeface="Times New Roman" panose="02020603050405020304" pitchFamily="18" charset="0"/>
                <a:cs typeface="Times New Roman" panose="02020603050405020304" pitchFamily="18" charset="0"/>
                <a:hlinkClick r:id="rId6"/>
              </a:rPr>
              <a:t>amos</a:t>
            </a:r>
            <a:r>
              <a:rPr lang="en-IN" sz="600" u="sng" dirty="0">
                <a:solidFill>
                  <a:schemeClr val="tx1"/>
                </a:solidFill>
                <a:latin typeface="Times New Roman" panose="02020603050405020304" pitchFamily="18" charset="0"/>
                <a:cs typeface="Times New Roman" panose="02020603050405020304" pitchFamily="18" charset="0"/>
                <a:hlinkClick r:id="rId6"/>
              </a:rPr>
              <a:t>-review</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err="1">
                <a:solidFill>
                  <a:schemeClr val="tx1"/>
                </a:solidFill>
                <a:latin typeface="Times New Roman" panose="02020603050405020304" pitchFamily="18" charset="0"/>
                <a:cs typeface="Times New Roman" panose="02020603050405020304" pitchFamily="18" charset="0"/>
              </a:rPr>
              <a:t>Engelhart</a:t>
            </a:r>
            <a:r>
              <a:rPr lang="en-IN" sz="600" dirty="0">
                <a:solidFill>
                  <a:schemeClr val="tx1"/>
                </a:solidFill>
                <a:latin typeface="Times New Roman" panose="02020603050405020304" pitchFamily="18" charset="0"/>
                <a:cs typeface="Times New Roman" panose="02020603050405020304" pitchFamily="18" charset="0"/>
              </a:rPr>
              <a:t>, C.H., Nilsen, A.B.V., Pay, A.S.D., Maude, R., Kaasen, A. and Blix, E. (2022) ‘Practice, skills and experience with the </a:t>
            </a:r>
            <a:r>
              <a:rPr lang="en-IN" sz="600" dirty="0" err="1">
                <a:solidFill>
                  <a:schemeClr val="tx1"/>
                </a:solidFill>
                <a:latin typeface="Times New Roman" panose="02020603050405020304" pitchFamily="18" charset="0"/>
                <a:cs typeface="Times New Roman" panose="02020603050405020304" pitchFamily="18" charset="0"/>
              </a:rPr>
              <a:t>Pinard</a:t>
            </a:r>
            <a:r>
              <a:rPr lang="en-IN" sz="600" dirty="0">
                <a:solidFill>
                  <a:schemeClr val="tx1"/>
                </a:solidFill>
                <a:latin typeface="Times New Roman" panose="02020603050405020304" pitchFamily="18" charset="0"/>
                <a:cs typeface="Times New Roman" panose="02020603050405020304" pitchFamily="18" charset="0"/>
              </a:rPr>
              <a:t> stethoscope for intrapartum Foetal monitoring: Focus group interviews with Norwegian midwives’, </a:t>
            </a:r>
            <a:r>
              <a:rPr lang="en-IN" sz="600" i="1" dirty="0">
                <a:solidFill>
                  <a:schemeClr val="tx1"/>
                </a:solidFill>
                <a:latin typeface="Times New Roman" panose="02020603050405020304" pitchFamily="18" charset="0"/>
                <a:cs typeface="Times New Roman" panose="02020603050405020304" pitchFamily="18" charset="0"/>
              </a:rPr>
              <a:t>Midwifery</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108</a:t>
            </a:r>
            <a:r>
              <a:rPr lang="en-IN" sz="600" dirty="0">
                <a:solidFill>
                  <a:schemeClr val="tx1"/>
                </a:solidFill>
                <a:latin typeface="Times New Roman" panose="02020603050405020304" pitchFamily="18" charset="0"/>
                <a:cs typeface="Times New Roman" panose="02020603050405020304" pitchFamily="18" charset="0"/>
              </a:rPr>
              <a:t>, p.103288. Available at:</a:t>
            </a:r>
            <a:r>
              <a:rPr lang="en-IN" sz="600" u="sng" dirty="0">
                <a:solidFill>
                  <a:schemeClr val="tx1"/>
                </a:solidFill>
                <a:latin typeface="Times New Roman" panose="02020603050405020304" pitchFamily="18" charset="0"/>
                <a:cs typeface="Times New Roman" panose="02020603050405020304" pitchFamily="18" charset="0"/>
                <a:hlinkClick r:id="rId7"/>
              </a:rPr>
              <a:t> https://</a:t>
            </a:r>
            <a:r>
              <a:rPr lang="en-IN" sz="600" u="sng" dirty="0" err="1">
                <a:solidFill>
                  <a:schemeClr val="tx1"/>
                </a:solidFill>
                <a:latin typeface="Times New Roman" panose="02020603050405020304" pitchFamily="18" charset="0"/>
                <a:cs typeface="Times New Roman" panose="02020603050405020304" pitchFamily="18" charset="0"/>
                <a:hlinkClick r:id="rId7"/>
              </a:rPr>
              <a:t>doi.org</a:t>
            </a:r>
            <a:r>
              <a:rPr lang="en-IN" sz="600" u="sng" dirty="0">
                <a:solidFill>
                  <a:schemeClr val="tx1"/>
                </a:solidFill>
                <a:latin typeface="Times New Roman" panose="02020603050405020304" pitchFamily="18" charset="0"/>
                <a:cs typeface="Times New Roman" panose="02020603050405020304" pitchFamily="18" charset="0"/>
                <a:hlinkClick r:id="rId7"/>
              </a:rPr>
              <a:t>/10.1016/j.midw.2022.103288</a:t>
            </a:r>
            <a:endParaRPr lang="en-IN" sz="600"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Ghosh, A. (2025) ‘Delaying factors influencing the maternal health care disparities in developing countries: a scoping review’, </a:t>
            </a:r>
            <a:r>
              <a:rPr lang="en-IN" sz="600" i="1" dirty="0">
                <a:solidFill>
                  <a:schemeClr val="tx1"/>
                </a:solidFill>
                <a:latin typeface="Times New Roman" panose="02020603050405020304" pitchFamily="18" charset="0"/>
                <a:cs typeface="Times New Roman" panose="02020603050405020304" pitchFamily="18" charset="0"/>
              </a:rPr>
              <a:t>Women &amp; Health</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65</a:t>
            </a:r>
            <a:r>
              <a:rPr lang="en-IN" sz="600" dirty="0">
                <a:solidFill>
                  <a:schemeClr val="tx1"/>
                </a:solidFill>
                <a:latin typeface="Times New Roman" panose="02020603050405020304" pitchFamily="18" charset="0"/>
                <a:cs typeface="Times New Roman" panose="02020603050405020304" pitchFamily="18" charset="0"/>
              </a:rPr>
              <a:t>(4), pp.340-375.  Available at:</a:t>
            </a:r>
            <a:r>
              <a:rPr lang="en-IN" sz="600" u="sng" dirty="0">
                <a:solidFill>
                  <a:schemeClr val="tx1"/>
                </a:solidFill>
                <a:latin typeface="Times New Roman" panose="02020603050405020304" pitchFamily="18" charset="0"/>
                <a:cs typeface="Times New Roman" panose="02020603050405020304" pitchFamily="18" charset="0"/>
                <a:hlinkClick r:id="rId8"/>
              </a:rPr>
              <a:t> https://</a:t>
            </a:r>
            <a:r>
              <a:rPr lang="en-IN" sz="600" u="sng" dirty="0" err="1">
                <a:solidFill>
                  <a:schemeClr val="tx1"/>
                </a:solidFill>
                <a:latin typeface="Times New Roman" panose="02020603050405020304" pitchFamily="18" charset="0"/>
                <a:cs typeface="Times New Roman" panose="02020603050405020304" pitchFamily="18" charset="0"/>
                <a:hlinkClick r:id="rId8"/>
              </a:rPr>
              <a:t>doi.org</a:t>
            </a:r>
            <a:r>
              <a:rPr lang="en-IN" sz="600" u="sng" dirty="0">
                <a:solidFill>
                  <a:schemeClr val="tx1"/>
                </a:solidFill>
                <a:latin typeface="Times New Roman" panose="02020603050405020304" pitchFamily="18" charset="0"/>
                <a:cs typeface="Times New Roman" panose="02020603050405020304" pitchFamily="18" charset="0"/>
                <a:hlinkClick r:id="rId8"/>
              </a:rPr>
              <a:t>/10.1080/03630242.2025.2486985</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err="1">
                <a:solidFill>
                  <a:schemeClr val="tx1"/>
                </a:solidFill>
                <a:latin typeface="Times New Roman" panose="02020603050405020304" pitchFamily="18" charset="0"/>
                <a:cs typeface="Times New Roman" panose="02020603050405020304" pitchFamily="18" charset="0"/>
              </a:rPr>
              <a:t>Gizaw</a:t>
            </a:r>
            <a:r>
              <a:rPr lang="en-IN" sz="600" dirty="0">
                <a:solidFill>
                  <a:schemeClr val="tx1"/>
                </a:solidFill>
                <a:latin typeface="Times New Roman" panose="02020603050405020304" pitchFamily="18" charset="0"/>
                <a:cs typeface="Times New Roman" panose="02020603050405020304" pitchFamily="18" charset="0"/>
              </a:rPr>
              <a:t>, Z., </a:t>
            </a:r>
            <a:r>
              <a:rPr lang="en-IN" sz="600" dirty="0" err="1">
                <a:solidFill>
                  <a:schemeClr val="tx1"/>
                </a:solidFill>
                <a:latin typeface="Times New Roman" panose="02020603050405020304" pitchFamily="18" charset="0"/>
                <a:cs typeface="Times New Roman" panose="02020603050405020304" pitchFamily="18" charset="0"/>
              </a:rPr>
              <a:t>Astale</a:t>
            </a:r>
            <a:r>
              <a:rPr lang="en-IN" sz="600" dirty="0">
                <a:solidFill>
                  <a:schemeClr val="tx1"/>
                </a:solidFill>
                <a:latin typeface="Times New Roman" panose="02020603050405020304" pitchFamily="18" charset="0"/>
                <a:cs typeface="Times New Roman" panose="02020603050405020304" pitchFamily="18" charset="0"/>
              </a:rPr>
              <a:t>, T. and Kassie, G.M. (2022) ‘What improves access to primary healthcare services in rural communities? A systematic review’, </a:t>
            </a:r>
            <a:r>
              <a:rPr lang="en-IN" sz="600" i="1" dirty="0">
                <a:solidFill>
                  <a:schemeClr val="tx1"/>
                </a:solidFill>
                <a:latin typeface="Times New Roman" panose="02020603050405020304" pitchFamily="18" charset="0"/>
                <a:cs typeface="Times New Roman" panose="02020603050405020304" pitchFamily="18" charset="0"/>
              </a:rPr>
              <a:t>BMC Primary Care</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23</a:t>
            </a:r>
            <a:r>
              <a:rPr lang="en-IN" sz="600" dirty="0">
                <a:solidFill>
                  <a:schemeClr val="tx1"/>
                </a:solidFill>
                <a:latin typeface="Times New Roman" panose="02020603050405020304" pitchFamily="18" charset="0"/>
                <a:cs typeface="Times New Roman" panose="02020603050405020304" pitchFamily="18" charset="0"/>
              </a:rPr>
              <a:t>(1), p.313.  Available at:</a:t>
            </a:r>
            <a:r>
              <a:rPr lang="en-IN" sz="600" u="sng" dirty="0">
                <a:solidFill>
                  <a:schemeClr val="tx1"/>
                </a:solidFill>
                <a:latin typeface="Times New Roman" panose="02020603050405020304" pitchFamily="18" charset="0"/>
                <a:cs typeface="Times New Roman" panose="02020603050405020304" pitchFamily="18" charset="0"/>
                <a:hlinkClick r:id="rId9"/>
              </a:rPr>
              <a:t> https://</a:t>
            </a:r>
            <a:r>
              <a:rPr lang="en-IN" sz="600" u="sng" dirty="0" err="1">
                <a:solidFill>
                  <a:schemeClr val="tx1"/>
                </a:solidFill>
                <a:latin typeface="Times New Roman" panose="02020603050405020304" pitchFamily="18" charset="0"/>
                <a:cs typeface="Times New Roman" panose="02020603050405020304" pitchFamily="18" charset="0"/>
                <a:hlinkClick r:id="rId9"/>
              </a:rPr>
              <a:t>doi.org</a:t>
            </a:r>
            <a:r>
              <a:rPr lang="en-IN" sz="600" u="sng" dirty="0">
                <a:solidFill>
                  <a:schemeClr val="tx1"/>
                </a:solidFill>
                <a:latin typeface="Times New Roman" panose="02020603050405020304" pitchFamily="18" charset="0"/>
                <a:cs typeface="Times New Roman" panose="02020603050405020304" pitchFamily="18" charset="0"/>
                <a:hlinkClick r:id="rId9"/>
              </a:rPr>
              <a:t>/10.1186/s12875-022-01919-0</a:t>
            </a:r>
            <a:endParaRPr lang="en-IN" sz="600"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Gregory, A. (2026) </a:t>
            </a:r>
            <a:r>
              <a:rPr lang="en-IN" sz="600" i="1" dirty="0">
                <a:solidFill>
                  <a:schemeClr val="tx1"/>
                </a:solidFill>
                <a:latin typeface="Times New Roman" panose="02020603050405020304" pitchFamily="18" charset="0"/>
                <a:cs typeface="Times New Roman" panose="02020603050405020304" pitchFamily="18" charset="0"/>
              </a:rPr>
              <a:t>Maternal death rate in UK rose by 20% over 14 years despite Tory pledge. </a:t>
            </a:r>
            <a:r>
              <a:rPr lang="en-IN" sz="600" dirty="0">
                <a:solidFill>
                  <a:schemeClr val="tx1"/>
                </a:solidFill>
                <a:latin typeface="Times New Roman" panose="02020603050405020304" pitchFamily="18" charset="0"/>
                <a:cs typeface="Times New Roman" panose="02020603050405020304" pitchFamily="18" charset="0"/>
              </a:rPr>
              <a:t>Available at:</a:t>
            </a:r>
            <a:r>
              <a:rPr lang="en-IN" sz="600" u="sng" dirty="0">
                <a:solidFill>
                  <a:schemeClr val="tx1"/>
                </a:solidFill>
                <a:latin typeface="Times New Roman" panose="02020603050405020304" pitchFamily="18" charset="0"/>
                <a:cs typeface="Times New Roman" panose="02020603050405020304" pitchFamily="18" charset="0"/>
                <a:hlinkClick r:id="rId10"/>
              </a:rPr>
              <a:t> https://</a:t>
            </a:r>
            <a:r>
              <a:rPr lang="en-IN" sz="600" u="sng" dirty="0" err="1">
                <a:solidFill>
                  <a:schemeClr val="tx1"/>
                </a:solidFill>
                <a:latin typeface="Times New Roman" panose="02020603050405020304" pitchFamily="18" charset="0"/>
                <a:cs typeface="Times New Roman" panose="02020603050405020304" pitchFamily="18" charset="0"/>
                <a:hlinkClick r:id="rId10"/>
              </a:rPr>
              <a:t>www.theguardian.com</a:t>
            </a:r>
            <a:r>
              <a:rPr lang="en-IN" sz="600" u="sng" dirty="0">
                <a:solidFill>
                  <a:schemeClr val="tx1"/>
                </a:solidFill>
                <a:latin typeface="Times New Roman" panose="02020603050405020304" pitchFamily="18" charset="0"/>
                <a:cs typeface="Times New Roman" panose="02020603050405020304" pitchFamily="18" charset="0"/>
                <a:hlinkClick r:id="rId10"/>
              </a:rPr>
              <a:t>/society/2026/</a:t>
            </a:r>
            <a:r>
              <a:rPr lang="en-IN" sz="600" u="sng" dirty="0" err="1">
                <a:solidFill>
                  <a:schemeClr val="tx1"/>
                </a:solidFill>
                <a:latin typeface="Times New Roman" panose="02020603050405020304" pitchFamily="18" charset="0"/>
                <a:cs typeface="Times New Roman" panose="02020603050405020304" pitchFamily="18" charset="0"/>
                <a:hlinkClick r:id="rId10"/>
              </a:rPr>
              <a:t>jan</a:t>
            </a:r>
            <a:r>
              <a:rPr lang="en-IN" sz="600" u="sng" dirty="0">
                <a:solidFill>
                  <a:schemeClr val="tx1"/>
                </a:solidFill>
                <a:latin typeface="Times New Roman" panose="02020603050405020304" pitchFamily="18" charset="0"/>
                <a:cs typeface="Times New Roman" panose="02020603050405020304" pitchFamily="18" charset="0"/>
                <a:hlinkClick r:id="rId10"/>
              </a:rPr>
              <a:t>/14/maternal-death-rate-in-uk-rose-by-20-over-14-years-despite-tory-pledge</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Mama Academy (2026) </a:t>
            </a:r>
            <a:r>
              <a:rPr lang="en-IN" sz="600" i="1" dirty="0">
                <a:solidFill>
                  <a:schemeClr val="tx1"/>
                </a:solidFill>
                <a:latin typeface="Times New Roman" panose="02020603050405020304" pitchFamily="18" charset="0"/>
                <a:cs typeface="Times New Roman" panose="02020603050405020304" pitchFamily="18" charset="0"/>
              </a:rPr>
              <a:t>Maternal deaths at highest level in two decades. </a:t>
            </a:r>
            <a:r>
              <a:rPr lang="en-IN" sz="600" dirty="0">
                <a:solidFill>
                  <a:schemeClr val="tx1"/>
                </a:solidFill>
                <a:latin typeface="Times New Roman" panose="02020603050405020304" pitchFamily="18" charset="0"/>
                <a:cs typeface="Times New Roman" panose="02020603050405020304" pitchFamily="18" charset="0"/>
              </a:rPr>
              <a:t>Available at:</a:t>
            </a:r>
            <a:r>
              <a:rPr lang="en-IN" sz="600" u="sng" dirty="0">
                <a:solidFill>
                  <a:schemeClr val="tx1"/>
                </a:solidFill>
                <a:latin typeface="Times New Roman" panose="02020603050405020304" pitchFamily="18" charset="0"/>
                <a:cs typeface="Times New Roman" panose="02020603050405020304" pitchFamily="18" charset="0"/>
                <a:hlinkClick r:id="rId11"/>
              </a:rPr>
              <a:t> https://</a:t>
            </a:r>
            <a:r>
              <a:rPr lang="en-IN" sz="600" u="sng" dirty="0" err="1">
                <a:solidFill>
                  <a:schemeClr val="tx1"/>
                </a:solidFill>
                <a:latin typeface="Times New Roman" panose="02020603050405020304" pitchFamily="18" charset="0"/>
                <a:cs typeface="Times New Roman" panose="02020603050405020304" pitchFamily="18" charset="0"/>
                <a:hlinkClick r:id="rId11"/>
              </a:rPr>
              <a:t>www.mamaacademy.org.uk</a:t>
            </a:r>
            <a:r>
              <a:rPr lang="en-IN" sz="600" u="sng" dirty="0">
                <a:solidFill>
                  <a:schemeClr val="tx1"/>
                </a:solidFill>
                <a:latin typeface="Times New Roman" panose="02020603050405020304" pitchFamily="18" charset="0"/>
                <a:cs typeface="Times New Roman" panose="02020603050405020304" pitchFamily="18" charset="0"/>
                <a:hlinkClick r:id="rId11"/>
              </a:rPr>
              <a:t>/news/maternal-deaths-at-highest-level-in-two-decades/</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Mira-</a:t>
            </a:r>
            <a:r>
              <a:rPr lang="en-IN" sz="600" dirty="0" err="1">
                <a:solidFill>
                  <a:schemeClr val="tx1"/>
                </a:solidFill>
                <a:latin typeface="Times New Roman" panose="02020603050405020304" pitchFamily="18" charset="0"/>
                <a:cs typeface="Times New Roman" panose="02020603050405020304" pitchFamily="18" charset="0"/>
              </a:rPr>
              <a:t>Catalá</a:t>
            </a:r>
            <a:r>
              <a:rPr lang="en-IN" sz="600" dirty="0">
                <a:solidFill>
                  <a:schemeClr val="tx1"/>
                </a:solidFill>
                <a:latin typeface="Times New Roman" panose="02020603050405020304" pitchFamily="18" charset="0"/>
                <a:cs typeface="Times New Roman" panose="02020603050405020304" pitchFamily="18" charset="0"/>
              </a:rPr>
              <a:t>, P., Hernández-</a:t>
            </a:r>
            <a:r>
              <a:rPr lang="en-IN" sz="600" dirty="0" err="1">
                <a:solidFill>
                  <a:schemeClr val="tx1"/>
                </a:solidFill>
                <a:latin typeface="Times New Roman" panose="02020603050405020304" pitchFamily="18" charset="0"/>
                <a:cs typeface="Times New Roman" panose="02020603050405020304" pitchFamily="18" charset="0"/>
              </a:rPr>
              <a:t>Aguado</a:t>
            </a:r>
            <a:r>
              <a:rPr lang="en-IN" sz="600" dirty="0">
                <a:solidFill>
                  <a:schemeClr val="tx1"/>
                </a:solidFill>
                <a:latin typeface="Times New Roman" panose="02020603050405020304" pitchFamily="18" charset="0"/>
                <a:cs typeface="Times New Roman" panose="02020603050405020304" pitchFamily="18" charset="0"/>
              </a:rPr>
              <a:t>, I. and Chilet-Rosell, E. (2024) ‘Respectful maternity care interventions to address women mistreatment in childbirth: what has been done?’, </a:t>
            </a:r>
            <a:r>
              <a:rPr lang="en-IN" sz="600" i="1" dirty="0">
                <a:solidFill>
                  <a:schemeClr val="tx1"/>
                </a:solidFill>
                <a:latin typeface="Times New Roman" panose="02020603050405020304" pitchFamily="18" charset="0"/>
                <a:cs typeface="Times New Roman" panose="02020603050405020304" pitchFamily="18" charset="0"/>
              </a:rPr>
              <a:t>BMC pregnancy and childbirth</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24</a:t>
            </a:r>
            <a:r>
              <a:rPr lang="en-IN" sz="600" dirty="0">
                <a:solidFill>
                  <a:schemeClr val="tx1"/>
                </a:solidFill>
                <a:latin typeface="Times New Roman" panose="02020603050405020304" pitchFamily="18" charset="0"/>
                <a:cs typeface="Times New Roman" panose="02020603050405020304" pitchFamily="18" charset="0"/>
              </a:rPr>
              <a:t>(1), p.322.  Available at:</a:t>
            </a:r>
            <a:r>
              <a:rPr lang="en-IN" sz="600" u="sng" dirty="0">
                <a:solidFill>
                  <a:schemeClr val="tx1"/>
                </a:solidFill>
                <a:latin typeface="Times New Roman" panose="02020603050405020304" pitchFamily="18" charset="0"/>
                <a:cs typeface="Times New Roman" panose="02020603050405020304" pitchFamily="18" charset="0"/>
                <a:hlinkClick r:id="rId12"/>
              </a:rPr>
              <a:t> https://</a:t>
            </a:r>
            <a:r>
              <a:rPr lang="en-IN" sz="600" u="sng" dirty="0" err="1">
                <a:solidFill>
                  <a:schemeClr val="tx1"/>
                </a:solidFill>
                <a:latin typeface="Times New Roman" panose="02020603050405020304" pitchFamily="18" charset="0"/>
                <a:cs typeface="Times New Roman" panose="02020603050405020304" pitchFamily="18" charset="0"/>
                <a:hlinkClick r:id="rId12"/>
              </a:rPr>
              <a:t>doi.org</a:t>
            </a:r>
            <a:r>
              <a:rPr lang="en-IN" sz="600" u="sng" dirty="0">
                <a:solidFill>
                  <a:schemeClr val="tx1"/>
                </a:solidFill>
                <a:latin typeface="Times New Roman" panose="02020603050405020304" pitchFamily="18" charset="0"/>
                <a:cs typeface="Times New Roman" panose="02020603050405020304" pitchFamily="18" charset="0"/>
                <a:hlinkClick r:id="rId12"/>
              </a:rPr>
              <a:t>/10.1186/s12884-024-06524-w</a:t>
            </a:r>
            <a:endParaRPr lang="en-IN" sz="600"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NHS England (2026) </a:t>
            </a:r>
            <a:r>
              <a:rPr lang="en-IN" sz="600" i="1" dirty="0">
                <a:solidFill>
                  <a:schemeClr val="tx1"/>
                </a:solidFill>
                <a:latin typeface="Times New Roman" panose="02020603050405020304" pitchFamily="18" charset="0"/>
                <a:cs typeface="Times New Roman" panose="02020603050405020304" pitchFamily="18" charset="0"/>
              </a:rPr>
              <a:t>Maternity and Neonatal Safety Improvement Programme. </a:t>
            </a:r>
            <a:r>
              <a:rPr lang="en-IN" sz="600" dirty="0">
                <a:solidFill>
                  <a:schemeClr val="tx1"/>
                </a:solidFill>
                <a:latin typeface="Times New Roman" panose="02020603050405020304" pitchFamily="18" charset="0"/>
                <a:cs typeface="Times New Roman" panose="02020603050405020304" pitchFamily="18" charset="0"/>
              </a:rPr>
              <a:t>Available at:</a:t>
            </a:r>
            <a:r>
              <a:rPr lang="en-IN" sz="600" u="sng" dirty="0">
                <a:solidFill>
                  <a:schemeClr val="tx1"/>
                </a:solidFill>
                <a:latin typeface="Times New Roman" panose="02020603050405020304" pitchFamily="18" charset="0"/>
                <a:cs typeface="Times New Roman" panose="02020603050405020304" pitchFamily="18" charset="0"/>
                <a:hlinkClick r:id="rId13"/>
              </a:rPr>
              <a:t> https://</a:t>
            </a:r>
            <a:r>
              <a:rPr lang="en-IN" sz="600" u="sng" dirty="0" err="1">
                <a:solidFill>
                  <a:schemeClr val="tx1"/>
                </a:solidFill>
                <a:latin typeface="Times New Roman" panose="02020603050405020304" pitchFamily="18" charset="0"/>
                <a:cs typeface="Times New Roman" panose="02020603050405020304" pitchFamily="18" charset="0"/>
                <a:hlinkClick r:id="rId13"/>
              </a:rPr>
              <a:t>www.england.nhs.uk</a:t>
            </a:r>
            <a:r>
              <a:rPr lang="en-IN" sz="600" u="sng" dirty="0">
                <a:solidFill>
                  <a:schemeClr val="tx1"/>
                </a:solidFill>
                <a:latin typeface="Times New Roman" panose="02020603050405020304" pitchFamily="18" charset="0"/>
                <a:cs typeface="Times New Roman" panose="02020603050405020304" pitchFamily="18" charset="0"/>
                <a:hlinkClick r:id="rId13"/>
              </a:rPr>
              <a:t>/mat-transformation/maternal-and-neonatal-safety-collaborative/</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NHS England (2026a) </a:t>
            </a:r>
            <a:r>
              <a:rPr lang="en-IN" sz="600" i="1" dirty="0">
                <a:solidFill>
                  <a:schemeClr val="tx1"/>
                </a:solidFill>
                <a:latin typeface="Times New Roman" panose="02020603050405020304" pitchFamily="18" charset="0"/>
                <a:cs typeface="Times New Roman" panose="02020603050405020304" pitchFamily="18" charset="0"/>
              </a:rPr>
              <a:t>The Maternal Care Bundle. </a:t>
            </a:r>
            <a:r>
              <a:rPr lang="en-IN" sz="600" dirty="0">
                <a:solidFill>
                  <a:schemeClr val="tx1"/>
                </a:solidFill>
                <a:latin typeface="Times New Roman" panose="02020603050405020304" pitchFamily="18" charset="0"/>
                <a:cs typeface="Times New Roman" panose="02020603050405020304" pitchFamily="18" charset="0"/>
              </a:rPr>
              <a:t>Available at: </a:t>
            </a:r>
            <a:r>
              <a:rPr lang="en-IN" sz="600" u="sng" dirty="0">
                <a:solidFill>
                  <a:schemeClr val="tx1"/>
                </a:solidFill>
                <a:latin typeface="Times New Roman" panose="02020603050405020304" pitchFamily="18" charset="0"/>
                <a:cs typeface="Times New Roman" panose="02020603050405020304" pitchFamily="18" charset="0"/>
                <a:hlinkClick r:id="rId14"/>
              </a:rPr>
              <a:t>https://</a:t>
            </a:r>
            <a:r>
              <a:rPr lang="en-IN" sz="600" u="sng" dirty="0" err="1">
                <a:solidFill>
                  <a:schemeClr val="tx1"/>
                </a:solidFill>
                <a:latin typeface="Times New Roman" panose="02020603050405020304" pitchFamily="18" charset="0"/>
                <a:cs typeface="Times New Roman" panose="02020603050405020304" pitchFamily="18" charset="0"/>
                <a:hlinkClick r:id="rId14"/>
              </a:rPr>
              <a:t>www.england.nhs.uk</a:t>
            </a:r>
            <a:r>
              <a:rPr lang="en-IN" sz="600" u="sng" dirty="0">
                <a:solidFill>
                  <a:schemeClr val="tx1"/>
                </a:solidFill>
                <a:latin typeface="Times New Roman" panose="02020603050405020304" pitchFamily="18" charset="0"/>
                <a:cs typeface="Times New Roman" panose="02020603050405020304" pitchFamily="18" charset="0"/>
                <a:hlinkClick r:id="rId14"/>
              </a:rPr>
              <a:t>/long-read/the-maternal-care-bundle/</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Ota, R., Agrawal, S. and Ray, S.S. (2022) Can Digital Transformation Be a Solution for Maternal Health?. In </a:t>
            </a:r>
            <a:r>
              <a:rPr lang="en-IN" sz="600" i="1" dirty="0">
                <a:solidFill>
                  <a:schemeClr val="tx1"/>
                </a:solidFill>
                <a:latin typeface="Times New Roman" panose="02020603050405020304" pitchFamily="18" charset="0"/>
                <a:cs typeface="Times New Roman" panose="02020603050405020304" pitchFamily="18" charset="0"/>
              </a:rPr>
              <a:t>Multidisciplinary Perspectives Towards Building a Digitally Competent Society</a:t>
            </a:r>
            <a:r>
              <a:rPr lang="en-IN" sz="600" dirty="0">
                <a:solidFill>
                  <a:schemeClr val="tx1"/>
                </a:solidFill>
                <a:latin typeface="Times New Roman" panose="02020603050405020304" pitchFamily="18" charset="0"/>
                <a:cs typeface="Times New Roman" panose="02020603050405020304" pitchFamily="18" charset="0"/>
              </a:rPr>
              <a:t> (pp. 118-142). IGI Global Scientific Publishing.</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Snelling, A.M. ed. (2023) </a:t>
            </a:r>
            <a:r>
              <a:rPr lang="en-IN" sz="600" i="1" dirty="0">
                <a:solidFill>
                  <a:schemeClr val="tx1"/>
                </a:solidFill>
                <a:latin typeface="Times New Roman" panose="02020603050405020304" pitchFamily="18" charset="0"/>
                <a:cs typeface="Times New Roman" panose="02020603050405020304" pitchFamily="18" charset="0"/>
              </a:rPr>
              <a:t>Introduction to health promotion</a:t>
            </a:r>
            <a:r>
              <a:rPr lang="en-IN" sz="600" dirty="0">
                <a:solidFill>
                  <a:schemeClr val="tx1"/>
                </a:solidFill>
                <a:latin typeface="Times New Roman" panose="02020603050405020304" pitchFamily="18" charset="0"/>
                <a:cs typeface="Times New Roman" panose="02020603050405020304" pitchFamily="18" charset="0"/>
              </a:rPr>
              <a:t>. John Wiley &amp; Sons.</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UK Parliament (2025) </a:t>
            </a:r>
            <a:r>
              <a:rPr lang="en-IN" sz="600" i="1" dirty="0">
                <a:solidFill>
                  <a:schemeClr val="tx1"/>
                </a:solidFill>
                <a:latin typeface="Times New Roman" panose="02020603050405020304" pitchFamily="18" charset="0"/>
                <a:cs typeface="Times New Roman" panose="02020603050405020304" pitchFamily="18" charset="0"/>
              </a:rPr>
              <a:t>Quality and safety of maternity care (England). </a:t>
            </a:r>
            <a:r>
              <a:rPr lang="en-IN" sz="600" dirty="0">
                <a:solidFill>
                  <a:schemeClr val="tx1"/>
                </a:solidFill>
                <a:latin typeface="Times New Roman" panose="02020603050405020304" pitchFamily="18" charset="0"/>
                <a:cs typeface="Times New Roman" panose="02020603050405020304" pitchFamily="18" charset="0"/>
              </a:rPr>
              <a:t>Available at:</a:t>
            </a:r>
            <a:r>
              <a:rPr lang="en-IN" sz="600" u="sng" dirty="0">
                <a:solidFill>
                  <a:schemeClr val="tx1"/>
                </a:solidFill>
                <a:latin typeface="Times New Roman" panose="02020603050405020304" pitchFamily="18" charset="0"/>
                <a:cs typeface="Times New Roman" panose="02020603050405020304" pitchFamily="18" charset="0"/>
                <a:hlinkClick r:id="rId15"/>
              </a:rPr>
              <a:t> https://</a:t>
            </a:r>
            <a:r>
              <a:rPr lang="en-IN" sz="600" u="sng" dirty="0" err="1">
                <a:solidFill>
                  <a:schemeClr val="tx1"/>
                </a:solidFill>
                <a:latin typeface="Times New Roman" panose="02020603050405020304" pitchFamily="18" charset="0"/>
                <a:cs typeface="Times New Roman" panose="02020603050405020304" pitchFamily="18" charset="0"/>
                <a:hlinkClick r:id="rId15"/>
              </a:rPr>
              <a:t>commonslibrary.parliament.uk</a:t>
            </a:r>
            <a:r>
              <a:rPr lang="en-IN" sz="600" u="sng" dirty="0">
                <a:solidFill>
                  <a:schemeClr val="tx1"/>
                </a:solidFill>
                <a:latin typeface="Times New Roman" panose="02020603050405020304" pitchFamily="18" charset="0"/>
                <a:cs typeface="Times New Roman" panose="02020603050405020304" pitchFamily="18" charset="0"/>
                <a:hlinkClick r:id="rId15"/>
              </a:rPr>
              <a:t>/research-briefings/cbp-9815/</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Webb, J., Baker, A., Palmer, T., Hall, A., Ahlquist, A., </a:t>
            </a:r>
            <a:r>
              <a:rPr lang="en-IN" sz="600" dirty="0" err="1">
                <a:solidFill>
                  <a:schemeClr val="tx1"/>
                </a:solidFill>
                <a:latin typeface="Times New Roman" panose="02020603050405020304" pitchFamily="18" charset="0"/>
                <a:cs typeface="Times New Roman" panose="02020603050405020304" pitchFamily="18" charset="0"/>
              </a:rPr>
              <a:t>Darlow</a:t>
            </a:r>
            <a:r>
              <a:rPr lang="en-IN" sz="600" dirty="0">
                <a:solidFill>
                  <a:schemeClr val="tx1"/>
                </a:solidFill>
                <a:latin typeface="Times New Roman" panose="02020603050405020304" pitchFamily="18" charset="0"/>
                <a:cs typeface="Times New Roman" panose="02020603050405020304" pitchFamily="18" charset="0"/>
              </a:rPr>
              <a:t>, J., </a:t>
            </a:r>
            <a:r>
              <a:rPr lang="en-IN" sz="600" dirty="0" err="1">
                <a:solidFill>
                  <a:schemeClr val="tx1"/>
                </a:solidFill>
                <a:latin typeface="Times New Roman" panose="02020603050405020304" pitchFamily="18" charset="0"/>
                <a:cs typeface="Times New Roman" panose="02020603050405020304" pitchFamily="18" charset="0"/>
              </a:rPr>
              <a:t>Olaniyan</a:t>
            </a:r>
            <a:r>
              <a:rPr lang="en-IN" sz="600" dirty="0">
                <a:solidFill>
                  <a:schemeClr val="tx1"/>
                </a:solidFill>
                <a:latin typeface="Times New Roman" panose="02020603050405020304" pitchFamily="18" charset="0"/>
                <a:cs typeface="Times New Roman" panose="02020603050405020304" pitchFamily="18" charset="0"/>
              </a:rPr>
              <a:t>, V., </a:t>
            </a:r>
            <a:r>
              <a:rPr lang="en-IN" sz="600" dirty="0" err="1">
                <a:solidFill>
                  <a:schemeClr val="tx1"/>
                </a:solidFill>
                <a:latin typeface="Times New Roman" panose="02020603050405020304" pitchFamily="18" charset="0"/>
                <a:cs typeface="Times New Roman" panose="02020603050405020304" pitchFamily="18" charset="0"/>
              </a:rPr>
              <a:t>Horlock</a:t>
            </a:r>
            <a:r>
              <a:rPr lang="en-IN" sz="600" dirty="0">
                <a:solidFill>
                  <a:schemeClr val="tx1"/>
                </a:solidFill>
                <a:latin typeface="Times New Roman" panose="02020603050405020304" pitchFamily="18" charset="0"/>
                <a:cs typeface="Times New Roman" panose="02020603050405020304" pitchFamily="18" charset="0"/>
              </a:rPr>
              <a:t>, R. and Stewart, D., (2022) ‘The barriers and facilitators to physical activity in people with a musculoskeletal condition: A rapid review of reviews using the COM-B model to support intervention </a:t>
            </a:r>
            <a:r>
              <a:rPr lang="en-IN" sz="600" dirty="0" err="1">
                <a:solidFill>
                  <a:schemeClr val="tx1"/>
                </a:solidFill>
                <a:latin typeface="Times New Roman" panose="02020603050405020304" pitchFamily="18" charset="0"/>
                <a:cs typeface="Times New Roman" panose="02020603050405020304" pitchFamily="18" charset="0"/>
              </a:rPr>
              <a:t>development’.,</a:t>
            </a:r>
            <a:r>
              <a:rPr lang="en-IN" sz="600" i="1" dirty="0" err="1">
                <a:solidFill>
                  <a:schemeClr val="tx1"/>
                </a:solidFill>
                <a:latin typeface="Times New Roman" panose="02020603050405020304" pitchFamily="18" charset="0"/>
                <a:cs typeface="Times New Roman" panose="02020603050405020304" pitchFamily="18" charset="0"/>
              </a:rPr>
              <a:t>Public</a:t>
            </a:r>
            <a:r>
              <a:rPr lang="en-IN" sz="600" i="1" dirty="0">
                <a:solidFill>
                  <a:schemeClr val="tx1"/>
                </a:solidFill>
                <a:latin typeface="Times New Roman" panose="02020603050405020304" pitchFamily="18" charset="0"/>
                <a:cs typeface="Times New Roman" panose="02020603050405020304" pitchFamily="18" charset="0"/>
              </a:rPr>
              <a:t> Health in Practice</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3</a:t>
            </a:r>
            <a:r>
              <a:rPr lang="en-IN" sz="600" dirty="0">
                <a:solidFill>
                  <a:schemeClr val="tx1"/>
                </a:solidFill>
                <a:latin typeface="Times New Roman" panose="02020603050405020304" pitchFamily="18" charset="0"/>
                <a:cs typeface="Times New Roman" panose="02020603050405020304" pitchFamily="18" charset="0"/>
              </a:rPr>
              <a:t>, p.100250. Available at:</a:t>
            </a:r>
            <a:r>
              <a:rPr lang="en-IN" sz="600" u="sng" dirty="0">
                <a:solidFill>
                  <a:schemeClr val="tx1"/>
                </a:solidFill>
                <a:latin typeface="Times New Roman" panose="02020603050405020304" pitchFamily="18" charset="0"/>
                <a:cs typeface="Times New Roman" panose="02020603050405020304" pitchFamily="18" charset="0"/>
                <a:hlinkClick r:id="rId16"/>
              </a:rPr>
              <a:t> https://</a:t>
            </a:r>
            <a:r>
              <a:rPr lang="en-IN" sz="600" u="sng" dirty="0" err="1">
                <a:solidFill>
                  <a:schemeClr val="tx1"/>
                </a:solidFill>
                <a:latin typeface="Times New Roman" panose="02020603050405020304" pitchFamily="18" charset="0"/>
                <a:cs typeface="Times New Roman" panose="02020603050405020304" pitchFamily="18" charset="0"/>
                <a:hlinkClick r:id="rId16"/>
              </a:rPr>
              <a:t>doi.org</a:t>
            </a:r>
            <a:r>
              <a:rPr lang="en-IN" sz="600" u="sng" dirty="0">
                <a:solidFill>
                  <a:schemeClr val="tx1"/>
                </a:solidFill>
                <a:latin typeface="Times New Roman" panose="02020603050405020304" pitchFamily="18" charset="0"/>
                <a:cs typeface="Times New Roman" panose="02020603050405020304" pitchFamily="18" charset="0"/>
                <a:hlinkClick r:id="rId16"/>
              </a:rPr>
              <a:t>/10.1016/j.puhip.2022.100250</a:t>
            </a:r>
            <a:endParaRPr lang="en-IN" sz="600" dirty="0">
              <a:solidFill>
                <a:schemeClr val="tx1"/>
              </a:solidFill>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IN" sz="600" dirty="0">
                <a:solidFill>
                  <a:schemeClr val="tx1"/>
                </a:solidFill>
                <a:latin typeface="Times New Roman" panose="02020603050405020304" pitchFamily="18" charset="0"/>
                <a:cs typeface="Times New Roman" panose="02020603050405020304" pitchFamily="18" charset="0"/>
              </a:rPr>
              <a:t>WHO (2016) </a:t>
            </a:r>
            <a:r>
              <a:rPr lang="en-IN" sz="600" i="1" dirty="0">
                <a:solidFill>
                  <a:schemeClr val="tx1"/>
                </a:solidFill>
                <a:latin typeface="Times New Roman" panose="02020603050405020304" pitchFamily="18" charset="0"/>
                <a:cs typeface="Times New Roman" panose="02020603050405020304" pitchFamily="18" charset="0"/>
              </a:rPr>
              <a:t>Health promotion. </a:t>
            </a:r>
            <a:r>
              <a:rPr lang="en-IN" sz="600" dirty="0">
                <a:solidFill>
                  <a:schemeClr val="tx1"/>
                </a:solidFill>
                <a:latin typeface="Times New Roman" panose="02020603050405020304" pitchFamily="18" charset="0"/>
                <a:cs typeface="Times New Roman" panose="02020603050405020304" pitchFamily="18" charset="0"/>
              </a:rPr>
              <a:t>Available at:</a:t>
            </a:r>
            <a:r>
              <a:rPr lang="en-IN" sz="600" u="sng" dirty="0">
                <a:solidFill>
                  <a:schemeClr val="tx1"/>
                </a:solidFill>
                <a:latin typeface="Times New Roman" panose="02020603050405020304" pitchFamily="18" charset="0"/>
                <a:cs typeface="Times New Roman" panose="02020603050405020304" pitchFamily="18" charset="0"/>
                <a:hlinkClick r:id="rId17"/>
              </a:rPr>
              <a:t> https://</a:t>
            </a:r>
            <a:r>
              <a:rPr lang="en-IN" sz="600" u="sng" dirty="0" err="1">
                <a:solidFill>
                  <a:schemeClr val="tx1"/>
                </a:solidFill>
                <a:latin typeface="Times New Roman" panose="02020603050405020304" pitchFamily="18" charset="0"/>
                <a:cs typeface="Times New Roman" panose="02020603050405020304" pitchFamily="18" charset="0"/>
                <a:hlinkClick r:id="rId17"/>
              </a:rPr>
              <a:t>www.who.int</a:t>
            </a:r>
            <a:r>
              <a:rPr lang="en-IN" sz="600" u="sng" dirty="0">
                <a:solidFill>
                  <a:schemeClr val="tx1"/>
                </a:solidFill>
                <a:latin typeface="Times New Roman" panose="02020603050405020304" pitchFamily="18" charset="0"/>
                <a:cs typeface="Times New Roman" panose="02020603050405020304" pitchFamily="18" charset="0"/>
                <a:hlinkClick r:id="rId17"/>
              </a:rPr>
              <a:t>/news-room/questions-and-answers/item/health-promotion</a:t>
            </a:r>
            <a:r>
              <a:rPr lang="en-IN" sz="600" dirty="0">
                <a:solidFill>
                  <a:schemeClr val="tx1"/>
                </a:solidFill>
                <a:latin typeface="Times New Roman" panose="02020603050405020304" pitchFamily="18" charset="0"/>
                <a:cs typeface="Times New Roman" panose="02020603050405020304" pitchFamily="18" charset="0"/>
              </a:rPr>
              <a:t> (Accessed: 15 July 2026).</a:t>
            </a:r>
          </a:p>
          <a:p>
            <a:pPr marL="285750" lvl="0" indent="-285750" algn="just">
              <a:buFont typeface="Arial" panose="020B0604020202020204" pitchFamily="34" charset="0"/>
              <a:buChar char="•"/>
            </a:pPr>
            <a:r>
              <a:rPr lang="en-IN" sz="600" dirty="0" err="1">
                <a:solidFill>
                  <a:schemeClr val="tx1"/>
                </a:solidFill>
                <a:latin typeface="Times New Roman" panose="02020603050405020304" pitchFamily="18" charset="0"/>
                <a:cs typeface="Times New Roman" panose="02020603050405020304" pitchFamily="18" charset="0"/>
              </a:rPr>
              <a:t>Zehra</a:t>
            </a:r>
            <a:r>
              <a:rPr lang="en-IN" sz="600" dirty="0">
                <a:solidFill>
                  <a:schemeClr val="tx1"/>
                </a:solidFill>
                <a:latin typeface="Times New Roman" panose="02020603050405020304" pitchFamily="18" charset="0"/>
                <a:cs typeface="Times New Roman" panose="02020603050405020304" pitchFamily="18" charset="0"/>
              </a:rPr>
              <a:t>, S., </a:t>
            </a:r>
            <a:r>
              <a:rPr lang="en-IN" sz="600" dirty="0" err="1">
                <a:solidFill>
                  <a:schemeClr val="tx1"/>
                </a:solidFill>
                <a:latin typeface="Times New Roman" panose="02020603050405020304" pitchFamily="18" charset="0"/>
                <a:cs typeface="Times New Roman" panose="02020603050405020304" pitchFamily="18" charset="0"/>
              </a:rPr>
              <a:t>Ranjan</a:t>
            </a:r>
            <a:r>
              <a:rPr lang="en-IN" sz="600" dirty="0">
                <a:solidFill>
                  <a:schemeClr val="tx1"/>
                </a:solidFill>
                <a:latin typeface="Times New Roman" panose="02020603050405020304" pitchFamily="18" charset="0"/>
                <a:cs typeface="Times New Roman" panose="02020603050405020304" pitchFamily="18" charset="0"/>
              </a:rPr>
              <a:t>, J. and Shukla, M. (2025) ‘Service quality in healthcare: understanding the relationship between patient experience and healthcare outcomes’, </a:t>
            </a:r>
            <a:r>
              <a:rPr lang="en-IN" sz="600" i="1" dirty="0">
                <a:solidFill>
                  <a:schemeClr val="tx1"/>
                </a:solidFill>
                <a:latin typeface="Times New Roman" panose="02020603050405020304" pitchFamily="18" charset="0"/>
                <a:cs typeface="Times New Roman" panose="02020603050405020304" pitchFamily="18" charset="0"/>
              </a:rPr>
              <a:t>International Journal of Health Care Quality Assurance</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38</a:t>
            </a:r>
            <a:r>
              <a:rPr lang="en-IN" sz="600" dirty="0">
                <a:solidFill>
                  <a:schemeClr val="tx1"/>
                </a:solidFill>
                <a:latin typeface="Times New Roman" panose="02020603050405020304" pitchFamily="18" charset="0"/>
                <a:cs typeface="Times New Roman" panose="02020603050405020304" pitchFamily="18" charset="0"/>
              </a:rPr>
              <a:t>(4), pp.233-250. Available at:</a:t>
            </a:r>
            <a:r>
              <a:rPr lang="en-IN" sz="600" u="sng" dirty="0">
                <a:solidFill>
                  <a:schemeClr val="tx1"/>
                </a:solidFill>
                <a:latin typeface="Times New Roman" panose="02020603050405020304" pitchFamily="18" charset="0"/>
                <a:cs typeface="Times New Roman" panose="02020603050405020304" pitchFamily="18" charset="0"/>
                <a:hlinkClick r:id="rId18"/>
              </a:rPr>
              <a:t> https://</a:t>
            </a:r>
            <a:r>
              <a:rPr lang="en-IN" sz="600" u="sng" dirty="0" err="1">
                <a:solidFill>
                  <a:schemeClr val="tx1"/>
                </a:solidFill>
                <a:latin typeface="Times New Roman" panose="02020603050405020304" pitchFamily="18" charset="0"/>
                <a:cs typeface="Times New Roman" panose="02020603050405020304" pitchFamily="18" charset="0"/>
                <a:hlinkClick r:id="rId18"/>
              </a:rPr>
              <a:t>doi.org</a:t>
            </a:r>
            <a:r>
              <a:rPr lang="en-IN" sz="600" u="sng" dirty="0">
                <a:solidFill>
                  <a:schemeClr val="tx1"/>
                </a:solidFill>
                <a:latin typeface="Times New Roman" panose="02020603050405020304" pitchFamily="18" charset="0"/>
                <a:cs typeface="Times New Roman" panose="02020603050405020304" pitchFamily="18" charset="0"/>
                <a:hlinkClick r:id="rId18"/>
              </a:rPr>
              <a:t>/10.1108/IJHCQA-09-2024-0090</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2625440" y="1960867"/>
            <a:ext cx="3345558" cy="290925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latin typeface="Times New Roman" panose="02020603050405020304" pitchFamily="18" charset="0"/>
                <a:cs typeface="Times New Roman" panose="02020603050405020304" pitchFamily="18" charset="0"/>
              </a:rPr>
              <a:t>Health promotion values and principles</a:t>
            </a:r>
            <a:endParaRPr lang="en-IN" sz="700" b="1"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Aligning with health promotion principles, MotherCare Connect aims to empower to boost control over human health with a few social and environmental interventions to protect maternal health and improve quality of life (WHO, 2016). </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b="1" dirty="0">
                <a:solidFill>
                  <a:schemeClr val="tx1"/>
                </a:solidFill>
                <a:latin typeface="Times New Roman" panose="02020603050405020304" pitchFamily="18" charset="0"/>
                <a:cs typeface="Times New Roman" panose="02020603050405020304" pitchFamily="18" charset="0"/>
              </a:rPr>
              <a:t>Principles</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Optimise service quality by minimising delays and improving care for safeguarding maternal health and increasing life expectancy</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Minimise discrimination to increase accessibility to high-quality and prompt maternal care services, irrespective of socio-economic, cultural background, race, gender and minorities. </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Promote empathetic behaviour in the maternal care landscape in the UK, especially to patients in their vulnerabilities and emergencies.</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Equal accessibility to immediate clinical support and care to increase survival chances and faster recovery.</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Empowerment of individuals and communities by promoting health literacy and breaking stereotypes. </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Assured mental and physical well-being for combating complex diseases and illness.</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MotherCare </a:t>
            </a:r>
            <a:r>
              <a:rPr lang="en-GB" sz="700" dirty="0" err="1">
                <a:solidFill>
                  <a:schemeClr val="tx1"/>
                </a:solidFill>
                <a:latin typeface="Times New Roman" panose="02020603050405020304" pitchFamily="18" charset="0"/>
                <a:cs typeface="Times New Roman" panose="02020603050405020304" pitchFamily="18" charset="0"/>
              </a:rPr>
              <a:t>Connect’s</a:t>
            </a:r>
            <a:r>
              <a:rPr lang="en-GB" sz="700" dirty="0">
                <a:solidFill>
                  <a:schemeClr val="tx1"/>
                </a:solidFill>
                <a:latin typeface="Times New Roman" panose="02020603050405020304" pitchFamily="18" charset="0"/>
                <a:cs typeface="Times New Roman" panose="02020603050405020304" pitchFamily="18" charset="0"/>
              </a:rPr>
              <a:t> journey is to establish a substantial healthcare system to protect maternal health and ensure life expectancy by easing the workflows at hospitals and streamlining appointments to avoid delayed diagnosis (</a:t>
            </a:r>
            <a:r>
              <a:rPr lang="en-GB" sz="700" dirty="0" err="1">
                <a:solidFill>
                  <a:schemeClr val="tx1"/>
                </a:solidFill>
                <a:latin typeface="Times New Roman" panose="02020603050405020304" pitchFamily="18" charset="0"/>
                <a:cs typeface="Times New Roman" panose="02020603050405020304" pitchFamily="18" charset="0"/>
              </a:rPr>
              <a:t>Zehra</a:t>
            </a:r>
            <a:r>
              <a:rPr lang="en-GB" sz="700" dirty="0">
                <a:solidFill>
                  <a:schemeClr val="tx1"/>
                </a:solidFill>
                <a:latin typeface="Times New Roman" panose="02020603050405020304" pitchFamily="18" charset="0"/>
                <a:cs typeface="Times New Roman" panose="02020603050405020304" pitchFamily="18" charset="0"/>
              </a:rPr>
              <a:t> et al. 2025). By assuring quality care and on-time treatment it will combat the surge of deaths in maternal health care in the UK, ensuring life expectancy (Snelling, 2023). Therefore, the mobile application can bring sustainable changes across the UK maternity care system through its versatile, patient-centric and empathetic approach to defeat the rising concern of maternal deaths during and after pregnancy.</a:t>
            </a:r>
            <a:endParaRPr lang="en-IN" sz="700" b="1" dirty="0">
              <a:solidFill>
                <a:schemeClr val="tx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6011147" y="853367"/>
            <a:ext cx="2912803" cy="300625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latin typeface="Times New Roman" panose="02020603050405020304" pitchFamily="18" charset="0"/>
                <a:cs typeface="Times New Roman" panose="02020603050405020304" pitchFamily="18" charset="0"/>
              </a:rPr>
              <a:t>Behavioural change theory</a:t>
            </a:r>
            <a:endParaRPr lang="en-IN" sz="700" b="1"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In the context of maternal health and safety, a COM-B model can be integrated to evaluate the capability, opportunities and motivation behind designing the MotherCare Connect mobile application (Brown et al. 2024). </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b="1" dirty="0">
                <a:solidFill>
                  <a:schemeClr val="tx1"/>
                </a:solidFill>
                <a:latin typeface="Times New Roman" panose="02020603050405020304" pitchFamily="18" charset="0"/>
                <a:cs typeface="Times New Roman" panose="02020603050405020304" pitchFamily="18" charset="0"/>
              </a:rPr>
              <a:t>Capability:</a:t>
            </a:r>
            <a:r>
              <a:rPr lang="en-GB" sz="700" dirty="0">
                <a:solidFill>
                  <a:schemeClr val="tx1"/>
                </a:solidFill>
                <a:latin typeface="Times New Roman" panose="02020603050405020304" pitchFamily="18" charset="0"/>
                <a:cs typeface="Times New Roman" panose="02020603050405020304" pitchFamily="18" charset="0"/>
              </a:rPr>
              <a:t> Digital skills and insight-driven decision-making to transform the quality of maternal health care (Ota, Agrawal and Ray, 2022), have inspired to design the digital solution for the persisting issue. These have helped to merge noble intentions and an economic development plan by designing such a mobile application which strongly aligns with the urgency of the health care system. </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b="1" dirty="0">
                <a:solidFill>
                  <a:schemeClr val="tx1"/>
                </a:solidFill>
                <a:latin typeface="Times New Roman" panose="02020603050405020304" pitchFamily="18" charset="0"/>
                <a:cs typeface="Times New Roman" panose="02020603050405020304" pitchFamily="18" charset="0"/>
              </a:rPr>
              <a:t>Opportunities:</a:t>
            </a:r>
            <a:r>
              <a:rPr lang="en-GB" sz="700" dirty="0">
                <a:solidFill>
                  <a:schemeClr val="tx1"/>
                </a:solidFill>
                <a:latin typeface="Times New Roman" panose="02020603050405020304" pitchFamily="18" charset="0"/>
                <a:cs typeface="Times New Roman" panose="02020603050405020304" pitchFamily="18" charset="0"/>
              </a:rPr>
              <a:t> Surging maternal mortality rate, lack of care, discriminatory and delayed services are increasing demands for a convenient, fast and digital service like MotherCare Connect (Ghosh, 2025). This application will enhance life expectancy, by minimising service delays, and ensuring proper diagnosis through authentic test reports. While keeping real-time data about registered patients will help the respective doctors to check the entire case history and plan treatment accordingly. </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b="1" dirty="0">
                <a:solidFill>
                  <a:schemeClr val="tx1"/>
                </a:solidFill>
                <a:latin typeface="Times New Roman" panose="02020603050405020304" pitchFamily="18" charset="0"/>
                <a:cs typeface="Times New Roman" panose="02020603050405020304" pitchFamily="18" charset="0"/>
              </a:rPr>
              <a:t>Motivation:</a:t>
            </a:r>
            <a:r>
              <a:rPr lang="en-GB" sz="700" dirty="0">
                <a:solidFill>
                  <a:schemeClr val="tx1"/>
                </a:solidFill>
                <a:latin typeface="Times New Roman" panose="02020603050405020304" pitchFamily="18" charset="0"/>
                <a:cs typeface="Times New Roman" panose="02020603050405020304" pitchFamily="18" charset="0"/>
              </a:rPr>
              <a:t> Improving health care service accessibility (</a:t>
            </a:r>
            <a:r>
              <a:rPr lang="en-GB" sz="700" dirty="0" err="1">
                <a:solidFill>
                  <a:schemeClr val="tx1"/>
                </a:solidFill>
                <a:latin typeface="Times New Roman" panose="02020603050405020304" pitchFamily="18" charset="0"/>
                <a:cs typeface="Times New Roman" panose="02020603050405020304" pitchFamily="18" charset="0"/>
              </a:rPr>
              <a:t>Gizaw</a:t>
            </a:r>
            <a:r>
              <a:rPr lang="en-GB" sz="700" dirty="0">
                <a:solidFill>
                  <a:schemeClr val="tx1"/>
                </a:solidFill>
                <a:latin typeface="Times New Roman" panose="02020603050405020304" pitchFamily="18" charset="0"/>
                <a:cs typeface="Times New Roman" panose="02020603050405020304" pitchFamily="18" charset="0"/>
              </a:rPr>
              <a:t>, </a:t>
            </a:r>
            <a:r>
              <a:rPr lang="en-GB" sz="700" dirty="0" err="1">
                <a:solidFill>
                  <a:schemeClr val="tx1"/>
                </a:solidFill>
                <a:latin typeface="Times New Roman" panose="02020603050405020304" pitchFamily="18" charset="0"/>
                <a:cs typeface="Times New Roman" panose="02020603050405020304" pitchFamily="18" charset="0"/>
              </a:rPr>
              <a:t>Astale</a:t>
            </a:r>
            <a:r>
              <a:rPr lang="en-GB" sz="700" dirty="0">
                <a:solidFill>
                  <a:schemeClr val="tx1"/>
                </a:solidFill>
                <a:latin typeface="Times New Roman" panose="02020603050405020304" pitchFamily="18" charset="0"/>
                <a:cs typeface="Times New Roman" panose="02020603050405020304" pitchFamily="18" charset="0"/>
              </a:rPr>
              <a:t> and Kassie, 2022), life-saving approaches, and easing the maternal journey motivate to digitally transform the health care system. Adoption of this application across the NHS trust will not only control service delays and improve care quality, but will also provide reliable, effective and digital solutions to the help seekers for ensuring their life-expectancy. </a:t>
            </a:r>
            <a:endParaRPr lang="en-IN" sz="700"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Although the COM-B model often remains ineffective in analysing complex human behaviours and deeper emotions, it will bring substantial changes in the UK maternal care services to provide the utmost care to women in combating vulnerabilities (Mira‑</a:t>
            </a:r>
            <a:r>
              <a:rPr lang="en-GB" sz="700" dirty="0" err="1">
                <a:solidFill>
                  <a:schemeClr val="tx1"/>
                </a:solidFill>
                <a:latin typeface="Times New Roman" panose="02020603050405020304" pitchFamily="18" charset="0"/>
                <a:cs typeface="Times New Roman" panose="02020603050405020304" pitchFamily="18" charset="0"/>
              </a:rPr>
              <a:t>Catalá</a:t>
            </a:r>
            <a:r>
              <a:rPr lang="en-GB" sz="700" dirty="0">
                <a:solidFill>
                  <a:schemeClr val="tx1"/>
                </a:solidFill>
                <a:latin typeface="Times New Roman" panose="02020603050405020304" pitchFamily="18" charset="0"/>
                <a:cs typeface="Times New Roman" panose="02020603050405020304" pitchFamily="18" charset="0"/>
              </a:rPr>
              <a:t> et al. 2024).</a:t>
            </a:r>
          </a:p>
        </p:txBody>
      </p:sp>
      <p:sp>
        <p:nvSpPr>
          <p:cNvPr id="12" name="Rectangle 11"/>
          <p:cNvSpPr/>
          <p:nvPr/>
        </p:nvSpPr>
        <p:spPr>
          <a:xfrm>
            <a:off x="8938534" y="844841"/>
            <a:ext cx="3239410" cy="2084645"/>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latin typeface="Times New Roman" panose="02020603050405020304" pitchFamily="18" charset="0"/>
                <a:cs typeface="Times New Roman" panose="02020603050405020304" pitchFamily="18" charset="0"/>
              </a:rPr>
              <a:t>Expected outcome</a:t>
            </a:r>
            <a:endParaRPr lang="en-IN" sz="700" b="1"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MotherCare Connect has been designed with the urge to help women to navigate through the different phases of the maternal journey by de-risking their lives through digitally designed solutions. By integrating COM-B principles (Webb et al. 2022), the developers have planned to infuse technology in the healthcare system to revolutionise maternity care services by prioritising maternal health safety and well-being. </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Equal treatment opportunities for individual patients irrespective of any discriminatory factors, to resolve the care service disparities, prominently visible for minorities. </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Empathetic behaviour and intense care up to recovery during pregnancy, childbirth or even the post-birth phase for ensuring mental well-being as well. </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Women will get more options regarding childbirth according to their preferences and physical conditions.</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Analysis of real-time medical data for accurate diagnosis and treatment, which will de-risk the process and affirm recovery from any health complications.</a:t>
            </a:r>
            <a:endParaRPr lang="en-IN" sz="7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700" dirty="0">
                <a:solidFill>
                  <a:schemeClr val="tx1"/>
                </a:solidFill>
                <a:latin typeface="Times New Roman" panose="02020603050405020304" pitchFamily="18" charset="0"/>
                <a:cs typeface="Times New Roman" panose="02020603050405020304" pitchFamily="18" charset="0"/>
              </a:rPr>
              <a:t>Preserving the entire case history, which will help the doctors in understanding previous illnesses and medical interventions to arrange further clinical support and medications.</a:t>
            </a:r>
            <a:endParaRPr lang="en-IN" sz="700" dirty="0">
              <a:solidFill>
                <a:schemeClr val="tx1"/>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8938534" y="3609976"/>
            <a:ext cx="3242344" cy="127672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700" b="1" dirty="0">
                <a:solidFill>
                  <a:schemeClr val="tx1"/>
                </a:solidFill>
                <a:latin typeface="Times New Roman" panose="02020603050405020304" pitchFamily="18" charset="0"/>
                <a:cs typeface="Times New Roman" panose="02020603050405020304" pitchFamily="18" charset="0"/>
              </a:rPr>
              <a:t>Conclusion</a:t>
            </a:r>
            <a:endParaRPr lang="en-IN" sz="700" b="1" dirty="0">
              <a:solidFill>
                <a:schemeClr val="tx1"/>
              </a:solidFill>
              <a:latin typeface="Times New Roman" panose="02020603050405020304" pitchFamily="18" charset="0"/>
              <a:cs typeface="Times New Roman" panose="02020603050405020304" pitchFamily="18" charset="0"/>
            </a:endParaRPr>
          </a:p>
          <a:p>
            <a:pPr algn="just"/>
            <a:r>
              <a:rPr lang="en-GB" sz="700" dirty="0">
                <a:solidFill>
                  <a:schemeClr val="tx1"/>
                </a:solidFill>
                <a:latin typeface="Times New Roman" panose="02020603050405020304" pitchFamily="18" charset="0"/>
                <a:cs typeface="Times New Roman" panose="02020603050405020304" pitchFamily="18" charset="0"/>
              </a:rPr>
              <a:t>The digital technology intervention, MotherCare Connect, can be a wonderful move towards transforming the healthcare system in ensuring maternal care and safety during pregnancy, childbirth or even the post-birth phase. Massive adoption and the application of this mobile app across the NHS trusts that may bring sustainable changes in the healthcare setting and attract governmental policymakers to revise and introduce policies for ensuring the safety and well-being of women. Consequently, it will widen the path for future researchers in discovering tech-driven solutions for minimising maternal mortality. Moreover, the application may influence medical students in prioritising emergencies, learning empathy and care while dealing with such vulnerable cases to ease the path of motherhood through digital way outs.</a:t>
            </a:r>
            <a:endParaRPr lang="en-IN" sz="700" dirty="0">
              <a:solidFill>
                <a:schemeClr val="tx1"/>
              </a:solidFill>
              <a:latin typeface="Times New Roman" panose="02020603050405020304" pitchFamily="18" charset="0"/>
              <a:cs typeface="Times New Roman" panose="02020603050405020304" pitchFamily="18" charset="0"/>
            </a:endParaRPr>
          </a:p>
        </p:txBody>
      </p:sp>
      <p:pic>
        <p:nvPicPr>
          <p:cNvPr id="14" name="Picture 13"/>
          <p:cNvPicPr>
            <a:picLocks noChangeAspect="1"/>
          </p:cNvPicPr>
          <p:nvPr/>
        </p:nvPicPr>
        <p:blipFill>
          <a:blip r:embed="rId19"/>
          <a:stretch>
            <a:fillRect/>
          </a:stretch>
        </p:blipFill>
        <p:spPr>
          <a:xfrm>
            <a:off x="6349626" y="3959596"/>
            <a:ext cx="736622" cy="685111"/>
          </a:xfrm>
          <a:prstGeom prst="rect">
            <a:avLst/>
          </a:prstGeom>
        </p:spPr>
      </p:pic>
      <p:pic>
        <p:nvPicPr>
          <p:cNvPr id="15" name="Picture 14"/>
          <p:cNvPicPr>
            <a:picLocks noChangeAspect="1"/>
          </p:cNvPicPr>
          <p:nvPr/>
        </p:nvPicPr>
        <p:blipFill rotWithShape="1">
          <a:blip r:embed="rId20"/>
          <a:srcRect r="5578"/>
          <a:stretch/>
        </p:blipFill>
        <p:spPr>
          <a:xfrm>
            <a:off x="7865971" y="4019584"/>
            <a:ext cx="744752" cy="490141"/>
          </a:xfrm>
          <a:prstGeom prst="rect">
            <a:avLst/>
          </a:prstGeom>
        </p:spPr>
      </p:pic>
      <p:pic>
        <p:nvPicPr>
          <p:cNvPr id="16" name="Picture 15"/>
          <p:cNvPicPr>
            <a:picLocks noChangeAspect="1"/>
          </p:cNvPicPr>
          <p:nvPr/>
        </p:nvPicPr>
        <p:blipFill>
          <a:blip r:embed="rId21"/>
          <a:stretch>
            <a:fillRect/>
          </a:stretch>
        </p:blipFill>
        <p:spPr>
          <a:xfrm>
            <a:off x="3750706" y="913369"/>
            <a:ext cx="2213685" cy="671813"/>
          </a:xfrm>
          <a:prstGeom prst="rect">
            <a:avLst/>
          </a:prstGeom>
        </p:spPr>
      </p:pic>
      <p:pic>
        <p:nvPicPr>
          <p:cNvPr id="17" name="Picture 16"/>
          <p:cNvPicPr>
            <a:picLocks noChangeAspect="1"/>
          </p:cNvPicPr>
          <p:nvPr/>
        </p:nvPicPr>
        <p:blipFill>
          <a:blip r:embed="rId22"/>
          <a:stretch>
            <a:fillRect/>
          </a:stretch>
        </p:blipFill>
        <p:spPr>
          <a:xfrm>
            <a:off x="154687" y="3890647"/>
            <a:ext cx="1279164" cy="420682"/>
          </a:xfrm>
          <a:prstGeom prst="rect">
            <a:avLst/>
          </a:prstGeom>
        </p:spPr>
      </p:pic>
      <p:sp>
        <p:nvSpPr>
          <p:cNvPr id="18" name="AutoShape 2" descr="James Clifford Kent A group of four midwives in dark scrubs gathered around a medical monitoring station, looking focused as they review data on a screen in a bright clinical roo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pic>
        <p:nvPicPr>
          <p:cNvPr id="19" name="Picture 18"/>
          <p:cNvPicPr>
            <a:picLocks noChangeAspect="1"/>
          </p:cNvPicPr>
          <p:nvPr/>
        </p:nvPicPr>
        <p:blipFill>
          <a:blip r:embed="rId23"/>
          <a:stretch>
            <a:fillRect/>
          </a:stretch>
        </p:blipFill>
        <p:spPr>
          <a:xfrm>
            <a:off x="10629388" y="2968627"/>
            <a:ext cx="1539025" cy="415081"/>
          </a:xfrm>
          <a:prstGeom prst="rect">
            <a:avLst/>
          </a:prstGeom>
        </p:spPr>
      </p:pic>
      <p:pic>
        <p:nvPicPr>
          <p:cNvPr id="20" name="Picture 19"/>
          <p:cNvPicPr>
            <a:picLocks noChangeAspect="1"/>
          </p:cNvPicPr>
          <p:nvPr/>
        </p:nvPicPr>
        <p:blipFill>
          <a:blip r:embed="rId24"/>
          <a:stretch>
            <a:fillRect/>
          </a:stretch>
        </p:blipFill>
        <p:spPr>
          <a:xfrm>
            <a:off x="8938534" y="2941490"/>
            <a:ext cx="1641966" cy="414784"/>
          </a:xfrm>
          <a:prstGeom prst="rect">
            <a:avLst/>
          </a:prstGeom>
        </p:spPr>
      </p:pic>
      <p:pic>
        <p:nvPicPr>
          <p:cNvPr id="21" name="Picture 20"/>
          <p:cNvPicPr>
            <a:picLocks noChangeAspect="1"/>
          </p:cNvPicPr>
          <p:nvPr/>
        </p:nvPicPr>
        <p:blipFill>
          <a:blip r:embed="rId25"/>
          <a:stretch>
            <a:fillRect/>
          </a:stretch>
        </p:blipFill>
        <p:spPr>
          <a:xfrm>
            <a:off x="1475654" y="3844163"/>
            <a:ext cx="1119668" cy="595797"/>
          </a:xfrm>
          <a:prstGeom prst="rect">
            <a:avLst/>
          </a:prstGeom>
        </p:spPr>
      </p:pic>
      <p:pic>
        <p:nvPicPr>
          <p:cNvPr id="22" name="Picture 21"/>
          <p:cNvPicPr>
            <a:picLocks noChangeAspect="1"/>
          </p:cNvPicPr>
          <p:nvPr/>
        </p:nvPicPr>
        <p:blipFill>
          <a:blip r:embed="rId26"/>
          <a:stretch>
            <a:fillRect/>
          </a:stretch>
        </p:blipFill>
        <p:spPr>
          <a:xfrm>
            <a:off x="2638941" y="901041"/>
            <a:ext cx="1024752" cy="684142"/>
          </a:xfrm>
          <a:prstGeom prst="rect">
            <a:avLst/>
          </a:prstGeom>
        </p:spPr>
      </p:pic>
      <p:sp>
        <p:nvSpPr>
          <p:cNvPr id="23" name="Rectangle 22"/>
          <p:cNvSpPr/>
          <p:nvPr/>
        </p:nvSpPr>
        <p:spPr>
          <a:xfrm>
            <a:off x="1333233" y="4423573"/>
            <a:ext cx="1406778" cy="415498"/>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1: National maternity safety ambition</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NHS England, 2026a)</a:t>
            </a:r>
            <a:endParaRPr lang="en-GB" sz="700" b="0" dirty="0">
              <a:effectLst/>
              <a:latin typeface="Times New Roman" panose="02020603050405020304" pitchFamily="18" charset="0"/>
              <a:cs typeface="Times New Roman" panose="02020603050405020304" pitchFamily="18" charset="0"/>
            </a:endParaRPr>
          </a:p>
        </p:txBody>
      </p:sp>
      <p:sp>
        <p:nvSpPr>
          <p:cNvPr id="24" name="Rectangle 23"/>
          <p:cNvSpPr/>
          <p:nvPr/>
        </p:nvSpPr>
        <p:spPr>
          <a:xfrm>
            <a:off x="9168406" y="3325667"/>
            <a:ext cx="1153094" cy="307777"/>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2: Post-birth care </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BBC, 2026)</a:t>
            </a:r>
            <a:endParaRPr lang="en-GB" sz="700" b="0" dirty="0">
              <a:effectLst/>
              <a:latin typeface="Times New Roman" panose="02020603050405020304" pitchFamily="18" charset="0"/>
              <a:cs typeface="Times New Roman" panose="02020603050405020304" pitchFamily="18" charset="0"/>
            </a:endParaRPr>
          </a:p>
        </p:txBody>
      </p:sp>
      <p:sp>
        <p:nvSpPr>
          <p:cNvPr id="25" name="Rectangle 24"/>
          <p:cNvSpPr/>
          <p:nvPr/>
        </p:nvSpPr>
        <p:spPr>
          <a:xfrm>
            <a:off x="78224" y="4318052"/>
            <a:ext cx="1399698" cy="523220"/>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3: Maternal mortality rates by cause per 100,000 maternities, UK 2021 to 2023</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NHS England, 2026a)</a:t>
            </a:r>
            <a:endParaRPr lang="en-GB" sz="700" b="0" dirty="0">
              <a:effectLst/>
              <a:latin typeface="Times New Roman" panose="02020603050405020304" pitchFamily="18" charset="0"/>
              <a:cs typeface="Times New Roman" panose="02020603050405020304" pitchFamily="18" charset="0"/>
            </a:endParaRPr>
          </a:p>
        </p:txBody>
      </p:sp>
      <p:sp>
        <p:nvSpPr>
          <p:cNvPr id="26" name="Rectangle 25"/>
          <p:cNvSpPr/>
          <p:nvPr/>
        </p:nvSpPr>
        <p:spPr>
          <a:xfrm>
            <a:off x="6071888" y="4550043"/>
            <a:ext cx="1338278" cy="307777"/>
          </a:xfrm>
          <a:prstGeom prst="rect">
            <a:avLst/>
          </a:prstGeom>
        </p:spPr>
        <p:txBody>
          <a:bodyPr wrap="square">
            <a:spAutoFit/>
          </a:bodyPr>
          <a:lstStyle/>
          <a:p>
            <a:pPr algn="ctr"/>
            <a:r>
              <a:rPr lang="fr-FR" sz="700" dirty="0">
                <a:solidFill>
                  <a:srgbClr val="000000"/>
                </a:solidFill>
                <a:latin typeface="Times New Roman" panose="02020603050405020304" pitchFamily="18" charset="0"/>
                <a:cs typeface="Times New Roman" panose="02020603050405020304" pitchFamily="18" charset="0"/>
              </a:rPr>
              <a:t>Figure 4: COM-B Model</a:t>
            </a:r>
            <a:endParaRPr lang="fr-FR" sz="700" b="0" dirty="0">
              <a:effectLst/>
              <a:latin typeface="Times New Roman" panose="02020603050405020304" pitchFamily="18" charset="0"/>
              <a:cs typeface="Times New Roman" panose="02020603050405020304" pitchFamily="18" charset="0"/>
            </a:endParaRPr>
          </a:p>
          <a:p>
            <a:pPr algn="ctr"/>
            <a:r>
              <a:rPr lang="fr-FR" sz="700" dirty="0">
                <a:solidFill>
                  <a:srgbClr val="000000"/>
                </a:solidFill>
                <a:latin typeface="Times New Roman" panose="02020603050405020304" pitchFamily="18" charset="0"/>
                <a:cs typeface="Times New Roman" panose="02020603050405020304" pitchFamily="18" charset="0"/>
              </a:rPr>
              <a:t>(source: Brown et al. 2024)</a:t>
            </a:r>
            <a:endParaRPr lang="fr-FR" sz="700" b="0" dirty="0">
              <a:effectLst/>
              <a:latin typeface="Times New Roman" panose="02020603050405020304" pitchFamily="18" charset="0"/>
              <a:cs typeface="Times New Roman" panose="02020603050405020304" pitchFamily="18" charset="0"/>
            </a:endParaRPr>
          </a:p>
        </p:txBody>
      </p:sp>
      <p:sp>
        <p:nvSpPr>
          <p:cNvPr id="27" name="Rectangle 26"/>
          <p:cNvSpPr/>
          <p:nvPr/>
        </p:nvSpPr>
        <p:spPr>
          <a:xfrm>
            <a:off x="2532631" y="1577597"/>
            <a:ext cx="1313802" cy="415498"/>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8: Maternity care</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Campbell and Thomas, 2026)</a:t>
            </a:r>
            <a:endParaRPr lang="en-GB" sz="700" b="0" dirty="0">
              <a:effectLst/>
              <a:latin typeface="Times New Roman" panose="02020603050405020304" pitchFamily="18" charset="0"/>
              <a:cs typeface="Times New Roman" panose="02020603050405020304" pitchFamily="18" charset="0"/>
            </a:endParaRPr>
          </a:p>
        </p:txBody>
      </p:sp>
      <p:sp>
        <p:nvSpPr>
          <p:cNvPr id="28" name="Rectangle 27"/>
          <p:cNvSpPr/>
          <p:nvPr/>
        </p:nvSpPr>
        <p:spPr>
          <a:xfrm>
            <a:off x="3869811" y="1625657"/>
            <a:ext cx="1869744" cy="307777"/>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5: UK maternity care</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Gregory, 2026)</a:t>
            </a:r>
            <a:endParaRPr lang="en-GB" sz="700" b="0" dirty="0">
              <a:effectLst/>
              <a:latin typeface="Times New Roman" panose="02020603050405020304" pitchFamily="18" charset="0"/>
              <a:cs typeface="Times New Roman" panose="02020603050405020304" pitchFamily="18" charset="0"/>
            </a:endParaRPr>
          </a:p>
        </p:txBody>
      </p:sp>
      <p:sp>
        <p:nvSpPr>
          <p:cNvPr id="29" name="Rectangle 28"/>
          <p:cNvSpPr/>
          <p:nvPr/>
        </p:nvSpPr>
        <p:spPr>
          <a:xfrm>
            <a:off x="7588205" y="4521166"/>
            <a:ext cx="1393837" cy="307777"/>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6: Maternity care</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Mama Academy, 2026)</a:t>
            </a:r>
            <a:endParaRPr lang="en-GB" sz="700" b="0" dirty="0">
              <a:effectLst/>
              <a:latin typeface="Times New Roman" panose="02020603050405020304" pitchFamily="18" charset="0"/>
              <a:cs typeface="Times New Roman" panose="02020603050405020304" pitchFamily="18" charset="0"/>
            </a:endParaRPr>
          </a:p>
        </p:txBody>
      </p:sp>
      <p:sp>
        <p:nvSpPr>
          <p:cNvPr id="30" name="Rectangle 29"/>
          <p:cNvSpPr/>
          <p:nvPr/>
        </p:nvSpPr>
        <p:spPr>
          <a:xfrm>
            <a:off x="10541886" y="3357169"/>
            <a:ext cx="1647135" cy="307777"/>
          </a:xfrm>
          <a:prstGeom prst="rect">
            <a:avLst/>
          </a:prstGeom>
        </p:spPr>
        <p:txBody>
          <a:bodyPr wrap="square">
            <a:spAutoFit/>
          </a:bodyPr>
          <a:lstStyle/>
          <a:p>
            <a:pPr algn="ctr"/>
            <a:r>
              <a:rPr lang="en-GB" sz="700" dirty="0">
                <a:solidFill>
                  <a:srgbClr val="000000"/>
                </a:solidFill>
                <a:latin typeface="Times New Roman" panose="02020603050405020304" pitchFamily="18" charset="0"/>
                <a:cs typeface="Times New Roman" panose="02020603050405020304" pitchFamily="18" charset="0"/>
              </a:rPr>
              <a:t>Figure 7: About the UK maternity care</a:t>
            </a:r>
            <a:endParaRPr lang="en-GB" sz="700" b="0" dirty="0">
              <a:effectLst/>
              <a:latin typeface="Times New Roman" panose="02020603050405020304" pitchFamily="18" charset="0"/>
              <a:cs typeface="Times New Roman" panose="02020603050405020304" pitchFamily="18" charset="0"/>
            </a:endParaRPr>
          </a:p>
          <a:p>
            <a:pPr algn="ctr"/>
            <a:r>
              <a:rPr lang="en-GB" sz="700" dirty="0">
                <a:solidFill>
                  <a:srgbClr val="000000"/>
                </a:solidFill>
                <a:latin typeface="Times New Roman" panose="02020603050405020304" pitchFamily="18" charset="0"/>
                <a:cs typeface="Times New Roman" panose="02020603050405020304" pitchFamily="18" charset="0"/>
              </a:rPr>
              <a:t>(source: BBC, 2026)</a:t>
            </a:r>
            <a:endParaRPr lang="en-GB" sz="700" b="0" dirty="0">
              <a:effectLst/>
              <a:latin typeface="Times New Roman" panose="02020603050405020304" pitchFamily="18" charset="0"/>
              <a:cs typeface="Times New Roman" panose="02020603050405020304" pitchFamily="18" charset="0"/>
            </a:endParaRPr>
          </a:p>
        </p:txBody>
      </p:sp>
      <p:sp>
        <p:nvSpPr>
          <p:cNvPr id="32" name="Rectangle 31"/>
          <p:cNvSpPr/>
          <p:nvPr/>
        </p:nvSpPr>
        <p:spPr>
          <a:xfrm>
            <a:off x="1434895" y="3835400"/>
            <a:ext cx="1160427" cy="103472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3" name="Rectangle 32"/>
          <p:cNvSpPr/>
          <p:nvPr/>
        </p:nvSpPr>
        <p:spPr>
          <a:xfrm>
            <a:off x="0" y="3835399"/>
            <a:ext cx="1408625" cy="10505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4" name="Rectangle 33"/>
          <p:cNvSpPr/>
          <p:nvPr/>
        </p:nvSpPr>
        <p:spPr>
          <a:xfrm>
            <a:off x="8938534" y="2944070"/>
            <a:ext cx="1641966" cy="66052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5" name="Rectangle 34"/>
          <p:cNvSpPr/>
          <p:nvPr/>
        </p:nvSpPr>
        <p:spPr>
          <a:xfrm>
            <a:off x="6007826" y="3917375"/>
            <a:ext cx="1442661" cy="95274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6" name="Rectangle 35"/>
          <p:cNvSpPr/>
          <p:nvPr/>
        </p:nvSpPr>
        <p:spPr>
          <a:xfrm>
            <a:off x="3703950" y="853367"/>
            <a:ext cx="2307717" cy="108006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7" name="Rectangle 36"/>
          <p:cNvSpPr/>
          <p:nvPr/>
        </p:nvSpPr>
        <p:spPr>
          <a:xfrm>
            <a:off x="7487315" y="3917376"/>
            <a:ext cx="1437610" cy="95274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8" name="Rectangle 37"/>
          <p:cNvSpPr/>
          <p:nvPr/>
        </p:nvSpPr>
        <p:spPr>
          <a:xfrm>
            <a:off x="10629388" y="2941490"/>
            <a:ext cx="1548555" cy="66907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39" name="Rectangle 38"/>
          <p:cNvSpPr/>
          <p:nvPr/>
        </p:nvSpPr>
        <p:spPr>
          <a:xfrm>
            <a:off x="2632002" y="853367"/>
            <a:ext cx="1038630" cy="108006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9783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TotalTime>
  <Words>2283</Words>
  <Application>Microsoft Office PowerPoint</Application>
  <PresentationFormat>Widescreen</PresentationFormat>
  <Paragraphs>71</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zakiyamalek9@gmail.com</cp:lastModifiedBy>
  <cp:revision>3</cp:revision>
  <dcterms:created xsi:type="dcterms:W3CDTF">2026-07-27T06:11:56Z</dcterms:created>
  <dcterms:modified xsi:type="dcterms:W3CDTF">2026-07-27T13:56:58Z</dcterms:modified>
</cp:coreProperties>
</file>