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2" r:id="rId2"/>
  </p:sldMasterIdLst>
  <p:notesMasterIdLst>
    <p:notesMasterId r:id="rId23"/>
  </p:notesMasterIdLst>
  <p:handoutMasterIdLst>
    <p:handoutMasterId r:id="rId24"/>
  </p:handoutMasterIdLst>
  <p:sldIdLst>
    <p:sldId id="276" r:id="rId3"/>
    <p:sldId id="272" r:id="rId4"/>
    <p:sldId id="264" r:id="rId5"/>
    <p:sldId id="257" r:id="rId6"/>
    <p:sldId id="258" r:id="rId7"/>
    <p:sldId id="259" r:id="rId8"/>
    <p:sldId id="267" r:id="rId9"/>
    <p:sldId id="261" r:id="rId10"/>
    <p:sldId id="277" r:id="rId11"/>
    <p:sldId id="268" r:id="rId12"/>
    <p:sldId id="265" r:id="rId13"/>
    <p:sldId id="278" r:id="rId14"/>
    <p:sldId id="303" r:id="rId15"/>
    <p:sldId id="270" r:id="rId16"/>
    <p:sldId id="274" r:id="rId17"/>
    <p:sldId id="271" r:id="rId18"/>
    <p:sldId id="275" r:id="rId19"/>
    <p:sldId id="263" r:id="rId20"/>
    <p:sldId id="273" r:id="rId21"/>
    <p:sldId id="266"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2B67"/>
    <a:srgbClr val="0D2A67"/>
    <a:srgbClr val="003FBC"/>
    <a:srgbClr val="E521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1051C4-16C0-4E88-9D9B-1FFFF0375D09}" v="1" dt="2024-02-21T12:32:02.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001" autoAdjust="0"/>
    <p:restoredTop sz="85664" autoAdjust="0"/>
  </p:normalViewPr>
  <p:slideViewPr>
    <p:cSldViewPr snapToGrid="0" snapToObjects="1">
      <p:cViewPr varScale="1">
        <p:scale>
          <a:sx n="97" d="100"/>
          <a:sy n="97" d="100"/>
        </p:scale>
        <p:origin x="768" y="96"/>
      </p:cViewPr>
      <p:guideLst/>
    </p:cSldViewPr>
  </p:slideViewPr>
  <p:notesTextViewPr>
    <p:cViewPr>
      <p:scale>
        <a:sx n="100" d="100"/>
        <a:sy n="100" d="100"/>
      </p:scale>
      <p:origin x="0" y="0"/>
    </p:cViewPr>
  </p:notesText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on, Sara" userId="e35f889d-0b60-47c8-aabe-80c481bd269a" providerId="ADAL" clId="{F71051C4-16C0-4E88-9D9B-1FFFF0375D09}"/>
    <pc:docChg chg="custSel modSld">
      <pc:chgData name="Mason, Sara" userId="e35f889d-0b60-47c8-aabe-80c481bd269a" providerId="ADAL" clId="{F71051C4-16C0-4E88-9D9B-1FFFF0375D09}" dt="2024-02-21T12:37:19.435" v="62" actId="33524"/>
      <pc:docMkLst>
        <pc:docMk/>
      </pc:docMkLst>
      <pc:sldChg chg="addSp delSp modSp mod delAnim">
        <pc:chgData name="Mason, Sara" userId="e35f889d-0b60-47c8-aabe-80c481bd269a" providerId="ADAL" clId="{F71051C4-16C0-4E88-9D9B-1FFFF0375D09}" dt="2024-02-21T12:32:29.865" v="35" actId="1076"/>
        <pc:sldMkLst>
          <pc:docMk/>
          <pc:sldMk cId="1010220950" sldId="264"/>
        </pc:sldMkLst>
        <pc:spChg chg="add mod">
          <ac:chgData name="Mason, Sara" userId="e35f889d-0b60-47c8-aabe-80c481bd269a" providerId="ADAL" clId="{F71051C4-16C0-4E88-9D9B-1FFFF0375D09}" dt="2024-02-21T12:32:29.865" v="35" actId="1076"/>
          <ac:spMkLst>
            <pc:docMk/>
            <pc:sldMk cId="1010220950" sldId="264"/>
            <ac:spMk id="4" creationId="{F90CAC64-6F81-A237-F186-6EBEDD360D91}"/>
          </ac:spMkLst>
        </pc:spChg>
        <pc:spChg chg="add mod">
          <ac:chgData name="Mason, Sara" userId="e35f889d-0b60-47c8-aabe-80c481bd269a" providerId="ADAL" clId="{F71051C4-16C0-4E88-9D9B-1FFFF0375D09}" dt="2024-02-21T12:32:26.671" v="33" actId="122"/>
          <ac:spMkLst>
            <pc:docMk/>
            <pc:sldMk cId="1010220950" sldId="264"/>
            <ac:spMk id="5" creationId="{0DB8F2B4-8717-0271-1779-95A48B70D144}"/>
          </ac:spMkLst>
        </pc:spChg>
        <pc:picChg chg="del">
          <ac:chgData name="Mason, Sara" userId="e35f889d-0b60-47c8-aabe-80c481bd269a" providerId="ADAL" clId="{F71051C4-16C0-4E88-9D9B-1FFFF0375D09}" dt="2024-02-21T12:31:40.988" v="0" actId="478"/>
          <ac:picMkLst>
            <pc:docMk/>
            <pc:sldMk cId="1010220950" sldId="264"/>
            <ac:picMk id="3" creationId="{25875B46-B38E-4BE0-9D10-D723EEDB4D92}"/>
          </ac:picMkLst>
        </pc:picChg>
      </pc:sldChg>
      <pc:sldChg chg="addSp modSp mod">
        <pc:chgData name="Mason, Sara" userId="e35f889d-0b60-47c8-aabe-80c481bd269a" providerId="ADAL" clId="{F71051C4-16C0-4E88-9D9B-1FFFF0375D09}" dt="2024-02-21T12:37:19.435" v="62" actId="33524"/>
        <pc:sldMkLst>
          <pc:docMk/>
          <pc:sldMk cId="3028880266" sldId="273"/>
        </pc:sldMkLst>
        <pc:spChg chg="mod">
          <ac:chgData name="Mason, Sara" userId="e35f889d-0b60-47c8-aabe-80c481bd269a" providerId="ADAL" clId="{F71051C4-16C0-4E88-9D9B-1FFFF0375D09}" dt="2024-02-21T12:37:13.426" v="61" actId="255"/>
          <ac:spMkLst>
            <pc:docMk/>
            <pc:sldMk cId="3028880266" sldId="273"/>
            <ac:spMk id="2" creationId="{5B399E2D-BCAC-4E0C-B00D-B954F5A98C5F}"/>
          </ac:spMkLst>
        </pc:spChg>
        <pc:spChg chg="mod">
          <ac:chgData name="Mason, Sara" userId="e35f889d-0b60-47c8-aabe-80c481bd269a" providerId="ADAL" clId="{F71051C4-16C0-4E88-9D9B-1FFFF0375D09}" dt="2024-02-21T12:37:19.435" v="62" actId="33524"/>
          <ac:spMkLst>
            <pc:docMk/>
            <pc:sldMk cId="3028880266" sldId="273"/>
            <ac:spMk id="6" creationId="{0682AAB3-FB75-466B-BCBA-E4256FCDB43A}"/>
          </ac:spMkLst>
        </pc:spChg>
        <pc:picChg chg="add mod">
          <ac:chgData name="Mason, Sara" userId="e35f889d-0b60-47c8-aabe-80c481bd269a" providerId="ADAL" clId="{F71051C4-16C0-4E88-9D9B-1FFFF0375D09}" dt="2024-02-21T12:36:46.602" v="40" actId="1076"/>
          <ac:picMkLst>
            <pc:docMk/>
            <pc:sldMk cId="3028880266" sldId="273"/>
            <ac:picMk id="4" creationId="{E151EB0C-0F4B-0022-34EC-EB33C95DD57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82D339A-96F6-E041-920A-ADF0CA63CD2E}" type="datetimeFigureOut">
              <a:rPr lang="en-US" smtClean="0"/>
              <a:t>2/21/2024</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3F0E99C4-5654-BA4B-B82A-F5D7BE6E471C}" type="datetimeFigureOut">
              <a:rPr lang="en-US" smtClean="0"/>
              <a:t>2/21/2024</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0173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2</a:t>
            </a:fld>
            <a:endParaRPr lang="en-US"/>
          </a:p>
        </p:txBody>
      </p:sp>
    </p:spTree>
    <p:extLst>
      <p:ext uri="{BB962C8B-B14F-4D97-AF65-F5344CB8AC3E}">
        <p14:creationId xmlns:p14="http://schemas.microsoft.com/office/powerpoint/2010/main" val="264863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1572221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RGB- Reasonable Grounds to Believe</a:t>
            </a:r>
          </a:p>
          <a:p>
            <a:r>
              <a:rPr lang="en-GB" altLang="en-US" dirty="0">
                <a:latin typeface="Arial" panose="020B0604020202020204" pitchFamily="34" charset="0"/>
              </a:rPr>
              <a:t>Examples of Section 3 RTA 1988-  3 If a person </a:t>
            </a:r>
            <a:r>
              <a:rPr lang="en-GB" altLang="en-US" u="sng" dirty="0">
                <a:latin typeface="Arial" panose="020B0604020202020204" pitchFamily="34" charset="0"/>
              </a:rPr>
              <a:t>drives</a:t>
            </a:r>
            <a:r>
              <a:rPr lang="en-GB" altLang="en-US" dirty="0">
                <a:latin typeface="Arial" panose="020B0604020202020204" pitchFamily="34" charset="0"/>
              </a:rPr>
              <a:t> a mechanically propelled vehicle on a road or other public place without </a:t>
            </a:r>
            <a:r>
              <a:rPr lang="en-GB" altLang="en-US" u="sng" dirty="0">
                <a:latin typeface="Arial" panose="020B0604020202020204" pitchFamily="34" charset="0"/>
              </a:rPr>
              <a:t>due care and attention</a:t>
            </a:r>
            <a:r>
              <a:rPr lang="en-GB" altLang="en-US" dirty="0">
                <a:latin typeface="Arial" panose="020B0604020202020204" pitchFamily="34" charset="0"/>
              </a:rPr>
              <a:t>, or without </a:t>
            </a:r>
            <a:r>
              <a:rPr lang="en-GB" altLang="en-US" u="sng" dirty="0">
                <a:latin typeface="Arial" panose="020B0604020202020204" pitchFamily="34" charset="0"/>
              </a:rPr>
              <a:t>reasonable consideration</a:t>
            </a:r>
            <a:r>
              <a:rPr lang="en-GB" altLang="en-US" dirty="0">
                <a:latin typeface="Arial" panose="020B0604020202020204" pitchFamily="34" charset="0"/>
              </a:rPr>
              <a:t> for other persons using the </a:t>
            </a:r>
            <a:r>
              <a:rPr lang="en-GB" altLang="en-US" u="sng" dirty="0">
                <a:latin typeface="Arial" panose="020B0604020202020204" pitchFamily="34" charset="0"/>
              </a:rPr>
              <a:t>road</a:t>
            </a:r>
            <a:r>
              <a:rPr lang="en-GB" altLang="en-US" dirty="0">
                <a:latin typeface="Arial" panose="020B0604020202020204" pitchFamily="34" charset="0"/>
              </a:rPr>
              <a:t> or </a:t>
            </a:r>
            <a:r>
              <a:rPr lang="en-GB" altLang="en-US" u="sng" dirty="0">
                <a:latin typeface="Arial" panose="020B0604020202020204" pitchFamily="34" charset="0"/>
              </a:rPr>
              <a:t>public place</a:t>
            </a:r>
            <a:r>
              <a:rPr lang="en-GB" altLang="en-US" dirty="0">
                <a:latin typeface="Arial" panose="020B0604020202020204" pitchFamily="34" charset="0"/>
              </a:rPr>
              <a:t>, he is guilty of an offence. An example might be performing screeching 'handbrake turns' in a housing estate.</a:t>
            </a:r>
          </a:p>
          <a:p>
            <a:r>
              <a:rPr lang="en-GB" altLang="en-US" dirty="0">
                <a:latin typeface="Arial" panose="020B0604020202020204" pitchFamily="34" charset="0"/>
              </a:rPr>
              <a:t>Section 34 of the Road Traffic Act 1988 provides the offence of driving a mechanically propelled vehicle without lawful authority on common land, moorland or land not forming part of a road, or on any road which is a footpath, bridleway or restricted byway. </a:t>
            </a:r>
          </a:p>
          <a:p>
            <a:r>
              <a:rPr lang="en-GB" altLang="en-US" dirty="0">
                <a:latin typeface="Arial" panose="020B0604020202020204" pitchFamily="34" charset="0"/>
              </a:rPr>
              <a:t>34(1) Subject to the provisions of the section, if without lawful authority a person </a:t>
            </a:r>
            <a:r>
              <a:rPr lang="en-GB" altLang="en-US" u="sng" dirty="0">
                <a:latin typeface="Arial" panose="020B0604020202020204" pitchFamily="34" charset="0"/>
              </a:rPr>
              <a:t>drives</a:t>
            </a:r>
            <a:r>
              <a:rPr lang="en-GB" altLang="en-US" dirty="0">
                <a:latin typeface="Arial" panose="020B0604020202020204" pitchFamily="34" charset="0"/>
              </a:rPr>
              <a:t> a </a:t>
            </a:r>
            <a:r>
              <a:rPr lang="en-GB" altLang="en-US" u="sng" dirty="0">
                <a:latin typeface="Arial" panose="020B0604020202020204" pitchFamily="34" charset="0"/>
              </a:rPr>
              <a:t>mechanically propelled vehicle</a:t>
            </a:r>
            <a:r>
              <a:rPr lang="en-GB" altLang="en-US" dirty="0">
                <a:latin typeface="Arial" panose="020B0604020202020204" pitchFamily="34" charset="0"/>
              </a:rPr>
              <a:t> -</a:t>
            </a:r>
          </a:p>
          <a:p>
            <a:r>
              <a:rPr lang="en-GB" altLang="en-US" dirty="0">
                <a:latin typeface="Arial" panose="020B0604020202020204" pitchFamily="34" charset="0"/>
              </a:rPr>
              <a:t>(a) on to or upon any </a:t>
            </a:r>
            <a:r>
              <a:rPr lang="en-GB" altLang="en-US" u="sng" dirty="0">
                <a:latin typeface="Arial" panose="020B0604020202020204" pitchFamily="34" charset="0"/>
              </a:rPr>
              <a:t>common land</a:t>
            </a:r>
            <a:r>
              <a:rPr lang="en-GB" altLang="en-US" dirty="0">
                <a:latin typeface="Arial" panose="020B0604020202020204" pitchFamily="34" charset="0"/>
              </a:rPr>
              <a:t>, moorland or land of any other description, not being land forming part of a road, or</a:t>
            </a:r>
            <a:br>
              <a:rPr lang="en-GB" altLang="en-US" dirty="0">
                <a:latin typeface="Arial" panose="020B0604020202020204" pitchFamily="34" charset="0"/>
              </a:rPr>
            </a:br>
            <a:r>
              <a:rPr lang="en-GB" altLang="en-US" dirty="0">
                <a:latin typeface="Arial" panose="020B0604020202020204" pitchFamily="34" charset="0"/>
              </a:rPr>
              <a:t>(b) on any </a:t>
            </a:r>
            <a:r>
              <a:rPr lang="en-GB" altLang="en-US" u="sng" dirty="0">
                <a:latin typeface="Arial" panose="020B0604020202020204" pitchFamily="34" charset="0"/>
              </a:rPr>
              <a:t>road</a:t>
            </a:r>
            <a:r>
              <a:rPr lang="en-GB" altLang="en-US" dirty="0">
                <a:latin typeface="Arial" panose="020B0604020202020204" pitchFamily="34" charset="0"/>
              </a:rPr>
              <a:t> being a </a:t>
            </a:r>
            <a:r>
              <a:rPr lang="en-GB" altLang="en-US" u="sng" dirty="0">
                <a:latin typeface="Arial" panose="020B0604020202020204" pitchFamily="34" charset="0"/>
              </a:rPr>
              <a:t>footpath</a:t>
            </a:r>
            <a:r>
              <a:rPr lang="en-GB" altLang="en-US" dirty="0">
                <a:latin typeface="Arial" panose="020B0604020202020204" pitchFamily="34" charset="0"/>
              </a:rPr>
              <a:t>, </a:t>
            </a:r>
            <a:r>
              <a:rPr lang="en-GB" altLang="en-US" u="sng" dirty="0">
                <a:latin typeface="Arial" panose="020B0604020202020204" pitchFamily="34" charset="0"/>
              </a:rPr>
              <a:t>bridleway</a:t>
            </a:r>
            <a:r>
              <a:rPr lang="en-GB" altLang="en-US" dirty="0">
                <a:latin typeface="Arial" panose="020B0604020202020204" pitchFamily="34" charset="0"/>
              </a:rPr>
              <a:t> or restricted byway</a:t>
            </a:r>
          </a:p>
          <a:p>
            <a:r>
              <a:rPr lang="en-GB" altLang="en-US" dirty="0">
                <a:latin typeface="Arial" panose="020B0604020202020204" pitchFamily="34" charset="0"/>
              </a:rPr>
              <a:t>he is guilty of an offence.</a:t>
            </a:r>
          </a:p>
          <a:p>
            <a:r>
              <a:rPr lang="en-GB" altLang="en-US" dirty="0">
                <a:latin typeface="Arial" panose="020B0604020202020204" pitchFamily="34" charset="0"/>
              </a:rPr>
              <a:t>It is not an offence under this section to drive a mechanically propelled vehicle on any land within fifteen yards of a road, being a road on which a motor vehicle may lawfully be driven, for the purpose only of parking the vehicle on that land.</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4</a:t>
            </a:fld>
            <a:endParaRPr lang="en-US"/>
          </a:p>
        </p:txBody>
      </p:sp>
    </p:spTree>
    <p:extLst>
      <p:ext uri="{BB962C8B-B14F-4D97-AF65-F5344CB8AC3E}">
        <p14:creationId xmlns:p14="http://schemas.microsoft.com/office/powerpoint/2010/main" val="32127384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5</a:t>
            </a:fld>
            <a:endParaRPr lang="en-US"/>
          </a:p>
        </p:txBody>
      </p:sp>
    </p:spTree>
    <p:extLst>
      <p:ext uri="{BB962C8B-B14F-4D97-AF65-F5344CB8AC3E}">
        <p14:creationId xmlns:p14="http://schemas.microsoft.com/office/powerpoint/2010/main" val="89518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6</a:t>
            </a:fld>
            <a:endParaRPr lang="en-US"/>
          </a:p>
        </p:txBody>
      </p:sp>
    </p:spTree>
    <p:extLst>
      <p:ext uri="{BB962C8B-B14F-4D97-AF65-F5344CB8AC3E}">
        <p14:creationId xmlns:p14="http://schemas.microsoft.com/office/powerpoint/2010/main" val="3602048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2742335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1447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What circumstances do you think make it impracticable? – Could be that you know the driver will continue, and is putting lives or property in danger</a:t>
            </a:r>
          </a:p>
          <a:p>
            <a:endParaRPr lang="en-GB" dirty="0"/>
          </a:p>
          <a:p>
            <a:r>
              <a:rPr lang="en-GB" dirty="0"/>
              <a:t>Reasonable grounds to believe a warning has been given (could be that another officer on same shift, or mentioned in briefing that the vehicle has already been seized that evening or within the last 24 hours and PNC is yet to be updated).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85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10</a:t>
            </a:fld>
            <a:endParaRPr lang="en-US"/>
          </a:p>
        </p:txBody>
      </p:sp>
    </p:spTree>
    <p:extLst>
      <p:ext uri="{BB962C8B-B14F-4D97-AF65-F5344CB8AC3E}">
        <p14:creationId xmlns:p14="http://schemas.microsoft.com/office/powerpoint/2010/main" val="610299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prstClr val="black"/>
                </a:solidFill>
                <a:effectLst/>
                <a:uLnTx/>
                <a:uFillTx/>
                <a:latin typeface="Calibri" panose="020F0502020204030204"/>
                <a:ea typeface="+mn-ea"/>
                <a:cs typeface="+mn-cs"/>
              </a:rPr>
              <a:t>DEFENCES FOR SECTION 59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Automatism.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When automatism is raised as a defence it is to establish that there was no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mens</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rea for the offence. Examples might include uncontrollable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sneezing or a wasp flying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into the car towards the driver causing an automatic reaction. There must be a proper foundation for the defence, but once raised, it is for the prosecution to prove that the defendants’ actions were voluntary.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Automatism is also called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'sudden personal affliction'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and is often raised in driving offence cases. The essence of it is that some affliction overcomes the driver so that he loses control of the vehicle. It has to be sudden and to be something that the driver was either unaware of or could not reasonably have been expected to foresee.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Where a driver has some control of the vehicle, even if it is impaired by some distraction, there will be no defence of automatism.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Automatism has also been defined as 'the involuntary movement of a person’s body or limbs'. Following case law it has been held to be something such as an epileptic fit or a driver rendered unconscious by a stone thrown up from the road. Practically, a court may need medical or scientific evidence to support a claim of automatism to ensure that it is raised as a genuine defence (Hill v Baxter [1962] 2 Q.B. 572)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However, it is NOT a diabetic hypoglycaemic state where a person may be able to continue driving in an erratic manner for some time but remember nothing about it.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Note There are similarities with automatism and the defence of insanity and both areas of law should be reviewed.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Unconsciousness / Sudden illness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For which the driver was in no way to blame; being rendered unconscious or otherwise prevented from controlling the vehicle. This could be due to a blow on the head from a stone which renders the driver unconscious, and could extend to a sudden epileptic fit or similar loss of consciousness.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Duress.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Duress can be a defence to all offences with the exception of murder and attempt murder. It does not matter whether the person charged with murder (or an attempt) is the principle offender or an aider, abettor, counsellor or procurer.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defence can be simply stated as 'do this or else'.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Sudden Mechanical Defect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The defence of sudden mechanical defect is applicable to all driving offences. It applies if a sudden and unexpected defect in the motor vehicle causes the driver to totally lose control.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However, it does not apply if the defect is already known to the driver or could have been easily discovered by him exercising reasonable prudence such as checking tyres for wear or obvious defects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Assisting in the arrest of offenders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 driver may have a defence if his driving, though dangerous, constituted reasonable force for the purpose of assisting in the arrest of an offender. In R v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Renouf</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[1986] 2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AllER</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449, the Court of Appeal stated that this defence should have been left to the jury in circumstances in which the defendant had edged off the road a car containing persons who had committed an arrestable offence (</a:t>
            </a:r>
            <a:r>
              <a:rPr kumimoji="0" lang="en-GB" sz="1200" b="0" i="0" u="none" strike="noStrike" kern="1200" cap="none" spc="0" normalizeH="0" baseline="0" noProof="0" dirty="0" err="1">
                <a:ln>
                  <a:noFill/>
                </a:ln>
                <a:solidFill>
                  <a:prstClr val="black"/>
                </a:solidFill>
                <a:effectLst/>
                <a:uLnTx/>
                <a:uFillTx/>
                <a:latin typeface="Calibri" panose="020F0502020204030204"/>
                <a:ea typeface="+mn-ea"/>
                <a:cs typeface="+mn-cs"/>
              </a:rPr>
              <a:t>ie</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one for which there is a sentence of imprisonment of 5 years or more (the term arrestable offence no longer exist as of 01/01/06 ) in order to enable the police to arrest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Authorised motoring event.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Regulations created under this section are currently the Motor Vehicles (Off Road Events) Regulations 1995 SI 1371/1995 as amended by SI 1003/2010. Although the 1995 regulations are not reproduced on the database.</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11</a:t>
            </a:fld>
            <a:endParaRPr lang="en-US"/>
          </a:p>
        </p:txBody>
      </p:sp>
    </p:spTree>
    <p:extLst>
      <p:ext uri="{BB962C8B-B14F-4D97-AF65-F5344CB8AC3E}">
        <p14:creationId xmlns:p14="http://schemas.microsoft.com/office/powerpoint/2010/main" val="1864705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583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Carbonated form </a:t>
            </a:r>
            <a:r>
              <a:rPr lang="en-GB" dirty="0"/>
              <a:t>– Top (Driver), Middle (Recovery), Bottom (you to scan onto NICHE)</a:t>
            </a:r>
          </a:p>
          <a:p>
            <a:endParaRPr lang="en-GB" dirty="0"/>
          </a:p>
          <a:p>
            <a:r>
              <a:rPr lang="en-GB" dirty="0"/>
              <a:t>Fill in as much detail as possible (must include ethnicity) </a:t>
            </a:r>
          </a:p>
          <a:p>
            <a:endParaRPr lang="en-GB" dirty="0"/>
          </a:p>
          <a:p>
            <a:r>
              <a:rPr lang="en-GB" b="1" dirty="0"/>
              <a:t>YOU MUST READ OUT THE LEGAL SECTION IN THE MIDDLE TO THE DRIVER</a:t>
            </a:r>
          </a:p>
          <a:p>
            <a:endParaRPr lang="en-GB" dirty="0"/>
          </a:p>
          <a:p>
            <a:r>
              <a:rPr lang="en-GB" dirty="0"/>
              <a:t>Fill in the reason for seizure – this is your evidence</a:t>
            </a:r>
          </a:p>
          <a:p>
            <a:endParaRPr lang="en-GB" dirty="0"/>
          </a:p>
          <a:p>
            <a:r>
              <a:rPr lang="en-GB" dirty="0"/>
              <a:t>Try and get a signature, but if they refuse then write REFUSED</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3589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14</a:t>
            </a:fld>
            <a:endParaRPr lang="en-US"/>
          </a:p>
        </p:txBody>
      </p:sp>
    </p:spTree>
    <p:extLst>
      <p:ext uri="{BB962C8B-B14F-4D97-AF65-F5344CB8AC3E}">
        <p14:creationId xmlns:p14="http://schemas.microsoft.com/office/powerpoint/2010/main" val="35925954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15</a:t>
            </a:fld>
            <a:endParaRPr lang="en-US"/>
          </a:p>
        </p:txBody>
      </p:sp>
    </p:spTree>
    <p:extLst>
      <p:ext uri="{BB962C8B-B14F-4D97-AF65-F5344CB8AC3E}">
        <p14:creationId xmlns:p14="http://schemas.microsoft.com/office/powerpoint/2010/main" val="2738090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16</a:t>
            </a:fld>
            <a:endParaRPr lang="en-US"/>
          </a:p>
        </p:txBody>
      </p:sp>
    </p:spTree>
    <p:extLst>
      <p:ext uri="{BB962C8B-B14F-4D97-AF65-F5344CB8AC3E}">
        <p14:creationId xmlns:p14="http://schemas.microsoft.com/office/powerpoint/2010/main" val="665645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17</a:t>
            </a:fld>
            <a:endParaRPr lang="en-US"/>
          </a:p>
        </p:txBody>
      </p:sp>
    </p:spTree>
    <p:extLst>
      <p:ext uri="{BB962C8B-B14F-4D97-AF65-F5344CB8AC3E}">
        <p14:creationId xmlns:p14="http://schemas.microsoft.com/office/powerpoint/2010/main" val="17036432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18</a:t>
            </a:fld>
            <a:endParaRPr lang="en-US"/>
          </a:p>
        </p:txBody>
      </p:sp>
    </p:spTree>
    <p:extLst>
      <p:ext uri="{BB962C8B-B14F-4D97-AF65-F5344CB8AC3E}">
        <p14:creationId xmlns:p14="http://schemas.microsoft.com/office/powerpoint/2010/main" val="38354439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19</a:t>
            </a:fld>
            <a:endParaRPr lang="en-US"/>
          </a:p>
        </p:txBody>
      </p:sp>
    </p:spTree>
    <p:extLst>
      <p:ext uri="{BB962C8B-B14F-4D97-AF65-F5344CB8AC3E}">
        <p14:creationId xmlns:p14="http://schemas.microsoft.com/office/powerpoint/2010/main" val="378653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B3717A-C6E4-1C46-B1FA-B9E4FCE2618A}" type="slidenum">
              <a:rPr lang="en-US" smtClean="0"/>
              <a:t>20</a:t>
            </a:fld>
            <a:endParaRPr lang="en-US"/>
          </a:p>
        </p:txBody>
      </p:sp>
    </p:spTree>
    <p:extLst>
      <p:ext uri="{BB962C8B-B14F-4D97-AF65-F5344CB8AC3E}">
        <p14:creationId xmlns:p14="http://schemas.microsoft.com/office/powerpoint/2010/main" val="850921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5"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2" y="-20435"/>
            <a:ext cx="12302984" cy="6898869"/>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39417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6" y="-45051"/>
            <a:ext cx="12460353"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823181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4"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89869663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2/21/2024</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2/21/2024</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492331590"/>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1986968"/>
          </a:xfrm>
        </p:spPr>
        <p:txBody>
          <a:bodyPr>
            <a:normAutofit fontScale="90000"/>
          </a:bodyPr>
          <a:lstStyle/>
          <a:p>
            <a:br>
              <a:rPr kumimoji="0" lang="en-US" sz="43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US" sz="4300" b="1"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CSO REFRESHER TRAINING: </a:t>
            </a:r>
            <a:r>
              <a:rPr kumimoji="0" lang="en-GB" altLang="en-US" sz="43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SECTION 59 POLICE REFORM ACT 2002</a:t>
            </a:r>
            <a:br>
              <a:rPr kumimoji="0" lang="en-GB" altLang="en-US" sz="43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(including seizure of e-Bikes &amp; </a:t>
            </a:r>
            <a:b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Powered Transporters)</a:t>
            </a:r>
            <a:br>
              <a:rPr kumimoji="0" lang="en-GB" altLang="en-US" sz="2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br>
              <a:rPr kumimoji="0" lang="en-GB" altLang="en-US" sz="43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altLang="en-US" sz="1600" b="1"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CSO – February 2024</a:t>
            </a:r>
            <a:endParaRPr lang="en-US" dirty="0"/>
          </a:p>
        </p:txBody>
      </p:sp>
    </p:spTree>
    <p:extLst>
      <p:ext uri="{BB962C8B-B14F-4D97-AF65-F5344CB8AC3E}">
        <p14:creationId xmlns:p14="http://schemas.microsoft.com/office/powerpoint/2010/main" val="4044813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A8879-D090-4CF4-A70E-1339DC161588}"/>
              </a:ext>
            </a:extLst>
          </p:cNvPr>
          <p:cNvSpPr>
            <a:spLocks noGrp="1"/>
          </p:cNvSpPr>
          <p:nvPr>
            <p:ph type="title"/>
          </p:nvPr>
        </p:nvSpPr>
        <p:spPr/>
        <p:txBody>
          <a:bodyPr/>
          <a:lstStyle/>
          <a:p>
            <a:pPr algn="ctr"/>
            <a:r>
              <a:rPr lang="en-GB" dirty="0"/>
              <a:t>AIMS &amp; OBJECTIVES:</a:t>
            </a:r>
          </a:p>
        </p:txBody>
      </p:sp>
      <p:sp>
        <p:nvSpPr>
          <p:cNvPr id="3" name="TextBox 2">
            <a:extLst>
              <a:ext uri="{FF2B5EF4-FFF2-40B4-BE49-F238E27FC236}">
                <a16:creationId xmlns:a16="http://schemas.microsoft.com/office/drawing/2014/main" id="{4B482E9B-7828-4E67-98B4-C88C6E6E3844}"/>
              </a:ext>
            </a:extLst>
          </p:cNvPr>
          <p:cNvSpPr txBox="1"/>
          <p:nvPr/>
        </p:nvSpPr>
        <p:spPr>
          <a:xfrm>
            <a:off x="2147300" y="945222"/>
            <a:ext cx="9729626" cy="6370975"/>
          </a:xfrm>
          <a:prstGeom prst="rect">
            <a:avLst/>
          </a:prstGeom>
          <a:noFill/>
        </p:spPr>
        <p:txBody>
          <a:bodyPr wrap="square" rtlCol="0">
            <a:spAutoFit/>
          </a:bodyPr>
          <a:lstStyle/>
          <a:p>
            <a:r>
              <a:rPr lang="en-GB" sz="2400" b="1" u="sng" dirty="0"/>
              <a:t>AIM:</a:t>
            </a:r>
          </a:p>
          <a:p>
            <a:endParaRPr lang="en-GB" sz="2400" dirty="0"/>
          </a:p>
          <a:p>
            <a:r>
              <a:rPr lang="en-GB" sz="2400" dirty="0"/>
              <a:t>To provide students with an overview of Section 59 of the Police Reform Act, and provide the knowledge and confidence to deal with and seize vehicles acting in an Anti-Social manner. </a:t>
            </a:r>
          </a:p>
          <a:p>
            <a:endParaRPr lang="en-GB" sz="2400" dirty="0"/>
          </a:p>
          <a:p>
            <a:r>
              <a:rPr lang="en-GB" sz="2400" b="1" u="sng" dirty="0"/>
              <a:t>OBJECTIVES: </a:t>
            </a:r>
          </a:p>
          <a:p>
            <a:endParaRPr lang="en-GB" sz="2400" dirty="0"/>
          </a:p>
          <a:p>
            <a:pPr marL="285750" indent="-285750">
              <a:buFont typeface="Arial" panose="020B0604020202020204" pitchFamily="34" charset="0"/>
              <a:buChar char="•"/>
            </a:pPr>
            <a:r>
              <a:rPr lang="en-GB" sz="2400" dirty="0"/>
              <a:t>Outline the legislation relating to the Road Traffic Act and understand the procedure of seizing a mechanically propelled vehicle.</a:t>
            </a:r>
          </a:p>
          <a:p>
            <a:pPr marL="285750" indent="-285750">
              <a:buFont typeface="Arial" panose="020B0604020202020204" pitchFamily="34" charset="0"/>
              <a:buChar char="•"/>
            </a:pPr>
            <a:r>
              <a:rPr lang="en-GB" sz="2400" dirty="0"/>
              <a:t>Understand the terms Alarm/Distress and Annoyance</a:t>
            </a:r>
          </a:p>
          <a:p>
            <a:pPr marL="285750" indent="-285750">
              <a:buFont typeface="Arial" panose="020B0604020202020204" pitchFamily="34" charset="0"/>
              <a:buChar char="•"/>
            </a:pPr>
            <a:r>
              <a:rPr lang="en-GB" sz="2400" dirty="0"/>
              <a:t>Apply the CSO powers in relation to Section 59 and follow the process</a:t>
            </a:r>
          </a:p>
          <a:p>
            <a:pPr marL="285750" indent="-285750">
              <a:buFont typeface="Arial" panose="020B0604020202020204" pitchFamily="34" charset="0"/>
              <a:buChar char="•"/>
            </a:pPr>
            <a:r>
              <a:rPr lang="en-GB" sz="2400" dirty="0"/>
              <a:t>Identify the defences that may occur during an incident to negate Section 59 and when it is not required. </a:t>
            </a:r>
          </a:p>
          <a:p>
            <a:pPr marL="285750" indent="-285750">
              <a:buFont typeface="Arial" panose="020B0604020202020204" pitchFamily="34" charset="0"/>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904436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B8337-FF8E-4653-BE24-4999819FDF94}"/>
              </a:ext>
            </a:extLst>
          </p:cNvPr>
          <p:cNvSpPr>
            <a:spLocks noGrp="1"/>
          </p:cNvSpPr>
          <p:nvPr>
            <p:ph type="title"/>
          </p:nvPr>
        </p:nvSpPr>
        <p:spPr/>
        <p:txBody>
          <a:bodyPr/>
          <a:lstStyle/>
          <a:p>
            <a:pPr algn="ctr"/>
            <a:r>
              <a:rPr lang="en-GB" dirty="0"/>
              <a:t>ASK JON – SECTION 59:</a:t>
            </a:r>
          </a:p>
        </p:txBody>
      </p:sp>
      <p:sp>
        <p:nvSpPr>
          <p:cNvPr id="4" name="Rectangle: Rounded Corners 3">
            <a:extLst>
              <a:ext uri="{FF2B5EF4-FFF2-40B4-BE49-F238E27FC236}">
                <a16:creationId xmlns:a16="http://schemas.microsoft.com/office/drawing/2014/main" id="{F90CAC64-6F81-A237-F186-6EBEDD360D91}"/>
              </a:ext>
            </a:extLst>
          </p:cNvPr>
          <p:cNvSpPr/>
          <p:nvPr/>
        </p:nvSpPr>
        <p:spPr>
          <a:xfrm>
            <a:off x="3932903" y="1383891"/>
            <a:ext cx="6253316" cy="3382296"/>
          </a:xfrm>
          <a:prstGeom prst="round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DB8F2B4-8717-0271-1779-95A48B70D144}"/>
              </a:ext>
            </a:extLst>
          </p:cNvPr>
          <p:cNvSpPr txBox="1"/>
          <p:nvPr/>
        </p:nvSpPr>
        <p:spPr>
          <a:xfrm>
            <a:off x="4680155" y="2285756"/>
            <a:ext cx="4709651" cy="1200329"/>
          </a:xfrm>
          <a:prstGeom prst="rect">
            <a:avLst/>
          </a:prstGeom>
          <a:noFill/>
        </p:spPr>
        <p:txBody>
          <a:bodyPr wrap="square" rtlCol="0">
            <a:spAutoFit/>
          </a:bodyPr>
          <a:lstStyle/>
          <a:p>
            <a:pPr algn="ctr"/>
            <a:r>
              <a:rPr lang="en-GB" sz="3600" dirty="0">
                <a:solidFill>
                  <a:schemeClr val="bg1"/>
                </a:solidFill>
              </a:rPr>
              <a:t>Internal Gwent Police Video</a:t>
            </a:r>
          </a:p>
        </p:txBody>
      </p:sp>
    </p:spTree>
    <p:extLst>
      <p:ext uri="{BB962C8B-B14F-4D97-AF65-F5344CB8AC3E}">
        <p14:creationId xmlns:p14="http://schemas.microsoft.com/office/powerpoint/2010/main" val="1010220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pPr algn="ctr"/>
            <a:r>
              <a:rPr lang="en-GB" altLang="en-US" dirty="0"/>
              <a:t>SECTION 59 POLICE REFORM ACT 2002:</a:t>
            </a:r>
            <a:endParaRPr lang="en-US" dirty="0"/>
          </a:p>
        </p:txBody>
      </p:sp>
      <p:sp>
        <p:nvSpPr>
          <p:cNvPr id="3" name="TextBox 2">
            <a:extLst>
              <a:ext uri="{FF2B5EF4-FFF2-40B4-BE49-F238E27FC236}">
                <a16:creationId xmlns:a16="http://schemas.microsoft.com/office/drawing/2014/main" id="{FAAAC32B-7381-7148-A12C-683517301A11}"/>
              </a:ext>
            </a:extLst>
          </p:cNvPr>
          <p:cNvSpPr txBox="1"/>
          <p:nvPr/>
        </p:nvSpPr>
        <p:spPr>
          <a:xfrm>
            <a:off x="2102741" y="816054"/>
            <a:ext cx="10089259" cy="5816977"/>
          </a:xfrm>
          <a:prstGeom prst="rect">
            <a:avLst/>
          </a:prstGeom>
          <a:noFill/>
        </p:spPr>
        <p:txBody>
          <a:bodyPr wrap="square" rtlCol="0">
            <a:spAutoFit/>
          </a:bodyPr>
          <a:lstStyle/>
          <a:p>
            <a:pPr marL="0" indent="0" algn="ctr">
              <a:defRPr/>
            </a:pPr>
            <a:r>
              <a:rPr lang="en-GB" sz="2800" dirty="0"/>
              <a:t>Where a CSO has reasonable grounds to believe that a motor vehicle (and mechanically propelled vehicle - MPV) is being used on any occasion in a manner which contravenes:</a:t>
            </a:r>
          </a:p>
          <a:p>
            <a:pPr algn="ctr">
              <a:defRPr/>
            </a:pPr>
            <a:r>
              <a:rPr lang="en-GB" sz="2800" b="1" dirty="0">
                <a:solidFill>
                  <a:srgbClr val="003FBC"/>
                </a:solidFill>
              </a:rPr>
              <a:t>Section 3 of Road Traffic Act 1988</a:t>
            </a:r>
          </a:p>
          <a:p>
            <a:pPr algn="ctr">
              <a:defRPr/>
            </a:pPr>
            <a:r>
              <a:rPr lang="en-GB" sz="2800" dirty="0">
                <a:solidFill>
                  <a:srgbClr val="003FBC"/>
                </a:solidFill>
              </a:rPr>
              <a:t> (Careless/Inconsiderate Driving) </a:t>
            </a:r>
          </a:p>
          <a:p>
            <a:pPr algn="ctr">
              <a:defRPr/>
            </a:pPr>
            <a:r>
              <a:rPr lang="en-GB" sz="2800" b="1" dirty="0"/>
              <a:t>Or</a:t>
            </a:r>
          </a:p>
          <a:p>
            <a:pPr algn="ctr">
              <a:defRPr/>
            </a:pPr>
            <a:r>
              <a:rPr lang="en-GB" sz="2800" b="1" dirty="0">
                <a:solidFill>
                  <a:srgbClr val="003FBC"/>
                </a:solidFill>
              </a:rPr>
              <a:t>Section 34 of Road Traffic Act 1988</a:t>
            </a:r>
          </a:p>
          <a:p>
            <a:pPr algn="ctr">
              <a:defRPr/>
            </a:pPr>
            <a:r>
              <a:rPr lang="en-GB" sz="2800" dirty="0">
                <a:solidFill>
                  <a:srgbClr val="003FBC"/>
                </a:solidFill>
              </a:rPr>
              <a:t> (Driving off-road)</a:t>
            </a:r>
          </a:p>
          <a:p>
            <a:pPr marL="0" indent="0" algn="ctr">
              <a:defRPr/>
            </a:pPr>
            <a:r>
              <a:rPr lang="en-GB" sz="2800" b="1" dirty="0"/>
              <a:t>AND (as both elements are required)</a:t>
            </a:r>
          </a:p>
          <a:p>
            <a:pPr marL="0" indent="0" algn="ctr">
              <a:defRPr/>
            </a:pPr>
            <a:r>
              <a:rPr lang="en-GB" sz="2800" dirty="0">
                <a:solidFill>
                  <a:srgbClr val="003FBC"/>
                </a:solidFill>
              </a:rPr>
              <a:t>is causing, or is likely to cause  </a:t>
            </a:r>
            <a:r>
              <a:rPr lang="en-GB" sz="2800" b="1" u="sng" dirty="0">
                <a:solidFill>
                  <a:srgbClr val="003FBC"/>
                </a:solidFill>
              </a:rPr>
              <a:t>Alarm, Distress or Annoyance</a:t>
            </a:r>
          </a:p>
          <a:p>
            <a:pPr marL="0" indent="0" algn="ctr">
              <a:defRPr/>
            </a:pPr>
            <a:r>
              <a:rPr lang="en-GB" sz="2800" dirty="0">
                <a:solidFill>
                  <a:srgbClr val="003FBC"/>
                </a:solidFill>
              </a:rPr>
              <a:t>to members of the public.</a:t>
            </a:r>
          </a:p>
          <a:p>
            <a:pPr marL="0" indent="0" algn="ctr">
              <a:defRPr/>
            </a:pPr>
            <a:endParaRPr lang="en-GB" sz="3200" dirty="0">
              <a:solidFill>
                <a:srgbClr val="003FBC"/>
              </a:solidFill>
            </a:endParaRPr>
          </a:p>
          <a:p>
            <a:pPr marL="0" indent="0" algn="ctr">
              <a:defRPr/>
            </a:pPr>
            <a:r>
              <a:rPr lang="en-GB" sz="3200" dirty="0"/>
              <a:t>Then an offence has been committed.</a:t>
            </a:r>
          </a:p>
        </p:txBody>
      </p:sp>
    </p:spTree>
    <p:extLst>
      <p:ext uri="{BB962C8B-B14F-4D97-AF65-F5344CB8AC3E}">
        <p14:creationId xmlns:p14="http://schemas.microsoft.com/office/powerpoint/2010/main" val="1804016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CF277-2AF6-4B06-A17A-72C4C8F09664}"/>
              </a:ext>
            </a:extLst>
          </p:cNvPr>
          <p:cNvSpPr>
            <a:spLocks noGrp="1"/>
          </p:cNvSpPr>
          <p:nvPr>
            <p:ph type="title"/>
          </p:nvPr>
        </p:nvSpPr>
        <p:spPr/>
        <p:txBody>
          <a:bodyPr/>
          <a:lstStyle/>
          <a:p>
            <a:pPr algn="ctr"/>
            <a:r>
              <a:rPr lang="en-GB" dirty="0"/>
              <a:t>LEGISLATION:</a:t>
            </a:r>
          </a:p>
        </p:txBody>
      </p:sp>
      <p:sp>
        <p:nvSpPr>
          <p:cNvPr id="6" name="TextBox 5">
            <a:extLst>
              <a:ext uri="{FF2B5EF4-FFF2-40B4-BE49-F238E27FC236}">
                <a16:creationId xmlns:a16="http://schemas.microsoft.com/office/drawing/2014/main" id="{E36AE05B-0F21-4850-B0C3-2C07C6CA7502}"/>
              </a:ext>
            </a:extLst>
          </p:cNvPr>
          <p:cNvSpPr txBox="1"/>
          <p:nvPr/>
        </p:nvSpPr>
        <p:spPr>
          <a:xfrm>
            <a:off x="343956" y="999553"/>
            <a:ext cx="9791273" cy="4955203"/>
          </a:xfrm>
          <a:prstGeom prst="rect">
            <a:avLst/>
          </a:prstGeom>
          <a:noFill/>
        </p:spPr>
        <p:txBody>
          <a:bodyPr wrap="square">
            <a:spAutoFit/>
          </a:bodyPr>
          <a:lstStyle/>
          <a:p>
            <a:pPr algn="ctr"/>
            <a:r>
              <a:rPr kumimoji="0" lang="en-GB" altLang="en-US" sz="3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Section 3 Road Traffic Act 1988 </a:t>
            </a:r>
          </a:p>
          <a:p>
            <a:pPr algn="ctr"/>
            <a:r>
              <a:rPr kumimoji="0" lang="en-GB" altLang="en-US" sz="3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Careless/Inconsiderate Driving</a:t>
            </a:r>
            <a:endParaRPr lang="en-GB" altLang="en-US" sz="2800" dirty="0"/>
          </a:p>
          <a:p>
            <a:pPr>
              <a:buFontTx/>
              <a:buChar char="•"/>
            </a:pPr>
            <a:endParaRPr lang="en-GB" altLang="en-US" sz="2800" dirty="0"/>
          </a:p>
          <a:p>
            <a:r>
              <a:rPr lang="en-GB" altLang="en-US" sz="2800" dirty="0"/>
              <a:t>If a person drives a motor vehicle or a MPV on a road or other public place without due care and attention, </a:t>
            </a:r>
          </a:p>
          <a:p>
            <a:r>
              <a:rPr lang="en-GB" altLang="en-US" sz="2800" dirty="0"/>
              <a:t>or without reasonable </a:t>
            </a:r>
          </a:p>
          <a:p>
            <a:r>
              <a:rPr lang="en-GB" altLang="en-US" sz="2800" dirty="0"/>
              <a:t>consideration for other </a:t>
            </a:r>
          </a:p>
          <a:p>
            <a:r>
              <a:rPr lang="en-GB" altLang="en-US" sz="2800" dirty="0"/>
              <a:t>persons using the road </a:t>
            </a:r>
          </a:p>
          <a:p>
            <a:r>
              <a:rPr lang="en-GB" altLang="en-US" sz="2800" dirty="0"/>
              <a:t>or public place, </a:t>
            </a:r>
          </a:p>
          <a:p>
            <a:r>
              <a:rPr lang="en-GB" altLang="en-US" sz="2800" dirty="0"/>
              <a:t>then they are guilty of </a:t>
            </a:r>
          </a:p>
          <a:p>
            <a:r>
              <a:rPr lang="en-GB" altLang="en-US" sz="2800" dirty="0"/>
              <a:t>an offence.</a:t>
            </a:r>
          </a:p>
        </p:txBody>
      </p:sp>
      <p:pic>
        <p:nvPicPr>
          <p:cNvPr id="7" name="Picture 2">
            <a:extLst>
              <a:ext uri="{FF2B5EF4-FFF2-40B4-BE49-F238E27FC236}">
                <a16:creationId xmlns:a16="http://schemas.microsoft.com/office/drawing/2014/main" id="{2F2C8D1C-2A32-4225-BDF7-808572B176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1726" y="3429000"/>
            <a:ext cx="4592547" cy="3241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52461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185AB-9E55-43B9-88A7-04B9C3EEDFAD}"/>
              </a:ext>
            </a:extLst>
          </p:cNvPr>
          <p:cNvSpPr>
            <a:spLocks noGrp="1"/>
          </p:cNvSpPr>
          <p:nvPr>
            <p:ph type="title"/>
          </p:nvPr>
        </p:nvSpPr>
        <p:spPr/>
        <p:txBody>
          <a:bodyPr/>
          <a:lstStyle/>
          <a:p>
            <a:pPr algn="ctr"/>
            <a:r>
              <a:rPr kumimoji="0" lang="en-GB" sz="3200" b="1" i="0" u="none" strike="noStrike" kern="1200" cap="none" spc="0" normalizeH="0" baseline="0" noProof="0" dirty="0">
                <a:ln>
                  <a:noFill/>
                </a:ln>
                <a:solidFill>
                  <a:srgbClr val="0D2A67"/>
                </a:solidFill>
                <a:effectLst/>
                <a:uLnTx/>
                <a:uFillTx/>
                <a:latin typeface="Arial" panose="020B0604020202020204" pitchFamily="34" charset="0"/>
                <a:ea typeface="+mj-ea"/>
                <a:cs typeface="Arial" panose="020B0604020202020204" pitchFamily="34" charset="0"/>
              </a:rPr>
              <a:t>LEGISLATION:</a:t>
            </a:r>
            <a:endParaRPr lang="en-GB" dirty="0">
              <a:solidFill>
                <a:schemeClr val="tx1"/>
              </a:solidFill>
            </a:endParaRPr>
          </a:p>
        </p:txBody>
      </p:sp>
      <p:sp>
        <p:nvSpPr>
          <p:cNvPr id="4" name="TextBox 3">
            <a:extLst>
              <a:ext uri="{FF2B5EF4-FFF2-40B4-BE49-F238E27FC236}">
                <a16:creationId xmlns:a16="http://schemas.microsoft.com/office/drawing/2014/main" id="{E66FE875-58D2-41C1-B0E0-665D9A515A76}"/>
              </a:ext>
            </a:extLst>
          </p:cNvPr>
          <p:cNvSpPr txBox="1"/>
          <p:nvPr/>
        </p:nvSpPr>
        <p:spPr>
          <a:xfrm>
            <a:off x="2406720" y="892027"/>
            <a:ext cx="9490753" cy="5509200"/>
          </a:xfrm>
          <a:prstGeom prst="rect">
            <a:avLst/>
          </a:prstGeom>
          <a:noFill/>
        </p:spPr>
        <p:txBody>
          <a:bodyPr wrap="square">
            <a:spAutoFit/>
          </a:bodyPr>
          <a:lstStyle/>
          <a:p>
            <a:pPr algn="ctr"/>
            <a:r>
              <a:rPr kumimoji="0" lang="en-GB" altLang="en-US" sz="3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Section 3 Road Traffic Act 1988 Careless/Inconsiderate Driving</a:t>
            </a:r>
          </a:p>
          <a:p>
            <a:pPr algn="ctr"/>
            <a:endParaRPr lang="en-GB" altLang="en-US" sz="2400" dirty="0"/>
          </a:p>
          <a:p>
            <a:pPr>
              <a:buFontTx/>
              <a:buChar char="•"/>
            </a:pPr>
            <a:r>
              <a:rPr lang="en-GB" altLang="en-US" sz="2400" dirty="0"/>
              <a:t>Misjudging an overtake</a:t>
            </a:r>
          </a:p>
          <a:p>
            <a:pPr>
              <a:buFontTx/>
              <a:buChar char="•"/>
            </a:pPr>
            <a:r>
              <a:rPr lang="en-GB" altLang="en-US" sz="2400" dirty="0"/>
              <a:t>Incorrect signalling</a:t>
            </a:r>
          </a:p>
          <a:p>
            <a:pPr>
              <a:buFontTx/>
              <a:buChar char="•"/>
            </a:pPr>
            <a:r>
              <a:rPr lang="en-GB" altLang="en-US" sz="2400" dirty="0"/>
              <a:t>Poor lane discipline</a:t>
            </a:r>
          </a:p>
          <a:p>
            <a:pPr>
              <a:buFontTx/>
              <a:buChar char="•"/>
            </a:pPr>
            <a:r>
              <a:rPr lang="en-GB" altLang="en-US" sz="2400" dirty="0"/>
              <a:t>Driving at excessive speed for the road conditions</a:t>
            </a:r>
          </a:p>
          <a:p>
            <a:pPr>
              <a:buFontTx/>
              <a:buChar char="•"/>
            </a:pPr>
            <a:r>
              <a:rPr lang="en-GB" altLang="en-US" sz="2400" dirty="0"/>
              <a:t>Failure to observe traffic signals</a:t>
            </a:r>
          </a:p>
          <a:p>
            <a:pPr>
              <a:buFontTx/>
              <a:buChar char="•"/>
            </a:pPr>
            <a:r>
              <a:rPr lang="en-GB" altLang="en-US" sz="2400" dirty="0"/>
              <a:t>Driving while using an electronic device</a:t>
            </a:r>
          </a:p>
          <a:p>
            <a:pPr>
              <a:buFontTx/>
              <a:buChar char="•"/>
            </a:pPr>
            <a:r>
              <a:rPr lang="en-GB" altLang="en-US" sz="2400" dirty="0"/>
              <a:t>Driving without reasonable consideration for other road users</a:t>
            </a:r>
          </a:p>
          <a:p>
            <a:pPr>
              <a:buFontTx/>
              <a:buChar char="•"/>
            </a:pPr>
            <a:r>
              <a:rPr lang="en-GB" altLang="en-US" sz="2400" dirty="0"/>
              <a:t>Tailgating</a:t>
            </a:r>
          </a:p>
          <a:p>
            <a:pPr>
              <a:buFontTx/>
              <a:buChar char="•"/>
            </a:pPr>
            <a:r>
              <a:rPr lang="en-GB" altLang="en-US" sz="2400" dirty="0"/>
              <a:t>Undertaking</a:t>
            </a:r>
          </a:p>
          <a:p>
            <a:pPr>
              <a:buFontTx/>
              <a:buChar char="•"/>
            </a:pPr>
            <a:r>
              <a:rPr lang="en-GB" altLang="en-US" sz="2400" dirty="0"/>
              <a:t>Driving with full beam headlights in face of oncoming traffic</a:t>
            </a:r>
          </a:p>
          <a:p>
            <a:pPr>
              <a:buFontTx/>
              <a:buChar char="•"/>
            </a:pPr>
            <a:r>
              <a:rPr lang="en-GB" altLang="en-US" sz="2400" dirty="0"/>
              <a:t>Deliberately splashing pedestrians with standing water</a:t>
            </a:r>
          </a:p>
        </p:txBody>
      </p:sp>
    </p:spTree>
    <p:extLst>
      <p:ext uri="{BB962C8B-B14F-4D97-AF65-F5344CB8AC3E}">
        <p14:creationId xmlns:p14="http://schemas.microsoft.com/office/powerpoint/2010/main" val="3223116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D41E6-099B-404F-8AAD-F02F0119D715}"/>
              </a:ext>
            </a:extLst>
          </p:cNvPr>
          <p:cNvSpPr>
            <a:spLocks noGrp="1"/>
          </p:cNvSpPr>
          <p:nvPr>
            <p:ph type="title"/>
          </p:nvPr>
        </p:nvSpPr>
        <p:spPr/>
        <p:txBody>
          <a:bodyPr/>
          <a:lstStyle/>
          <a:p>
            <a:pPr algn="ctr"/>
            <a:r>
              <a:rPr lang="en-GB" dirty="0"/>
              <a:t>LEGISLATION:</a:t>
            </a:r>
          </a:p>
        </p:txBody>
      </p:sp>
      <p:sp>
        <p:nvSpPr>
          <p:cNvPr id="3" name="TextBox 2">
            <a:extLst>
              <a:ext uri="{FF2B5EF4-FFF2-40B4-BE49-F238E27FC236}">
                <a16:creationId xmlns:a16="http://schemas.microsoft.com/office/drawing/2014/main" id="{51397ECB-E4D4-439C-9BCA-B9CB52A88B0A}"/>
              </a:ext>
            </a:extLst>
          </p:cNvPr>
          <p:cNvSpPr txBox="1"/>
          <p:nvPr/>
        </p:nvSpPr>
        <p:spPr>
          <a:xfrm>
            <a:off x="1839074" y="1119883"/>
            <a:ext cx="1008925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tabLst/>
              <a:defRPr/>
            </a:pPr>
            <a:r>
              <a:rPr kumimoji="0" lang="en-GB" sz="3200" b="1" i="0" u="none" strike="noStrike" kern="1200" cap="none" spc="0" normalizeH="0" baseline="0" noProof="0" dirty="0">
                <a:ln>
                  <a:noFill/>
                </a:ln>
                <a:effectLst/>
                <a:uLnTx/>
                <a:uFillTx/>
                <a:latin typeface="Calibri" panose="020F0502020204030204"/>
                <a:ea typeface="+mn-ea"/>
                <a:cs typeface="+mn-cs"/>
              </a:rPr>
              <a:t>Section 34 of Road Traffic Act 1988 </a:t>
            </a:r>
            <a:r>
              <a:rPr kumimoji="0" lang="en-GB" sz="3200" b="0" i="0" u="none" strike="noStrike" kern="1200" cap="none" spc="0" normalizeH="0" baseline="0" noProof="0" dirty="0">
                <a:ln>
                  <a:noFill/>
                </a:ln>
                <a:effectLst/>
                <a:uLnTx/>
                <a:uFillTx/>
                <a:latin typeface="Calibri" panose="020F0502020204030204"/>
                <a:ea typeface="+mn-ea"/>
                <a:cs typeface="+mn-cs"/>
              </a:rPr>
              <a:t>-  Driving off-road</a:t>
            </a:r>
          </a:p>
        </p:txBody>
      </p:sp>
      <p:sp>
        <p:nvSpPr>
          <p:cNvPr id="5" name="TextBox 4">
            <a:extLst>
              <a:ext uri="{FF2B5EF4-FFF2-40B4-BE49-F238E27FC236}">
                <a16:creationId xmlns:a16="http://schemas.microsoft.com/office/drawing/2014/main" id="{3F3F0F74-A835-4C9F-B413-95FCF6BB9346}"/>
              </a:ext>
            </a:extLst>
          </p:cNvPr>
          <p:cNvSpPr txBox="1"/>
          <p:nvPr/>
        </p:nvSpPr>
        <p:spPr>
          <a:xfrm>
            <a:off x="2262882" y="1854375"/>
            <a:ext cx="4528336" cy="4798237"/>
          </a:xfrm>
          <a:prstGeom prst="rect">
            <a:avLst/>
          </a:prstGeom>
          <a:noFill/>
        </p:spPr>
        <p:txBody>
          <a:bodyPr wrap="square">
            <a:spAutoFit/>
          </a:bodyPr>
          <a:lstStyle/>
          <a:p>
            <a:pPr marR="0" lvl="0" algn="l" defTabSz="914400" rtl="0" eaLnBrk="1" fontAlgn="auto" latinLnBrk="0" hangingPunct="1">
              <a:lnSpc>
                <a:spcPct val="90000"/>
              </a:lnSpc>
              <a:spcBef>
                <a:spcPts val="0"/>
              </a:spcBef>
              <a:spcAft>
                <a:spcPts val="600"/>
              </a:spcAft>
              <a:buClrTx/>
              <a:buSzTx/>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34(1) Subject to the provisions of the section, if without lawful authority a person </a:t>
            </a:r>
            <a:r>
              <a:rPr kumimoji="0" lang="en-US"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drives</a:t>
            </a: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 a </a:t>
            </a:r>
            <a:r>
              <a:rPr kumimoji="0" lang="en-US"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mechanically propelled vehicle </a:t>
            </a: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90000"/>
              </a:lnSpc>
              <a:spcBef>
                <a:spcPts val="0"/>
              </a:spcBef>
              <a:spcAft>
                <a:spcPts val="600"/>
              </a:spcAft>
              <a:buClrTx/>
              <a:buSzTx/>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(a) on to or upon any common land, moorland or land of any other description, not being land forming part of a road, or</a:t>
            </a:r>
          </a:p>
          <a:p>
            <a:pPr marR="0" lvl="0" algn="l" defTabSz="914400" rtl="0" eaLnBrk="1" fontAlgn="auto" latinLnBrk="0" hangingPunct="1">
              <a:lnSpc>
                <a:spcPct val="90000"/>
              </a:lnSpc>
              <a:spcBef>
                <a:spcPts val="0"/>
              </a:spcBef>
              <a:spcAft>
                <a:spcPts val="600"/>
              </a:spcAft>
              <a:buClrTx/>
              <a:buSzTx/>
              <a:tabLst/>
              <a:defRPr/>
            </a:pPr>
            <a:r>
              <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(b) on any road being a footpath, bridleway or restricted byway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90000"/>
              </a:lnSpc>
              <a:spcBef>
                <a:spcPts val="0"/>
              </a:spcBef>
              <a:spcAft>
                <a:spcPts val="600"/>
              </a:spcAft>
              <a:buClrTx/>
              <a:buSzTx/>
              <a:tabLst/>
              <a:defRPr/>
            </a:pPr>
            <a:r>
              <a:rPr lang="en-US" altLang="en-US" sz="2400" b="1" dirty="0">
                <a:solidFill>
                  <a:prstClr val="black"/>
                </a:solidFill>
                <a:latin typeface="Calibri" panose="020F0502020204030204"/>
              </a:rPr>
              <a:t>They are</a:t>
            </a:r>
            <a:r>
              <a:rPr kumimoji="0" lang="en-US"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 guilty of an offence.</a:t>
            </a:r>
          </a:p>
        </p:txBody>
      </p:sp>
      <p:pic>
        <p:nvPicPr>
          <p:cNvPr id="6" name="Picture 5">
            <a:extLst>
              <a:ext uri="{FF2B5EF4-FFF2-40B4-BE49-F238E27FC236}">
                <a16:creationId xmlns:a16="http://schemas.microsoft.com/office/drawing/2014/main" id="{A482BE54-9A9F-495A-801A-3BB9898BF1B9}"/>
              </a:ext>
            </a:extLst>
          </p:cNvPr>
          <p:cNvPicPr>
            <a:picLocks noChangeAspect="1"/>
          </p:cNvPicPr>
          <p:nvPr/>
        </p:nvPicPr>
        <p:blipFill>
          <a:blip r:embed="rId3"/>
          <a:stretch>
            <a:fillRect/>
          </a:stretch>
        </p:blipFill>
        <p:spPr>
          <a:xfrm>
            <a:off x="7143386" y="2121502"/>
            <a:ext cx="4205625" cy="4078039"/>
          </a:xfrm>
          <a:prstGeom prst="rect">
            <a:avLst/>
          </a:prstGeom>
        </p:spPr>
      </p:pic>
    </p:spTree>
    <p:extLst>
      <p:ext uri="{BB962C8B-B14F-4D97-AF65-F5344CB8AC3E}">
        <p14:creationId xmlns:p14="http://schemas.microsoft.com/office/powerpoint/2010/main" val="1551584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C1B2F-F063-4670-9256-557C8CD79DFD}"/>
              </a:ext>
            </a:extLst>
          </p:cNvPr>
          <p:cNvSpPr>
            <a:spLocks noGrp="1"/>
          </p:cNvSpPr>
          <p:nvPr>
            <p:ph type="title"/>
          </p:nvPr>
        </p:nvSpPr>
        <p:spPr/>
        <p:txBody>
          <a:bodyPr/>
          <a:lstStyle/>
          <a:p>
            <a:pPr algn="ctr"/>
            <a:r>
              <a:rPr lang="en-GB" altLang="en-US" dirty="0"/>
              <a:t>ALARM/ DISTRESS &amp; ANNOYANCE:</a:t>
            </a:r>
            <a:endParaRPr lang="en-GB" dirty="0"/>
          </a:p>
        </p:txBody>
      </p:sp>
      <p:sp>
        <p:nvSpPr>
          <p:cNvPr id="6" name="TextBox 5">
            <a:extLst>
              <a:ext uri="{FF2B5EF4-FFF2-40B4-BE49-F238E27FC236}">
                <a16:creationId xmlns:a16="http://schemas.microsoft.com/office/drawing/2014/main" id="{9ECAADBD-4E5F-42DF-8045-62568AF1599A}"/>
              </a:ext>
            </a:extLst>
          </p:cNvPr>
          <p:cNvSpPr txBox="1"/>
          <p:nvPr/>
        </p:nvSpPr>
        <p:spPr>
          <a:xfrm>
            <a:off x="2513230" y="1012954"/>
            <a:ext cx="9092629" cy="48320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003FBC"/>
                </a:solidFill>
                <a:effectLst/>
                <a:uLnTx/>
                <a:uFillTx/>
                <a:latin typeface="Calibri" panose="020F0502020204030204"/>
                <a:ea typeface="+mn-ea"/>
                <a:cs typeface="+mn-cs"/>
              </a:rPr>
              <a:t>Power to seize vehicles causing alarm, distress or annoyance under section 59</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003FBC"/>
                </a:solidFill>
                <a:effectLst/>
                <a:uLnTx/>
                <a:uFillTx/>
                <a:latin typeface="Calibri" panose="020F0502020204030204"/>
                <a:ea typeface="+mn-ea"/>
                <a:cs typeface="+mn-cs"/>
              </a:rPr>
              <a:t>(Paragraph 9 of schedule 4, Police Reform Act 2002)</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003FBC"/>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en-US"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ctr"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Alarm</a:t>
            </a:r>
            <a:r>
              <a:rPr kumimoji="0" lang="en-GB"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 - </a:t>
            </a:r>
            <a:r>
              <a:rPr kumimoji="0" lang="en-GB" sz="2400" b="0" i="1"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 sudden fear or distressing suspense caused by an awareness of danger; apprehension; fright. </a:t>
            </a:r>
            <a:endParaRPr kumimoji="0" lang="en-GB"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342900" marR="0" lvl="0" indent="-342900" algn="ctr"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342900" marR="0" lvl="0" indent="-342900" algn="ctr"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Distress</a:t>
            </a:r>
            <a:r>
              <a:rPr kumimoji="0" lang="en-GB"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 - </a:t>
            </a:r>
            <a:r>
              <a:rPr kumimoji="0" lang="en-GB" sz="2400" b="0" i="1"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great pain, anxiety, or sorrow; acute physical or mental suffering; affliction; trouble.</a:t>
            </a:r>
            <a:r>
              <a:rPr kumimoji="0" lang="en-GB"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 </a:t>
            </a:r>
          </a:p>
          <a:p>
            <a:pPr marL="342900" marR="0" lvl="0" indent="-342900" algn="ctr"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endParaRPr>
          </a:p>
          <a:p>
            <a:pPr marL="342900" marR="0" lvl="0" indent="-342900" algn="ctr"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Annoyance </a:t>
            </a:r>
            <a:r>
              <a:rPr kumimoji="0" lang="en-GB" sz="2400" b="0" i="0"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2400" b="0" i="1"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a person or thing that annoys; </a:t>
            </a:r>
            <a:r>
              <a:rPr kumimoji="0" lang="en-GB" sz="2400" b="0" i="1" u="none" strike="noStrike" kern="1200" cap="none" spc="0" normalizeH="0" baseline="0" noProof="0" dirty="0">
                <a:ln>
                  <a:noFill/>
                </a:ln>
                <a:solidFill>
                  <a:prstClr val="black"/>
                </a:solidFill>
                <a:effectLst/>
                <a:uLnTx/>
                <a:uFillTx/>
                <a:latin typeface="Calibri" panose="020F0502020204030204"/>
                <a:ea typeface="+mn-ea"/>
                <a:cs typeface="+mn-cs"/>
              </a:rPr>
              <a:t>A cause of irritation or vexation; A </a:t>
            </a:r>
            <a:r>
              <a:rPr kumimoji="0" lang="en-GB" sz="2400" b="0" i="1" u="none" strike="noStrike" kern="1200" cap="none" spc="0" normalizeH="0" baseline="0" noProof="0" dirty="0">
                <a:ln>
                  <a:noFill/>
                </a:ln>
                <a:solidFill>
                  <a:prstClr val="black"/>
                </a:solidFill>
                <a:effectLst/>
                <a:uLnTx/>
                <a:uFillTx/>
                <a:latin typeface="Calibri" panose="020F0502020204030204"/>
                <a:ea typeface="Times New Roman" panose="02020603050405020304" pitchFamily="18" charset="0"/>
                <a:cs typeface="Times New Roman" panose="02020603050405020304" pitchFamily="18" charset="0"/>
              </a:rPr>
              <a:t>nuisance: </a:t>
            </a:r>
          </a:p>
        </p:txBody>
      </p:sp>
    </p:spTree>
    <p:extLst>
      <p:ext uri="{BB962C8B-B14F-4D97-AF65-F5344CB8AC3E}">
        <p14:creationId xmlns:p14="http://schemas.microsoft.com/office/powerpoint/2010/main" val="2587143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74994-0044-468C-B8BC-85F4344D3D66}"/>
              </a:ext>
            </a:extLst>
          </p:cNvPr>
          <p:cNvSpPr>
            <a:spLocks noGrp="1"/>
          </p:cNvSpPr>
          <p:nvPr>
            <p:ph type="title"/>
          </p:nvPr>
        </p:nvSpPr>
        <p:spPr/>
        <p:txBody>
          <a:bodyPr/>
          <a:lstStyle/>
          <a:p>
            <a:pPr algn="ctr"/>
            <a:r>
              <a:rPr lang="en-GB" altLang="en-US" dirty="0"/>
              <a:t>CSO POWERS UNDER SECTION 59:</a:t>
            </a:r>
            <a:endParaRPr lang="en-GB" dirty="0"/>
          </a:p>
        </p:txBody>
      </p:sp>
      <p:sp>
        <p:nvSpPr>
          <p:cNvPr id="4" name="TextBox 3">
            <a:extLst>
              <a:ext uri="{FF2B5EF4-FFF2-40B4-BE49-F238E27FC236}">
                <a16:creationId xmlns:a16="http://schemas.microsoft.com/office/drawing/2014/main" id="{C380724F-DC79-4DF1-97FB-750973C055BD}"/>
              </a:ext>
            </a:extLst>
          </p:cNvPr>
          <p:cNvSpPr txBox="1"/>
          <p:nvPr/>
        </p:nvSpPr>
        <p:spPr>
          <a:xfrm>
            <a:off x="2208944" y="842481"/>
            <a:ext cx="9895231" cy="5386090"/>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altLang="en-US" sz="2000" b="1" i="0" u="none" strike="noStrike" kern="1200" cap="none" spc="0" normalizeH="0" baseline="0" noProof="0" dirty="0">
                <a:ln>
                  <a:noFill/>
                </a:ln>
                <a:solidFill>
                  <a:srgbClr val="003FBC"/>
                </a:solidFill>
                <a:effectLst/>
                <a:uLnTx/>
                <a:uFillTx/>
                <a:latin typeface="Calibri" panose="020F0502020204030204"/>
                <a:ea typeface="+mn-ea"/>
                <a:cs typeface="+mn-cs"/>
              </a:rPr>
              <a:t>Order </a:t>
            </a: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person driving to stop if the vehicle is moving with hand signals,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1" i="0" u="none" strike="noStrike" kern="1200" cap="none" spc="0" normalizeH="0" baseline="0" noProof="0" dirty="0">
                <a:ln>
                  <a:noFill/>
                </a:ln>
                <a:solidFill>
                  <a:prstClr val="black"/>
                </a:solidFill>
                <a:effectLst/>
                <a:uLnTx/>
                <a:uFillTx/>
                <a:latin typeface="Calibri" panose="020F0502020204030204"/>
                <a:ea typeface="+mn-ea"/>
                <a:cs typeface="+mn-cs"/>
              </a:rPr>
              <a:t>        (NOT blue lights and sirens!!)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altLang="en-US"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 Power to </a:t>
            </a:r>
            <a:r>
              <a:rPr kumimoji="0" lang="en-GB" altLang="en-US" sz="2000" b="1" i="0" u="none" strike="noStrike" kern="1200" cap="none" spc="0" normalizeH="0" baseline="0" noProof="0" dirty="0">
                <a:ln>
                  <a:noFill/>
                </a:ln>
                <a:solidFill>
                  <a:srgbClr val="003FBC"/>
                </a:solidFill>
                <a:effectLst/>
                <a:uLnTx/>
                <a:uFillTx/>
                <a:latin typeface="Calibri" panose="020F0502020204030204"/>
                <a:ea typeface="+mn-ea"/>
                <a:cs typeface="+mn-cs"/>
              </a:rPr>
              <a:t>seize</a:t>
            </a: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altLang="en-US" sz="2000" b="1" i="0" u="none" strike="noStrike" kern="1200" cap="none" spc="0" normalizeH="0" baseline="0" noProof="0" dirty="0">
                <a:ln>
                  <a:noFill/>
                </a:ln>
                <a:solidFill>
                  <a:srgbClr val="003FBC"/>
                </a:solidFill>
                <a:effectLst/>
                <a:uLnTx/>
                <a:uFillTx/>
                <a:latin typeface="Calibri" panose="020F0502020204030204"/>
                <a:ea typeface="+mn-ea"/>
                <a:cs typeface="+mn-cs"/>
              </a:rPr>
              <a:t>and remove </a:t>
            </a: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motor vehicle</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GB" altLang="en-US" sz="2000" b="0" i="0" u="none" strike="noStrike" kern="1200" cap="none" spc="0" normalizeH="0" baseline="0" noProof="0" dirty="0">
              <a:ln>
                <a:noFill/>
              </a:ln>
              <a:solidFill>
                <a:srgbClr val="003FBC"/>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If the CSO has warned the person (appearing to be the person who is driving) that they will seize it if use </a:t>
            </a:r>
            <a:r>
              <a:rPr kumimoji="0" lang="en-GB" altLang="en-US" sz="2000" b="1" i="0" u="none" strike="noStrike" kern="1200" cap="none" spc="0" normalizeH="0" baseline="0" noProof="0" dirty="0">
                <a:ln>
                  <a:noFill/>
                </a:ln>
                <a:solidFill>
                  <a:srgbClr val="003FBC"/>
                </a:solidFill>
                <a:effectLst/>
                <a:uLnTx/>
                <a:uFillTx/>
                <a:latin typeface="Calibri" panose="020F0502020204030204"/>
                <a:ea typeface="+mn-ea"/>
                <a:cs typeface="+mn-cs"/>
              </a:rPr>
              <a:t>continues or is repeated</a:t>
            </a: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 and it appears that the use has continued or been repeated </a:t>
            </a:r>
            <a:r>
              <a:rPr kumimoji="0" lang="en-GB" altLang="en-US" sz="2000" b="1" i="0" u="none" strike="noStrike" kern="1200" cap="none" spc="0" normalizeH="0" baseline="0" noProof="0" dirty="0">
                <a:ln>
                  <a:noFill/>
                </a:ln>
                <a:solidFill>
                  <a:srgbClr val="003FBC"/>
                </a:solidFill>
                <a:effectLst/>
                <a:uLnTx/>
                <a:uFillTx/>
                <a:latin typeface="Calibri" panose="020F0502020204030204"/>
                <a:ea typeface="+mn-ea"/>
                <a:cs typeface="+mn-cs"/>
              </a:rPr>
              <a:t>after the warning</a:t>
            </a: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2000" b="0" i="0" u="sng"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altLang="en-US" sz="2000" b="1" i="0" u="sng" strike="noStrike" kern="1200" cap="none" spc="0" normalizeH="0" baseline="0" noProof="0" dirty="0">
                <a:ln>
                  <a:noFill/>
                </a:ln>
                <a:solidFill>
                  <a:prstClr val="black"/>
                </a:solidFill>
                <a:effectLst/>
                <a:uLnTx/>
                <a:uFillTx/>
                <a:latin typeface="Calibri" panose="020F0502020204030204"/>
                <a:ea typeface="+mn-ea"/>
                <a:cs typeface="+mn-cs"/>
              </a:rPr>
              <a:t>No warning is required if (straight to seizure);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circumstances make it impracticable to give one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Calibri" panose="020F0502020204030204"/>
                <a:ea typeface="+mn-ea"/>
                <a:cs typeface="+mn-cs"/>
              </a:rPr>
              <a:t>The officer has reasonable grounds to believe a warning has already been given, or a warning has been issued for use of that vehicle, or any other vehicle used by that person within the last 12 months </a:t>
            </a:r>
            <a:r>
              <a:rPr kumimoji="0" lang="en-GB" altLang="en-US" sz="2000" b="0" i="1" u="none" strike="noStrike" kern="1200" cap="none" spc="0" normalizeH="0" baseline="0" noProof="0" dirty="0">
                <a:ln>
                  <a:noFill/>
                </a:ln>
                <a:solidFill>
                  <a:prstClr val="black"/>
                </a:solidFill>
                <a:effectLst/>
                <a:uLnTx/>
                <a:uFillTx/>
                <a:latin typeface="Calibri" panose="020F0502020204030204"/>
                <a:ea typeface="+mn-ea"/>
                <a:cs typeface="+mn-cs"/>
              </a:rPr>
              <a:t>(can be checked on PNC)</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en-US" sz="20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58491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7C624-5114-46EB-92F2-8FF7659233B3}"/>
              </a:ext>
            </a:extLst>
          </p:cNvPr>
          <p:cNvSpPr>
            <a:spLocks noGrp="1"/>
          </p:cNvSpPr>
          <p:nvPr>
            <p:ph type="title"/>
          </p:nvPr>
        </p:nvSpPr>
        <p:spPr/>
        <p:txBody>
          <a:bodyPr/>
          <a:lstStyle/>
          <a:p>
            <a:pPr algn="ctr"/>
            <a:r>
              <a:rPr kumimoji="0" lang="en-GB" altLang="en-US" b="1"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CSO POWERS UNDER SECTION 59:</a:t>
            </a:r>
            <a:endParaRPr lang="en-GB" dirty="0"/>
          </a:p>
        </p:txBody>
      </p:sp>
      <p:sp>
        <p:nvSpPr>
          <p:cNvPr id="6" name="TextBox 5">
            <a:extLst>
              <a:ext uri="{FF2B5EF4-FFF2-40B4-BE49-F238E27FC236}">
                <a16:creationId xmlns:a16="http://schemas.microsoft.com/office/drawing/2014/main" id="{12FC6126-44B8-42E6-92F5-5312C146AB39}"/>
              </a:ext>
            </a:extLst>
          </p:cNvPr>
          <p:cNvSpPr txBox="1"/>
          <p:nvPr/>
        </p:nvSpPr>
        <p:spPr>
          <a:xfrm>
            <a:off x="2375898" y="1038025"/>
            <a:ext cx="8864030" cy="3754874"/>
          </a:xfrm>
          <a:prstGeom prst="rect">
            <a:avLst/>
          </a:prstGeom>
          <a:noFill/>
        </p:spPr>
        <p:txBody>
          <a:bodyPr wrap="square">
            <a:spAutoFit/>
          </a:bodyPr>
          <a:lstStyle/>
          <a:p>
            <a:pPr algn="ctr"/>
            <a:r>
              <a:rPr lang="en-GB" sz="2000" b="0" i="0" dirty="0">
                <a:solidFill>
                  <a:srgbClr val="000000"/>
                </a:solidFill>
                <a:effectLst/>
              </a:rPr>
              <a:t>To enter any premises on which </a:t>
            </a:r>
            <a:r>
              <a:rPr lang="en-GB" sz="2000" dirty="0">
                <a:solidFill>
                  <a:srgbClr val="000000"/>
                </a:solidFill>
              </a:rPr>
              <a:t>they have</a:t>
            </a:r>
            <a:r>
              <a:rPr lang="en-GB" sz="2000" b="0" i="0" dirty="0">
                <a:solidFill>
                  <a:srgbClr val="000000"/>
                </a:solidFill>
                <a:effectLst/>
              </a:rPr>
              <a:t> reasonable grounds for believing the motor vehicle to be, </a:t>
            </a:r>
            <a:r>
              <a:rPr lang="en-GB" sz="2000" b="0" i="0" u="sng" dirty="0">
                <a:solidFill>
                  <a:srgbClr val="000000"/>
                </a:solidFill>
                <a:effectLst/>
              </a:rPr>
              <a:t>although</a:t>
            </a:r>
            <a:r>
              <a:rPr lang="en-GB" sz="2000" b="0" i="0" dirty="0">
                <a:solidFill>
                  <a:srgbClr val="000000"/>
                </a:solidFill>
                <a:effectLst/>
              </a:rPr>
              <a:t>… </a:t>
            </a:r>
            <a:r>
              <a:rPr kumimoji="0" lang="en-GB" sz="2000" b="0" i="0" u="none" strike="noStrike" kern="1200" cap="none" spc="0" normalizeH="0" baseline="0" noProof="0" dirty="0">
                <a:ln>
                  <a:noFill/>
                </a:ln>
                <a:solidFill>
                  <a:prstClr val="black"/>
                </a:solidFill>
                <a:effectLst/>
                <a:uLnTx/>
                <a:uFillTx/>
                <a:ea typeface="+mn-ea"/>
                <a:cs typeface="+mn-cs"/>
              </a:rPr>
              <a:t>Subsection (3)(c) does not authorise entry into a private dwelling house.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solidFill>
                <a:prstClr val="black"/>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i="1" dirty="0">
                <a:solidFill>
                  <a:srgbClr val="000000"/>
                </a:solidFill>
                <a:effectLst/>
              </a:rPr>
              <a:t>“Private dwelling house” does not include any garage or other structure occupied with the dwelling house, or any land appurtenant to the dwelling house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u="none" strike="noStrike" kern="1200" cap="none" spc="0" normalizeH="0" baseline="0" noProof="0" dirty="0">
              <a:ln>
                <a:noFill/>
              </a:ln>
              <a:solidFill>
                <a:srgbClr val="000000"/>
              </a:solidFill>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i="0" dirty="0">
                <a:solidFill>
                  <a:srgbClr val="000000"/>
                </a:solidFill>
                <a:effectLst/>
              </a:rPr>
              <a:t>So, a CSO </a:t>
            </a:r>
            <a:r>
              <a:rPr lang="en-GB" sz="2000" b="1" i="0" dirty="0">
                <a:solidFill>
                  <a:srgbClr val="000000"/>
                </a:solidFill>
                <a:effectLst/>
              </a:rPr>
              <a:t>does have the power to enter a garage, shed or outbuilding </a:t>
            </a:r>
            <a:r>
              <a:rPr lang="en-GB" sz="2000" b="0" i="0" dirty="0">
                <a:solidFill>
                  <a:srgbClr val="000000"/>
                </a:solidFill>
                <a:effectLst/>
              </a:rPr>
              <a:t>to seize a mechanically propelled vehicle following the offence being witnessed (within 24 hours) </a:t>
            </a:r>
            <a:r>
              <a:rPr lang="en-GB" sz="2000" b="1" i="0" dirty="0">
                <a:solidFill>
                  <a:srgbClr val="000000"/>
                </a:solidFill>
                <a:effectLst/>
              </a:rPr>
              <a:t>BUT </a:t>
            </a:r>
            <a:r>
              <a:rPr lang="en-GB" sz="2000" b="0" i="0" dirty="0">
                <a:solidFill>
                  <a:srgbClr val="000000"/>
                </a:solidFill>
                <a:effectLst/>
              </a:rPr>
              <a:t>the CSO </a:t>
            </a:r>
            <a:r>
              <a:rPr lang="en-GB" sz="2000" b="1" i="0" dirty="0">
                <a:solidFill>
                  <a:srgbClr val="000000"/>
                </a:solidFill>
                <a:effectLst/>
              </a:rPr>
              <a:t>MUST be accompanied by a Police Officer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u="sng" strike="noStrike" kern="1200" cap="none" spc="0" normalizeH="0" baseline="0" noProof="0" dirty="0">
                <a:ln>
                  <a:noFill/>
                </a:ln>
                <a:solidFill>
                  <a:srgbClr val="000000"/>
                </a:solidFill>
                <a:uLnTx/>
                <a:uFillTx/>
                <a:ea typeface="+mn-ea"/>
                <a:cs typeface="+mn-cs"/>
              </a:rPr>
              <a:t>A PC </a:t>
            </a:r>
            <a:r>
              <a:rPr kumimoji="0" lang="en-GB" sz="2000" b="1" u="sng" strike="noStrike" kern="1200" cap="none" spc="0" normalizeH="0" baseline="0" noProof="0" dirty="0">
                <a:ln>
                  <a:noFill/>
                </a:ln>
                <a:uLnTx/>
                <a:uFillTx/>
                <a:ea typeface="+mn-ea"/>
                <a:cs typeface="+mn-cs"/>
              </a:rPr>
              <a:t>can use reasonable force to enter , but a CSO cannot!</a:t>
            </a:r>
            <a:endParaRPr kumimoji="0" lang="en-GB" sz="2000" b="1" i="0" u="sng" strike="noStrike" kern="1200" cap="none" spc="0" normalizeH="0" baseline="0" noProof="0" dirty="0">
              <a:ln>
                <a:noFill/>
              </a:ln>
              <a:effectLst/>
              <a:uLnTx/>
              <a:uFillTx/>
              <a:ea typeface="+mn-ea"/>
              <a:cs typeface="+mn-cs"/>
            </a:endParaRPr>
          </a:p>
          <a:p>
            <a:endParaRPr lang="en-GB" dirty="0"/>
          </a:p>
        </p:txBody>
      </p:sp>
      <p:pic>
        <p:nvPicPr>
          <p:cNvPr id="7" name="Picture 6">
            <a:extLst>
              <a:ext uri="{FF2B5EF4-FFF2-40B4-BE49-F238E27FC236}">
                <a16:creationId xmlns:a16="http://schemas.microsoft.com/office/drawing/2014/main" id="{1FED219B-B6D9-46B2-8A16-063E2A8BDE97}"/>
              </a:ext>
            </a:extLst>
          </p:cNvPr>
          <p:cNvPicPr>
            <a:picLocks noChangeAspect="1"/>
          </p:cNvPicPr>
          <p:nvPr/>
        </p:nvPicPr>
        <p:blipFill>
          <a:blip r:embed="rId3"/>
          <a:stretch>
            <a:fillRect/>
          </a:stretch>
        </p:blipFill>
        <p:spPr>
          <a:xfrm>
            <a:off x="3923323" y="4792899"/>
            <a:ext cx="2488969" cy="1671611"/>
          </a:xfrm>
          <a:prstGeom prst="rect">
            <a:avLst/>
          </a:prstGeom>
        </p:spPr>
      </p:pic>
      <p:pic>
        <p:nvPicPr>
          <p:cNvPr id="8" name="Picture 7">
            <a:extLst>
              <a:ext uri="{FF2B5EF4-FFF2-40B4-BE49-F238E27FC236}">
                <a16:creationId xmlns:a16="http://schemas.microsoft.com/office/drawing/2014/main" id="{FD238EBD-8EF6-4C3D-B5FE-2CEC4289E835}"/>
              </a:ext>
            </a:extLst>
          </p:cNvPr>
          <p:cNvPicPr>
            <a:picLocks noChangeAspect="1"/>
          </p:cNvPicPr>
          <p:nvPr/>
        </p:nvPicPr>
        <p:blipFill>
          <a:blip r:embed="rId4"/>
          <a:stretch>
            <a:fillRect/>
          </a:stretch>
        </p:blipFill>
        <p:spPr>
          <a:xfrm>
            <a:off x="6412293" y="4417889"/>
            <a:ext cx="4416670" cy="2440112"/>
          </a:xfrm>
          <a:prstGeom prst="rect">
            <a:avLst/>
          </a:prstGeom>
        </p:spPr>
      </p:pic>
    </p:spTree>
    <p:extLst>
      <p:ext uri="{BB962C8B-B14F-4D97-AF65-F5344CB8AC3E}">
        <p14:creationId xmlns:p14="http://schemas.microsoft.com/office/powerpoint/2010/main" val="2652026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78496-F7E9-48A8-9A46-10A33ECE1580}"/>
              </a:ext>
            </a:extLst>
          </p:cNvPr>
          <p:cNvSpPr>
            <a:spLocks noGrp="1"/>
          </p:cNvSpPr>
          <p:nvPr>
            <p:ph type="title"/>
          </p:nvPr>
        </p:nvSpPr>
        <p:spPr/>
        <p:txBody>
          <a:bodyPr/>
          <a:lstStyle/>
          <a:p>
            <a:pPr algn="ctr"/>
            <a:r>
              <a:rPr lang="en-GB" altLang="en-US" dirty="0"/>
              <a:t>DEFENCES:</a:t>
            </a:r>
            <a:endParaRPr lang="en-GB" dirty="0"/>
          </a:p>
        </p:txBody>
      </p:sp>
      <p:sp>
        <p:nvSpPr>
          <p:cNvPr id="4" name="TextBox 3">
            <a:extLst>
              <a:ext uri="{FF2B5EF4-FFF2-40B4-BE49-F238E27FC236}">
                <a16:creationId xmlns:a16="http://schemas.microsoft.com/office/drawing/2014/main" id="{15D4D463-08D8-4B06-AA0B-EAF4A0B5FB3F}"/>
              </a:ext>
            </a:extLst>
          </p:cNvPr>
          <p:cNvSpPr txBox="1"/>
          <p:nvPr/>
        </p:nvSpPr>
        <p:spPr>
          <a:xfrm>
            <a:off x="2499189" y="1204361"/>
            <a:ext cx="8792110" cy="4401205"/>
          </a:xfrm>
          <a:prstGeom prst="rect">
            <a:avLst/>
          </a:prstGeom>
          <a:noFill/>
        </p:spPr>
        <p:txBody>
          <a:bodyPr wrap="square">
            <a:spAutoFit/>
          </a:bodyPr>
          <a:lstStyle/>
          <a:p>
            <a:r>
              <a:rPr lang="en-GB" altLang="en-US" sz="2800" dirty="0"/>
              <a:t>The Road Traffic Act 1988 provides certain defences to the offences of dangerous driving under section 2 and careless or inconsiderate driving under section 3 of the Act. </a:t>
            </a:r>
          </a:p>
          <a:p>
            <a:endParaRPr lang="en-GB" altLang="en-US" sz="2800" dirty="0"/>
          </a:p>
          <a:p>
            <a:r>
              <a:rPr lang="en-GB" altLang="en-US" sz="2800" dirty="0"/>
              <a:t>The defences are:</a:t>
            </a:r>
          </a:p>
          <a:p>
            <a:pPr marL="457200" indent="-457200">
              <a:buFont typeface="Wingdings" panose="05000000000000000000" pitchFamily="2" charset="2"/>
              <a:buChar char="§"/>
            </a:pPr>
            <a:r>
              <a:rPr lang="en-GB" altLang="en-US" sz="2800" dirty="0"/>
              <a:t>Automatism</a:t>
            </a:r>
          </a:p>
          <a:p>
            <a:pPr marL="457200" indent="-457200">
              <a:buFont typeface="Wingdings" panose="05000000000000000000" pitchFamily="2" charset="2"/>
              <a:buChar char="§"/>
            </a:pPr>
            <a:r>
              <a:rPr lang="en-GB" altLang="en-US" sz="2800" dirty="0"/>
              <a:t>Unconsciousness / Sudden illness</a:t>
            </a:r>
          </a:p>
          <a:p>
            <a:pPr marL="457200" indent="-457200">
              <a:buFont typeface="Wingdings" panose="05000000000000000000" pitchFamily="2" charset="2"/>
              <a:buChar char="§"/>
            </a:pPr>
            <a:r>
              <a:rPr lang="en-GB" altLang="en-US" sz="2800" dirty="0"/>
              <a:t>Duress</a:t>
            </a:r>
          </a:p>
          <a:p>
            <a:pPr marL="457200" indent="-457200">
              <a:buFont typeface="Wingdings" panose="05000000000000000000" pitchFamily="2" charset="2"/>
              <a:buChar char="§"/>
            </a:pPr>
            <a:r>
              <a:rPr lang="en-GB" altLang="en-US" sz="2800" dirty="0"/>
              <a:t>Sudden Mechanical Defect</a:t>
            </a:r>
          </a:p>
          <a:p>
            <a:pPr marL="457200" indent="-457200">
              <a:buFont typeface="Wingdings" panose="05000000000000000000" pitchFamily="2" charset="2"/>
              <a:buChar char="§"/>
            </a:pPr>
            <a:r>
              <a:rPr lang="en-GB" altLang="en-US" sz="2800" dirty="0"/>
              <a:t>Authorised motoring event.</a:t>
            </a:r>
          </a:p>
        </p:txBody>
      </p:sp>
    </p:spTree>
    <p:extLst>
      <p:ext uri="{BB962C8B-B14F-4D97-AF65-F5344CB8AC3E}">
        <p14:creationId xmlns:p14="http://schemas.microsoft.com/office/powerpoint/2010/main" val="2843486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CE33E-F78B-4272-999F-962E448A8D26}"/>
              </a:ext>
            </a:extLst>
          </p:cNvPr>
          <p:cNvSpPr>
            <a:spLocks noGrp="1"/>
          </p:cNvSpPr>
          <p:nvPr>
            <p:ph type="title"/>
          </p:nvPr>
        </p:nvSpPr>
        <p:spPr/>
        <p:txBody>
          <a:bodyPr/>
          <a:lstStyle/>
          <a:p>
            <a:pPr algn="ctr"/>
            <a:r>
              <a:rPr lang="en-GB" dirty="0"/>
              <a:t>PROCESS OF ISSUING A SECTION 59:</a:t>
            </a:r>
          </a:p>
        </p:txBody>
      </p:sp>
      <p:sp>
        <p:nvSpPr>
          <p:cNvPr id="3" name="TextBox 2">
            <a:extLst>
              <a:ext uri="{FF2B5EF4-FFF2-40B4-BE49-F238E27FC236}">
                <a16:creationId xmlns:a16="http://schemas.microsoft.com/office/drawing/2014/main" id="{644A115B-A25C-48CF-B34D-352F75909CF1}"/>
              </a:ext>
            </a:extLst>
          </p:cNvPr>
          <p:cNvSpPr txBox="1"/>
          <p:nvPr/>
        </p:nvSpPr>
        <p:spPr>
          <a:xfrm>
            <a:off x="2178121" y="914400"/>
            <a:ext cx="9524143" cy="5940088"/>
          </a:xfrm>
          <a:prstGeom prst="rect">
            <a:avLst/>
          </a:prstGeom>
          <a:noFill/>
        </p:spPr>
        <p:txBody>
          <a:bodyPr wrap="square" rtlCol="0">
            <a:spAutoFit/>
          </a:bodyPr>
          <a:lstStyle/>
          <a:p>
            <a:pPr marL="342900" marR="0" lvl="0" indent="-342900" algn="just"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Witness vehicle driving or riding in a manner that is causing alarm and/or distress in a public area (within 24 hours).</a:t>
            </a:r>
          </a:p>
          <a:p>
            <a:pPr marL="342900" marR="0" lvl="0" indent="-342900" algn="just"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Stop vehicle to speak to the driver. Create a STORM log over the air and do a PNC check on the vehicle and the driver. </a:t>
            </a:r>
          </a:p>
          <a:p>
            <a:pPr marL="342900" marR="0" lvl="0" indent="-342900" algn="just"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If there are no Section 59 markers on PNC, then continue with a WARNING and fill out form.</a:t>
            </a:r>
          </a:p>
          <a:p>
            <a:pPr marL="342900" marR="0" lvl="0" indent="-342900" algn="just"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If the driver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or</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the vehicle does have a Section 59 marker on PNC, then fill out the SEIZURE form and request recovery of the vehicle.</a:t>
            </a:r>
          </a:p>
          <a:p>
            <a:pPr marL="342900" marR="0" lvl="0" indent="-342900" algn="just"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Do try to get the driver to sign the form – if they refuse (then put refused). Make sure you give the driver a copy, and the recovery driver. If a vehicle is seized they will incur storage costs and not have it back until they pay any fees and produce documents to prove ownership and legal standing.</a:t>
            </a:r>
          </a:p>
          <a:p>
            <a:pPr marL="342900" marR="0" lvl="0" indent="-342900" algn="just"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srgbClr val="003FBC"/>
                </a:solidFill>
                <a:effectLst/>
                <a:uLnTx/>
                <a:uFillTx/>
                <a:latin typeface="Calibri" panose="020F0502020204030204"/>
                <a:ea typeface="+mn-ea"/>
                <a:cs typeface="+mn-cs"/>
              </a:rPr>
              <a:t>On return to the station, scan the form onto the reports tab of the Niche occurrence and add all the driver and vehicle details onto the involved tab.  Update the OEL (and ePNB if not already done) with the circumstances.</a:t>
            </a:r>
          </a:p>
          <a:p>
            <a:pPr marL="342900" marR="0" lvl="0" indent="-342900" algn="just" defTabSz="914400" rtl="0" eaLnBrk="1" fontAlgn="auto" latinLnBrk="0" hangingPunct="1">
              <a:lnSpc>
                <a:spcPct val="100000"/>
              </a:lnSpc>
              <a:spcBef>
                <a:spcPts val="0"/>
              </a:spcBef>
              <a:spcAft>
                <a:spcPts val="0"/>
              </a:spcAft>
              <a:buClrTx/>
              <a:buSzTx/>
              <a:buFontTx/>
              <a:buAutoNum type="arabicPeriod"/>
              <a:tabLst/>
              <a:defRPr/>
            </a:pPr>
            <a:r>
              <a:rPr kumimoji="0" lang="en-GB" sz="2000" b="0" i="0" u="none" strike="noStrike" kern="1200" cap="none" spc="0" normalizeH="0" baseline="0" noProof="0" dirty="0">
                <a:ln>
                  <a:noFill/>
                </a:ln>
                <a:solidFill>
                  <a:srgbClr val="003FBC"/>
                </a:solidFill>
                <a:effectLst/>
                <a:uLnTx/>
                <a:uFillTx/>
                <a:latin typeface="Calibri" panose="020F0502020204030204"/>
                <a:ea typeface="+mn-ea"/>
                <a:cs typeface="+mn-cs"/>
              </a:rPr>
              <a:t>Task the occurrence to PHOENIX BUREAU and request that they place the driver and vehicle onto PNC. </a:t>
            </a:r>
          </a:p>
          <a:p>
            <a:pPr marL="342900" marR="0" lvl="0" indent="-342900" algn="just" defTabSz="914400" rtl="0" eaLnBrk="1" fontAlgn="auto" latinLnBrk="0" hangingPunct="1">
              <a:lnSpc>
                <a:spcPct val="100000"/>
              </a:lnSpc>
              <a:spcBef>
                <a:spcPts val="0"/>
              </a:spcBef>
              <a:spcAft>
                <a:spcPts val="0"/>
              </a:spcAft>
              <a:buClrTx/>
              <a:buSzTx/>
              <a:buFontTx/>
              <a:buAutoNum type="arabicPeriod"/>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SECTION 59 MARKER GOES ON THE </a:t>
            </a:r>
            <a:r>
              <a:rPr kumimoji="0" lang="en-GB" sz="2000" b="1" i="0" u="sng" strike="noStrike" kern="1200" cap="none" spc="0" normalizeH="0" baseline="0" noProof="0" dirty="0">
                <a:ln>
                  <a:noFill/>
                </a:ln>
                <a:solidFill>
                  <a:srgbClr val="003FBC"/>
                </a:solidFill>
                <a:effectLst/>
                <a:uLnTx/>
                <a:uFillTx/>
                <a:latin typeface="Calibri" panose="020F0502020204030204"/>
                <a:ea typeface="+mn-ea"/>
                <a:cs typeface="+mn-cs"/>
              </a:rPr>
              <a:t>CAR AND THE DRIVER</a:t>
            </a:r>
          </a:p>
        </p:txBody>
      </p:sp>
    </p:spTree>
    <p:extLst>
      <p:ext uri="{BB962C8B-B14F-4D97-AF65-F5344CB8AC3E}">
        <p14:creationId xmlns:p14="http://schemas.microsoft.com/office/powerpoint/2010/main" val="2546254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D1E8A-AD24-6876-3D6F-36A08A194216}"/>
              </a:ext>
            </a:extLst>
          </p:cNvPr>
          <p:cNvSpPr>
            <a:spLocks noGrp="1"/>
          </p:cNvSpPr>
          <p:nvPr>
            <p:ph type="title"/>
          </p:nvPr>
        </p:nvSpPr>
        <p:spPr/>
        <p:txBody>
          <a:bodyPr/>
          <a:lstStyle/>
          <a:p>
            <a:pPr algn="ctr"/>
            <a:r>
              <a:rPr lang="en-GB" dirty="0"/>
              <a:t>SECTION 59 FORMS:</a:t>
            </a:r>
          </a:p>
        </p:txBody>
      </p:sp>
      <p:pic>
        <p:nvPicPr>
          <p:cNvPr id="4" name="Picture 3">
            <a:extLst>
              <a:ext uri="{FF2B5EF4-FFF2-40B4-BE49-F238E27FC236}">
                <a16:creationId xmlns:a16="http://schemas.microsoft.com/office/drawing/2014/main" id="{C48FF7F0-2236-95EE-8AE9-9D9A45EB6240}"/>
              </a:ext>
            </a:extLst>
          </p:cNvPr>
          <p:cNvPicPr>
            <a:picLocks noChangeAspect="1"/>
          </p:cNvPicPr>
          <p:nvPr/>
        </p:nvPicPr>
        <p:blipFill>
          <a:blip r:embed="rId3"/>
          <a:stretch>
            <a:fillRect/>
          </a:stretch>
        </p:blipFill>
        <p:spPr>
          <a:xfrm>
            <a:off x="2207567" y="850726"/>
            <a:ext cx="4573243" cy="5889011"/>
          </a:xfrm>
          <a:prstGeom prst="rect">
            <a:avLst/>
          </a:prstGeom>
        </p:spPr>
      </p:pic>
      <p:pic>
        <p:nvPicPr>
          <p:cNvPr id="6" name="Picture 5">
            <a:extLst>
              <a:ext uri="{FF2B5EF4-FFF2-40B4-BE49-F238E27FC236}">
                <a16:creationId xmlns:a16="http://schemas.microsoft.com/office/drawing/2014/main" id="{9D0D1BD4-CD46-4F64-D135-EDE7059F329F}"/>
              </a:ext>
            </a:extLst>
          </p:cNvPr>
          <p:cNvPicPr>
            <a:picLocks noChangeAspect="1"/>
          </p:cNvPicPr>
          <p:nvPr/>
        </p:nvPicPr>
        <p:blipFill>
          <a:blip r:embed="rId4"/>
          <a:stretch>
            <a:fillRect/>
          </a:stretch>
        </p:blipFill>
        <p:spPr>
          <a:xfrm>
            <a:off x="7304171" y="850726"/>
            <a:ext cx="4573242" cy="5936417"/>
          </a:xfrm>
          <a:prstGeom prst="rect">
            <a:avLst/>
          </a:prstGeom>
        </p:spPr>
      </p:pic>
    </p:spTree>
    <p:extLst>
      <p:ext uri="{BB962C8B-B14F-4D97-AF65-F5344CB8AC3E}">
        <p14:creationId xmlns:p14="http://schemas.microsoft.com/office/powerpoint/2010/main" val="163962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CB456-F9BB-418A-8A5B-A5100C5EE2BC}"/>
              </a:ext>
            </a:extLst>
          </p:cNvPr>
          <p:cNvSpPr>
            <a:spLocks noGrp="1"/>
          </p:cNvSpPr>
          <p:nvPr>
            <p:ph type="title"/>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effectLst/>
                <a:uLnTx/>
                <a:uFillTx/>
                <a:ea typeface="+mn-ea"/>
              </a:rPr>
              <a:t>ELECTRICALLY ASSISTED PEDAL CYCLES (EAPCS)</a:t>
            </a:r>
            <a:r>
              <a:rPr lang="en-GB" sz="2800" dirty="0"/>
              <a:t>:</a:t>
            </a:r>
          </a:p>
        </p:txBody>
      </p:sp>
      <p:sp>
        <p:nvSpPr>
          <p:cNvPr id="5" name="TextBox 4">
            <a:extLst>
              <a:ext uri="{FF2B5EF4-FFF2-40B4-BE49-F238E27FC236}">
                <a16:creationId xmlns:a16="http://schemas.microsoft.com/office/drawing/2014/main" id="{B94597B9-A701-4805-B95E-55D304F99B6D}"/>
              </a:ext>
            </a:extLst>
          </p:cNvPr>
          <p:cNvSpPr txBox="1"/>
          <p:nvPr/>
        </p:nvSpPr>
        <p:spPr>
          <a:xfrm>
            <a:off x="2202094" y="522650"/>
            <a:ext cx="9989906" cy="5909310"/>
          </a:xfrm>
          <a:prstGeom prst="rect">
            <a:avLst/>
          </a:prstGeom>
          <a:noFill/>
        </p:spPr>
        <p:txBody>
          <a:bodyPr wrap="square" rtlCol="0">
            <a:spAutoFit/>
          </a:bodyPr>
          <a:lstStyle/>
          <a:p>
            <a:endParaRPr lang="en-GB" dirty="0"/>
          </a:p>
          <a:p>
            <a:r>
              <a:rPr lang="en-GB" sz="2000" b="1" dirty="0">
                <a:solidFill>
                  <a:schemeClr val="accent1">
                    <a:lumMod val="50000"/>
                  </a:schemeClr>
                </a:solidFill>
              </a:rPr>
              <a:t>ELECTRIC BIKES: </a:t>
            </a:r>
            <a:r>
              <a:rPr lang="en-GB" sz="2000" dirty="0"/>
              <a:t>You do not need a licence to ride one and it does not need to be registered, taxed or insured.</a:t>
            </a:r>
          </a:p>
          <a:p>
            <a:r>
              <a:rPr lang="en-GB" sz="2000" dirty="0"/>
              <a:t>An EAPC </a:t>
            </a:r>
            <a:r>
              <a:rPr lang="en-GB" sz="2000" b="1" dirty="0"/>
              <a:t>must have pedals </a:t>
            </a:r>
            <a:r>
              <a:rPr lang="en-GB" sz="2000" dirty="0"/>
              <a:t>that can be used to propel it.</a:t>
            </a:r>
          </a:p>
          <a:p>
            <a:r>
              <a:rPr lang="en-GB" sz="2000" b="1" dirty="0"/>
              <a:t>It must show:</a:t>
            </a:r>
          </a:p>
          <a:p>
            <a:endParaRPr lang="en-GB" sz="2000" dirty="0"/>
          </a:p>
          <a:p>
            <a:pPr marL="342900" indent="-342900">
              <a:buFont typeface="Wingdings" panose="05000000000000000000" pitchFamily="2" charset="2"/>
              <a:buChar char="ü"/>
            </a:pPr>
            <a:r>
              <a:rPr lang="en-GB" sz="2000" dirty="0">
                <a:solidFill>
                  <a:schemeClr val="accent1">
                    <a:lumMod val="50000"/>
                  </a:schemeClr>
                </a:solidFill>
              </a:rPr>
              <a:t> the power output and</a:t>
            </a:r>
          </a:p>
          <a:p>
            <a:r>
              <a:rPr lang="en-GB" sz="2000" dirty="0">
                <a:solidFill>
                  <a:schemeClr val="accent1">
                    <a:lumMod val="50000"/>
                  </a:schemeClr>
                </a:solidFill>
              </a:rPr>
              <a:t>the manufacturer of the motor</a:t>
            </a:r>
          </a:p>
          <a:p>
            <a:endParaRPr lang="en-GB" sz="2000" dirty="0"/>
          </a:p>
          <a:p>
            <a:pPr marL="342900" indent="-342900">
              <a:buFont typeface="Wingdings" panose="05000000000000000000" pitchFamily="2" charset="2"/>
              <a:buChar char="ü"/>
            </a:pPr>
            <a:r>
              <a:rPr lang="en-GB" sz="2000" dirty="0">
                <a:solidFill>
                  <a:schemeClr val="accent1">
                    <a:lumMod val="50000"/>
                  </a:schemeClr>
                </a:solidFill>
              </a:rPr>
              <a:t> the battery’s voltage</a:t>
            </a:r>
          </a:p>
          <a:p>
            <a:r>
              <a:rPr lang="en-GB" sz="2000" dirty="0">
                <a:solidFill>
                  <a:schemeClr val="accent1">
                    <a:lumMod val="50000"/>
                  </a:schemeClr>
                </a:solidFill>
              </a:rPr>
              <a:t>(the maximum speed of the bike)</a:t>
            </a:r>
          </a:p>
          <a:p>
            <a:endParaRPr lang="en-GB" sz="2000" dirty="0"/>
          </a:p>
          <a:p>
            <a:r>
              <a:rPr lang="en-GB" sz="2000" dirty="0"/>
              <a:t>Its electric motor must have a </a:t>
            </a:r>
            <a:r>
              <a:rPr lang="en-GB" sz="2000" b="1" dirty="0"/>
              <a:t>maximum power output of 250 watts</a:t>
            </a:r>
            <a:r>
              <a:rPr lang="en-GB" sz="2000" dirty="0"/>
              <a:t> and should </a:t>
            </a:r>
            <a:r>
              <a:rPr lang="en-GB" sz="2000" b="1" dirty="0"/>
              <a:t>not be able to propel the bike when it’s travelling more than 15.5mph</a:t>
            </a:r>
          </a:p>
          <a:p>
            <a:r>
              <a:rPr lang="en-GB" sz="2000" dirty="0"/>
              <a:t>An EAPC can have more than 2 wheels (for example, a tricycle).</a:t>
            </a:r>
          </a:p>
          <a:p>
            <a:endParaRPr lang="en-GB" sz="2000" dirty="0"/>
          </a:p>
          <a:p>
            <a:r>
              <a:rPr lang="en-GB" sz="2000" b="1" dirty="0"/>
              <a:t>Where you can ride?</a:t>
            </a:r>
          </a:p>
          <a:p>
            <a:r>
              <a:rPr lang="en-GB" sz="2000" dirty="0"/>
              <a:t>If a bike meets the EAPC requirements it’s classed as a normal pedal bike. This means you can ride it on cycle paths and anywhere else pedal bikes are allowed.              (</a:t>
            </a:r>
            <a:r>
              <a:rPr lang="en-GB" sz="2000" dirty="0" err="1"/>
              <a:t>source:Gov.uk</a:t>
            </a:r>
            <a:r>
              <a:rPr lang="en-GB" sz="2000" dirty="0"/>
              <a:t>)</a:t>
            </a:r>
          </a:p>
        </p:txBody>
      </p:sp>
      <p:pic>
        <p:nvPicPr>
          <p:cNvPr id="3" name="Picture 2">
            <a:extLst>
              <a:ext uri="{FF2B5EF4-FFF2-40B4-BE49-F238E27FC236}">
                <a16:creationId xmlns:a16="http://schemas.microsoft.com/office/drawing/2014/main" id="{CFCB0BAC-764E-4158-867C-F42CBAFF3769}"/>
              </a:ext>
            </a:extLst>
          </p:cNvPr>
          <p:cNvPicPr>
            <a:picLocks noChangeAspect="1"/>
          </p:cNvPicPr>
          <p:nvPr/>
        </p:nvPicPr>
        <p:blipFill>
          <a:blip r:embed="rId3"/>
          <a:stretch>
            <a:fillRect/>
          </a:stretch>
        </p:blipFill>
        <p:spPr>
          <a:xfrm>
            <a:off x="5804898" y="1825829"/>
            <a:ext cx="5199941" cy="2337052"/>
          </a:xfrm>
          <a:prstGeom prst="rect">
            <a:avLst/>
          </a:prstGeom>
        </p:spPr>
      </p:pic>
    </p:spTree>
    <p:extLst>
      <p:ext uri="{BB962C8B-B14F-4D97-AF65-F5344CB8AC3E}">
        <p14:creationId xmlns:p14="http://schemas.microsoft.com/office/powerpoint/2010/main" val="2114513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448D-5B44-4F71-83F6-FF12971697D4}"/>
              </a:ext>
            </a:extLst>
          </p:cNvPr>
          <p:cNvSpPr>
            <a:spLocks noGrp="1"/>
          </p:cNvSpPr>
          <p:nvPr>
            <p:ph type="title"/>
          </p:nvPr>
        </p:nvSpPr>
        <p:spPr/>
        <p:txBody>
          <a:bodyPr/>
          <a:lstStyle/>
          <a:p>
            <a:pPr algn="ctr"/>
            <a:r>
              <a:rPr kumimoji="0" lang="en-GB" sz="2800" b="1" i="0" u="none" strike="noStrike" kern="1200" cap="none" spc="0" normalizeH="0" baseline="0" noProof="0" dirty="0">
                <a:ln>
                  <a:noFill/>
                </a:ln>
                <a:solidFill>
                  <a:srgbClr val="0D2A67"/>
                </a:solidFill>
                <a:effectLst/>
                <a:uLnTx/>
                <a:uFillTx/>
                <a:latin typeface="Arial" panose="020B0604020202020204" pitchFamily="34" charset="0"/>
                <a:ea typeface="+mj-ea"/>
                <a:cs typeface="Arial" panose="020B0604020202020204" pitchFamily="34" charset="0"/>
              </a:rPr>
              <a:t>ELECTRICALLY ASSISTED PEDAL CYCLES (EAPCS):</a:t>
            </a:r>
            <a:endParaRPr lang="en-GB" dirty="0"/>
          </a:p>
        </p:txBody>
      </p:sp>
      <p:sp>
        <p:nvSpPr>
          <p:cNvPr id="8" name="TextBox 7">
            <a:extLst>
              <a:ext uri="{FF2B5EF4-FFF2-40B4-BE49-F238E27FC236}">
                <a16:creationId xmlns:a16="http://schemas.microsoft.com/office/drawing/2014/main" id="{BFBEBD22-6A12-4E81-A339-952E935554CC}"/>
              </a:ext>
            </a:extLst>
          </p:cNvPr>
          <p:cNvSpPr txBox="1"/>
          <p:nvPr/>
        </p:nvSpPr>
        <p:spPr>
          <a:xfrm>
            <a:off x="1941816" y="831528"/>
            <a:ext cx="10387173" cy="4770537"/>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b="1" dirty="0">
              <a:latin typeface="Calibri" panose="020F0502020204030204"/>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effectLst/>
                <a:uLnTx/>
                <a:uFillTx/>
                <a:latin typeface="Calibri" panose="020F0502020204030204"/>
                <a:ea typeface="+mn-ea"/>
                <a:cs typeface="+mn-cs"/>
              </a:rPr>
              <a:t>E-Bikes that can travel over 15.5mph and have a greater output of 250w, are all classed as </a:t>
            </a:r>
            <a:r>
              <a:rPr kumimoji="0" lang="en-GB" sz="2000" b="1" i="0" u="sng" strike="noStrike" kern="1200" cap="none" spc="0" normalizeH="0" baseline="0" noProof="0" dirty="0">
                <a:ln>
                  <a:noFill/>
                </a:ln>
                <a:effectLst/>
                <a:uLnTx/>
                <a:uFillTx/>
                <a:latin typeface="Calibri" panose="020F0502020204030204"/>
                <a:ea typeface="+mn-ea"/>
                <a:cs typeface="+mn-cs"/>
              </a:rPr>
              <a:t>Mechanically </a:t>
            </a:r>
            <a:r>
              <a:rPr lang="en-GB" sz="2000" b="1" u="sng" dirty="0">
                <a:latin typeface="Calibri" panose="020F0502020204030204"/>
              </a:rPr>
              <a:t>P</a:t>
            </a:r>
            <a:r>
              <a:rPr kumimoji="0" lang="en-GB" sz="2000" b="1" i="0" u="sng" strike="noStrike" kern="1200" cap="none" spc="0" normalizeH="0" baseline="0" noProof="0" dirty="0" err="1">
                <a:ln>
                  <a:noFill/>
                </a:ln>
                <a:effectLst/>
                <a:uLnTx/>
                <a:uFillTx/>
                <a:latin typeface="Calibri" panose="020F0502020204030204"/>
                <a:ea typeface="+mn-ea"/>
                <a:cs typeface="+mn-cs"/>
              </a:rPr>
              <a:t>ropelled</a:t>
            </a:r>
            <a:r>
              <a:rPr kumimoji="0" lang="en-GB" sz="2000" b="1" i="0" u="sng" strike="noStrike" kern="1200" cap="none" spc="0" normalizeH="0" baseline="0" noProof="0" dirty="0">
                <a:ln>
                  <a:noFill/>
                </a:ln>
                <a:effectLst/>
                <a:uLnTx/>
                <a:uFillTx/>
                <a:latin typeface="Calibri" panose="020F0502020204030204"/>
                <a:ea typeface="+mn-ea"/>
                <a:cs typeface="+mn-cs"/>
              </a:rPr>
              <a:t> Vehicles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1" i="0" u="sng"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strike="noStrike" kern="1200" cap="none" spc="0" normalizeH="0" baseline="0" noProof="0" dirty="0">
                <a:ln>
                  <a:noFill/>
                </a:ln>
                <a:solidFill>
                  <a:srgbClr val="0070C0"/>
                </a:solidFill>
                <a:effectLst/>
                <a:uLnTx/>
                <a:uFillTx/>
                <a:latin typeface="Calibri" panose="020F0502020204030204"/>
                <a:ea typeface="+mn-ea"/>
                <a:cs typeface="+mn-cs"/>
              </a:rPr>
              <a:t>Therefore, they all need to have Insurance, Tax and MOT (and helmet!)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1" i="0" u="sng"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Failure to have these documents can result in the powered transporter (and e-Bike capable of travelling greater than 15.5mph /250w) seized…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solidFill>
                  <a:prstClr val="black"/>
                </a:solidFill>
                <a:latin typeface="Calibri" panose="020F0502020204030204"/>
              </a:rPr>
              <a:t>And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i="0"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SHOULD BE SEIZED UNDER SECTION 165 OF THE ROAD TRAFFIC ACT 1988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a:t>
            </a:r>
            <a:r>
              <a:rPr kumimoji="0" lang="en-GB" sz="2000" b="1" i="0" u="sng" strike="noStrike" kern="1200" cap="none" spc="0" normalizeH="0" baseline="0" noProof="0" dirty="0">
                <a:ln>
                  <a:noFill/>
                </a:ln>
                <a:solidFill>
                  <a:srgbClr val="0070C0"/>
                </a:solidFill>
                <a:effectLst/>
                <a:uLnTx/>
                <a:uFillTx/>
                <a:latin typeface="Calibri" panose="020F0502020204030204"/>
                <a:ea typeface="+mn-ea"/>
                <a:cs typeface="+mn-cs"/>
              </a:rPr>
              <a:t>by a 165 trained and accredited PC in uniform</a:t>
            </a:r>
            <a:r>
              <a:rPr kumimoji="0" lang="en-GB" sz="2000" b="1" i="0" u="none" strike="noStrike" kern="1200" cap="none" spc="0" normalizeH="0" baseline="0" noProof="0" dirty="0">
                <a:ln>
                  <a:noFill/>
                </a:ln>
                <a:solidFill>
                  <a:srgbClr val="0070C0"/>
                </a:solidFill>
                <a:effectLst/>
                <a:uLnTx/>
                <a:uFillTx/>
                <a:latin typeface="Calibri" panose="020F05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18654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557F7-7D08-4F44-B9B3-AF7B27A2A23A}"/>
              </a:ext>
            </a:extLst>
          </p:cNvPr>
          <p:cNvSpPr>
            <a:spLocks noGrp="1"/>
          </p:cNvSpPr>
          <p:nvPr>
            <p:ph type="title"/>
          </p:nvPr>
        </p:nvSpPr>
        <p:spPr/>
        <p:txBody>
          <a:bodyPr/>
          <a:lstStyle/>
          <a:p>
            <a:pPr algn="ctr"/>
            <a:r>
              <a:rPr lang="en-GB" dirty="0"/>
              <a:t>POWERED TRANSPORTERS: </a:t>
            </a:r>
          </a:p>
        </p:txBody>
      </p:sp>
      <p:sp>
        <p:nvSpPr>
          <p:cNvPr id="4" name="TextBox 3">
            <a:extLst>
              <a:ext uri="{FF2B5EF4-FFF2-40B4-BE49-F238E27FC236}">
                <a16:creationId xmlns:a16="http://schemas.microsoft.com/office/drawing/2014/main" id="{32F94B11-1849-456C-9771-B3F57E779846}"/>
              </a:ext>
            </a:extLst>
          </p:cNvPr>
          <p:cNvSpPr txBox="1"/>
          <p:nvPr/>
        </p:nvSpPr>
        <p:spPr>
          <a:xfrm>
            <a:off x="2025191" y="858977"/>
            <a:ext cx="10078984" cy="6186309"/>
          </a:xfrm>
          <a:prstGeom prst="rect">
            <a:avLst/>
          </a:prstGeom>
          <a:noFill/>
        </p:spPr>
        <p:txBody>
          <a:bodyPr wrap="square">
            <a:spAutoFit/>
          </a:bodyPr>
          <a:lstStyle/>
          <a:p>
            <a:r>
              <a:rPr lang="en-GB" b="1" dirty="0">
                <a:solidFill>
                  <a:srgbClr val="0070C0"/>
                </a:solidFill>
              </a:rPr>
              <a:t>ELECTRIC SCOOTERS/HOVERBOARDS/ELECTRIC UNICYCLES ETC…</a:t>
            </a:r>
            <a:r>
              <a:rPr lang="en-GB" dirty="0"/>
              <a:t>Powered transporters can be used on private land to which the public does not have access without legal restrictions with permission of the landowner. Does not apply to public spaces such as pavements, car parks, pedestrianised areas, industrial estates, parks, etc… </a:t>
            </a:r>
          </a:p>
          <a:p>
            <a:endParaRPr lang="en-GB" dirty="0"/>
          </a:p>
          <a:p>
            <a:r>
              <a:rPr lang="en-GB" b="1" u="sng" dirty="0"/>
              <a:t>UNDER SECTION 72, HIGHWAY ACT 1835 </a:t>
            </a:r>
          </a:p>
          <a:p>
            <a:r>
              <a:rPr lang="en-GB" dirty="0"/>
              <a:t>It is an offence to use powered transporters on the pavement. This rule applies almost all vehicles, with special legal exceptions for mobility scooters and wheelchairs.</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UNDER SECTION 34 ROAD TRAFFIC ACT 1988.</a:t>
            </a:r>
          </a:p>
          <a:p>
            <a:r>
              <a:rPr lang="en-GB" dirty="0"/>
              <a:t>Cannot use footpaths, bridleways, restricted byways or a carriageway.</a:t>
            </a:r>
          </a:p>
          <a:p>
            <a:r>
              <a:rPr lang="en-GB" dirty="0"/>
              <a:t> </a:t>
            </a:r>
          </a:p>
          <a:p>
            <a:r>
              <a:rPr lang="en-GB" b="1" u="sng" dirty="0"/>
              <a:t>UNDER SECTION 21(1), ROAD TRAFFIC ACT 1988</a:t>
            </a:r>
          </a:p>
          <a:p>
            <a:r>
              <a:rPr lang="en-GB" dirty="0"/>
              <a:t>Powered transporters are prohibited from using cycle tracks, cycle lanes on roads, or other spaces dedicated to pedal cycle use only . EAPCs (e-bikes) and mobility scooters are exempt from this ban.</a:t>
            </a:r>
          </a:p>
          <a:p>
            <a:endParaRPr lang="en-GB" dirty="0"/>
          </a:p>
          <a:p>
            <a:r>
              <a:rPr lang="en-GB" b="1" u="sng" dirty="0"/>
              <a:t>PUBLIC ROADS</a:t>
            </a:r>
          </a:p>
          <a:p>
            <a:r>
              <a:rPr lang="en-GB" dirty="0"/>
              <a:t>If the user of a powered transporter </a:t>
            </a:r>
            <a:r>
              <a:rPr lang="en-GB" b="1" dirty="0"/>
              <a:t>can meet the requirements of insurance, vehicle tax, licensing etc…, it might in principle be lawful for them to use public roads</a:t>
            </a:r>
            <a:r>
              <a:rPr lang="en-GB" dirty="0"/>
              <a:t>. However, it is likely that they will find it very difficult to comply with all of these requirements, meaning that it would be a criminal offence to use them on the road.</a:t>
            </a:r>
          </a:p>
          <a:p>
            <a:endParaRPr lang="en-GB" dirty="0"/>
          </a:p>
        </p:txBody>
      </p:sp>
    </p:spTree>
    <p:extLst>
      <p:ext uri="{BB962C8B-B14F-4D97-AF65-F5344CB8AC3E}">
        <p14:creationId xmlns:p14="http://schemas.microsoft.com/office/powerpoint/2010/main" val="2804061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9AD97-E975-4256-B146-0848EF62C356}"/>
              </a:ext>
            </a:extLst>
          </p:cNvPr>
          <p:cNvSpPr>
            <a:spLocks noGrp="1"/>
          </p:cNvSpPr>
          <p:nvPr>
            <p:ph type="title"/>
          </p:nvPr>
        </p:nvSpPr>
        <p:spPr/>
        <p:txBody>
          <a:bodyPr/>
          <a:lstStyle/>
          <a:p>
            <a:pPr algn="ctr"/>
            <a:r>
              <a:rPr kumimoji="0" lang="en-GB" sz="3200" b="1" i="0" u="none" strike="noStrike" kern="1200" cap="none" spc="0" normalizeH="0" baseline="0" noProof="0" dirty="0">
                <a:ln>
                  <a:noFill/>
                </a:ln>
                <a:solidFill>
                  <a:srgbClr val="0D2A67"/>
                </a:solidFill>
                <a:effectLst/>
                <a:uLnTx/>
                <a:uFillTx/>
                <a:latin typeface="Arial" panose="020B0604020202020204" pitchFamily="34" charset="0"/>
                <a:ea typeface="+mj-ea"/>
                <a:cs typeface="Arial" panose="020B0604020202020204" pitchFamily="34" charset="0"/>
              </a:rPr>
              <a:t>POWERED TRANSPORTERS: </a:t>
            </a:r>
            <a:endParaRPr lang="en-GB" dirty="0"/>
          </a:p>
        </p:txBody>
      </p:sp>
      <p:sp>
        <p:nvSpPr>
          <p:cNvPr id="4" name="TextBox 3">
            <a:extLst>
              <a:ext uri="{FF2B5EF4-FFF2-40B4-BE49-F238E27FC236}">
                <a16:creationId xmlns:a16="http://schemas.microsoft.com/office/drawing/2014/main" id="{63E75EAD-E0CA-4471-AF96-8C12CA353C13}"/>
              </a:ext>
            </a:extLst>
          </p:cNvPr>
          <p:cNvSpPr txBox="1"/>
          <p:nvPr/>
        </p:nvSpPr>
        <p:spPr>
          <a:xfrm>
            <a:off x="2119044" y="925614"/>
            <a:ext cx="10072955" cy="5386090"/>
          </a:xfrm>
          <a:prstGeom prst="rect">
            <a:avLst/>
          </a:prstGeom>
          <a:noFill/>
        </p:spPr>
        <p:txBody>
          <a:bodyPr wrap="square">
            <a:spAutoFit/>
          </a:bodyPr>
          <a:lstStyle/>
          <a:p>
            <a:pPr algn="ctr"/>
            <a:r>
              <a:rPr kumimoji="0" lang="en-GB" sz="24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ELECTRIC SCOOTERS/HOVERBOARDS/ELECTRIC UNICYCLES ETC</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p>
          <a:p>
            <a:pPr algn="ctr"/>
            <a:endParaRPr lang="en-GB" sz="2400" b="1" dirty="0">
              <a:solidFill>
                <a:prstClr val="black"/>
              </a:solidFill>
              <a:latin typeface="Calibri" panose="020F0502020204030204"/>
            </a:endParaRPr>
          </a:p>
          <a:p>
            <a:pPr algn="ctr"/>
            <a:r>
              <a:rPr lang="en-GB" sz="2400" b="1" dirty="0">
                <a:solidFill>
                  <a:prstClr val="black"/>
                </a:solidFill>
                <a:latin typeface="Calibri" panose="020F0502020204030204"/>
              </a:rPr>
              <a:t>Are all classed as Mechanically Propelled Vehicles </a:t>
            </a:r>
          </a:p>
          <a:p>
            <a:pPr algn="ctr"/>
            <a:r>
              <a:rPr lang="en-GB" sz="2400" b="1" dirty="0">
                <a:solidFill>
                  <a:prstClr val="black"/>
                </a:solidFill>
                <a:latin typeface="Calibri" panose="020F0502020204030204"/>
              </a:rPr>
              <a:t>(due to having a battery, no pedals and legislation) </a:t>
            </a:r>
          </a:p>
          <a:p>
            <a:pPr algn="ctr"/>
            <a:endParaRPr lang="en-GB" sz="2400" b="1" dirty="0">
              <a:solidFill>
                <a:prstClr val="black"/>
              </a:solidFill>
              <a:latin typeface="Calibri" panose="020F0502020204030204"/>
            </a:endParaRPr>
          </a:p>
          <a:p>
            <a:pPr algn="ctr"/>
            <a:r>
              <a:rPr lang="en-GB" sz="2400" b="1" u="sng" dirty="0">
                <a:solidFill>
                  <a:srgbClr val="0070C0"/>
                </a:solidFill>
                <a:latin typeface="Calibri" panose="020F0502020204030204"/>
              </a:rPr>
              <a:t>Therefore they all need to have Insurance, Tax and MOT (and helmet!)</a:t>
            </a:r>
          </a:p>
          <a:p>
            <a:pPr algn="ctr"/>
            <a:endParaRPr lang="en-GB" sz="2400" b="1" u="sng" dirty="0">
              <a:solidFill>
                <a:prstClr val="black"/>
              </a:solidFill>
              <a:latin typeface="Calibri" panose="020F0502020204030204"/>
            </a:endParaRPr>
          </a:p>
          <a:p>
            <a:pPr algn="ctr"/>
            <a:r>
              <a:rPr lang="en-GB" sz="2400" b="1" dirty="0">
                <a:solidFill>
                  <a:prstClr val="black"/>
                </a:solidFill>
                <a:latin typeface="Calibri" panose="020F0502020204030204"/>
              </a:rPr>
              <a:t>Failure to have these documents can result in the powered transporter </a:t>
            </a:r>
          </a:p>
          <a:p>
            <a:pPr algn="ctr"/>
            <a:r>
              <a:rPr lang="en-GB" sz="2400" b="1" dirty="0">
                <a:solidFill>
                  <a:prstClr val="black"/>
                </a:solidFill>
                <a:latin typeface="Calibri" panose="020F0502020204030204"/>
              </a:rPr>
              <a:t>(and e-Bike capable of travelling greater that 15.5mph /250w) seized</a:t>
            </a:r>
          </a:p>
          <a:p>
            <a:pPr algn="ctr"/>
            <a:r>
              <a:rPr lang="en-GB" sz="2400" dirty="0">
                <a:solidFill>
                  <a:prstClr val="black"/>
                </a:solidFill>
                <a:latin typeface="Calibri" panose="020F0502020204030204"/>
              </a:rPr>
              <a:t>and</a:t>
            </a:r>
          </a:p>
          <a:p>
            <a:pPr algn="ctr"/>
            <a:r>
              <a:rPr lang="en-GB" sz="2800" b="1" dirty="0">
                <a:solidFill>
                  <a:srgbClr val="0070C0"/>
                </a:solidFill>
                <a:latin typeface="Calibri" panose="020F0502020204030204"/>
              </a:rPr>
              <a:t>SHOULD BE SEIZED UNDER SECTION 165 OF THE ROAD TRAFFIC ACT 1988 </a:t>
            </a:r>
            <a:r>
              <a:rPr lang="en-GB" sz="2800" b="1" u="sng" dirty="0">
                <a:solidFill>
                  <a:srgbClr val="0070C0"/>
                </a:solidFill>
                <a:latin typeface="Calibri" panose="020F0502020204030204"/>
              </a:rPr>
              <a:t>(by a 165 trained and accredited PC (in uniform)</a:t>
            </a:r>
          </a:p>
          <a:p>
            <a:pPr algn="ctr"/>
            <a:endParaRPr lang="en-GB" sz="2400" b="1" u="sng" dirty="0">
              <a:solidFill>
                <a:prstClr val="black"/>
              </a:solidFill>
              <a:latin typeface="Calibri" panose="020F0502020204030204"/>
            </a:endParaRPr>
          </a:p>
          <a:p>
            <a:pPr algn="ctr"/>
            <a:endParaRPr lang="en-GB" sz="2400" u="sng" dirty="0"/>
          </a:p>
        </p:txBody>
      </p:sp>
    </p:spTree>
    <p:extLst>
      <p:ext uri="{BB962C8B-B14F-4D97-AF65-F5344CB8AC3E}">
        <p14:creationId xmlns:p14="http://schemas.microsoft.com/office/powerpoint/2010/main" val="1682673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C13A0-4B69-4394-AC49-BA7EB1D71641}"/>
              </a:ext>
            </a:extLst>
          </p:cNvPr>
          <p:cNvSpPr>
            <a:spLocks noGrp="1"/>
          </p:cNvSpPr>
          <p:nvPr>
            <p:ph type="title"/>
          </p:nvPr>
        </p:nvSpPr>
        <p:spPr/>
        <p:txBody>
          <a:bodyPr/>
          <a:lstStyle/>
          <a:p>
            <a:pPr algn="ctr"/>
            <a:r>
              <a:rPr lang="en-GB" altLang="en-US" dirty="0"/>
              <a:t>SUMMARY:</a:t>
            </a:r>
            <a:endParaRPr lang="en-GB" dirty="0"/>
          </a:p>
        </p:txBody>
      </p:sp>
      <p:sp>
        <p:nvSpPr>
          <p:cNvPr id="4" name="TextBox 3">
            <a:extLst>
              <a:ext uri="{FF2B5EF4-FFF2-40B4-BE49-F238E27FC236}">
                <a16:creationId xmlns:a16="http://schemas.microsoft.com/office/drawing/2014/main" id="{B58E0B44-73E1-4017-A44C-B48E7D6A1F18}"/>
              </a:ext>
            </a:extLst>
          </p:cNvPr>
          <p:cNvSpPr txBox="1"/>
          <p:nvPr/>
        </p:nvSpPr>
        <p:spPr>
          <a:xfrm>
            <a:off x="2271788" y="879972"/>
            <a:ext cx="9575514" cy="5940088"/>
          </a:xfrm>
          <a:prstGeom prst="rect">
            <a:avLst/>
          </a:prstGeom>
          <a:noFill/>
        </p:spPr>
        <p:txBody>
          <a:bodyPr wrap="square">
            <a:spAutoFit/>
          </a:bodyPr>
          <a:lstStyle/>
          <a:p>
            <a:pPr algn="ctr">
              <a:buFont typeface="Arial" pitchFamily="34" charset="0"/>
              <a:buChar char="•"/>
              <a:defRPr/>
            </a:pPr>
            <a:r>
              <a:rPr lang="en-GB" sz="2000" dirty="0"/>
              <a:t>The Police Reform Act 2002 covers </a:t>
            </a:r>
            <a:r>
              <a:rPr lang="en-GB" sz="2000" b="1" dirty="0"/>
              <a:t>powers to stop, seize and remove motor vehicles</a:t>
            </a:r>
            <a:r>
              <a:rPr lang="en-GB" sz="2000" dirty="0"/>
              <a:t> being used in a manner which contravenes section 3 or 34 of the Road Traffic Act 1988 and is </a:t>
            </a:r>
            <a:r>
              <a:rPr lang="en-GB" sz="2000" b="1" dirty="0"/>
              <a:t>causing, or is likely to cause, alarm, distress or annoyance to members of the public</a:t>
            </a:r>
          </a:p>
          <a:p>
            <a:pPr marL="0" indent="0" algn="ctr">
              <a:defRPr/>
            </a:pPr>
            <a:r>
              <a:rPr lang="en-GB" sz="2000" dirty="0"/>
              <a:t>  </a:t>
            </a:r>
          </a:p>
          <a:p>
            <a:pPr algn="ctr">
              <a:buFont typeface="Arial" pitchFamily="34" charset="0"/>
              <a:buChar char="•"/>
              <a:defRPr/>
            </a:pPr>
            <a:r>
              <a:rPr lang="en-GB" sz="2000" dirty="0"/>
              <a:t>Under Section 59 (relating to stopping and seizing vehicles) of the Police Reform Act 2002 </a:t>
            </a:r>
            <a:r>
              <a:rPr lang="en-GB" sz="2000" b="1" dirty="0"/>
              <a:t>CSOs</a:t>
            </a:r>
            <a:r>
              <a:rPr lang="en-GB" sz="2000" dirty="0"/>
              <a:t> have the same powers as a police officer except for the power to enter a private dwelling (</a:t>
            </a:r>
            <a:r>
              <a:rPr lang="en-GB" sz="2000" i="1" dirty="0"/>
              <a:t>house</a:t>
            </a:r>
            <a:r>
              <a:rPr lang="en-GB" sz="2000" dirty="0"/>
              <a:t>). </a:t>
            </a:r>
          </a:p>
          <a:p>
            <a:pPr algn="ctr">
              <a:buFont typeface="Arial" pitchFamily="34" charset="0"/>
              <a:buChar char="•"/>
              <a:defRPr/>
            </a:pPr>
            <a:endParaRPr lang="en-GB" sz="2000" dirty="0"/>
          </a:p>
          <a:p>
            <a:pPr algn="ctr">
              <a:buFont typeface="Arial" pitchFamily="34" charset="0"/>
              <a:buChar char="•"/>
              <a:defRPr/>
            </a:pPr>
            <a:r>
              <a:rPr lang="en-GB" sz="2000" dirty="0"/>
              <a:t>A CSO must be </a:t>
            </a:r>
            <a:r>
              <a:rPr lang="en-GB" sz="2000" b="1" dirty="0"/>
              <a:t>accompanied by and under the supervision of a police officer in order to enter the premises (</a:t>
            </a:r>
            <a:r>
              <a:rPr lang="en-GB" sz="2000" i="1" dirty="0"/>
              <a:t>detached garage, shed or outbuilding</a:t>
            </a:r>
            <a:r>
              <a:rPr lang="en-GB" sz="2000" dirty="0"/>
              <a:t>) where he or she has reasonable grounds to believe the motor vehicle is.</a:t>
            </a:r>
          </a:p>
          <a:p>
            <a:pPr algn="ctr">
              <a:buFont typeface="Arial" pitchFamily="34" charset="0"/>
              <a:buChar char="•"/>
              <a:defRPr/>
            </a:pPr>
            <a:endParaRPr lang="en-GB" sz="2000" dirty="0"/>
          </a:p>
          <a:p>
            <a:pPr algn="ctr">
              <a:buFont typeface="Arial" pitchFamily="34" charset="0"/>
              <a:buChar char="•"/>
              <a:defRPr/>
            </a:pPr>
            <a:r>
              <a:rPr lang="en-GB" sz="2000" dirty="0"/>
              <a:t> An electric bike with pedals that is 250 Watts or under and not capable of travelling over 15.5mph without assistance </a:t>
            </a:r>
            <a:r>
              <a:rPr lang="en-GB" sz="2000" b="1" dirty="0"/>
              <a:t>is legal.</a:t>
            </a:r>
          </a:p>
          <a:p>
            <a:pPr algn="ctr">
              <a:buFont typeface="Arial" pitchFamily="34" charset="0"/>
              <a:buChar char="•"/>
              <a:defRPr/>
            </a:pPr>
            <a:endParaRPr lang="en-GB" sz="2000" dirty="0"/>
          </a:p>
          <a:p>
            <a:pPr algn="ctr">
              <a:buFont typeface="Arial" pitchFamily="34" charset="0"/>
              <a:buChar char="•"/>
              <a:defRPr/>
            </a:pPr>
            <a:r>
              <a:rPr lang="en-GB" sz="2000" dirty="0"/>
              <a:t>An Electric bike (</a:t>
            </a:r>
            <a:r>
              <a:rPr lang="en-GB" sz="2000" b="1" dirty="0"/>
              <a:t>over 250 W and capable of travelling over 15.5mph without assistance</a:t>
            </a:r>
            <a:r>
              <a:rPr lang="en-GB" sz="2000" dirty="0"/>
              <a:t>) or </a:t>
            </a:r>
            <a:r>
              <a:rPr lang="en-GB" sz="2000" b="1" dirty="0"/>
              <a:t>powered transporter </a:t>
            </a:r>
            <a:r>
              <a:rPr lang="en-GB" sz="2000" dirty="0"/>
              <a:t>(with no pedals) </a:t>
            </a:r>
            <a:r>
              <a:rPr lang="en-GB" sz="2000" b="1" dirty="0"/>
              <a:t>must have insurance, tax, MOT and helmet, </a:t>
            </a:r>
            <a:r>
              <a:rPr lang="en-GB" sz="2000" dirty="0"/>
              <a:t>and should be seized by a PC under section 165 of Road Traffic Act 1988 if used on public property. </a:t>
            </a:r>
          </a:p>
        </p:txBody>
      </p:sp>
    </p:spTree>
    <p:extLst>
      <p:ext uri="{BB962C8B-B14F-4D97-AF65-F5344CB8AC3E}">
        <p14:creationId xmlns:p14="http://schemas.microsoft.com/office/powerpoint/2010/main" val="3368200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99E2D-BCAC-4E0C-B00D-B954F5A98C5F}"/>
              </a:ext>
            </a:extLst>
          </p:cNvPr>
          <p:cNvSpPr>
            <a:spLocks noGrp="1"/>
          </p:cNvSpPr>
          <p:nvPr>
            <p:ph type="title"/>
          </p:nvPr>
        </p:nvSpPr>
        <p:spPr/>
        <p:txBody>
          <a:bodyPr/>
          <a:lstStyle/>
          <a:p>
            <a:pPr algn="ctr"/>
            <a:r>
              <a:rPr lang="en-GB" sz="2800" dirty="0"/>
              <a:t>REVIEW OF AIM &amp; OBJECTIVES AND KNOWLEDGE TEST: </a:t>
            </a:r>
          </a:p>
        </p:txBody>
      </p:sp>
      <p:sp>
        <p:nvSpPr>
          <p:cNvPr id="6" name="TextBox 5">
            <a:extLst>
              <a:ext uri="{FF2B5EF4-FFF2-40B4-BE49-F238E27FC236}">
                <a16:creationId xmlns:a16="http://schemas.microsoft.com/office/drawing/2014/main" id="{0682AAB3-FB75-466B-BCBA-E4256FCDB43A}"/>
              </a:ext>
            </a:extLst>
          </p:cNvPr>
          <p:cNvSpPr txBox="1"/>
          <p:nvPr/>
        </p:nvSpPr>
        <p:spPr>
          <a:xfrm>
            <a:off x="2291137" y="976083"/>
            <a:ext cx="9813038" cy="304698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rPr>
              <a:t>AIM: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To provide students with an overview of Section 59 of the Police Reform Act and provide the knowledge and confidence to deal with and seize vehicles acting in an Anti-Social manner.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sng" strike="noStrike" kern="1200" cap="none" spc="0" normalizeH="0" baseline="0" noProof="0" dirty="0">
                <a:ln>
                  <a:noFill/>
                </a:ln>
                <a:solidFill>
                  <a:prstClr val="black"/>
                </a:solidFill>
                <a:effectLst/>
                <a:uLnTx/>
                <a:uFillTx/>
                <a:latin typeface="Calibri" panose="020F0502020204030204"/>
                <a:ea typeface="+mn-ea"/>
                <a:cs typeface="+mn-cs"/>
              </a:rPr>
              <a:t>OBJECTIVES: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Outline the legislation relating to the Road Traffic Act and understand the procedure of seizing a mechanically propelled vehicle.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Understand the terms Alarm/Distress and Annoyance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Apply the CSO powers in relation to Section 59 and follow the process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Identify the defences that may occur during an incident to negate Section 59 and when it is not required.</a:t>
            </a:r>
          </a:p>
        </p:txBody>
      </p:sp>
      <p:pic>
        <p:nvPicPr>
          <p:cNvPr id="4" name="Picture 3">
            <a:extLst>
              <a:ext uri="{FF2B5EF4-FFF2-40B4-BE49-F238E27FC236}">
                <a16:creationId xmlns:a16="http://schemas.microsoft.com/office/drawing/2014/main" id="{E151EB0C-0F4B-0022-34EC-EB33C95DD577}"/>
              </a:ext>
            </a:extLst>
          </p:cNvPr>
          <p:cNvPicPr>
            <a:picLocks noChangeAspect="1"/>
          </p:cNvPicPr>
          <p:nvPr/>
        </p:nvPicPr>
        <p:blipFill>
          <a:blip r:embed="rId3"/>
          <a:stretch>
            <a:fillRect/>
          </a:stretch>
        </p:blipFill>
        <p:spPr>
          <a:xfrm>
            <a:off x="5019213" y="4296116"/>
            <a:ext cx="3662671" cy="2556688"/>
          </a:xfrm>
          <a:prstGeom prst="rect">
            <a:avLst/>
          </a:prstGeom>
        </p:spPr>
      </p:pic>
    </p:spTree>
    <p:extLst>
      <p:ext uri="{BB962C8B-B14F-4D97-AF65-F5344CB8AC3E}">
        <p14:creationId xmlns:p14="http://schemas.microsoft.com/office/powerpoint/2010/main" val="3028880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D162-5A3E-407B-ADAD-89454813AC65}"/>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4228893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632</TotalTime>
  <Words>3057</Words>
  <Application>Microsoft Office PowerPoint</Application>
  <PresentationFormat>Widescreen</PresentationFormat>
  <Paragraphs>254</Paragraphs>
  <Slides>20</Slides>
  <Notes>20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Arial</vt:lpstr>
      <vt:lpstr>Calibri</vt:lpstr>
      <vt:lpstr>Calibri Light</vt:lpstr>
      <vt:lpstr>Wingdings</vt:lpstr>
      <vt:lpstr>Office Theme</vt:lpstr>
      <vt:lpstr>1_Office Theme</vt:lpstr>
      <vt:lpstr> CSO REFRESHER TRAINING: SECTION 59 POLICE REFORM ACT 2002 (including seizure of e-Bikes &amp;  Powered Transporters)  CSO – February 2024</vt:lpstr>
      <vt:lpstr>AIMS &amp; OBJECTIVES:</vt:lpstr>
      <vt:lpstr>ASK JON – SECTION 59:</vt:lpstr>
      <vt:lpstr>SECTION 59 POLICE REFORM ACT 2002:</vt:lpstr>
      <vt:lpstr>LEGISLATION:</vt:lpstr>
      <vt:lpstr>LEGISLATION:</vt:lpstr>
      <vt:lpstr>LEGISLATION:</vt:lpstr>
      <vt:lpstr>ALARM/ DISTRESS &amp; ANNOYANCE:</vt:lpstr>
      <vt:lpstr>CSO POWERS UNDER SECTION 59:</vt:lpstr>
      <vt:lpstr>CSO POWERS UNDER SECTION 59:</vt:lpstr>
      <vt:lpstr>DEFENCES:</vt:lpstr>
      <vt:lpstr>PROCESS OF ISSUING A SECTION 59:</vt:lpstr>
      <vt:lpstr>SECTION 59 FORMS:</vt:lpstr>
      <vt:lpstr>ELECTRICALLY ASSISTED PEDAL CYCLES (EAPCS):</vt:lpstr>
      <vt:lpstr>ELECTRICALLY ASSISTED PEDAL CYCLES (EAPCS):</vt:lpstr>
      <vt:lpstr>POWERED TRANSPORTERS: </vt:lpstr>
      <vt:lpstr>POWERED TRANSPORTERS: </vt:lpstr>
      <vt:lpstr>SUMMARY:</vt:lpstr>
      <vt:lpstr>REVIEW OF AIM &amp; OBJECTIVES AND KNOWLEDGE TEST: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Mason, Sara</cp:lastModifiedBy>
  <cp:revision>49</cp:revision>
  <cp:lastPrinted>2022-11-24T14:41:30Z</cp:lastPrinted>
  <dcterms:created xsi:type="dcterms:W3CDTF">2020-09-14T11:38:00Z</dcterms:created>
  <dcterms:modified xsi:type="dcterms:W3CDTF">2024-02-21T12:37:25Z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2021-12-06T15:47:27Z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3a2e6293-2aae-4739-a9e5-567e73944744</vt:lpwstr>
  </property>
  <property fmtid="{D5CDD505-2E9C-101B-9397-08002B2CF9AE}" pid="8" name="MSIP_Label_f2acd28b-79a3-4a0f-b0ff-4b75658b1549_ContentBits">
    <vt:lpwstr>0</vt:lpwstr>
  </property>
</Properties>
</file>