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332" r:id="rId2"/>
    <p:sldId id="275" r:id="rId3"/>
    <p:sldId id="503" r:id="rId4"/>
    <p:sldId id="504" r:id="rId5"/>
    <p:sldId id="502" r:id="rId6"/>
    <p:sldId id="308" r:id="rId7"/>
    <p:sldId id="351" r:id="rId8"/>
    <p:sldId id="352" r:id="rId9"/>
    <p:sldId id="497" r:id="rId10"/>
    <p:sldId id="353" r:id="rId11"/>
    <p:sldId id="354" r:id="rId12"/>
    <p:sldId id="355" r:id="rId13"/>
    <p:sldId id="511" r:id="rId14"/>
    <p:sldId id="512" r:id="rId15"/>
    <p:sldId id="513" r:id="rId16"/>
    <p:sldId id="510" r:id="rId17"/>
    <p:sldId id="299" r:id="rId18"/>
    <p:sldId id="506" r:id="rId19"/>
    <p:sldId id="508" r:id="rId20"/>
    <p:sldId id="505" r:id="rId21"/>
    <p:sldId id="269"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11" autoAdjust="0"/>
    <p:restoredTop sz="94660"/>
  </p:normalViewPr>
  <p:slideViewPr>
    <p:cSldViewPr snapToGrid="0">
      <p:cViewPr varScale="1">
        <p:scale>
          <a:sx n="99" d="100"/>
          <a:sy n="99" d="100"/>
        </p:scale>
        <p:origin x="90"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877FA2-9156-4B30-AB1F-510EDA895B6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34FAA96-8E8F-4B79-B6FD-2A1934608E23}">
      <dgm:prSet/>
      <dgm:spPr/>
      <dgm:t>
        <a:bodyPr/>
        <a:lstStyle/>
        <a:p>
          <a:r>
            <a:rPr lang="en-GB"/>
            <a:t>A competitor oriented company is one that spends most of its time tracking competitors’ moves and market shares and trying to find strategies to counter them. </a:t>
          </a:r>
          <a:endParaRPr lang="en-US"/>
        </a:p>
      </dgm:t>
    </dgm:pt>
    <dgm:pt modelId="{7C203DE1-E964-478D-954C-ECD296341C68}" type="parTrans" cxnId="{B1A9AD94-BEFB-417F-B3D9-D15289274326}">
      <dgm:prSet/>
      <dgm:spPr/>
      <dgm:t>
        <a:bodyPr/>
        <a:lstStyle/>
        <a:p>
          <a:endParaRPr lang="en-US"/>
        </a:p>
      </dgm:t>
    </dgm:pt>
    <dgm:pt modelId="{953EE44D-E301-47FB-8DD9-C5C3736D74A1}" type="sibTrans" cxnId="{B1A9AD94-BEFB-417F-B3D9-D15289274326}">
      <dgm:prSet/>
      <dgm:spPr/>
      <dgm:t>
        <a:bodyPr/>
        <a:lstStyle/>
        <a:p>
          <a:endParaRPr lang="en-US"/>
        </a:p>
      </dgm:t>
    </dgm:pt>
    <dgm:pt modelId="{4D89C7DF-B47A-4F55-8D4E-2B8D058FAD67}">
      <dgm:prSet/>
      <dgm:spPr/>
      <dgm:t>
        <a:bodyPr/>
        <a:lstStyle/>
        <a:p>
          <a:r>
            <a:rPr lang="en-GB"/>
            <a:t>This approach has some pluses and minuses. </a:t>
          </a:r>
          <a:endParaRPr lang="en-US"/>
        </a:p>
      </dgm:t>
    </dgm:pt>
    <dgm:pt modelId="{FD8D1598-D404-44DE-A75E-9A7A4DD2303C}" type="parTrans" cxnId="{CA2B077A-C95B-4F47-A790-6DEEB5742F10}">
      <dgm:prSet/>
      <dgm:spPr/>
      <dgm:t>
        <a:bodyPr/>
        <a:lstStyle/>
        <a:p>
          <a:endParaRPr lang="en-US"/>
        </a:p>
      </dgm:t>
    </dgm:pt>
    <dgm:pt modelId="{408B5C5B-BC7C-44CD-9E9A-9337C4BAAED8}" type="sibTrans" cxnId="{CA2B077A-C95B-4F47-A790-6DEEB5742F10}">
      <dgm:prSet/>
      <dgm:spPr/>
      <dgm:t>
        <a:bodyPr/>
        <a:lstStyle/>
        <a:p>
          <a:endParaRPr lang="en-US"/>
        </a:p>
      </dgm:t>
    </dgm:pt>
    <dgm:pt modelId="{5ADA42C4-8980-4EEC-84BA-389F362D3FFF}">
      <dgm:prSet/>
      <dgm:spPr/>
      <dgm:t>
        <a:bodyPr/>
        <a:lstStyle/>
        <a:p>
          <a:r>
            <a:rPr lang="en-GB"/>
            <a:t>On the positive side, the company develops a fighter orientation, watches for weaknesses in its own position, and searches out competitors’ weaknesses. </a:t>
          </a:r>
          <a:endParaRPr lang="en-US"/>
        </a:p>
      </dgm:t>
    </dgm:pt>
    <dgm:pt modelId="{D0C3C112-AC03-4803-A279-6BE3DCA154FB}" type="parTrans" cxnId="{0A1A84C5-B99D-464E-8A97-82B6A7EBD1A4}">
      <dgm:prSet/>
      <dgm:spPr/>
      <dgm:t>
        <a:bodyPr/>
        <a:lstStyle/>
        <a:p>
          <a:endParaRPr lang="en-US"/>
        </a:p>
      </dgm:t>
    </dgm:pt>
    <dgm:pt modelId="{3F4C6D5C-20AC-4F9D-87EE-78BA2D0B9D5C}" type="sibTrans" cxnId="{0A1A84C5-B99D-464E-8A97-82B6A7EBD1A4}">
      <dgm:prSet/>
      <dgm:spPr/>
      <dgm:t>
        <a:bodyPr/>
        <a:lstStyle/>
        <a:p>
          <a:endParaRPr lang="en-US"/>
        </a:p>
      </dgm:t>
    </dgm:pt>
    <dgm:pt modelId="{4C151171-F700-4F84-99DE-C83842C1B99A}">
      <dgm:prSet/>
      <dgm:spPr/>
      <dgm:t>
        <a:bodyPr/>
        <a:lstStyle/>
        <a:p>
          <a:r>
            <a:rPr lang="en-GB"/>
            <a:t>On the negative side, the company becomes too reactive. Rather than carrying out its own customer relationship strategy, it bases its own moves on competitors’ moves.</a:t>
          </a:r>
          <a:endParaRPr lang="en-US"/>
        </a:p>
      </dgm:t>
    </dgm:pt>
    <dgm:pt modelId="{D3BE47CF-06FC-4E90-8392-45F099AC7335}" type="parTrans" cxnId="{C6BF0559-3EBD-4552-B12B-E2A878DF9AB4}">
      <dgm:prSet/>
      <dgm:spPr/>
      <dgm:t>
        <a:bodyPr/>
        <a:lstStyle/>
        <a:p>
          <a:endParaRPr lang="en-US"/>
        </a:p>
      </dgm:t>
    </dgm:pt>
    <dgm:pt modelId="{CFFA64D0-A628-4115-BF5A-157477851D12}" type="sibTrans" cxnId="{C6BF0559-3EBD-4552-B12B-E2A878DF9AB4}">
      <dgm:prSet/>
      <dgm:spPr/>
      <dgm:t>
        <a:bodyPr/>
        <a:lstStyle/>
        <a:p>
          <a:endParaRPr lang="en-US"/>
        </a:p>
      </dgm:t>
    </dgm:pt>
    <dgm:pt modelId="{75C35679-0299-4EAD-ADE6-0529FD669FF9}">
      <dgm:prSet/>
      <dgm:spPr/>
      <dgm:t>
        <a:bodyPr/>
        <a:lstStyle/>
        <a:p>
          <a:r>
            <a:rPr lang="en-GB"/>
            <a:t>As a result, it may end up simply matching or extending industry practices rather than seeking innovative new ways to create more value for customers.</a:t>
          </a:r>
          <a:endParaRPr lang="en-US"/>
        </a:p>
      </dgm:t>
    </dgm:pt>
    <dgm:pt modelId="{FAF37556-D24C-4769-A635-76031D5F79AD}" type="parTrans" cxnId="{1C78D53D-D9ED-4C15-B66A-4A1E5F60C57B}">
      <dgm:prSet/>
      <dgm:spPr/>
      <dgm:t>
        <a:bodyPr/>
        <a:lstStyle/>
        <a:p>
          <a:endParaRPr lang="en-US"/>
        </a:p>
      </dgm:t>
    </dgm:pt>
    <dgm:pt modelId="{B2BCB803-6443-4259-B90F-06BFD40FD2D4}" type="sibTrans" cxnId="{1C78D53D-D9ED-4C15-B66A-4A1E5F60C57B}">
      <dgm:prSet/>
      <dgm:spPr/>
      <dgm:t>
        <a:bodyPr/>
        <a:lstStyle/>
        <a:p>
          <a:endParaRPr lang="en-US"/>
        </a:p>
      </dgm:t>
    </dgm:pt>
    <dgm:pt modelId="{8E60E2E6-97D3-4C5A-B206-012576A15F5E}" type="pres">
      <dgm:prSet presAssocID="{EC877FA2-9156-4B30-AB1F-510EDA895B66}" presName="vert0" presStyleCnt="0">
        <dgm:presLayoutVars>
          <dgm:dir/>
          <dgm:animOne val="branch"/>
          <dgm:animLvl val="lvl"/>
        </dgm:presLayoutVars>
      </dgm:prSet>
      <dgm:spPr/>
    </dgm:pt>
    <dgm:pt modelId="{A04D8C0C-29F5-431E-85AB-BEF7116E82A3}" type="pres">
      <dgm:prSet presAssocID="{534FAA96-8E8F-4B79-B6FD-2A1934608E23}" presName="thickLine" presStyleLbl="alignNode1" presStyleIdx="0" presStyleCnt="5"/>
      <dgm:spPr/>
    </dgm:pt>
    <dgm:pt modelId="{63C485B8-80F9-40D1-AE37-3C063E8E6A65}" type="pres">
      <dgm:prSet presAssocID="{534FAA96-8E8F-4B79-B6FD-2A1934608E23}" presName="horz1" presStyleCnt="0"/>
      <dgm:spPr/>
    </dgm:pt>
    <dgm:pt modelId="{5FED5AD4-F526-41FE-931C-AAD7B80D06EB}" type="pres">
      <dgm:prSet presAssocID="{534FAA96-8E8F-4B79-B6FD-2A1934608E23}" presName="tx1" presStyleLbl="revTx" presStyleIdx="0" presStyleCnt="5"/>
      <dgm:spPr/>
    </dgm:pt>
    <dgm:pt modelId="{17370B8F-EB2D-46FA-9371-41C55A6FA893}" type="pres">
      <dgm:prSet presAssocID="{534FAA96-8E8F-4B79-B6FD-2A1934608E23}" presName="vert1" presStyleCnt="0"/>
      <dgm:spPr/>
    </dgm:pt>
    <dgm:pt modelId="{66F195BF-101E-461A-9BF5-3B5871B5BD56}" type="pres">
      <dgm:prSet presAssocID="{4D89C7DF-B47A-4F55-8D4E-2B8D058FAD67}" presName="thickLine" presStyleLbl="alignNode1" presStyleIdx="1" presStyleCnt="5"/>
      <dgm:spPr/>
    </dgm:pt>
    <dgm:pt modelId="{D1718E6C-43F7-492E-AE65-BECDE2C099CA}" type="pres">
      <dgm:prSet presAssocID="{4D89C7DF-B47A-4F55-8D4E-2B8D058FAD67}" presName="horz1" presStyleCnt="0"/>
      <dgm:spPr/>
    </dgm:pt>
    <dgm:pt modelId="{D7A28A58-6D28-4872-94D0-DB0CFB301596}" type="pres">
      <dgm:prSet presAssocID="{4D89C7DF-B47A-4F55-8D4E-2B8D058FAD67}" presName="tx1" presStyleLbl="revTx" presStyleIdx="1" presStyleCnt="5"/>
      <dgm:spPr/>
    </dgm:pt>
    <dgm:pt modelId="{B4913DA0-26EB-4C43-B327-94C7869EE8EB}" type="pres">
      <dgm:prSet presAssocID="{4D89C7DF-B47A-4F55-8D4E-2B8D058FAD67}" presName="vert1" presStyleCnt="0"/>
      <dgm:spPr/>
    </dgm:pt>
    <dgm:pt modelId="{DD7547DC-2F30-4473-B8DE-388074CD4D7A}" type="pres">
      <dgm:prSet presAssocID="{5ADA42C4-8980-4EEC-84BA-389F362D3FFF}" presName="thickLine" presStyleLbl="alignNode1" presStyleIdx="2" presStyleCnt="5"/>
      <dgm:spPr/>
    </dgm:pt>
    <dgm:pt modelId="{3ED60A70-F372-49D2-9017-4C8CAC93B364}" type="pres">
      <dgm:prSet presAssocID="{5ADA42C4-8980-4EEC-84BA-389F362D3FFF}" presName="horz1" presStyleCnt="0"/>
      <dgm:spPr/>
    </dgm:pt>
    <dgm:pt modelId="{74AA0AB0-00B3-498F-9A26-CDDE58A3E1B0}" type="pres">
      <dgm:prSet presAssocID="{5ADA42C4-8980-4EEC-84BA-389F362D3FFF}" presName="tx1" presStyleLbl="revTx" presStyleIdx="2" presStyleCnt="5"/>
      <dgm:spPr/>
    </dgm:pt>
    <dgm:pt modelId="{DEEBF01A-1E1F-4C28-8D01-3840E69DA436}" type="pres">
      <dgm:prSet presAssocID="{5ADA42C4-8980-4EEC-84BA-389F362D3FFF}" presName="vert1" presStyleCnt="0"/>
      <dgm:spPr/>
    </dgm:pt>
    <dgm:pt modelId="{BD7BEE74-07B6-48A2-8251-6B0FB1712C01}" type="pres">
      <dgm:prSet presAssocID="{4C151171-F700-4F84-99DE-C83842C1B99A}" presName="thickLine" presStyleLbl="alignNode1" presStyleIdx="3" presStyleCnt="5"/>
      <dgm:spPr/>
    </dgm:pt>
    <dgm:pt modelId="{F0D57A7C-0435-41C1-93BE-9A494122B48C}" type="pres">
      <dgm:prSet presAssocID="{4C151171-F700-4F84-99DE-C83842C1B99A}" presName="horz1" presStyleCnt="0"/>
      <dgm:spPr/>
    </dgm:pt>
    <dgm:pt modelId="{2D84E79E-C358-4B20-A627-B73AE5C1E360}" type="pres">
      <dgm:prSet presAssocID="{4C151171-F700-4F84-99DE-C83842C1B99A}" presName="tx1" presStyleLbl="revTx" presStyleIdx="3" presStyleCnt="5"/>
      <dgm:spPr/>
    </dgm:pt>
    <dgm:pt modelId="{93D03019-74FE-4064-9A48-AA6BDE5121CC}" type="pres">
      <dgm:prSet presAssocID="{4C151171-F700-4F84-99DE-C83842C1B99A}" presName="vert1" presStyleCnt="0"/>
      <dgm:spPr/>
    </dgm:pt>
    <dgm:pt modelId="{02D01857-0B57-422D-89EC-4F3635D26EBE}" type="pres">
      <dgm:prSet presAssocID="{75C35679-0299-4EAD-ADE6-0529FD669FF9}" presName="thickLine" presStyleLbl="alignNode1" presStyleIdx="4" presStyleCnt="5"/>
      <dgm:spPr/>
    </dgm:pt>
    <dgm:pt modelId="{F9DB1636-3410-44D3-806A-B33B40F74D62}" type="pres">
      <dgm:prSet presAssocID="{75C35679-0299-4EAD-ADE6-0529FD669FF9}" presName="horz1" presStyleCnt="0"/>
      <dgm:spPr/>
    </dgm:pt>
    <dgm:pt modelId="{F19B6358-7407-4203-AA29-B268BEB03116}" type="pres">
      <dgm:prSet presAssocID="{75C35679-0299-4EAD-ADE6-0529FD669FF9}" presName="tx1" presStyleLbl="revTx" presStyleIdx="4" presStyleCnt="5"/>
      <dgm:spPr/>
    </dgm:pt>
    <dgm:pt modelId="{5904DEB9-DFD4-497E-99E0-AADBEB98E8D3}" type="pres">
      <dgm:prSet presAssocID="{75C35679-0299-4EAD-ADE6-0529FD669FF9}" presName="vert1" presStyleCnt="0"/>
      <dgm:spPr/>
    </dgm:pt>
  </dgm:ptLst>
  <dgm:cxnLst>
    <dgm:cxn modelId="{D43DD416-2FFA-4F49-8253-E18D619AA7B7}" type="presOf" srcId="{75C35679-0299-4EAD-ADE6-0529FD669FF9}" destId="{F19B6358-7407-4203-AA29-B268BEB03116}" srcOrd="0" destOrd="0" presId="urn:microsoft.com/office/officeart/2008/layout/LinedList"/>
    <dgm:cxn modelId="{FC78911B-B035-48CB-9693-14699A21F303}" type="presOf" srcId="{534FAA96-8E8F-4B79-B6FD-2A1934608E23}" destId="{5FED5AD4-F526-41FE-931C-AAD7B80D06EB}" srcOrd="0" destOrd="0" presId="urn:microsoft.com/office/officeart/2008/layout/LinedList"/>
    <dgm:cxn modelId="{1C78D53D-D9ED-4C15-B66A-4A1E5F60C57B}" srcId="{EC877FA2-9156-4B30-AB1F-510EDA895B66}" destId="{75C35679-0299-4EAD-ADE6-0529FD669FF9}" srcOrd="4" destOrd="0" parTransId="{FAF37556-D24C-4769-A635-76031D5F79AD}" sibTransId="{B2BCB803-6443-4259-B90F-06BFD40FD2D4}"/>
    <dgm:cxn modelId="{1D17F573-F3FB-46E4-9B29-8A1C72087B10}" type="presOf" srcId="{4C151171-F700-4F84-99DE-C83842C1B99A}" destId="{2D84E79E-C358-4B20-A627-B73AE5C1E360}" srcOrd="0" destOrd="0" presId="urn:microsoft.com/office/officeart/2008/layout/LinedList"/>
    <dgm:cxn modelId="{10673175-C6EB-421C-9629-177ECE2966E9}" type="presOf" srcId="{5ADA42C4-8980-4EEC-84BA-389F362D3FFF}" destId="{74AA0AB0-00B3-498F-9A26-CDDE58A3E1B0}" srcOrd="0" destOrd="0" presId="urn:microsoft.com/office/officeart/2008/layout/LinedList"/>
    <dgm:cxn modelId="{C0A40457-A13E-48B7-8747-C6BA816F8530}" type="presOf" srcId="{EC877FA2-9156-4B30-AB1F-510EDA895B66}" destId="{8E60E2E6-97D3-4C5A-B206-012576A15F5E}" srcOrd="0" destOrd="0" presId="urn:microsoft.com/office/officeart/2008/layout/LinedList"/>
    <dgm:cxn modelId="{C6BF0559-3EBD-4552-B12B-E2A878DF9AB4}" srcId="{EC877FA2-9156-4B30-AB1F-510EDA895B66}" destId="{4C151171-F700-4F84-99DE-C83842C1B99A}" srcOrd="3" destOrd="0" parTransId="{D3BE47CF-06FC-4E90-8392-45F099AC7335}" sibTransId="{CFFA64D0-A628-4115-BF5A-157477851D12}"/>
    <dgm:cxn modelId="{CA2B077A-C95B-4F47-A790-6DEEB5742F10}" srcId="{EC877FA2-9156-4B30-AB1F-510EDA895B66}" destId="{4D89C7DF-B47A-4F55-8D4E-2B8D058FAD67}" srcOrd="1" destOrd="0" parTransId="{FD8D1598-D404-44DE-A75E-9A7A4DD2303C}" sibTransId="{408B5C5B-BC7C-44CD-9E9A-9337C4BAAED8}"/>
    <dgm:cxn modelId="{CF0FD893-1AA6-4C69-884F-05AE72EC177B}" type="presOf" srcId="{4D89C7DF-B47A-4F55-8D4E-2B8D058FAD67}" destId="{D7A28A58-6D28-4872-94D0-DB0CFB301596}" srcOrd="0" destOrd="0" presId="urn:microsoft.com/office/officeart/2008/layout/LinedList"/>
    <dgm:cxn modelId="{B1A9AD94-BEFB-417F-B3D9-D15289274326}" srcId="{EC877FA2-9156-4B30-AB1F-510EDA895B66}" destId="{534FAA96-8E8F-4B79-B6FD-2A1934608E23}" srcOrd="0" destOrd="0" parTransId="{7C203DE1-E964-478D-954C-ECD296341C68}" sibTransId="{953EE44D-E301-47FB-8DD9-C5C3736D74A1}"/>
    <dgm:cxn modelId="{0A1A84C5-B99D-464E-8A97-82B6A7EBD1A4}" srcId="{EC877FA2-9156-4B30-AB1F-510EDA895B66}" destId="{5ADA42C4-8980-4EEC-84BA-389F362D3FFF}" srcOrd="2" destOrd="0" parTransId="{D0C3C112-AC03-4803-A279-6BE3DCA154FB}" sibTransId="{3F4C6D5C-20AC-4F9D-87EE-78BA2D0B9D5C}"/>
    <dgm:cxn modelId="{FE6C3B85-FA03-4BB9-B7D4-EB00306BDA3B}" type="presParOf" srcId="{8E60E2E6-97D3-4C5A-B206-012576A15F5E}" destId="{A04D8C0C-29F5-431E-85AB-BEF7116E82A3}" srcOrd="0" destOrd="0" presId="urn:microsoft.com/office/officeart/2008/layout/LinedList"/>
    <dgm:cxn modelId="{01D7675B-9B4B-466C-A3A3-6D6795C3F7A6}" type="presParOf" srcId="{8E60E2E6-97D3-4C5A-B206-012576A15F5E}" destId="{63C485B8-80F9-40D1-AE37-3C063E8E6A65}" srcOrd="1" destOrd="0" presId="urn:microsoft.com/office/officeart/2008/layout/LinedList"/>
    <dgm:cxn modelId="{E9C7EDDD-BB5B-48BB-94FC-BA854C79406F}" type="presParOf" srcId="{63C485B8-80F9-40D1-AE37-3C063E8E6A65}" destId="{5FED5AD4-F526-41FE-931C-AAD7B80D06EB}" srcOrd="0" destOrd="0" presId="urn:microsoft.com/office/officeart/2008/layout/LinedList"/>
    <dgm:cxn modelId="{A8300BA8-2245-4F26-B829-77FC0F98C381}" type="presParOf" srcId="{63C485B8-80F9-40D1-AE37-3C063E8E6A65}" destId="{17370B8F-EB2D-46FA-9371-41C55A6FA893}" srcOrd="1" destOrd="0" presId="urn:microsoft.com/office/officeart/2008/layout/LinedList"/>
    <dgm:cxn modelId="{13DA176C-8AA4-465F-B8B4-0097AE01CA07}" type="presParOf" srcId="{8E60E2E6-97D3-4C5A-B206-012576A15F5E}" destId="{66F195BF-101E-461A-9BF5-3B5871B5BD56}" srcOrd="2" destOrd="0" presId="urn:microsoft.com/office/officeart/2008/layout/LinedList"/>
    <dgm:cxn modelId="{75924E84-BB79-4F4E-8A07-704F7CE4F494}" type="presParOf" srcId="{8E60E2E6-97D3-4C5A-B206-012576A15F5E}" destId="{D1718E6C-43F7-492E-AE65-BECDE2C099CA}" srcOrd="3" destOrd="0" presId="urn:microsoft.com/office/officeart/2008/layout/LinedList"/>
    <dgm:cxn modelId="{B76ABE6F-1109-4742-A606-9EA9994B9528}" type="presParOf" srcId="{D1718E6C-43F7-492E-AE65-BECDE2C099CA}" destId="{D7A28A58-6D28-4872-94D0-DB0CFB301596}" srcOrd="0" destOrd="0" presId="urn:microsoft.com/office/officeart/2008/layout/LinedList"/>
    <dgm:cxn modelId="{36BB5A7F-FBC9-47D8-8B3D-75BD64F0BC6C}" type="presParOf" srcId="{D1718E6C-43F7-492E-AE65-BECDE2C099CA}" destId="{B4913DA0-26EB-4C43-B327-94C7869EE8EB}" srcOrd="1" destOrd="0" presId="urn:microsoft.com/office/officeart/2008/layout/LinedList"/>
    <dgm:cxn modelId="{F463D5DC-6C8A-4BC6-9227-AC9BEC4A2663}" type="presParOf" srcId="{8E60E2E6-97D3-4C5A-B206-012576A15F5E}" destId="{DD7547DC-2F30-4473-B8DE-388074CD4D7A}" srcOrd="4" destOrd="0" presId="urn:microsoft.com/office/officeart/2008/layout/LinedList"/>
    <dgm:cxn modelId="{1E5E1197-149C-4E31-A2CE-E43BF23B5298}" type="presParOf" srcId="{8E60E2E6-97D3-4C5A-B206-012576A15F5E}" destId="{3ED60A70-F372-49D2-9017-4C8CAC93B364}" srcOrd="5" destOrd="0" presId="urn:microsoft.com/office/officeart/2008/layout/LinedList"/>
    <dgm:cxn modelId="{29C7BDB6-0882-427D-A779-3D02A9567C50}" type="presParOf" srcId="{3ED60A70-F372-49D2-9017-4C8CAC93B364}" destId="{74AA0AB0-00B3-498F-9A26-CDDE58A3E1B0}" srcOrd="0" destOrd="0" presId="urn:microsoft.com/office/officeart/2008/layout/LinedList"/>
    <dgm:cxn modelId="{47F24C63-2FE9-4EF6-9CA5-1E364CCD4475}" type="presParOf" srcId="{3ED60A70-F372-49D2-9017-4C8CAC93B364}" destId="{DEEBF01A-1E1F-4C28-8D01-3840E69DA436}" srcOrd="1" destOrd="0" presId="urn:microsoft.com/office/officeart/2008/layout/LinedList"/>
    <dgm:cxn modelId="{E1AADA8F-24B7-46AF-8336-2426A07EE9BD}" type="presParOf" srcId="{8E60E2E6-97D3-4C5A-B206-012576A15F5E}" destId="{BD7BEE74-07B6-48A2-8251-6B0FB1712C01}" srcOrd="6" destOrd="0" presId="urn:microsoft.com/office/officeart/2008/layout/LinedList"/>
    <dgm:cxn modelId="{300663AB-80B2-40A4-BCE9-4B3AFCC13AE3}" type="presParOf" srcId="{8E60E2E6-97D3-4C5A-B206-012576A15F5E}" destId="{F0D57A7C-0435-41C1-93BE-9A494122B48C}" srcOrd="7" destOrd="0" presId="urn:microsoft.com/office/officeart/2008/layout/LinedList"/>
    <dgm:cxn modelId="{2A923BCB-E1AA-468D-ACC1-5E2B10CC74D0}" type="presParOf" srcId="{F0D57A7C-0435-41C1-93BE-9A494122B48C}" destId="{2D84E79E-C358-4B20-A627-B73AE5C1E360}" srcOrd="0" destOrd="0" presId="urn:microsoft.com/office/officeart/2008/layout/LinedList"/>
    <dgm:cxn modelId="{2D60ED48-E936-4AA4-AC5D-DB3696CA7409}" type="presParOf" srcId="{F0D57A7C-0435-41C1-93BE-9A494122B48C}" destId="{93D03019-74FE-4064-9A48-AA6BDE5121CC}" srcOrd="1" destOrd="0" presId="urn:microsoft.com/office/officeart/2008/layout/LinedList"/>
    <dgm:cxn modelId="{CA202110-D039-45D3-9AEF-BE53BF1CFCF3}" type="presParOf" srcId="{8E60E2E6-97D3-4C5A-B206-012576A15F5E}" destId="{02D01857-0B57-422D-89EC-4F3635D26EBE}" srcOrd="8" destOrd="0" presId="urn:microsoft.com/office/officeart/2008/layout/LinedList"/>
    <dgm:cxn modelId="{053330F1-F32A-4D81-B01F-E4FDBD0FA4E4}" type="presParOf" srcId="{8E60E2E6-97D3-4C5A-B206-012576A15F5E}" destId="{F9DB1636-3410-44D3-806A-B33B40F74D62}" srcOrd="9" destOrd="0" presId="urn:microsoft.com/office/officeart/2008/layout/LinedList"/>
    <dgm:cxn modelId="{9A9331BD-3F18-49D8-96E1-39050B812B0F}" type="presParOf" srcId="{F9DB1636-3410-44D3-806A-B33B40F74D62}" destId="{F19B6358-7407-4203-AA29-B268BEB03116}" srcOrd="0" destOrd="0" presId="urn:microsoft.com/office/officeart/2008/layout/LinedList"/>
    <dgm:cxn modelId="{03E1F9CF-1252-4606-BE44-EA212BEC459E}" type="presParOf" srcId="{F9DB1636-3410-44D3-806A-B33B40F74D62}" destId="{5904DEB9-DFD4-497E-99E0-AADBEB98E8D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EE00F7-12A7-47E5-AD8B-644638E539F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8D2B8FE-D220-466F-9B3F-4D732A0A1885}">
      <dgm:prSet custT="1"/>
      <dgm:spPr/>
      <dgm:t>
        <a:bodyPr/>
        <a:lstStyle/>
        <a:p>
          <a:r>
            <a:rPr lang="en-GB" sz="2200" b="0" i="0" dirty="0">
              <a:latin typeface="Arial" panose="020B0604020202020204" pitchFamily="34" charset="0"/>
              <a:cs typeface="Arial" panose="020B0604020202020204" pitchFamily="34" charset="0"/>
            </a:rPr>
            <a:t>A customer-oriented company focuses more on customer developments in designing its strategies. </a:t>
          </a:r>
          <a:endParaRPr lang="en-US" sz="2200" dirty="0">
            <a:latin typeface="Arial" panose="020B0604020202020204" pitchFamily="34" charset="0"/>
            <a:cs typeface="Arial" panose="020B0604020202020204" pitchFamily="34" charset="0"/>
          </a:endParaRPr>
        </a:p>
      </dgm:t>
    </dgm:pt>
    <dgm:pt modelId="{1E0AF647-9596-4D6D-8914-C0D7CEFF816F}" type="parTrans" cxnId="{19B2B58C-8055-4F59-BF6E-C23D8D964C3B}">
      <dgm:prSet/>
      <dgm:spPr/>
      <dgm:t>
        <a:bodyPr/>
        <a:lstStyle/>
        <a:p>
          <a:endParaRPr lang="en-US"/>
        </a:p>
      </dgm:t>
    </dgm:pt>
    <dgm:pt modelId="{EBD49AFA-24C5-4C0E-AB25-6ABE0013EBE6}" type="sibTrans" cxnId="{19B2B58C-8055-4F59-BF6E-C23D8D964C3B}">
      <dgm:prSet/>
      <dgm:spPr/>
      <dgm:t>
        <a:bodyPr/>
        <a:lstStyle/>
        <a:p>
          <a:endParaRPr lang="en-US"/>
        </a:p>
      </dgm:t>
    </dgm:pt>
    <dgm:pt modelId="{052552F3-4742-4D1B-8F70-8BCE90E16366}">
      <dgm:prSet custT="1"/>
      <dgm:spPr/>
      <dgm:t>
        <a:bodyPr/>
        <a:lstStyle/>
        <a:p>
          <a:r>
            <a:rPr lang="en-GB" sz="2200" b="0" i="0" dirty="0">
              <a:latin typeface="Arial" panose="020B0604020202020204" pitchFamily="34" charset="0"/>
              <a:cs typeface="Arial" panose="020B0604020202020204" pitchFamily="34" charset="0"/>
            </a:rPr>
            <a:t>A customer oriented company is in a better position to identify new opportunities and set long-run strategies that give competitive advantage in meeting customer needs. </a:t>
          </a:r>
          <a:endParaRPr lang="en-US" sz="2200" dirty="0">
            <a:latin typeface="Arial" panose="020B0604020202020204" pitchFamily="34" charset="0"/>
            <a:cs typeface="Arial" panose="020B0604020202020204" pitchFamily="34" charset="0"/>
          </a:endParaRPr>
        </a:p>
      </dgm:t>
    </dgm:pt>
    <dgm:pt modelId="{D3A86508-F83C-4ECF-A3F0-9E2917B2920E}" type="parTrans" cxnId="{A2A1E45F-2AE8-4BBC-9025-70EBB2405907}">
      <dgm:prSet/>
      <dgm:spPr/>
      <dgm:t>
        <a:bodyPr/>
        <a:lstStyle/>
        <a:p>
          <a:endParaRPr lang="en-US"/>
        </a:p>
      </dgm:t>
    </dgm:pt>
    <dgm:pt modelId="{FBF724F1-359C-4AF8-847E-6D84DD250CBE}" type="sibTrans" cxnId="{A2A1E45F-2AE8-4BBC-9025-70EBB2405907}">
      <dgm:prSet/>
      <dgm:spPr/>
      <dgm:t>
        <a:bodyPr/>
        <a:lstStyle/>
        <a:p>
          <a:endParaRPr lang="en-US"/>
        </a:p>
      </dgm:t>
    </dgm:pt>
    <dgm:pt modelId="{8DF95C77-75C0-4660-81D9-366D29269566}">
      <dgm:prSet custT="1"/>
      <dgm:spPr/>
      <dgm:t>
        <a:bodyPr/>
        <a:lstStyle/>
        <a:p>
          <a:r>
            <a:rPr lang="en-GB" sz="2200" b="0" i="0" dirty="0">
              <a:latin typeface="Arial" panose="020B0604020202020204" pitchFamily="34" charset="0"/>
              <a:cs typeface="Arial" panose="020B0604020202020204" pitchFamily="34" charset="0"/>
            </a:rPr>
            <a:t>By watching customer needs evolve, it can decide what customer groups and what emerging needs are the most important to serve. Then it can concentrate its resources on delivering superior value to target customers.</a:t>
          </a:r>
          <a:endParaRPr lang="en-US" sz="2200" dirty="0">
            <a:latin typeface="Arial" panose="020B0604020202020204" pitchFamily="34" charset="0"/>
            <a:cs typeface="Arial" panose="020B0604020202020204" pitchFamily="34" charset="0"/>
          </a:endParaRPr>
        </a:p>
      </dgm:t>
    </dgm:pt>
    <dgm:pt modelId="{BEF9B437-E09B-454C-A27D-F825844F723A}" type="parTrans" cxnId="{50FC03EE-7B91-41A2-A35E-6EEB05610DEC}">
      <dgm:prSet/>
      <dgm:spPr/>
      <dgm:t>
        <a:bodyPr/>
        <a:lstStyle/>
        <a:p>
          <a:endParaRPr lang="en-US"/>
        </a:p>
      </dgm:t>
    </dgm:pt>
    <dgm:pt modelId="{610452D5-0ED6-491E-82EF-5039DCA71F31}" type="sibTrans" cxnId="{50FC03EE-7B91-41A2-A35E-6EEB05610DEC}">
      <dgm:prSet/>
      <dgm:spPr/>
      <dgm:t>
        <a:bodyPr/>
        <a:lstStyle/>
        <a:p>
          <a:endParaRPr lang="en-US"/>
        </a:p>
      </dgm:t>
    </dgm:pt>
    <dgm:pt modelId="{E87C30C2-533B-4D72-B0F3-27E32972B4F0}" type="pres">
      <dgm:prSet presAssocID="{E1EE00F7-12A7-47E5-AD8B-644638E539FF}" presName="vert0" presStyleCnt="0">
        <dgm:presLayoutVars>
          <dgm:dir/>
          <dgm:animOne val="branch"/>
          <dgm:animLvl val="lvl"/>
        </dgm:presLayoutVars>
      </dgm:prSet>
      <dgm:spPr/>
    </dgm:pt>
    <dgm:pt modelId="{96DCEB2D-9B5D-418D-9B47-0C5B6F863C5D}" type="pres">
      <dgm:prSet presAssocID="{88D2B8FE-D220-466F-9B3F-4D732A0A1885}" presName="thickLine" presStyleLbl="alignNode1" presStyleIdx="0" presStyleCnt="3"/>
      <dgm:spPr/>
    </dgm:pt>
    <dgm:pt modelId="{AC5A6993-0FA0-40D9-B42A-061E7E230FF9}" type="pres">
      <dgm:prSet presAssocID="{88D2B8FE-D220-466F-9B3F-4D732A0A1885}" presName="horz1" presStyleCnt="0"/>
      <dgm:spPr/>
    </dgm:pt>
    <dgm:pt modelId="{2643D9BD-E52F-40CB-92A1-49CD1953257A}" type="pres">
      <dgm:prSet presAssocID="{88D2B8FE-D220-466F-9B3F-4D732A0A1885}" presName="tx1" presStyleLbl="revTx" presStyleIdx="0" presStyleCnt="3"/>
      <dgm:spPr/>
    </dgm:pt>
    <dgm:pt modelId="{3B94D030-CC0F-4F36-9F01-BFBA882F4388}" type="pres">
      <dgm:prSet presAssocID="{88D2B8FE-D220-466F-9B3F-4D732A0A1885}" presName="vert1" presStyleCnt="0"/>
      <dgm:spPr/>
    </dgm:pt>
    <dgm:pt modelId="{2D5DB20E-2A5B-435F-9FD7-A8F3AD3AFB66}" type="pres">
      <dgm:prSet presAssocID="{052552F3-4742-4D1B-8F70-8BCE90E16366}" presName="thickLine" presStyleLbl="alignNode1" presStyleIdx="1" presStyleCnt="3" custLinFactNeighborX="603" custLinFactNeighborY="-21285"/>
      <dgm:spPr/>
    </dgm:pt>
    <dgm:pt modelId="{AEB1C0F1-2743-4CC9-9D60-6421D8244C93}" type="pres">
      <dgm:prSet presAssocID="{052552F3-4742-4D1B-8F70-8BCE90E16366}" presName="horz1" presStyleCnt="0"/>
      <dgm:spPr/>
    </dgm:pt>
    <dgm:pt modelId="{1ACF4C8B-14C2-4BFE-99CB-1B9A10473CF3}" type="pres">
      <dgm:prSet presAssocID="{052552F3-4742-4D1B-8F70-8BCE90E16366}" presName="tx1" presStyleLbl="revTx" presStyleIdx="1" presStyleCnt="3" custScaleY="95687"/>
      <dgm:spPr/>
    </dgm:pt>
    <dgm:pt modelId="{2AEFBE43-C9D4-4326-9ACA-59F220D02FBE}" type="pres">
      <dgm:prSet presAssocID="{052552F3-4742-4D1B-8F70-8BCE90E16366}" presName="vert1" presStyleCnt="0"/>
      <dgm:spPr/>
    </dgm:pt>
    <dgm:pt modelId="{72E68FEF-F0A4-4631-AF97-0229060E02D7}" type="pres">
      <dgm:prSet presAssocID="{8DF95C77-75C0-4660-81D9-366D29269566}" presName="thickLine" presStyleLbl="alignNode1" presStyleIdx="2" presStyleCnt="3"/>
      <dgm:spPr/>
    </dgm:pt>
    <dgm:pt modelId="{9CBE352A-6112-45FB-ADDA-0510CB4F596C}" type="pres">
      <dgm:prSet presAssocID="{8DF95C77-75C0-4660-81D9-366D29269566}" presName="horz1" presStyleCnt="0"/>
      <dgm:spPr/>
    </dgm:pt>
    <dgm:pt modelId="{68D63D78-4373-47A6-927E-E5BB0A7AD6AD}" type="pres">
      <dgm:prSet presAssocID="{8DF95C77-75C0-4660-81D9-366D29269566}" presName="tx1" presStyleLbl="revTx" presStyleIdx="2" presStyleCnt="3"/>
      <dgm:spPr/>
    </dgm:pt>
    <dgm:pt modelId="{7CFE054D-7DAE-4616-B0DF-917C445A939F}" type="pres">
      <dgm:prSet presAssocID="{8DF95C77-75C0-4660-81D9-366D29269566}" presName="vert1" presStyleCnt="0"/>
      <dgm:spPr/>
    </dgm:pt>
  </dgm:ptLst>
  <dgm:cxnLst>
    <dgm:cxn modelId="{8FC59A5B-ABDE-4963-90C9-025C55CD5E5D}" type="presOf" srcId="{88D2B8FE-D220-466F-9B3F-4D732A0A1885}" destId="{2643D9BD-E52F-40CB-92A1-49CD1953257A}" srcOrd="0" destOrd="0" presId="urn:microsoft.com/office/officeart/2008/layout/LinedList"/>
    <dgm:cxn modelId="{A2A1E45F-2AE8-4BBC-9025-70EBB2405907}" srcId="{E1EE00F7-12A7-47E5-AD8B-644638E539FF}" destId="{052552F3-4742-4D1B-8F70-8BCE90E16366}" srcOrd="1" destOrd="0" parTransId="{D3A86508-F83C-4ECF-A3F0-9E2917B2920E}" sibTransId="{FBF724F1-359C-4AF8-847E-6D84DD250CBE}"/>
    <dgm:cxn modelId="{E34EFE45-6D07-4C8B-A16F-DB826A8717C3}" type="presOf" srcId="{8DF95C77-75C0-4660-81D9-366D29269566}" destId="{68D63D78-4373-47A6-927E-E5BB0A7AD6AD}" srcOrd="0" destOrd="0" presId="urn:microsoft.com/office/officeart/2008/layout/LinedList"/>
    <dgm:cxn modelId="{0745386A-909A-45F4-88B6-161C148137E3}" type="presOf" srcId="{E1EE00F7-12A7-47E5-AD8B-644638E539FF}" destId="{E87C30C2-533B-4D72-B0F3-27E32972B4F0}" srcOrd="0" destOrd="0" presId="urn:microsoft.com/office/officeart/2008/layout/LinedList"/>
    <dgm:cxn modelId="{19B2B58C-8055-4F59-BF6E-C23D8D964C3B}" srcId="{E1EE00F7-12A7-47E5-AD8B-644638E539FF}" destId="{88D2B8FE-D220-466F-9B3F-4D732A0A1885}" srcOrd="0" destOrd="0" parTransId="{1E0AF647-9596-4D6D-8914-C0D7CEFF816F}" sibTransId="{EBD49AFA-24C5-4C0E-AB25-6ABE0013EBE6}"/>
    <dgm:cxn modelId="{50FC03EE-7B91-41A2-A35E-6EEB05610DEC}" srcId="{E1EE00F7-12A7-47E5-AD8B-644638E539FF}" destId="{8DF95C77-75C0-4660-81D9-366D29269566}" srcOrd="2" destOrd="0" parTransId="{BEF9B437-E09B-454C-A27D-F825844F723A}" sibTransId="{610452D5-0ED6-491E-82EF-5039DCA71F31}"/>
    <dgm:cxn modelId="{DB9A88F5-FDAA-41BC-9BE2-FB8CC4DFDE5F}" type="presOf" srcId="{052552F3-4742-4D1B-8F70-8BCE90E16366}" destId="{1ACF4C8B-14C2-4BFE-99CB-1B9A10473CF3}" srcOrd="0" destOrd="0" presId="urn:microsoft.com/office/officeart/2008/layout/LinedList"/>
    <dgm:cxn modelId="{8E1993C9-1BC5-4C07-8D24-E26AEA45AA38}" type="presParOf" srcId="{E87C30C2-533B-4D72-B0F3-27E32972B4F0}" destId="{96DCEB2D-9B5D-418D-9B47-0C5B6F863C5D}" srcOrd="0" destOrd="0" presId="urn:microsoft.com/office/officeart/2008/layout/LinedList"/>
    <dgm:cxn modelId="{ACB03521-4422-4945-8337-3E6901C2C68B}" type="presParOf" srcId="{E87C30C2-533B-4D72-B0F3-27E32972B4F0}" destId="{AC5A6993-0FA0-40D9-B42A-061E7E230FF9}" srcOrd="1" destOrd="0" presId="urn:microsoft.com/office/officeart/2008/layout/LinedList"/>
    <dgm:cxn modelId="{132661A3-FAAA-406F-BE8F-42E47B2A88A7}" type="presParOf" srcId="{AC5A6993-0FA0-40D9-B42A-061E7E230FF9}" destId="{2643D9BD-E52F-40CB-92A1-49CD1953257A}" srcOrd="0" destOrd="0" presId="urn:microsoft.com/office/officeart/2008/layout/LinedList"/>
    <dgm:cxn modelId="{183FCFC9-1AF5-4632-8714-2D011242359E}" type="presParOf" srcId="{AC5A6993-0FA0-40D9-B42A-061E7E230FF9}" destId="{3B94D030-CC0F-4F36-9F01-BFBA882F4388}" srcOrd="1" destOrd="0" presId="urn:microsoft.com/office/officeart/2008/layout/LinedList"/>
    <dgm:cxn modelId="{D4D95F5A-C1BD-4C9F-8444-E0E48B5D4F26}" type="presParOf" srcId="{E87C30C2-533B-4D72-B0F3-27E32972B4F0}" destId="{2D5DB20E-2A5B-435F-9FD7-A8F3AD3AFB66}" srcOrd="2" destOrd="0" presId="urn:microsoft.com/office/officeart/2008/layout/LinedList"/>
    <dgm:cxn modelId="{EB2544B1-65AE-4577-98E7-D6895D51C19B}" type="presParOf" srcId="{E87C30C2-533B-4D72-B0F3-27E32972B4F0}" destId="{AEB1C0F1-2743-4CC9-9D60-6421D8244C93}" srcOrd="3" destOrd="0" presId="urn:microsoft.com/office/officeart/2008/layout/LinedList"/>
    <dgm:cxn modelId="{71FEF124-A83E-434B-8386-4A090F00A9F6}" type="presParOf" srcId="{AEB1C0F1-2743-4CC9-9D60-6421D8244C93}" destId="{1ACF4C8B-14C2-4BFE-99CB-1B9A10473CF3}" srcOrd="0" destOrd="0" presId="urn:microsoft.com/office/officeart/2008/layout/LinedList"/>
    <dgm:cxn modelId="{494EFD4A-D65A-4C88-A15A-35DFF85826C6}" type="presParOf" srcId="{AEB1C0F1-2743-4CC9-9D60-6421D8244C93}" destId="{2AEFBE43-C9D4-4326-9ACA-59F220D02FBE}" srcOrd="1" destOrd="0" presId="urn:microsoft.com/office/officeart/2008/layout/LinedList"/>
    <dgm:cxn modelId="{51BE0D3A-E82B-4165-8117-BA1D002F8CCE}" type="presParOf" srcId="{E87C30C2-533B-4D72-B0F3-27E32972B4F0}" destId="{72E68FEF-F0A4-4631-AF97-0229060E02D7}" srcOrd="4" destOrd="0" presId="urn:microsoft.com/office/officeart/2008/layout/LinedList"/>
    <dgm:cxn modelId="{76450F2F-4972-4266-9536-2EEF499B1F5A}" type="presParOf" srcId="{E87C30C2-533B-4D72-B0F3-27E32972B4F0}" destId="{9CBE352A-6112-45FB-ADDA-0510CB4F596C}" srcOrd="5" destOrd="0" presId="urn:microsoft.com/office/officeart/2008/layout/LinedList"/>
    <dgm:cxn modelId="{151F7F68-3FA3-4AD5-A495-7828B428EF8C}" type="presParOf" srcId="{9CBE352A-6112-45FB-ADDA-0510CB4F596C}" destId="{68D63D78-4373-47A6-927E-E5BB0A7AD6AD}" srcOrd="0" destOrd="0" presId="urn:microsoft.com/office/officeart/2008/layout/LinedList"/>
    <dgm:cxn modelId="{ED30580C-90A1-4705-8D9B-11182BDFA925}" type="presParOf" srcId="{9CBE352A-6112-45FB-ADDA-0510CB4F596C}" destId="{7CFE054D-7DAE-4616-B0DF-917C445A939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4D8C0C-29F5-431E-85AB-BEF7116E82A3}">
      <dsp:nvSpPr>
        <dsp:cNvPr id="0" name=""/>
        <dsp:cNvSpPr/>
      </dsp:nvSpPr>
      <dsp:spPr>
        <a:xfrm>
          <a:off x="0" y="569"/>
          <a:ext cx="10416031" cy="0"/>
        </a:xfrm>
        <a:prstGeom prst="line">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ED5AD4-F526-41FE-931C-AAD7B80D06EB}">
      <dsp:nvSpPr>
        <dsp:cNvPr id="0" name=""/>
        <dsp:cNvSpPr/>
      </dsp:nvSpPr>
      <dsp:spPr>
        <a:xfrm>
          <a:off x="0" y="569"/>
          <a:ext cx="10416031" cy="93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 competitor oriented company is one that spends most of its time tracking competitors’ moves and market shares and trying to find strategies to counter them. </a:t>
          </a:r>
          <a:endParaRPr lang="en-US" sz="2000" kern="1200"/>
        </a:p>
      </dsp:txBody>
      <dsp:txXfrm>
        <a:off x="0" y="569"/>
        <a:ext cx="10416031" cy="933031"/>
      </dsp:txXfrm>
    </dsp:sp>
    <dsp:sp modelId="{66F195BF-101E-461A-9BF5-3B5871B5BD56}">
      <dsp:nvSpPr>
        <dsp:cNvPr id="0" name=""/>
        <dsp:cNvSpPr/>
      </dsp:nvSpPr>
      <dsp:spPr>
        <a:xfrm>
          <a:off x="0" y="933601"/>
          <a:ext cx="10416031" cy="0"/>
        </a:xfrm>
        <a:prstGeom prst="line">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A28A58-6D28-4872-94D0-DB0CFB301596}">
      <dsp:nvSpPr>
        <dsp:cNvPr id="0" name=""/>
        <dsp:cNvSpPr/>
      </dsp:nvSpPr>
      <dsp:spPr>
        <a:xfrm>
          <a:off x="0" y="933601"/>
          <a:ext cx="10416031" cy="93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This approach has some pluses and minuses. </a:t>
          </a:r>
          <a:endParaRPr lang="en-US" sz="2000" kern="1200"/>
        </a:p>
      </dsp:txBody>
      <dsp:txXfrm>
        <a:off x="0" y="933601"/>
        <a:ext cx="10416031" cy="933031"/>
      </dsp:txXfrm>
    </dsp:sp>
    <dsp:sp modelId="{DD7547DC-2F30-4473-B8DE-388074CD4D7A}">
      <dsp:nvSpPr>
        <dsp:cNvPr id="0" name=""/>
        <dsp:cNvSpPr/>
      </dsp:nvSpPr>
      <dsp:spPr>
        <a:xfrm>
          <a:off x="0" y="1866632"/>
          <a:ext cx="10416031" cy="0"/>
        </a:xfrm>
        <a:prstGeom prst="line">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AA0AB0-00B3-498F-9A26-CDDE58A3E1B0}">
      <dsp:nvSpPr>
        <dsp:cNvPr id="0" name=""/>
        <dsp:cNvSpPr/>
      </dsp:nvSpPr>
      <dsp:spPr>
        <a:xfrm>
          <a:off x="0" y="1866632"/>
          <a:ext cx="10416031" cy="93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On the positive side, the company develops a fighter orientation, watches for weaknesses in its own position, and searches out competitors’ weaknesses. </a:t>
          </a:r>
          <a:endParaRPr lang="en-US" sz="2000" kern="1200"/>
        </a:p>
      </dsp:txBody>
      <dsp:txXfrm>
        <a:off x="0" y="1866632"/>
        <a:ext cx="10416031" cy="933031"/>
      </dsp:txXfrm>
    </dsp:sp>
    <dsp:sp modelId="{BD7BEE74-07B6-48A2-8251-6B0FB1712C01}">
      <dsp:nvSpPr>
        <dsp:cNvPr id="0" name=""/>
        <dsp:cNvSpPr/>
      </dsp:nvSpPr>
      <dsp:spPr>
        <a:xfrm>
          <a:off x="0" y="2799664"/>
          <a:ext cx="10416031" cy="0"/>
        </a:xfrm>
        <a:prstGeom prst="line">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84E79E-C358-4B20-A627-B73AE5C1E360}">
      <dsp:nvSpPr>
        <dsp:cNvPr id="0" name=""/>
        <dsp:cNvSpPr/>
      </dsp:nvSpPr>
      <dsp:spPr>
        <a:xfrm>
          <a:off x="0" y="2799664"/>
          <a:ext cx="10416031" cy="93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On the negative side, the company becomes too reactive. Rather than carrying out its own customer relationship strategy, it bases its own moves on competitors’ moves.</a:t>
          </a:r>
          <a:endParaRPr lang="en-US" sz="2000" kern="1200"/>
        </a:p>
      </dsp:txBody>
      <dsp:txXfrm>
        <a:off x="0" y="2799664"/>
        <a:ext cx="10416031" cy="933031"/>
      </dsp:txXfrm>
    </dsp:sp>
    <dsp:sp modelId="{02D01857-0B57-422D-89EC-4F3635D26EBE}">
      <dsp:nvSpPr>
        <dsp:cNvPr id="0" name=""/>
        <dsp:cNvSpPr/>
      </dsp:nvSpPr>
      <dsp:spPr>
        <a:xfrm>
          <a:off x="0" y="3732695"/>
          <a:ext cx="10416031" cy="0"/>
        </a:xfrm>
        <a:prstGeom prst="line">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9B6358-7407-4203-AA29-B268BEB03116}">
      <dsp:nvSpPr>
        <dsp:cNvPr id="0" name=""/>
        <dsp:cNvSpPr/>
      </dsp:nvSpPr>
      <dsp:spPr>
        <a:xfrm>
          <a:off x="0" y="3732695"/>
          <a:ext cx="10416031" cy="93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As a result, it may end up simply matching or extending industry practices rather than seeking innovative new ways to create more value for customers.</a:t>
          </a:r>
          <a:endParaRPr lang="en-US" sz="2000" kern="1200"/>
        </a:p>
      </dsp:txBody>
      <dsp:txXfrm>
        <a:off x="0" y="3732695"/>
        <a:ext cx="10416031" cy="9330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CEB2D-9B5D-418D-9B47-0C5B6F863C5D}">
      <dsp:nvSpPr>
        <dsp:cNvPr id="0" name=""/>
        <dsp:cNvSpPr/>
      </dsp:nvSpPr>
      <dsp:spPr>
        <a:xfrm>
          <a:off x="0" y="2371"/>
          <a:ext cx="5990135" cy="0"/>
        </a:xfrm>
        <a:prstGeom prst="line">
          <a:avLst/>
        </a:prstGeom>
        <a:solidFill>
          <a:schemeClr val="accent2">
            <a:hueOff val="0"/>
            <a:satOff val="0"/>
            <a:lumOff val="0"/>
            <a:alphaOff val="0"/>
          </a:schemeClr>
        </a:solidFill>
        <a:ln w="1397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43D9BD-E52F-40CB-92A1-49CD1953257A}">
      <dsp:nvSpPr>
        <dsp:cNvPr id="0" name=""/>
        <dsp:cNvSpPr/>
      </dsp:nvSpPr>
      <dsp:spPr>
        <a:xfrm>
          <a:off x="0" y="2371"/>
          <a:ext cx="5990135" cy="17779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dirty="0">
              <a:latin typeface="Arial" panose="020B0604020202020204" pitchFamily="34" charset="0"/>
              <a:cs typeface="Arial" panose="020B0604020202020204" pitchFamily="34" charset="0"/>
            </a:rPr>
            <a:t>A customer-oriented company focuses more on customer developments in designing its strategies. </a:t>
          </a:r>
          <a:endParaRPr lang="en-US" sz="2200" kern="1200" dirty="0">
            <a:latin typeface="Arial" panose="020B0604020202020204" pitchFamily="34" charset="0"/>
            <a:cs typeface="Arial" panose="020B0604020202020204" pitchFamily="34" charset="0"/>
          </a:endParaRPr>
        </a:p>
      </dsp:txBody>
      <dsp:txXfrm>
        <a:off x="0" y="2371"/>
        <a:ext cx="5990135" cy="1777998"/>
      </dsp:txXfrm>
    </dsp:sp>
    <dsp:sp modelId="{2D5DB20E-2A5B-435F-9FD7-A8F3AD3AFB66}">
      <dsp:nvSpPr>
        <dsp:cNvPr id="0" name=""/>
        <dsp:cNvSpPr/>
      </dsp:nvSpPr>
      <dsp:spPr>
        <a:xfrm>
          <a:off x="0" y="1418245"/>
          <a:ext cx="5990135" cy="0"/>
        </a:xfrm>
        <a:prstGeom prst="line">
          <a:avLst/>
        </a:prstGeom>
        <a:solidFill>
          <a:schemeClr val="accent2">
            <a:hueOff val="-3712334"/>
            <a:satOff val="1211"/>
            <a:lumOff val="-1079"/>
            <a:alphaOff val="0"/>
          </a:schemeClr>
        </a:solidFill>
        <a:ln w="13970" cap="flat" cmpd="sng" algn="ctr">
          <a:solidFill>
            <a:schemeClr val="accent2">
              <a:hueOff val="-3712334"/>
              <a:satOff val="1211"/>
              <a:lumOff val="-10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CF4C8B-14C2-4BFE-99CB-1B9A10473CF3}">
      <dsp:nvSpPr>
        <dsp:cNvPr id="0" name=""/>
        <dsp:cNvSpPr/>
      </dsp:nvSpPr>
      <dsp:spPr>
        <a:xfrm>
          <a:off x="0" y="1780370"/>
          <a:ext cx="5990135" cy="1701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dirty="0">
              <a:latin typeface="Arial" panose="020B0604020202020204" pitchFamily="34" charset="0"/>
              <a:cs typeface="Arial" panose="020B0604020202020204" pitchFamily="34" charset="0"/>
            </a:rPr>
            <a:t>A customer oriented company is in a better position to identify new opportunities and set long-run strategies that give competitive advantage in meeting customer needs. </a:t>
          </a:r>
          <a:endParaRPr lang="en-US" sz="2200" kern="1200" dirty="0">
            <a:latin typeface="Arial" panose="020B0604020202020204" pitchFamily="34" charset="0"/>
            <a:cs typeface="Arial" panose="020B0604020202020204" pitchFamily="34" charset="0"/>
          </a:endParaRPr>
        </a:p>
      </dsp:txBody>
      <dsp:txXfrm>
        <a:off x="0" y="1780370"/>
        <a:ext cx="5990135" cy="1701313"/>
      </dsp:txXfrm>
    </dsp:sp>
    <dsp:sp modelId="{72E68FEF-F0A4-4631-AF97-0229060E02D7}">
      <dsp:nvSpPr>
        <dsp:cNvPr id="0" name=""/>
        <dsp:cNvSpPr/>
      </dsp:nvSpPr>
      <dsp:spPr>
        <a:xfrm>
          <a:off x="0" y="3481683"/>
          <a:ext cx="5990135" cy="0"/>
        </a:xfrm>
        <a:prstGeom prst="line">
          <a:avLst/>
        </a:prstGeom>
        <a:solidFill>
          <a:schemeClr val="accent2">
            <a:hueOff val="-7424668"/>
            <a:satOff val="2422"/>
            <a:lumOff val="-2157"/>
            <a:alphaOff val="0"/>
          </a:schemeClr>
        </a:solidFill>
        <a:ln w="13970" cap="flat" cmpd="sng" algn="ctr">
          <a:solidFill>
            <a:schemeClr val="accent2">
              <a:hueOff val="-7424668"/>
              <a:satOff val="2422"/>
              <a:lumOff val="-21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D63D78-4373-47A6-927E-E5BB0A7AD6AD}">
      <dsp:nvSpPr>
        <dsp:cNvPr id="0" name=""/>
        <dsp:cNvSpPr/>
      </dsp:nvSpPr>
      <dsp:spPr>
        <a:xfrm>
          <a:off x="0" y="3481683"/>
          <a:ext cx="5990135" cy="17779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dirty="0">
              <a:latin typeface="Arial" panose="020B0604020202020204" pitchFamily="34" charset="0"/>
              <a:cs typeface="Arial" panose="020B0604020202020204" pitchFamily="34" charset="0"/>
            </a:rPr>
            <a:t>By watching customer needs evolve, it can decide what customer groups and what emerging needs are the most important to serve. Then it can concentrate its resources on delivering superior value to target customers.</a:t>
          </a:r>
          <a:endParaRPr lang="en-US" sz="2200" kern="1200" dirty="0">
            <a:latin typeface="Arial" panose="020B0604020202020204" pitchFamily="34" charset="0"/>
            <a:cs typeface="Arial" panose="020B0604020202020204" pitchFamily="34" charset="0"/>
          </a:endParaRPr>
        </a:p>
      </dsp:txBody>
      <dsp:txXfrm>
        <a:off x="0" y="3481683"/>
        <a:ext cx="5990135" cy="177799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A16CE93C-C27F-47FB-8BD7-BB9D3FBEA839}" type="datetimeFigureOut">
              <a:rPr lang="en-GB" smtClean="0"/>
              <a:t>04/02/2026</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B169F1FC-47D4-48A2-9F56-B33F25ABEB5D}"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3391137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04/02/2026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3218173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CE93C-C27F-47FB-8BD7-BB9D3FBEA839}" type="datetimeFigureOut">
              <a:rPr lang="en-GB" smtClean="0"/>
              <a:t>04/02/2026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74336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6CE93C-C27F-47FB-8BD7-BB9D3FBEA839}" type="datetimeFigureOut">
              <a:rPr lang="en-GB" smtClean="0"/>
              <a:t>04/02/2026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510682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6CE93C-C27F-47FB-8BD7-BB9D3FBEA839}" type="datetimeFigureOut">
              <a:rPr lang="en-GB" smtClean="0"/>
              <a:t>04/02/2026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505761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6CE93C-C27F-47FB-8BD7-BB9D3FBEA839}" type="datetimeFigureOut">
              <a:rPr lang="en-GB" smtClean="0"/>
              <a:t>04/02/2026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870809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6CE93C-C27F-47FB-8BD7-BB9D3FBEA839}" type="datetimeFigureOut">
              <a:rPr lang="en-GB" smtClean="0"/>
              <a:t>04/02/2026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490715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04/02/2026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990102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04/02/2026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463885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04/02/2026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607644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04/02/2026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690189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A16CE93C-C27F-47FB-8BD7-BB9D3FBEA839}" type="datetimeFigureOut">
              <a:rPr lang="en-GB" smtClean="0"/>
              <a:t>04/02/2026</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B169F1FC-47D4-48A2-9F56-B33F25ABEB5D}" type="slidenum">
              <a:rPr lang="en-GB" smtClean="0"/>
              <a:t>‹#›</a:t>
            </a:fld>
            <a:endParaRPr lang="en-GB"/>
          </a:p>
        </p:txBody>
      </p:sp>
    </p:spTree>
    <p:extLst>
      <p:ext uri="{BB962C8B-B14F-4D97-AF65-F5344CB8AC3E}">
        <p14:creationId xmlns:p14="http://schemas.microsoft.com/office/powerpoint/2010/main" val="388418946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FB0C39A-F8CA-4A79-AFFC-E9780FB1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3411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culator, pen, compass, money and a paper with graphs printed on it">
            <a:extLst>
              <a:ext uri="{FF2B5EF4-FFF2-40B4-BE49-F238E27FC236}">
                <a16:creationId xmlns:a16="http://schemas.microsoft.com/office/drawing/2014/main" id="{DB70D573-C2DD-D979-576F-2FDBF2F650F1}"/>
              </a:ext>
            </a:extLst>
          </p:cNvPr>
          <p:cNvPicPr>
            <a:picLocks noChangeAspect="1"/>
          </p:cNvPicPr>
          <p:nvPr/>
        </p:nvPicPr>
        <p:blipFill>
          <a:blip r:embed="rId2">
            <a:alphaModFix amt="35000"/>
          </a:blip>
          <a:srcRect l="365" r="-2" b="-2"/>
          <a:stretch/>
        </p:blipFill>
        <p:spPr>
          <a:xfrm>
            <a:off x="20" y="-2"/>
            <a:ext cx="11341080" cy="6858000"/>
          </a:xfrm>
          <a:prstGeom prst="rect">
            <a:avLst/>
          </a:prstGeom>
        </p:spPr>
      </p:pic>
      <p:sp>
        <p:nvSpPr>
          <p:cNvPr id="2" name="Title 1"/>
          <p:cNvSpPr>
            <a:spLocks noGrp="1"/>
          </p:cNvSpPr>
          <p:nvPr>
            <p:ph type="ctrTitle"/>
          </p:nvPr>
        </p:nvSpPr>
        <p:spPr>
          <a:xfrm>
            <a:off x="1261872" y="758952"/>
            <a:ext cx="9418320" cy="3963173"/>
          </a:xfrm>
        </p:spPr>
        <p:txBody>
          <a:bodyPr>
            <a:normAutofit/>
          </a:bodyPr>
          <a:lstStyle/>
          <a:p>
            <a:r>
              <a:rPr lang="en-GB" sz="5600" dirty="0">
                <a:latin typeface="Arial" panose="020B0604020202020204" pitchFamily="34" charset="0"/>
                <a:cs typeface="Arial" panose="020B0604020202020204" pitchFamily="34" charset="0"/>
              </a:rPr>
              <a:t>BMBM5024  </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Marketing in Practice</a:t>
            </a:r>
            <a:br>
              <a:rPr lang="en-GB" sz="5600" dirty="0">
                <a:latin typeface="Arial" panose="020B0604020202020204" pitchFamily="34" charset="0"/>
                <a:cs typeface="Arial" panose="020B0604020202020204" pitchFamily="34" charset="0"/>
              </a:rPr>
            </a:b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The Situation Analysis</a:t>
            </a:r>
            <a:br>
              <a:rPr lang="en-GB" sz="5600" dirty="0"/>
            </a:br>
            <a:endParaRPr lang="en-GB" sz="5600" dirty="0"/>
          </a:p>
        </p:txBody>
      </p:sp>
      <p:sp>
        <p:nvSpPr>
          <p:cNvPr id="3" name="Subtitle 2"/>
          <p:cNvSpPr>
            <a:spLocks noGrp="1"/>
          </p:cNvSpPr>
          <p:nvPr>
            <p:ph type="subTitle" idx="1"/>
          </p:nvPr>
        </p:nvSpPr>
        <p:spPr>
          <a:xfrm>
            <a:off x="1261872" y="4800600"/>
            <a:ext cx="9418320" cy="1691640"/>
          </a:xfrm>
        </p:spPr>
        <p:txBody>
          <a:bodyPr>
            <a:normAutofit/>
          </a:bodyPr>
          <a:lstStyle/>
          <a:p>
            <a:r>
              <a:rPr lang="en-GB">
                <a:solidFill>
                  <a:schemeClr val="tx1"/>
                </a:solidFill>
                <a:latin typeface="Arial" panose="020B0604020202020204" pitchFamily="34" charset="0"/>
                <a:cs typeface="Arial" panose="020B0604020202020204" pitchFamily="34" charset="0"/>
              </a:rPr>
              <a:t>Lecturer: Gwyneth Jones</a:t>
            </a:r>
          </a:p>
        </p:txBody>
      </p:sp>
      <p:sp>
        <p:nvSpPr>
          <p:cNvPr id="11" name="Rectangle 10">
            <a:extLst>
              <a:ext uri="{FF2B5EF4-FFF2-40B4-BE49-F238E27FC236}">
                <a16:creationId xmlns:a16="http://schemas.microsoft.com/office/drawing/2014/main" id="{948C6639-F651-4D15-A695-E9D03BB2A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1" y="0"/>
            <a:ext cx="457200" cy="6858000"/>
          </a:xfrm>
          <a:prstGeom prst="rect">
            <a:avLst/>
          </a:prstGeom>
          <a:solidFill>
            <a:srgbClr val="30303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91892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338" y="365760"/>
            <a:ext cx="10246174" cy="999401"/>
          </a:xfrm>
        </p:spPr>
        <p:txBody>
          <a:bodyPr>
            <a:normAutofit/>
          </a:bodyPr>
          <a:lstStyle/>
          <a:p>
            <a:r>
              <a:rPr lang="en-GB" b="1" u="sng" dirty="0">
                <a:latin typeface="Calibri" panose="020F0502020204030204" pitchFamily="34" charset="0"/>
                <a:cs typeface="Calibri" panose="020F0502020204030204" pitchFamily="34" charset="0"/>
              </a:rPr>
              <a:t>Review from last week:</a:t>
            </a:r>
          </a:p>
        </p:txBody>
      </p:sp>
      <p:sp>
        <p:nvSpPr>
          <p:cNvPr id="5" name="Content Placeholder 4">
            <a:extLst>
              <a:ext uri="{FF2B5EF4-FFF2-40B4-BE49-F238E27FC236}">
                <a16:creationId xmlns:a16="http://schemas.microsoft.com/office/drawing/2014/main" id="{7DCB5AE2-788D-160D-5ACA-F31402B2742F}"/>
              </a:ext>
            </a:extLst>
          </p:cNvPr>
          <p:cNvSpPr>
            <a:spLocks noGrp="1"/>
          </p:cNvSpPr>
          <p:nvPr>
            <p:ph idx="1"/>
          </p:nvPr>
        </p:nvSpPr>
        <p:spPr>
          <a:xfrm>
            <a:off x="708338" y="1828800"/>
            <a:ext cx="9148894" cy="4351337"/>
          </a:xfrm>
        </p:spPr>
        <p:txBody>
          <a:bodyPr>
            <a:normAutofit lnSpcReduction="10000"/>
          </a:bodyPr>
          <a:lstStyle/>
          <a:p>
            <a:pPr algn="just">
              <a:lnSpc>
                <a:spcPct val="115000"/>
              </a:lnSpc>
              <a:spcAft>
                <a:spcPts val="10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MODULE AIM(S)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hangingPunct="0">
              <a:lnSpc>
                <a:spcPct val="115000"/>
              </a:lnSpc>
              <a:spcBef>
                <a:spcPts val="500"/>
              </a:spcBef>
              <a:spcAft>
                <a:spcPts val="10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To prepare students for the workplace by focusing on the identification and implementation of key marketing responsibilities that add value to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an</a:t>
            </a:r>
            <a:r>
              <a:rPr lang="en-GB" sz="1800" dirty="0">
                <a:effectLst/>
                <a:latin typeface="Arial" panose="020B0604020202020204" pitchFamily="34" charset="0"/>
                <a:ea typeface="Calibri" panose="020F0502020204030204" pitchFamily="34" charset="0"/>
                <a:cs typeface="Times New Roman" panose="02020603050405020304" pitchFamily="18" charset="0"/>
              </a:rPr>
              <a:t> organisation and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their customers</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10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LEARNING OUTCOMES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hangingPunct="0">
              <a:lnSpc>
                <a:spcPct val="115000"/>
              </a:lnSpc>
              <a:spcBef>
                <a:spcPts val="600"/>
              </a:spcBef>
              <a:spcAft>
                <a:spcPts val="10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the student should be able to: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hangingPunct="0">
              <a:lnSpc>
                <a:spcPct val="115000"/>
              </a:lnSpc>
              <a:spcBef>
                <a:spcPts val="500"/>
              </a:spcBef>
              <a:spcAft>
                <a:spcPts val="1000"/>
              </a:spcAft>
              <a:buFont typeface="Symbol" panose="05050102010706020507" pitchFamily="18" charset="2"/>
              <a:buChar char=""/>
              <a:tabLst>
                <a:tab pos="457200" algn="l"/>
                <a:tab pos="914400" algn="l"/>
                <a:tab pos="1371600" algn="l"/>
                <a:tab pos="182880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conduct a situational analyse of an organisations internal and external environment to inform a new strategic marketing direction;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hangingPunct="0">
              <a:lnSpc>
                <a:spcPct val="115000"/>
              </a:lnSpc>
              <a:spcBef>
                <a:spcPts val="500"/>
              </a:spcBef>
              <a:spcAft>
                <a:spcPts val="1000"/>
              </a:spcAft>
              <a:buFont typeface="Symbol" panose="05050102010706020507" pitchFamily="18" charset="2"/>
              <a:buChar char=""/>
              <a:tabLst>
                <a:tab pos="457200" algn="l"/>
                <a:tab pos="914400" algn="l"/>
                <a:tab pos="1371600" algn="l"/>
                <a:tab pos="182880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develop a strategic marketing plan that contains marketing objectives and a new marketing mix that will deliver the new strategic marketing direction.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8791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338" y="365760"/>
            <a:ext cx="10246174" cy="999401"/>
          </a:xfrm>
        </p:spPr>
        <p:txBody>
          <a:bodyPr>
            <a:normAutofit/>
          </a:bodyPr>
          <a:lstStyle/>
          <a:p>
            <a:r>
              <a:rPr lang="en-GB" b="1" u="sng" dirty="0">
                <a:latin typeface="Calibri" panose="020F0502020204030204" pitchFamily="34" charset="0"/>
                <a:cs typeface="Calibri" panose="020F0502020204030204" pitchFamily="34" charset="0"/>
              </a:rPr>
              <a:t>Module Assessments:</a:t>
            </a:r>
          </a:p>
        </p:txBody>
      </p:sp>
      <p:sp>
        <p:nvSpPr>
          <p:cNvPr id="5" name="Content Placeholder 4">
            <a:extLst>
              <a:ext uri="{FF2B5EF4-FFF2-40B4-BE49-F238E27FC236}">
                <a16:creationId xmlns:a16="http://schemas.microsoft.com/office/drawing/2014/main" id="{7DCB5AE2-788D-160D-5ACA-F31402B2742F}"/>
              </a:ext>
            </a:extLst>
          </p:cNvPr>
          <p:cNvSpPr>
            <a:spLocks noGrp="1"/>
          </p:cNvSpPr>
          <p:nvPr>
            <p:ph idx="1"/>
          </p:nvPr>
        </p:nvSpPr>
        <p:spPr>
          <a:xfrm>
            <a:off x="708338" y="1828800"/>
            <a:ext cx="9148894" cy="4351337"/>
          </a:xfrm>
        </p:spPr>
        <p:txBody>
          <a:bodyPr>
            <a:normAutofit/>
          </a:bodyPr>
          <a:lstStyle/>
          <a:p>
            <a:r>
              <a:rPr lang="en-GB" sz="2400" b="1" dirty="0">
                <a:latin typeface="Arial" panose="020B0604020202020204" pitchFamily="34" charset="0"/>
                <a:cs typeface="Arial" panose="020B0604020202020204" pitchFamily="34" charset="0"/>
              </a:rPr>
              <a:t>Two Individual Assessments</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Assignment 1 – 2000 word report</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Assignment 2 – 15 minute presentation </a:t>
            </a:r>
          </a:p>
        </p:txBody>
      </p:sp>
    </p:spTree>
    <p:extLst>
      <p:ext uri="{BB962C8B-B14F-4D97-AF65-F5344CB8AC3E}">
        <p14:creationId xmlns:p14="http://schemas.microsoft.com/office/powerpoint/2010/main" val="4268043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338" y="365760"/>
            <a:ext cx="10246174" cy="999401"/>
          </a:xfrm>
        </p:spPr>
        <p:txBody>
          <a:bodyPr>
            <a:normAutofit/>
          </a:bodyPr>
          <a:lstStyle/>
          <a:p>
            <a:r>
              <a:rPr lang="en-GB" b="1" u="sng" dirty="0">
                <a:latin typeface="Calibri" panose="020F0502020204030204" pitchFamily="34" charset="0"/>
                <a:cs typeface="Calibri" panose="020F0502020204030204" pitchFamily="34" charset="0"/>
              </a:rPr>
              <a:t>Assignment 1:</a:t>
            </a:r>
          </a:p>
        </p:txBody>
      </p:sp>
      <p:sp>
        <p:nvSpPr>
          <p:cNvPr id="5" name="Content Placeholder 4">
            <a:extLst>
              <a:ext uri="{FF2B5EF4-FFF2-40B4-BE49-F238E27FC236}">
                <a16:creationId xmlns:a16="http://schemas.microsoft.com/office/drawing/2014/main" id="{7DCB5AE2-788D-160D-5ACA-F31402B2742F}"/>
              </a:ext>
            </a:extLst>
          </p:cNvPr>
          <p:cNvSpPr>
            <a:spLocks noGrp="1"/>
          </p:cNvSpPr>
          <p:nvPr>
            <p:ph idx="1"/>
          </p:nvPr>
        </p:nvSpPr>
        <p:spPr>
          <a:xfrm>
            <a:off x="708337" y="1674796"/>
            <a:ext cx="9648445" cy="4817444"/>
          </a:xfrm>
        </p:spPr>
        <p:txBody>
          <a:bodyPr>
            <a:normAutofit fontScale="32500" lnSpcReduction="20000"/>
          </a:bodyPr>
          <a:lstStyle/>
          <a:p>
            <a:pPr marL="0" indent="0">
              <a:buNone/>
            </a:pPr>
            <a:r>
              <a:rPr lang="en-GB" sz="5000" kern="100" dirty="0">
                <a:effectLst/>
                <a:latin typeface="Arial" panose="020B0604020202020204" pitchFamily="34" charset="0"/>
                <a:ea typeface="DengXian" panose="02010600030101010101" pitchFamily="2" charset="-122"/>
                <a:cs typeface="Arial" panose="020B0604020202020204" pitchFamily="34" charset="0"/>
              </a:rPr>
              <a:t>You have been asked to prepare a report analysing the internal and external marketing environment of your organisation to inform a new strategic marketing direction. </a:t>
            </a:r>
          </a:p>
          <a:p>
            <a:pPr>
              <a:lnSpc>
                <a:spcPct val="107000"/>
              </a:lnSpc>
              <a:spcAft>
                <a:spcPts val="800"/>
              </a:spcAft>
            </a:pPr>
            <a:r>
              <a:rPr lang="en-GB" sz="5000" kern="100" dirty="0">
                <a:effectLst/>
                <a:latin typeface="Arial" panose="020B0604020202020204" pitchFamily="34" charset="0"/>
                <a:ea typeface="DengXian" panose="02010600030101010101" pitchFamily="2" charset="-122"/>
                <a:cs typeface="Arial" panose="020B0604020202020204" pitchFamily="34" charset="0"/>
              </a:rPr>
              <a:t>Your report should include the following sections:</a:t>
            </a:r>
          </a:p>
          <a:p>
            <a:pPr marL="342900" lvl="0" indent="-342900">
              <a:lnSpc>
                <a:spcPct val="107000"/>
              </a:lnSpc>
              <a:buFont typeface="+mj-lt"/>
              <a:buAutoNum type="arabicPeriod"/>
            </a:pPr>
            <a:r>
              <a:rPr lang="en-GB" sz="5000" kern="100" dirty="0">
                <a:effectLst/>
                <a:latin typeface="Arial" panose="020B0604020202020204" pitchFamily="34" charset="0"/>
                <a:ea typeface="DengXian" panose="02010600030101010101" pitchFamily="2" charset="-122"/>
                <a:cs typeface="Arial" panose="020B0604020202020204" pitchFamily="34" charset="0"/>
              </a:rPr>
              <a:t>Introduction to your organisation including brief background, the mission statement and performance data.   </a:t>
            </a:r>
          </a:p>
          <a:p>
            <a:pPr marL="342900" lvl="0" indent="-342900">
              <a:lnSpc>
                <a:spcPct val="107000"/>
              </a:lnSpc>
              <a:buFont typeface="+mj-lt"/>
              <a:buAutoNum type="arabicPeriod"/>
            </a:pPr>
            <a:r>
              <a:rPr lang="en-GB" sz="5000" kern="100" dirty="0">
                <a:effectLst/>
                <a:latin typeface="Arial" panose="020B0604020202020204" pitchFamily="34" charset="0"/>
                <a:ea typeface="DengXian" panose="02010600030101010101" pitchFamily="2" charset="-122"/>
                <a:cs typeface="Arial" panose="020B0604020202020204" pitchFamily="34" charset="0"/>
              </a:rPr>
              <a:t>An assessment of current market conditions impacting the organisation, including industry trends, market size and growth potential – You should include a PESTEL analysis in this section.</a:t>
            </a:r>
          </a:p>
          <a:p>
            <a:pPr marL="342900" lvl="0" indent="-342900">
              <a:lnSpc>
                <a:spcPct val="107000"/>
              </a:lnSpc>
              <a:buFont typeface="+mj-lt"/>
              <a:buAutoNum type="arabicPeriod"/>
            </a:pPr>
            <a:r>
              <a:rPr lang="en-GB" sz="5000" kern="100" dirty="0">
                <a:effectLst/>
                <a:latin typeface="Arial" panose="020B0604020202020204" pitchFamily="34" charset="0"/>
                <a:ea typeface="DengXian" panose="02010600030101010101" pitchFamily="2" charset="-122"/>
                <a:cs typeface="Arial" panose="020B0604020202020204" pitchFamily="34" charset="0"/>
              </a:rPr>
              <a:t>An evaluation of the competitive environment – Porter’s Five Forces, key competitors and their strengths, weaknesses, market share and strategies.</a:t>
            </a:r>
          </a:p>
          <a:p>
            <a:pPr marL="342900" lvl="0" indent="-342900">
              <a:lnSpc>
                <a:spcPct val="107000"/>
              </a:lnSpc>
              <a:buFont typeface="+mj-lt"/>
              <a:buAutoNum type="arabicPeriod"/>
            </a:pPr>
            <a:r>
              <a:rPr lang="en-GB" sz="5000" kern="100" dirty="0">
                <a:effectLst/>
                <a:latin typeface="Arial" panose="020B0604020202020204" pitchFamily="34" charset="0"/>
                <a:ea typeface="DengXian" panose="02010600030101010101" pitchFamily="2" charset="-122"/>
                <a:cs typeface="Arial" panose="020B0604020202020204" pitchFamily="34" charset="0"/>
              </a:rPr>
              <a:t>Internal Analysis – </a:t>
            </a:r>
          </a:p>
          <a:p>
            <a:pPr marL="342900" lvl="0" indent="-342900">
              <a:lnSpc>
                <a:spcPct val="107000"/>
              </a:lnSpc>
              <a:buFont typeface="+mj-lt"/>
              <a:buAutoNum type="arabicPeriod"/>
            </a:pPr>
            <a:r>
              <a:rPr lang="en-GB" sz="5000" kern="100" dirty="0">
                <a:effectLst/>
                <a:latin typeface="Arial" panose="020B0604020202020204" pitchFamily="34" charset="0"/>
                <a:ea typeface="DengXian" panose="02010600030101010101" pitchFamily="2" charset="-122"/>
                <a:cs typeface="Arial" panose="020B0604020202020204" pitchFamily="34" charset="0"/>
              </a:rPr>
              <a:t>SWOT analysis</a:t>
            </a:r>
          </a:p>
          <a:p>
            <a:pPr marR="400050">
              <a:lnSpc>
                <a:spcPct val="112000"/>
              </a:lnSpc>
              <a:spcAft>
                <a:spcPts val="810"/>
              </a:spcAft>
            </a:pPr>
            <a:r>
              <a:rPr lang="en-GB" sz="5000" kern="100" dirty="0">
                <a:solidFill>
                  <a:srgbClr val="201F1E"/>
                </a:solidFill>
                <a:effectLst/>
                <a:latin typeface="Arial" panose="020B0604020202020204" pitchFamily="34" charset="0"/>
                <a:ea typeface="DengXian" panose="02010600030101010101" pitchFamily="2" charset="-122"/>
                <a:cs typeface="Arial" panose="020B0604020202020204" pitchFamily="34" charset="0"/>
              </a:rPr>
              <a:t>You should use appropriate theory within your report. </a:t>
            </a:r>
            <a:r>
              <a:rPr lang="en-GB" sz="5000" kern="100" dirty="0">
                <a:solidFill>
                  <a:srgbClr val="201F1E"/>
                </a:solidFill>
                <a:latin typeface="Arial" panose="020B0604020202020204" pitchFamily="34" charset="0"/>
                <a:ea typeface="DengXian" panose="02010600030101010101" pitchFamily="2" charset="-122"/>
                <a:cs typeface="Arial" panose="020B0604020202020204" pitchFamily="34" charset="0"/>
              </a:rPr>
              <a:t>A</a:t>
            </a:r>
            <a:r>
              <a:rPr lang="en-GB" sz="5000" kern="100" dirty="0">
                <a:solidFill>
                  <a:srgbClr val="201F1E"/>
                </a:solidFill>
                <a:effectLst/>
                <a:latin typeface="Arial" panose="020B0604020202020204" pitchFamily="34" charset="0"/>
                <a:ea typeface="DengXian" panose="02010600030101010101" pitchFamily="2" charset="-122"/>
                <a:cs typeface="Arial" panose="020B0604020202020204" pitchFamily="34" charset="0"/>
              </a:rPr>
              <a:t>pplication of the theory in context of your organisation’s marketing position is required.</a:t>
            </a:r>
            <a:endParaRPr lang="en-GB" sz="5000" kern="1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623378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338" y="365760"/>
            <a:ext cx="10246174" cy="999401"/>
          </a:xfrm>
        </p:spPr>
        <p:txBody>
          <a:bodyPr>
            <a:normAutofit fontScale="90000"/>
          </a:bodyPr>
          <a:lstStyle/>
          <a:p>
            <a:r>
              <a:rPr lang="en-GB" b="1" u="sng" dirty="0">
                <a:latin typeface="Calibri" panose="020F0502020204030204" pitchFamily="34" charset="0"/>
                <a:cs typeface="Calibri" panose="020F0502020204030204" pitchFamily="34" charset="0"/>
              </a:rPr>
              <a:t>Review from last week: SOSTAC Planning Model</a:t>
            </a:r>
          </a:p>
        </p:txBody>
      </p:sp>
      <p:pic>
        <p:nvPicPr>
          <p:cNvPr id="4" name="Content Placeholder 3"/>
          <p:cNvPicPr>
            <a:picLocks noGrp="1" noChangeAspect="1"/>
          </p:cNvPicPr>
          <p:nvPr>
            <p:ph idx="1"/>
          </p:nvPr>
        </p:nvPicPr>
        <p:blipFill rotWithShape="1">
          <a:blip r:embed="rId2"/>
          <a:srcRect l="12613" t="19830" r="17164" b="7064"/>
          <a:stretch/>
        </p:blipFill>
        <p:spPr>
          <a:xfrm>
            <a:off x="360608" y="1519707"/>
            <a:ext cx="10161431" cy="5177307"/>
          </a:xfrm>
          <a:prstGeom prst="rect">
            <a:avLst/>
          </a:prstGeom>
        </p:spPr>
      </p:pic>
    </p:spTree>
    <p:extLst>
      <p:ext uri="{BB962C8B-B14F-4D97-AF65-F5344CB8AC3E}">
        <p14:creationId xmlns:p14="http://schemas.microsoft.com/office/powerpoint/2010/main" val="4235665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8" y="643466"/>
            <a:ext cx="3092718" cy="5528734"/>
          </a:xfrm>
          <a:noFill/>
        </p:spPr>
        <p:txBody>
          <a:bodyPr anchor="t">
            <a:normAutofit/>
          </a:bodyPr>
          <a:lstStyle/>
          <a:p>
            <a:r>
              <a:rPr lang="en-GB" sz="2800" b="1" u="sng" dirty="0">
                <a:solidFill>
                  <a:srgbClr val="FFFFFF"/>
                </a:solidFill>
                <a:latin typeface="Calibri" panose="020F0502020204030204" pitchFamily="34" charset="0"/>
                <a:cs typeface="Calibri" panose="020F0502020204030204" pitchFamily="34" charset="0"/>
              </a:rPr>
              <a:t>Lecture 2</a:t>
            </a:r>
            <a:br>
              <a:rPr lang="en-GB" sz="2800" b="1" u="sng" dirty="0">
                <a:solidFill>
                  <a:srgbClr val="FFFFFF"/>
                </a:solidFill>
                <a:latin typeface="Calibri" panose="020F0502020204030204" pitchFamily="34" charset="0"/>
                <a:cs typeface="Calibri" panose="020F0502020204030204" pitchFamily="34" charset="0"/>
              </a:rPr>
            </a:br>
            <a:br>
              <a:rPr lang="en-GB" sz="2800" b="1" u="sng" dirty="0">
                <a:solidFill>
                  <a:srgbClr val="FFFFFF"/>
                </a:solidFill>
                <a:latin typeface="Calibri" panose="020F0502020204030204" pitchFamily="34" charset="0"/>
                <a:cs typeface="Calibri" panose="020F0502020204030204" pitchFamily="34" charset="0"/>
              </a:rPr>
            </a:br>
            <a:r>
              <a:rPr lang="en-GB" sz="2800" b="1" u="sng" dirty="0">
                <a:solidFill>
                  <a:srgbClr val="FFFFFF"/>
                </a:solidFill>
                <a:latin typeface="Calibri" panose="020F0502020204030204" pitchFamily="34" charset="0"/>
                <a:cs typeface="Calibri" panose="020F0502020204030204" pitchFamily="34" charset="0"/>
              </a:rPr>
              <a:t>Marketing Situation Analysis</a:t>
            </a:r>
            <a:br>
              <a:rPr lang="en-GB" sz="2800" b="1" u="sng" dirty="0">
                <a:solidFill>
                  <a:srgbClr val="FFFFFF"/>
                </a:solidFill>
                <a:latin typeface="Calibri" panose="020F0502020204030204" pitchFamily="34" charset="0"/>
                <a:cs typeface="Calibri" panose="020F0502020204030204" pitchFamily="34" charset="0"/>
              </a:rPr>
            </a:br>
            <a:br>
              <a:rPr lang="en-GB" sz="2800" b="1" u="sng" dirty="0">
                <a:solidFill>
                  <a:srgbClr val="FFFFFF"/>
                </a:solidFill>
                <a:latin typeface="Calibri" panose="020F0502020204030204" pitchFamily="34" charset="0"/>
                <a:cs typeface="Calibri" panose="020F0502020204030204" pitchFamily="34" charset="0"/>
              </a:rPr>
            </a:br>
            <a:r>
              <a:rPr lang="en-GB" sz="2800" b="1" u="sng" dirty="0">
                <a:solidFill>
                  <a:srgbClr val="FFFFFF"/>
                </a:solidFill>
                <a:latin typeface="Calibri" panose="020F0502020204030204" pitchFamily="34" charset="0"/>
                <a:cs typeface="Calibri" panose="020F0502020204030204" pitchFamily="34" charset="0"/>
              </a:rPr>
              <a:t>The External Environment</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21898" y="643466"/>
            <a:ext cx="5827472" cy="5571067"/>
          </a:xfrm>
        </p:spPr>
        <p:txBody>
          <a:bodyPr>
            <a:normAutofit/>
          </a:bodyPr>
          <a:lstStyle/>
          <a:p>
            <a:pPr marL="0" indent="0">
              <a:buNone/>
            </a:pPr>
            <a:r>
              <a:rPr lang="en-GB" sz="2800" b="1" dirty="0">
                <a:latin typeface="Calibri" panose="020F0502020204030204" pitchFamily="34" charset="0"/>
                <a:cs typeface="Calibri" panose="020F0502020204030204" pitchFamily="34" charset="0"/>
              </a:rPr>
              <a:t>Today we will explore:</a:t>
            </a:r>
          </a:p>
          <a:p>
            <a:r>
              <a:rPr lang="en-GB" sz="2800" b="1" dirty="0">
                <a:latin typeface="Calibri" panose="020F0502020204030204" pitchFamily="34" charset="0"/>
                <a:cs typeface="Calibri" panose="020F0502020204030204" pitchFamily="34" charset="0"/>
              </a:rPr>
              <a:t>Customer, competitor and market orientation</a:t>
            </a:r>
          </a:p>
          <a:p>
            <a:r>
              <a:rPr lang="en-GB" sz="2800" b="1" dirty="0">
                <a:latin typeface="Calibri" panose="020F0502020204030204" pitchFamily="34" charset="0"/>
                <a:cs typeface="Calibri" panose="020F0502020204030204" pitchFamily="34" charset="0"/>
              </a:rPr>
              <a:t>The marketing audit process</a:t>
            </a:r>
          </a:p>
          <a:p>
            <a:r>
              <a:rPr lang="en-GB" sz="2800" b="1" dirty="0">
                <a:latin typeface="Calibri" panose="020F0502020204030204" pitchFamily="34" charset="0"/>
                <a:cs typeface="Calibri" panose="020F0502020204030204" pitchFamily="34" charset="0"/>
              </a:rPr>
              <a:t>Tools, techniques and processes you will need to carry out the audit / situation analysis element of the marketing plan.</a:t>
            </a:r>
          </a:p>
          <a:p>
            <a:pPr marL="0" indent="0">
              <a:buNone/>
            </a:pPr>
            <a:endParaRPr lang="en-GB" sz="2400" b="1" dirty="0">
              <a:latin typeface="Calibri" panose="020F0502020204030204" pitchFamily="34" charset="0"/>
              <a:cs typeface="Calibri" panose="020F0502020204030204" pitchFamily="34" charset="0"/>
            </a:endParaRPr>
          </a:p>
          <a:p>
            <a:pPr marL="0" indent="0">
              <a:buNone/>
            </a:pPr>
            <a:endParaRPr lang="en-GB" sz="2400" b="1"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p>
        </p:txBody>
      </p:sp>
    </p:spTree>
    <p:extLst>
      <p:ext uri="{BB962C8B-B14F-4D97-AF65-F5344CB8AC3E}">
        <p14:creationId xmlns:p14="http://schemas.microsoft.com/office/powerpoint/2010/main" val="3969402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E16BE-0B63-8E48-DED8-1D53731AB1AF}"/>
              </a:ext>
            </a:extLst>
          </p:cNvPr>
          <p:cNvSpPr>
            <a:spLocks noGrp="1"/>
          </p:cNvSpPr>
          <p:nvPr>
            <p:ph type="title"/>
          </p:nvPr>
        </p:nvSpPr>
        <p:spPr>
          <a:xfrm>
            <a:off x="538480" y="365760"/>
            <a:ext cx="10416032" cy="965200"/>
          </a:xfrm>
        </p:spPr>
        <p:txBody>
          <a:bodyPr/>
          <a:lstStyle/>
          <a:p>
            <a:r>
              <a:rPr lang="en-GB" b="1" dirty="0">
                <a:latin typeface="Calibri" panose="020F0502020204030204" pitchFamily="34" charset="0"/>
                <a:cs typeface="Calibri" panose="020F0502020204030204" pitchFamily="34" charset="0"/>
              </a:rPr>
              <a:t>Competitor Orientation</a:t>
            </a:r>
          </a:p>
        </p:txBody>
      </p:sp>
      <p:graphicFrame>
        <p:nvGraphicFramePr>
          <p:cNvPr id="5" name="Content Placeholder 2">
            <a:extLst>
              <a:ext uri="{FF2B5EF4-FFF2-40B4-BE49-F238E27FC236}">
                <a16:creationId xmlns:a16="http://schemas.microsoft.com/office/drawing/2014/main" id="{94AD60C2-B86A-B54A-883E-6CEAC5452A41}"/>
              </a:ext>
            </a:extLst>
          </p:cNvPr>
          <p:cNvGraphicFramePr>
            <a:graphicFrameLocks noGrp="1"/>
          </p:cNvGraphicFramePr>
          <p:nvPr>
            <p:ph idx="1"/>
          </p:nvPr>
        </p:nvGraphicFramePr>
        <p:xfrm>
          <a:off x="538480" y="1513840"/>
          <a:ext cx="10416032" cy="4666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0770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0B3D270-B19D-4DB8-BD3C-3E707485B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5416" cy="6858000"/>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E16BE-0B63-8E48-DED8-1D53731AB1AF}"/>
              </a:ext>
            </a:extLst>
          </p:cNvPr>
          <p:cNvSpPr>
            <a:spLocks noGrp="1"/>
          </p:cNvSpPr>
          <p:nvPr>
            <p:ph type="title"/>
          </p:nvPr>
        </p:nvSpPr>
        <p:spPr>
          <a:xfrm>
            <a:off x="566058" y="836023"/>
            <a:ext cx="2718788" cy="5183777"/>
          </a:xfrm>
        </p:spPr>
        <p:txBody>
          <a:bodyPr anchor="ctr">
            <a:normAutofit/>
          </a:bodyPr>
          <a:lstStyle/>
          <a:p>
            <a:r>
              <a:rPr lang="en-GB" sz="3600" b="1">
                <a:solidFill>
                  <a:srgbClr val="FFFFFF"/>
                </a:solidFill>
                <a:latin typeface="Calibri" panose="020F0502020204030204" pitchFamily="34" charset="0"/>
                <a:cs typeface="Calibri" panose="020F0502020204030204" pitchFamily="34" charset="0"/>
              </a:rPr>
              <a:t>Customer Orientation</a:t>
            </a:r>
          </a:p>
        </p:txBody>
      </p:sp>
      <p:sp>
        <p:nvSpPr>
          <p:cNvPr id="11" name="Rectangle 10">
            <a:extLst>
              <a:ext uri="{FF2B5EF4-FFF2-40B4-BE49-F238E27FC236}">
                <a16:creationId xmlns:a16="http://schemas.microsoft.com/office/drawing/2014/main" id="{49BDAF94-B52E-4307-B54C-EF413086F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FFB491E-8122-CDBB-6870-814D6CAF00F0}"/>
              </a:ext>
            </a:extLst>
          </p:cNvPr>
          <p:cNvGraphicFramePr>
            <a:graphicFrameLocks noGrp="1"/>
          </p:cNvGraphicFramePr>
          <p:nvPr>
            <p:ph idx="1"/>
            <p:extLst>
              <p:ext uri="{D42A27DB-BD31-4B8C-83A1-F6EECF244321}">
                <p14:modId xmlns:p14="http://schemas.microsoft.com/office/powerpoint/2010/main" val="2439122474"/>
              </p:ext>
            </p:extLst>
          </p:nvPr>
        </p:nvGraphicFramePr>
        <p:xfrm>
          <a:off x="4658815" y="804672"/>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1072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F07E-A04F-203F-0E51-F1D2C0E9EB8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Class task</a:t>
            </a:r>
          </a:p>
        </p:txBody>
      </p:sp>
      <p:sp>
        <p:nvSpPr>
          <p:cNvPr id="3" name="Content Placeholder 2">
            <a:extLst>
              <a:ext uri="{FF2B5EF4-FFF2-40B4-BE49-F238E27FC236}">
                <a16:creationId xmlns:a16="http://schemas.microsoft.com/office/drawing/2014/main" id="{35392E9C-B9D6-3F7F-BCC3-A06723B51AF7}"/>
              </a:ext>
            </a:extLst>
          </p:cNvPr>
          <p:cNvSpPr>
            <a:spLocks noGrp="1"/>
          </p:cNvSpPr>
          <p:nvPr>
            <p:ph idx="1"/>
          </p:nvPr>
        </p:nvSpPr>
        <p:spPr/>
        <p:txBody>
          <a:bodyPr>
            <a:normAutofit/>
          </a:bodyPr>
          <a:lstStyle/>
          <a:p>
            <a:endParaRPr lang="en-GB" dirty="0"/>
          </a:p>
          <a:p>
            <a:endParaRPr lang="en-GB" dirty="0"/>
          </a:p>
          <a:p>
            <a:r>
              <a:rPr lang="en-GB" sz="2400" dirty="0">
                <a:latin typeface="Arial" panose="020B0604020202020204" pitchFamily="34" charset="0"/>
                <a:cs typeface="Arial" panose="020B0604020202020204" pitchFamily="34" charset="0"/>
              </a:rPr>
              <a:t>Working in small groups search online and discuss companies that are:</a:t>
            </a:r>
          </a:p>
          <a:p>
            <a:pPr lvl="1"/>
            <a:r>
              <a:rPr lang="en-GB" sz="2200" dirty="0">
                <a:latin typeface="Arial" panose="020B0604020202020204" pitchFamily="34" charset="0"/>
                <a:cs typeface="Arial" panose="020B0604020202020204" pitchFamily="34" charset="0"/>
              </a:rPr>
              <a:t>Competitor oriented</a:t>
            </a:r>
            <a:endParaRPr lang="en-GB" sz="2400" dirty="0">
              <a:latin typeface="Arial" panose="020B0604020202020204" pitchFamily="34" charset="0"/>
              <a:cs typeface="Arial" panose="020B0604020202020204" pitchFamily="34" charset="0"/>
            </a:endParaRPr>
          </a:p>
          <a:p>
            <a:pPr lvl="1"/>
            <a:r>
              <a:rPr lang="en-GB" sz="2200" dirty="0">
                <a:latin typeface="Arial" panose="020B0604020202020204" pitchFamily="34" charset="0"/>
                <a:cs typeface="Arial" panose="020B0604020202020204" pitchFamily="34" charset="0"/>
              </a:rPr>
              <a:t>Customer oriented</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Make a list of companies.</a:t>
            </a:r>
          </a:p>
          <a:p>
            <a:pPr marL="0" indent="0">
              <a:buNone/>
            </a:pPr>
            <a:r>
              <a:rPr lang="en-GB" sz="2400" dirty="0">
                <a:effectLst/>
                <a:latin typeface="Arial" panose="020B0604020202020204" pitchFamily="34" charset="0"/>
                <a:cs typeface="Arial" panose="020B0604020202020204" pitchFamily="34" charset="0"/>
              </a:rPr>
              <a:t>Which is best – customer or competitor orientation?</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6652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E16BE-0B63-8E48-DED8-1D53731AB1AF}"/>
              </a:ext>
            </a:extLst>
          </p:cNvPr>
          <p:cNvSpPr>
            <a:spLocks noGrp="1"/>
          </p:cNvSpPr>
          <p:nvPr>
            <p:ph type="title"/>
          </p:nvPr>
        </p:nvSpPr>
        <p:spPr>
          <a:xfrm>
            <a:off x="538480" y="365760"/>
            <a:ext cx="10416032" cy="965200"/>
          </a:xfrm>
        </p:spPr>
        <p:txBody>
          <a:bodyPr/>
          <a:lstStyle/>
          <a:p>
            <a:r>
              <a:rPr lang="en-GB" b="1" dirty="0">
                <a:latin typeface="Arial" panose="020B0604020202020204" pitchFamily="34" charset="0"/>
                <a:cs typeface="Arial" panose="020B0604020202020204" pitchFamily="34" charset="0"/>
              </a:rPr>
              <a:t>Customer v Competitor Orientation </a:t>
            </a:r>
          </a:p>
        </p:txBody>
      </p:sp>
      <p:sp>
        <p:nvSpPr>
          <p:cNvPr id="3" name="Content Placeholder 2">
            <a:extLst>
              <a:ext uri="{FF2B5EF4-FFF2-40B4-BE49-F238E27FC236}">
                <a16:creationId xmlns:a16="http://schemas.microsoft.com/office/drawing/2014/main" id="{61998939-6BB0-0D82-FD4D-3BC044B2D660}"/>
              </a:ext>
            </a:extLst>
          </p:cNvPr>
          <p:cNvSpPr>
            <a:spLocks noGrp="1"/>
          </p:cNvSpPr>
          <p:nvPr>
            <p:ph idx="1"/>
          </p:nvPr>
        </p:nvSpPr>
        <p:spPr>
          <a:xfrm>
            <a:off x="538480" y="1694046"/>
            <a:ext cx="10416032" cy="4486091"/>
          </a:xfrm>
        </p:spPr>
        <p:txBody>
          <a:bodyPr>
            <a:normAutofit lnSpcReduction="10000"/>
          </a:bodyPr>
          <a:lstStyle/>
          <a:p>
            <a:pPr marL="0" indent="0" fontAlgn="auto">
              <a:buNone/>
            </a:pPr>
            <a:endParaRPr lang="en-GB" sz="2800" dirty="0">
              <a:effectLst/>
              <a:latin typeface="Arial" panose="020B0604020202020204" pitchFamily="34" charset="0"/>
              <a:cs typeface="Arial" panose="020B0604020202020204" pitchFamily="34" charset="0"/>
            </a:endParaRPr>
          </a:p>
          <a:p>
            <a:pPr fontAlgn="auto"/>
            <a:r>
              <a:rPr lang="en-GB" sz="2800" dirty="0">
                <a:effectLst/>
                <a:latin typeface="Arial" panose="020B0604020202020204" pitchFamily="34" charset="0"/>
                <a:cs typeface="Arial" panose="020B0604020202020204" pitchFamily="34" charset="0"/>
              </a:rPr>
              <a:t>In practice, today’s companies must be market-oriented companies.</a:t>
            </a:r>
          </a:p>
          <a:p>
            <a:pPr fontAlgn="auto"/>
            <a:r>
              <a:rPr lang="en-GB" sz="2800" b="1" dirty="0">
                <a:latin typeface="Arial" panose="020B0604020202020204" pitchFamily="34" charset="0"/>
                <a:cs typeface="Arial" panose="020B0604020202020204" pitchFamily="34" charset="0"/>
              </a:rPr>
              <a:t>Market oriented</a:t>
            </a:r>
            <a:r>
              <a:rPr lang="en-GB" sz="2800" dirty="0">
                <a:latin typeface="Arial" panose="020B0604020202020204" pitchFamily="34" charset="0"/>
                <a:cs typeface="Arial" panose="020B0604020202020204" pitchFamily="34" charset="0"/>
              </a:rPr>
              <a:t> companies</a:t>
            </a:r>
            <a:r>
              <a:rPr lang="en-GB" sz="2800" dirty="0">
                <a:effectLst/>
                <a:latin typeface="Arial" panose="020B0604020202020204" pitchFamily="34" charset="0"/>
                <a:cs typeface="Arial" panose="020B0604020202020204" pitchFamily="34" charset="0"/>
              </a:rPr>
              <a:t> watch both their customers and their competitors. </a:t>
            </a:r>
          </a:p>
          <a:p>
            <a:pPr fontAlgn="auto"/>
            <a:r>
              <a:rPr lang="en-GB" sz="2800" dirty="0">
                <a:latin typeface="Arial" panose="020B0604020202020204" pitchFamily="34" charset="0"/>
                <a:cs typeface="Arial" panose="020B0604020202020204" pitchFamily="34" charset="0"/>
              </a:rPr>
              <a:t>T</a:t>
            </a:r>
            <a:r>
              <a:rPr lang="en-GB" sz="2800" dirty="0">
                <a:effectLst/>
                <a:latin typeface="Arial" panose="020B0604020202020204" pitchFamily="34" charset="0"/>
                <a:cs typeface="Arial" panose="020B0604020202020204" pitchFamily="34" charset="0"/>
              </a:rPr>
              <a:t>hey must not let competitor watching blind them to customer focusing.</a:t>
            </a:r>
          </a:p>
          <a:p>
            <a:pPr marL="0" indent="0">
              <a:buNone/>
            </a:pPr>
            <a:br>
              <a:rPr lang="en-GB" sz="2800" dirty="0">
                <a:effectLst/>
                <a:latin typeface="var(--artdeco-typography-sans)"/>
              </a:rPr>
            </a:br>
            <a:br>
              <a:rPr lang="en-GB" sz="2400" dirty="0">
                <a:effectLst/>
                <a:latin typeface="var(--artdeco-typography-sans)"/>
              </a:rPr>
            </a:b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1300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3F7C7-1477-8D5B-A041-5E071B593329}"/>
              </a:ext>
            </a:extLst>
          </p:cNvPr>
          <p:cNvSpPr>
            <a:spLocks noGrp="1"/>
          </p:cNvSpPr>
          <p:nvPr>
            <p:ph type="title"/>
          </p:nvPr>
        </p:nvSpPr>
        <p:spPr>
          <a:xfrm>
            <a:off x="704850" y="365760"/>
            <a:ext cx="10249662" cy="948690"/>
          </a:xfrm>
        </p:spPr>
        <p:txBody>
          <a:bodyPr>
            <a:normAutofit/>
          </a:bodyPr>
          <a:lstStyle/>
          <a:p>
            <a:r>
              <a:rPr lang="en-GB" b="1" dirty="0">
                <a:solidFill>
                  <a:srgbClr val="111111"/>
                </a:solidFill>
                <a:latin typeface="Cabin-semi-bold"/>
              </a:rPr>
              <a:t>Example </a:t>
            </a:r>
            <a:r>
              <a:rPr lang="en-GB" b="1" i="0" dirty="0">
                <a:solidFill>
                  <a:srgbClr val="111111"/>
                </a:solidFill>
                <a:effectLst/>
                <a:latin typeface="Cabin-semi-bold"/>
              </a:rPr>
              <a:t>of Market Orientation - Amazon</a:t>
            </a:r>
            <a:endParaRPr lang="en-GB" dirty="0"/>
          </a:p>
        </p:txBody>
      </p:sp>
      <p:sp>
        <p:nvSpPr>
          <p:cNvPr id="3" name="Content Placeholder 2">
            <a:extLst>
              <a:ext uri="{FF2B5EF4-FFF2-40B4-BE49-F238E27FC236}">
                <a16:creationId xmlns:a16="http://schemas.microsoft.com/office/drawing/2014/main" id="{4D73A63C-FCA7-D035-BB2D-95CE70C30FDC}"/>
              </a:ext>
            </a:extLst>
          </p:cNvPr>
          <p:cNvSpPr>
            <a:spLocks noGrp="1"/>
          </p:cNvSpPr>
          <p:nvPr>
            <p:ph idx="1"/>
          </p:nvPr>
        </p:nvSpPr>
        <p:spPr>
          <a:xfrm>
            <a:off x="704850" y="1476375"/>
            <a:ext cx="10249662" cy="5015865"/>
          </a:xfrm>
        </p:spPr>
        <p:txBody>
          <a:bodyPr/>
          <a:lstStyle/>
          <a:p>
            <a:pPr algn="l"/>
            <a:r>
              <a:rPr lang="en-GB" sz="2600" b="0" i="0" dirty="0">
                <a:solidFill>
                  <a:srgbClr val="111111"/>
                </a:solidFill>
                <a:effectLst/>
                <a:latin typeface="Calibri" panose="020F0502020204030204" pitchFamily="34" charset="0"/>
                <a:cs typeface="Calibri" panose="020F0502020204030204" pitchFamily="34" charset="0"/>
              </a:rPr>
              <a:t>Amazon is an example of a market-oriented company. </a:t>
            </a:r>
          </a:p>
          <a:p>
            <a:pPr algn="l"/>
            <a:r>
              <a:rPr lang="en-GB" sz="2600" b="0" i="0" dirty="0">
                <a:solidFill>
                  <a:srgbClr val="111111"/>
                </a:solidFill>
                <a:effectLst/>
                <a:latin typeface="Calibri" panose="020F0502020204030204" pitchFamily="34" charset="0"/>
                <a:cs typeface="Calibri" panose="020F0502020204030204" pitchFamily="34" charset="0"/>
              </a:rPr>
              <a:t>As </a:t>
            </a:r>
            <a:r>
              <a:rPr lang="en-GB" sz="2600" dirty="0">
                <a:solidFill>
                  <a:srgbClr val="111111"/>
                </a:solidFill>
                <a:latin typeface="Calibri" panose="020F0502020204030204" pitchFamily="34" charset="0"/>
                <a:cs typeface="Calibri" panose="020F0502020204030204" pitchFamily="34" charset="0"/>
              </a:rPr>
              <a:t>Amazon</a:t>
            </a:r>
            <a:r>
              <a:rPr lang="en-GB" sz="2600" b="0" i="0" dirty="0">
                <a:solidFill>
                  <a:srgbClr val="111111"/>
                </a:solidFill>
                <a:effectLst/>
                <a:latin typeface="Calibri" panose="020F0502020204030204" pitchFamily="34" charset="0"/>
                <a:cs typeface="Calibri" panose="020F0502020204030204" pitchFamily="34" charset="0"/>
              </a:rPr>
              <a:t> has grown and developed, it has consistently added processes and features that clearly address concerns and desires expressed by consumers whilst also monitoring competitor activity.</a:t>
            </a:r>
          </a:p>
          <a:p>
            <a:pPr algn="l"/>
            <a:r>
              <a:rPr lang="en-GB" sz="2600" b="0" i="0" dirty="0">
                <a:solidFill>
                  <a:srgbClr val="111111"/>
                </a:solidFill>
                <a:effectLst/>
                <a:latin typeface="Calibri" panose="020F0502020204030204" pitchFamily="34" charset="0"/>
                <a:cs typeface="Calibri" panose="020F0502020204030204" pitchFamily="34" charset="0"/>
              </a:rPr>
              <a:t>For example, many consumers, especially city dwellers, worry about getting packages delivered when they're not at home. </a:t>
            </a:r>
            <a:r>
              <a:rPr lang="en-GB" sz="2600" dirty="0">
                <a:solidFill>
                  <a:srgbClr val="111111"/>
                </a:solidFill>
                <a:latin typeface="Calibri" panose="020F0502020204030204" pitchFamily="34" charset="0"/>
                <a:cs typeface="Calibri" panose="020F0502020204030204" pitchFamily="34" charset="0"/>
              </a:rPr>
              <a:t>Amazon</a:t>
            </a:r>
            <a:r>
              <a:rPr lang="en-GB" sz="2600" b="0" i="0" dirty="0">
                <a:solidFill>
                  <a:srgbClr val="111111"/>
                </a:solidFill>
                <a:effectLst/>
                <a:latin typeface="Calibri" panose="020F0502020204030204" pitchFamily="34" charset="0"/>
                <a:cs typeface="Calibri" panose="020F0502020204030204" pitchFamily="34" charset="0"/>
              </a:rPr>
              <a:t> responded with Amazon Locker, a network of self-service pickup boxes.</a:t>
            </a:r>
          </a:p>
          <a:p>
            <a:pPr algn="l"/>
            <a:r>
              <a:rPr lang="en-GB" sz="2600" b="0" i="0" dirty="0">
                <a:solidFill>
                  <a:srgbClr val="111111"/>
                </a:solidFill>
                <a:effectLst/>
                <a:latin typeface="Calibri" panose="020F0502020204030204" pitchFamily="34" charset="0"/>
                <a:cs typeface="Calibri" panose="020F0502020204030204" pitchFamily="34" charset="0"/>
              </a:rPr>
              <a:t>Delivery charges, no matter how reasonable, can be </a:t>
            </a:r>
            <a:r>
              <a:rPr lang="en-GB" sz="2600" dirty="0">
                <a:solidFill>
                  <a:srgbClr val="111111"/>
                </a:solidFill>
                <a:latin typeface="Calibri" panose="020F0502020204030204" pitchFamily="34" charset="0"/>
                <a:cs typeface="Calibri" panose="020F0502020204030204" pitchFamily="34" charset="0"/>
              </a:rPr>
              <a:t>irritating for</a:t>
            </a:r>
            <a:r>
              <a:rPr lang="en-GB" sz="2600" b="0" i="0" dirty="0">
                <a:solidFill>
                  <a:srgbClr val="111111"/>
                </a:solidFill>
                <a:effectLst/>
                <a:latin typeface="Calibri" panose="020F0502020204030204" pitchFamily="34" charset="0"/>
                <a:cs typeface="Calibri" panose="020F0502020204030204" pitchFamily="34" charset="0"/>
              </a:rPr>
              <a:t> consumers, and a reason to buy locally instead of ordering online. Amazon Prime charges an annual fee for the free delivery of most of its products.</a:t>
            </a:r>
          </a:p>
          <a:p>
            <a:endParaRPr lang="en-GB" dirty="0"/>
          </a:p>
        </p:txBody>
      </p:sp>
    </p:spTree>
    <p:extLst>
      <p:ext uri="{BB962C8B-B14F-4D97-AF65-F5344CB8AC3E}">
        <p14:creationId xmlns:p14="http://schemas.microsoft.com/office/powerpoint/2010/main" val="2156973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D5E0904-721C-4D68-9EB8-1C9752E32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466C88B-B170-4C69-85D3-FD6AD975F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4"/>
            <a:ext cx="457200" cy="6858000"/>
          </a:xfrm>
          <a:prstGeom prst="rect">
            <a:avLst/>
          </a:prstGeom>
          <a:solidFill>
            <a:srgbClr val="6F6F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80FE256-DF37-4639-8CB7-2E2F1897A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0"/>
            <a:ext cx="1083564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2F3E98A-D597-7D31-B1F4-074638A6F3E9}"/>
              </a:ext>
            </a:extLst>
          </p:cNvPr>
          <p:cNvSpPr>
            <a:spLocks noGrp="1"/>
          </p:cNvSpPr>
          <p:nvPr>
            <p:ph type="title"/>
          </p:nvPr>
        </p:nvSpPr>
        <p:spPr>
          <a:xfrm>
            <a:off x="5522600" y="758952"/>
            <a:ext cx="5157591" cy="4041648"/>
          </a:xfrm>
        </p:spPr>
        <p:txBody>
          <a:bodyPr vert="horz" lIns="91440" tIns="45720" rIns="91440" bIns="45720" rtlCol="0" anchor="b">
            <a:normAutofit/>
          </a:bodyPr>
          <a:lstStyle/>
          <a:p>
            <a:pPr>
              <a:lnSpc>
                <a:spcPct val="85000"/>
              </a:lnSpc>
            </a:pPr>
            <a:r>
              <a:rPr lang="en-US" sz="7200" dirty="0">
                <a:solidFill>
                  <a:srgbClr val="FFFFFF"/>
                </a:solidFill>
                <a:latin typeface="Arial" panose="020B0604020202020204" pitchFamily="34" charset="0"/>
                <a:cs typeface="Arial" panose="020B0604020202020204" pitchFamily="34" charset="0"/>
              </a:rPr>
              <a:t>The Mission Statement</a:t>
            </a:r>
          </a:p>
        </p:txBody>
      </p:sp>
      <p:sp useBgFill="1">
        <p:nvSpPr>
          <p:cNvPr id="16" name="Rectangle 15">
            <a:extLst>
              <a:ext uri="{FF2B5EF4-FFF2-40B4-BE49-F238E27FC236}">
                <a16:creationId xmlns:a16="http://schemas.microsoft.com/office/drawing/2014/main" id="{FDD1039A-772C-4213-A092-0D8A9EF4A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284" y="0"/>
            <a:ext cx="461996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Magnifying glass">
            <a:extLst>
              <a:ext uri="{FF2B5EF4-FFF2-40B4-BE49-F238E27FC236}">
                <a16:creationId xmlns:a16="http://schemas.microsoft.com/office/drawing/2014/main" id="{3EAB5E67-76A0-E3E7-8DD0-5C087DFE9E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2987" y="1566474"/>
            <a:ext cx="3718563" cy="3718563"/>
          </a:xfrm>
          <a:prstGeom prst="rect">
            <a:avLst/>
          </a:prstGeom>
        </p:spPr>
      </p:pic>
      <p:sp>
        <p:nvSpPr>
          <p:cNvPr id="18" name="Rectangle 17">
            <a:extLst>
              <a:ext uri="{FF2B5EF4-FFF2-40B4-BE49-F238E27FC236}">
                <a16:creationId xmlns:a16="http://schemas.microsoft.com/office/drawing/2014/main" id="{0B39728D-66CA-4175-956D-FE26F3225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89916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5953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E6670-EFC3-5A12-E597-DEEC670F4803}"/>
              </a:ext>
            </a:extLst>
          </p:cNvPr>
          <p:cNvSpPr>
            <a:spLocks noGrp="1"/>
          </p:cNvSpPr>
          <p:nvPr>
            <p:ph type="title"/>
          </p:nvPr>
        </p:nvSpPr>
        <p:spPr/>
        <p:txBody>
          <a:bodyPr/>
          <a:lstStyle/>
          <a:p>
            <a:r>
              <a:rPr lang="en-GB" dirty="0"/>
              <a:t>What is a Mission Statement?</a:t>
            </a:r>
          </a:p>
        </p:txBody>
      </p:sp>
      <p:sp>
        <p:nvSpPr>
          <p:cNvPr id="3" name="Content Placeholder 2">
            <a:extLst>
              <a:ext uri="{FF2B5EF4-FFF2-40B4-BE49-F238E27FC236}">
                <a16:creationId xmlns:a16="http://schemas.microsoft.com/office/drawing/2014/main" id="{D81B8293-683E-35D5-5B2A-5437A57DA7EB}"/>
              </a:ext>
            </a:extLst>
          </p:cNvPr>
          <p:cNvSpPr>
            <a:spLocks noGrp="1"/>
          </p:cNvSpPr>
          <p:nvPr>
            <p:ph idx="1"/>
          </p:nvPr>
        </p:nvSpPr>
        <p:spPr/>
        <p:txBody>
          <a:bodyPr>
            <a:normAutofit fontScale="92500" lnSpcReduction="10000"/>
          </a:bodyPr>
          <a:lstStyle/>
          <a:p>
            <a:r>
              <a:rPr lang="en-GB" sz="2200" dirty="0">
                <a:latin typeface="Arial" panose="020B0604020202020204" pitchFamily="34" charset="0"/>
                <a:cs typeface="Arial" panose="020B0604020202020204" pitchFamily="34" charset="0"/>
              </a:rPr>
              <a:t>A </a:t>
            </a:r>
            <a:r>
              <a:rPr lang="en-GB" sz="2200" b="1" dirty="0">
                <a:latin typeface="Arial" panose="020B0604020202020204" pitchFamily="34" charset="0"/>
                <a:cs typeface="Arial" panose="020B0604020202020204" pitchFamily="34" charset="0"/>
              </a:rPr>
              <a:t>mission statement</a:t>
            </a:r>
            <a:r>
              <a:rPr lang="en-GB" sz="2200" dirty="0">
                <a:latin typeface="Arial" panose="020B0604020202020204" pitchFamily="34" charset="0"/>
                <a:cs typeface="Arial" panose="020B0604020202020204" pitchFamily="34" charset="0"/>
              </a:rPr>
              <a:t> is a concise declaration of an organisation's core purpose, goals, and values. It defines why the company exists and what it aims to achieve. </a:t>
            </a:r>
          </a:p>
          <a:p>
            <a:pPr marL="0" indent="0">
              <a:buNone/>
            </a:pPr>
            <a:r>
              <a:rPr lang="en-GB" sz="2200" b="1" dirty="0">
                <a:latin typeface="Arial" panose="020B0604020202020204" pitchFamily="34" charset="0"/>
                <a:cs typeface="Arial" panose="020B0604020202020204" pitchFamily="34" charset="0"/>
              </a:rPr>
              <a:t>Key Elements of a Mission Statement:</a:t>
            </a:r>
          </a:p>
          <a:p>
            <a:pPr>
              <a:buFont typeface="+mj-lt"/>
              <a:buAutoNum type="arabicPeriod"/>
            </a:pPr>
            <a:r>
              <a:rPr lang="en-GB" sz="2200" b="1" dirty="0">
                <a:latin typeface="Arial" panose="020B0604020202020204" pitchFamily="34" charset="0"/>
                <a:cs typeface="Arial" panose="020B0604020202020204" pitchFamily="34" charset="0"/>
              </a:rPr>
              <a:t>Purpose:</a:t>
            </a:r>
            <a:r>
              <a:rPr lang="en-GB" sz="2200" dirty="0">
                <a:latin typeface="Arial" panose="020B0604020202020204" pitchFamily="34" charset="0"/>
                <a:cs typeface="Arial" panose="020B0604020202020204" pitchFamily="34" charset="0"/>
              </a:rPr>
              <a:t> Why the company exists. What is the problem it seeks to solve or the need it addresses?</a:t>
            </a:r>
          </a:p>
          <a:p>
            <a:pPr>
              <a:buFont typeface="+mj-lt"/>
              <a:buAutoNum type="arabicPeriod"/>
            </a:pPr>
            <a:r>
              <a:rPr lang="en-GB" sz="2200" b="1" dirty="0">
                <a:latin typeface="Arial" panose="020B0604020202020204" pitchFamily="34" charset="0"/>
                <a:cs typeface="Arial" panose="020B0604020202020204" pitchFamily="34" charset="0"/>
              </a:rPr>
              <a:t>Core Values:</a:t>
            </a:r>
            <a:r>
              <a:rPr lang="en-GB" sz="2200" dirty="0">
                <a:latin typeface="Arial" panose="020B0604020202020204" pitchFamily="34" charset="0"/>
                <a:cs typeface="Arial" panose="020B0604020202020204" pitchFamily="34" charset="0"/>
              </a:rPr>
              <a:t> The principles or beliefs that guide the company's decisions, actions, and culture.</a:t>
            </a:r>
          </a:p>
          <a:p>
            <a:pPr>
              <a:buFont typeface="+mj-lt"/>
              <a:buAutoNum type="arabicPeriod"/>
            </a:pPr>
            <a:r>
              <a:rPr lang="en-GB" sz="2200" b="1" dirty="0">
                <a:latin typeface="Arial" panose="020B0604020202020204" pitchFamily="34" charset="0"/>
                <a:cs typeface="Arial" panose="020B0604020202020204" pitchFamily="34" charset="0"/>
              </a:rPr>
              <a:t>Target Audience:</a:t>
            </a:r>
            <a:r>
              <a:rPr lang="en-GB" sz="2200" dirty="0">
                <a:latin typeface="Arial" panose="020B0604020202020204" pitchFamily="34" charset="0"/>
                <a:cs typeface="Arial" panose="020B0604020202020204" pitchFamily="34" charset="0"/>
              </a:rPr>
              <a:t> Who the company serves, whether it’s specific customers, communities, or markets.</a:t>
            </a:r>
          </a:p>
          <a:p>
            <a:pPr>
              <a:buFont typeface="+mj-lt"/>
              <a:buAutoNum type="arabicPeriod"/>
            </a:pPr>
            <a:r>
              <a:rPr lang="en-GB" sz="2200" b="1" dirty="0">
                <a:latin typeface="Arial" panose="020B0604020202020204" pitchFamily="34" charset="0"/>
                <a:cs typeface="Arial" panose="020B0604020202020204" pitchFamily="34" charset="0"/>
              </a:rPr>
              <a:t>Objectives:</a:t>
            </a:r>
            <a:r>
              <a:rPr lang="en-GB" sz="2200" dirty="0">
                <a:latin typeface="Arial" panose="020B0604020202020204" pitchFamily="34" charset="0"/>
                <a:cs typeface="Arial" panose="020B0604020202020204" pitchFamily="34" charset="0"/>
              </a:rPr>
              <a:t> What the company hopes to achieve, whether it's related to providing a service, producing a product, or making a positive impact.</a:t>
            </a:r>
          </a:p>
          <a:p>
            <a:endParaRPr lang="en-GB" dirty="0"/>
          </a:p>
        </p:txBody>
      </p:sp>
    </p:spTree>
    <p:extLst>
      <p:ext uri="{BB962C8B-B14F-4D97-AF65-F5344CB8AC3E}">
        <p14:creationId xmlns:p14="http://schemas.microsoft.com/office/powerpoint/2010/main" val="1142212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E6670-EFC3-5A12-E597-DEEC670F4803}"/>
              </a:ext>
            </a:extLst>
          </p:cNvPr>
          <p:cNvSpPr>
            <a:spLocks noGrp="1"/>
          </p:cNvSpPr>
          <p:nvPr>
            <p:ph type="title"/>
          </p:nvPr>
        </p:nvSpPr>
        <p:spPr>
          <a:xfrm>
            <a:off x="1261872" y="365760"/>
            <a:ext cx="9046785" cy="818147"/>
          </a:xfrm>
        </p:spPr>
        <p:txBody>
          <a:bodyPr/>
          <a:lstStyle/>
          <a:p>
            <a:r>
              <a:rPr lang="en-GB" dirty="0">
                <a:latin typeface="Arial" panose="020B0604020202020204" pitchFamily="34" charset="0"/>
                <a:cs typeface="Arial" panose="020B0604020202020204" pitchFamily="34" charset="0"/>
              </a:rPr>
              <a:t>Examples of Mission Statements</a:t>
            </a:r>
          </a:p>
        </p:txBody>
      </p:sp>
      <p:sp>
        <p:nvSpPr>
          <p:cNvPr id="3" name="Content Placeholder 2">
            <a:extLst>
              <a:ext uri="{FF2B5EF4-FFF2-40B4-BE49-F238E27FC236}">
                <a16:creationId xmlns:a16="http://schemas.microsoft.com/office/drawing/2014/main" id="{D81B8293-683E-35D5-5B2A-5437A57DA7EB}"/>
              </a:ext>
            </a:extLst>
          </p:cNvPr>
          <p:cNvSpPr>
            <a:spLocks noGrp="1"/>
          </p:cNvSpPr>
          <p:nvPr>
            <p:ph idx="1"/>
          </p:nvPr>
        </p:nvSpPr>
        <p:spPr/>
        <p:txBody>
          <a:bodyPr>
            <a:normAutofit/>
          </a:bodyPr>
          <a:lstStyle/>
          <a:p>
            <a:pPr>
              <a:buFont typeface="Arial" panose="020B0604020202020204" pitchFamily="34" charset="0"/>
              <a:buChar char="•"/>
            </a:pPr>
            <a:r>
              <a:rPr lang="en-GB" sz="2200" b="1" dirty="0">
                <a:latin typeface="Arial" panose="020B0604020202020204" pitchFamily="34" charset="0"/>
                <a:cs typeface="Arial" panose="020B0604020202020204" pitchFamily="34" charset="0"/>
              </a:rPr>
              <a:t>Tesla:</a:t>
            </a:r>
            <a:r>
              <a:rPr lang="en-GB" sz="2200" dirty="0">
                <a:latin typeface="Arial" panose="020B0604020202020204" pitchFamily="34" charset="0"/>
                <a:cs typeface="Arial" panose="020B0604020202020204" pitchFamily="34" charset="0"/>
              </a:rPr>
              <a:t> "To create the most compelling car company of the 21st century by driving the world's transition to electric vehicles."</a:t>
            </a:r>
          </a:p>
          <a:p>
            <a:pPr>
              <a:buFont typeface="Arial" panose="020B0604020202020204" pitchFamily="34" charset="0"/>
              <a:buChar char="•"/>
            </a:pPr>
            <a:endParaRPr lang="en-GB" sz="2200" b="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200" b="1" dirty="0">
                <a:latin typeface="Arial" panose="020B0604020202020204" pitchFamily="34" charset="0"/>
                <a:cs typeface="Arial" panose="020B0604020202020204" pitchFamily="34" charset="0"/>
              </a:rPr>
              <a:t>Google:</a:t>
            </a:r>
            <a:r>
              <a:rPr lang="en-GB" sz="2200" dirty="0">
                <a:latin typeface="Arial" panose="020B0604020202020204" pitchFamily="34" charset="0"/>
                <a:cs typeface="Arial" panose="020B0604020202020204" pitchFamily="34" charset="0"/>
              </a:rPr>
              <a:t> "To organize the world’s information and make it universally accessible and useful."</a:t>
            </a:r>
          </a:p>
          <a:p>
            <a:pPr>
              <a:buFont typeface="Arial" panose="020B0604020202020204" pitchFamily="34" charset="0"/>
              <a:buChar char="•"/>
            </a:pPr>
            <a:endParaRPr lang="en-GB" sz="2200" b="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200" b="1" dirty="0">
                <a:latin typeface="Arial" panose="020B0604020202020204" pitchFamily="34" charset="0"/>
                <a:cs typeface="Arial" panose="020B0604020202020204" pitchFamily="34" charset="0"/>
              </a:rPr>
              <a:t>Patagonia:</a:t>
            </a:r>
            <a:r>
              <a:rPr lang="en-GB" sz="2200" dirty="0">
                <a:latin typeface="Arial" panose="020B0604020202020204" pitchFamily="34" charset="0"/>
                <a:cs typeface="Arial" panose="020B0604020202020204" pitchFamily="34" charset="0"/>
              </a:rPr>
              <a:t> "We’re in business to save our home planet."</a:t>
            </a:r>
          </a:p>
          <a:p>
            <a:endParaRPr lang="en-GB" dirty="0"/>
          </a:p>
        </p:txBody>
      </p:sp>
    </p:spTree>
    <p:extLst>
      <p:ext uri="{BB962C8B-B14F-4D97-AF65-F5344CB8AC3E}">
        <p14:creationId xmlns:p14="http://schemas.microsoft.com/office/powerpoint/2010/main" val="3964272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F07E-A04F-203F-0E51-F1D2C0E9EB8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Class task</a:t>
            </a:r>
          </a:p>
        </p:txBody>
      </p:sp>
      <p:sp>
        <p:nvSpPr>
          <p:cNvPr id="3" name="Content Placeholder 2">
            <a:extLst>
              <a:ext uri="{FF2B5EF4-FFF2-40B4-BE49-F238E27FC236}">
                <a16:creationId xmlns:a16="http://schemas.microsoft.com/office/drawing/2014/main" id="{35392E9C-B9D6-3F7F-BCC3-A06723B51AF7}"/>
              </a:ext>
            </a:extLst>
          </p:cNvPr>
          <p:cNvSpPr>
            <a:spLocks noGrp="1"/>
          </p:cNvSpPr>
          <p:nvPr>
            <p:ph idx="1"/>
          </p:nvPr>
        </p:nvSpPr>
        <p:spPr/>
        <p:txBody>
          <a:bodyPr>
            <a:normAutofit/>
          </a:bodyPr>
          <a:lstStyle/>
          <a:p>
            <a:endParaRPr lang="en-GB" dirty="0"/>
          </a:p>
          <a:p>
            <a:pPr marL="0" indent="0">
              <a:buNone/>
            </a:pPr>
            <a:r>
              <a:rPr lang="en-GB" dirty="0">
                <a:latin typeface="Arial" panose="020B0604020202020204" pitchFamily="34" charset="0"/>
                <a:cs typeface="Arial" panose="020B0604020202020204" pitchFamily="34" charset="0"/>
              </a:rPr>
              <a:t>A mission statement is an important part of a company’s overall strategy, as it guides all strategic planning. </a:t>
            </a:r>
          </a:p>
          <a:p>
            <a:endParaRPr lang="en-GB" dirty="0"/>
          </a:p>
          <a:p>
            <a:r>
              <a:rPr lang="en-GB" sz="2400" dirty="0">
                <a:latin typeface="Arial" panose="020B0604020202020204" pitchFamily="34" charset="0"/>
                <a:cs typeface="Arial" panose="020B0604020202020204" pitchFamily="34" charset="0"/>
              </a:rPr>
              <a:t>Working in small groups search online for some company mission statements</a:t>
            </a:r>
            <a:endParaRPr lang="en-GB" sz="22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How accurately do you think they reflect the organisation’s purpose and brand values?</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535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D5E0904-721C-4D68-9EB8-1C9752E32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466C88B-B170-4C69-85D3-FD6AD975F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4"/>
            <a:ext cx="457200" cy="6858000"/>
          </a:xfrm>
          <a:prstGeom prst="rect">
            <a:avLst/>
          </a:prstGeom>
          <a:solidFill>
            <a:srgbClr val="6F6F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80FE256-DF37-4639-8CB7-2E2F1897A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0"/>
            <a:ext cx="1083564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2F3E98A-D597-7D31-B1F4-074638A6F3E9}"/>
              </a:ext>
            </a:extLst>
          </p:cNvPr>
          <p:cNvSpPr>
            <a:spLocks noGrp="1"/>
          </p:cNvSpPr>
          <p:nvPr>
            <p:ph type="title"/>
          </p:nvPr>
        </p:nvSpPr>
        <p:spPr>
          <a:xfrm>
            <a:off x="5522600" y="758952"/>
            <a:ext cx="5157591" cy="4041648"/>
          </a:xfrm>
        </p:spPr>
        <p:txBody>
          <a:bodyPr vert="horz" lIns="91440" tIns="45720" rIns="91440" bIns="45720" rtlCol="0" anchor="b">
            <a:normAutofit/>
          </a:bodyPr>
          <a:lstStyle/>
          <a:p>
            <a:pPr>
              <a:lnSpc>
                <a:spcPct val="85000"/>
              </a:lnSpc>
            </a:pPr>
            <a:r>
              <a:rPr lang="en-US" sz="7200" dirty="0">
                <a:solidFill>
                  <a:srgbClr val="FFFFFF"/>
                </a:solidFill>
                <a:latin typeface="Arial" panose="020B0604020202020204" pitchFamily="34" charset="0"/>
                <a:cs typeface="Arial" panose="020B0604020202020204" pitchFamily="34" charset="0"/>
              </a:rPr>
              <a:t>The Marketing Situation Analysis</a:t>
            </a:r>
          </a:p>
        </p:txBody>
      </p:sp>
      <p:sp useBgFill="1">
        <p:nvSpPr>
          <p:cNvPr id="16" name="Rectangle 15">
            <a:extLst>
              <a:ext uri="{FF2B5EF4-FFF2-40B4-BE49-F238E27FC236}">
                <a16:creationId xmlns:a16="http://schemas.microsoft.com/office/drawing/2014/main" id="{FDD1039A-772C-4213-A092-0D8A9EF4A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284" y="0"/>
            <a:ext cx="461996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Magnifying glass">
            <a:extLst>
              <a:ext uri="{FF2B5EF4-FFF2-40B4-BE49-F238E27FC236}">
                <a16:creationId xmlns:a16="http://schemas.microsoft.com/office/drawing/2014/main" id="{3EAB5E67-76A0-E3E7-8DD0-5C087DFE9E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2987" y="1566474"/>
            <a:ext cx="3718563" cy="3718563"/>
          </a:xfrm>
          <a:prstGeom prst="rect">
            <a:avLst/>
          </a:prstGeom>
        </p:spPr>
      </p:pic>
      <p:sp>
        <p:nvSpPr>
          <p:cNvPr id="18" name="Rectangle 17">
            <a:extLst>
              <a:ext uri="{FF2B5EF4-FFF2-40B4-BE49-F238E27FC236}">
                <a16:creationId xmlns:a16="http://schemas.microsoft.com/office/drawing/2014/main" id="{0B39728D-66CA-4175-956D-FE26F3225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89916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4714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normAutofit/>
          </a:bodyPr>
          <a:lstStyle/>
          <a:p>
            <a:r>
              <a:rPr lang="en-GB" dirty="0">
                <a:latin typeface="Arial" panose="020B0604020202020204" pitchFamily="34" charset="0"/>
                <a:cs typeface="Arial" panose="020B0604020202020204" pitchFamily="34" charset="0"/>
              </a:rPr>
              <a:t>What are Industry Trends? </a:t>
            </a:r>
          </a:p>
        </p:txBody>
      </p:sp>
      <p:sp>
        <p:nvSpPr>
          <p:cNvPr id="3" name="Content Placeholder 2"/>
          <p:cNvSpPr>
            <a:spLocks noGrp="1"/>
          </p:cNvSpPr>
          <p:nvPr>
            <p:ph idx="1"/>
          </p:nvPr>
        </p:nvSpPr>
        <p:spPr>
          <a:xfrm>
            <a:off x="721217" y="1571223"/>
            <a:ext cx="10233295" cy="4739425"/>
          </a:xfrm>
        </p:spPr>
        <p:txBody>
          <a:bodyPr>
            <a:normAutofit/>
          </a:bodyPr>
          <a:lstStyle/>
          <a:p>
            <a:r>
              <a:rPr lang="en-GB" sz="2400" b="1" dirty="0">
                <a:latin typeface="Arial" panose="020B0604020202020204" pitchFamily="34" charset="0"/>
                <a:cs typeface="Arial" panose="020B0604020202020204" pitchFamily="34" charset="0"/>
              </a:rPr>
              <a:t>Industry trends</a:t>
            </a:r>
            <a:r>
              <a:rPr lang="en-GB" sz="2400" dirty="0">
                <a:latin typeface="Arial" panose="020B0604020202020204" pitchFamily="34" charset="0"/>
                <a:cs typeface="Arial" panose="020B0604020202020204" pitchFamily="34" charset="0"/>
              </a:rPr>
              <a:t> refer to the patterns or changes in behaviour, practices, technologies, or consumer preferences that occur over time within a specific sector or market.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These trends </a:t>
            </a:r>
            <a:r>
              <a:rPr lang="en-GB" sz="2400" b="1" dirty="0">
                <a:latin typeface="Arial" panose="020B0604020202020204" pitchFamily="34" charset="0"/>
                <a:cs typeface="Arial" panose="020B0604020202020204" pitchFamily="34" charset="0"/>
              </a:rPr>
              <a:t>shape the future direction of an industry</a:t>
            </a:r>
            <a:r>
              <a:rPr lang="en-GB" sz="2400" dirty="0">
                <a:latin typeface="Arial" panose="020B0604020202020204" pitchFamily="34" charset="0"/>
                <a:cs typeface="Arial" panose="020B0604020202020204" pitchFamily="34" charset="0"/>
              </a:rPr>
              <a:t>, influencing how businesses operate, make decisions, and adapt to changing conditions.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Staying on top of industry trends is essential for understanding new opportunities, challenges, and shifts in the market.</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7870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normAutofit/>
          </a:bodyPr>
          <a:lstStyle/>
          <a:p>
            <a:r>
              <a:rPr lang="en-GB" dirty="0">
                <a:latin typeface="Arial" panose="020B0604020202020204" pitchFamily="34" charset="0"/>
                <a:cs typeface="Arial" panose="020B0604020202020204" pitchFamily="34" charset="0"/>
              </a:rPr>
              <a:t>Key Industry Trends</a:t>
            </a:r>
          </a:p>
        </p:txBody>
      </p:sp>
      <p:sp>
        <p:nvSpPr>
          <p:cNvPr id="3" name="Content Placeholder 2"/>
          <p:cNvSpPr>
            <a:spLocks noGrp="1"/>
          </p:cNvSpPr>
          <p:nvPr>
            <p:ph idx="1"/>
          </p:nvPr>
        </p:nvSpPr>
        <p:spPr>
          <a:xfrm>
            <a:off x="721217" y="1571223"/>
            <a:ext cx="10233295" cy="4739425"/>
          </a:xfrm>
        </p:spPr>
        <p:txBody>
          <a:bodyPr>
            <a:normAutofit fontScale="92500"/>
          </a:bodyPr>
          <a:lstStyle/>
          <a:p>
            <a:pPr marL="0" indent="0">
              <a:buNone/>
            </a:pPr>
            <a:r>
              <a:rPr lang="en-GB" sz="2600" b="1" dirty="0">
                <a:latin typeface="Arial" panose="020B0604020202020204" pitchFamily="34" charset="0"/>
                <a:cs typeface="Arial" panose="020B0604020202020204" pitchFamily="34" charset="0"/>
              </a:rPr>
              <a:t>Market Size &amp; Growth:</a:t>
            </a:r>
            <a:endParaRPr lang="en-GB" sz="2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600" b="1" dirty="0">
                <a:latin typeface="Arial" panose="020B0604020202020204" pitchFamily="34" charset="0"/>
                <a:cs typeface="Arial" panose="020B0604020202020204" pitchFamily="34" charset="0"/>
              </a:rPr>
              <a:t>Market Size:</a:t>
            </a:r>
            <a:r>
              <a:rPr lang="en-GB" sz="2600" dirty="0">
                <a:latin typeface="Arial" panose="020B0604020202020204" pitchFamily="34" charset="0"/>
                <a:cs typeface="Arial" panose="020B0604020202020204" pitchFamily="34" charset="0"/>
              </a:rPr>
              <a:t> Measure the size of your market in terms of revenue, volume, or number of customers. This helps you understand the potential scope and how much room for growth exists.</a:t>
            </a:r>
          </a:p>
          <a:p>
            <a:pPr>
              <a:buFont typeface="Arial" panose="020B0604020202020204" pitchFamily="34" charset="0"/>
              <a:buChar char="•"/>
            </a:pPr>
            <a:r>
              <a:rPr lang="en-GB" sz="2600" b="1" dirty="0">
                <a:latin typeface="Arial" panose="020B0604020202020204" pitchFamily="34" charset="0"/>
                <a:cs typeface="Arial" panose="020B0604020202020204" pitchFamily="34" charset="0"/>
              </a:rPr>
              <a:t>Growth Rate:</a:t>
            </a:r>
            <a:r>
              <a:rPr lang="en-GB" sz="2600" dirty="0">
                <a:latin typeface="Arial" panose="020B0604020202020204" pitchFamily="34" charset="0"/>
                <a:cs typeface="Arial" panose="020B0604020202020204" pitchFamily="34" charset="0"/>
              </a:rPr>
              <a:t> Look at the historical growth rate of your market. Is it growing, stagnant, or declining? For example, a 5% annual growth rate might indicate a healthy market, while a negative growth rate could suggest market contraction.</a:t>
            </a:r>
          </a:p>
          <a:p>
            <a:pPr>
              <a:buFont typeface="Arial" panose="020B0604020202020204" pitchFamily="34" charset="0"/>
              <a:buChar char="•"/>
            </a:pPr>
            <a:r>
              <a:rPr lang="en-GB" sz="2600" b="1" dirty="0">
                <a:latin typeface="Arial" panose="020B0604020202020204" pitchFamily="34" charset="0"/>
                <a:cs typeface="Arial" panose="020B0604020202020204" pitchFamily="34" charset="0"/>
              </a:rPr>
              <a:t>Market Share:</a:t>
            </a:r>
            <a:r>
              <a:rPr lang="en-GB" sz="2600" dirty="0">
                <a:latin typeface="Arial" panose="020B0604020202020204" pitchFamily="34" charset="0"/>
                <a:cs typeface="Arial" panose="020B0604020202020204" pitchFamily="34" charset="0"/>
              </a:rPr>
              <a:t> Analyse how your company and competitors stack up in terms of market share. Tools like market share reports or competitor analysis can help you understand your position relative to others</a:t>
            </a:r>
            <a:r>
              <a:rPr lang="en-GB" sz="2800" dirty="0"/>
              <a:t>.</a:t>
            </a:r>
          </a:p>
          <a:p>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472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F07E-A04F-203F-0E51-F1D2C0E9EB8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Class task</a:t>
            </a:r>
          </a:p>
        </p:txBody>
      </p:sp>
      <p:sp>
        <p:nvSpPr>
          <p:cNvPr id="3" name="Content Placeholder 2">
            <a:extLst>
              <a:ext uri="{FF2B5EF4-FFF2-40B4-BE49-F238E27FC236}">
                <a16:creationId xmlns:a16="http://schemas.microsoft.com/office/drawing/2014/main" id="{35392E9C-B9D6-3F7F-BCC3-A06723B51AF7}"/>
              </a:ext>
            </a:extLst>
          </p:cNvPr>
          <p:cNvSpPr>
            <a:spLocks noGrp="1"/>
          </p:cNvSpPr>
          <p:nvPr>
            <p:ph idx="1"/>
          </p:nvPr>
        </p:nvSpPr>
        <p:spPr/>
        <p:txBody>
          <a:bodyPr>
            <a:normAutofit/>
          </a:bodyPr>
          <a:lstStyle/>
          <a:p>
            <a:endParaRPr lang="en-GB" dirty="0"/>
          </a:p>
          <a:p>
            <a:endParaRPr lang="en-GB" dirty="0"/>
          </a:p>
          <a:p>
            <a:r>
              <a:rPr lang="en-GB" sz="2400" dirty="0">
                <a:latin typeface="Arial" panose="020B0604020202020204" pitchFamily="34" charset="0"/>
                <a:cs typeface="Arial" panose="020B0604020202020204" pitchFamily="34" charset="0"/>
              </a:rPr>
              <a:t>Working in your groups choose an industry and research the following trends</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The market size</a:t>
            </a:r>
          </a:p>
          <a:p>
            <a:r>
              <a:rPr lang="en-GB" sz="2200" dirty="0">
                <a:latin typeface="Arial" panose="020B0604020202020204" pitchFamily="34" charset="0"/>
                <a:cs typeface="Arial" panose="020B0604020202020204" pitchFamily="34" charset="0"/>
              </a:rPr>
              <a:t>Forecast growth or decline</a:t>
            </a:r>
          </a:p>
          <a:p>
            <a:r>
              <a:rPr lang="en-GB" sz="2200" dirty="0">
                <a:latin typeface="Arial" panose="020B0604020202020204" pitchFamily="34" charset="0"/>
                <a:cs typeface="Arial" panose="020B0604020202020204" pitchFamily="34" charset="0"/>
              </a:rPr>
              <a:t>Consumer behaviour and preferences</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65423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dirty="0">
                <a:latin typeface="Arial" panose="020B0604020202020204" pitchFamily="34" charset="0"/>
                <a:cs typeface="Arial" panose="020B0604020202020204" pitchFamily="34" charset="0"/>
              </a:rPr>
              <a:t>Situation Analysis (Marketing Audit) </a:t>
            </a:r>
          </a:p>
        </p:txBody>
      </p:sp>
      <p:sp>
        <p:nvSpPr>
          <p:cNvPr id="3" name="Content Placeholder 2"/>
          <p:cNvSpPr>
            <a:spLocks noGrp="1"/>
          </p:cNvSpPr>
          <p:nvPr>
            <p:ph idx="1"/>
          </p:nvPr>
        </p:nvSpPr>
        <p:spPr>
          <a:xfrm>
            <a:off x="721217" y="1571223"/>
            <a:ext cx="10233295" cy="4739425"/>
          </a:xfrm>
        </p:spPr>
        <p:txBody>
          <a:bodyPr>
            <a:normAutofit/>
          </a:bodyPr>
          <a:lstStyle/>
          <a:p>
            <a:r>
              <a:rPr lang="en-GB" sz="2200" dirty="0">
                <a:latin typeface="Arial" panose="020B0604020202020204" pitchFamily="34" charset="0"/>
                <a:cs typeface="Arial" panose="020B0604020202020204" pitchFamily="34" charset="0"/>
              </a:rPr>
              <a:t>The launch pad for the marketing plan</a:t>
            </a:r>
          </a:p>
          <a:p>
            <a:r>
              <a:rPr lang="en-GB" sz="2200" dirty="0">
                <a:latin typeface="Arial" panose="020B0604020202020204" pitchFamily="34" charset="0"/>
                <a:cs typeface="Arial" panose="020B0604020202020204" pitchFamily="34" charset="0"/>
              </a:rPr>
              <a:t>Encourages management to consider its position in the business environment in relation to its strengths and weaknesses</a:t>
            </a:r>
          </a:p>
          <a:p>
            <a:endParaRPr lang="en-GB" sz="2200" dirty="0">
              <a:latin typeface="Arial" panose="020B0604020202020204" pitchFamily="34" charset="0"/>
              <a:cs typeface="Arial" panose="020B0604020202020204" pitchFamily="34" charset="0"/>
            </a:endParaRPr>
          </a:p>
          <a:p>
            <a:pPr lvl="1"/>
            <a:r>
              <a:rPr lang="en-GB" sz="2200" dirty="0">
                <a:solidFill>
                  <a:schemeClr val="tx1"/>
                </a:solidFill>
                <a:latin typeface="Arial" panose="020B0604020202020204" pitchFamily="34" charset="0"/>
                <a:cs typeface="Arial" panose="020B0604020202020204" pitchFamily="34" charset="0"/>
              </a:rPr>
              <a:t>Macro Environment - PESTEL factors</a:t>
            </a:r>
          </a:p>
          <a:p>
            <a:pPr lvl="1"/>
            <a:endParaRPr lang="en-GB" sz="2200" dirty="0">
              <a:solidFill>
                <a:schemeClr val="tx1"/>
              </a:solidFill>
              <a:latin typeface="Arial" panose="020B0604020202020204" pitchFamily="34" charset="0"/>
              <a:cs typeface="Arial" panose="020B0604020202020204" pitchFamily="34" charset="0"/>
            </a:endParaRPr>
          </a:p>
          <a:p>
            <a:pPr lvl="1"/>
            <a:r>
              <a:rPr lang="en-GB" sz="2200" dirty="0">
                <a:solidFill>
                  <a:schemeClr val="tx1"/>
                </a:solidFill>
                <a:latin typeface="Arial" panose="020B0604020202020204" pitchFamily="34" charset="0"/>
                <a:cs typeface="Arial" panose="020B0604020202020204" pitchFamily="34" charset="0"/>
              </a:rPr>
              <a:t>Micro environment – competition, suppliers, customers, suppliers, intermediaries, other stakeholders</a:t>
            </a:r>
          </a:p>
          <a:p>
            <a:pPr lvl="1"/>
            <a:endParaRPr lang="en-GB" sz="2200" dirty="0">
              <a:solidFill>
                <a:schemeClr val="tx1"/>
              </a:solidFill>
              <a:latin typeface="Arial" panose="020B0604020202020204" pitchFamily="34" charset="0"/>
              <a:cs typeface="Arial" panose="020B0604020202020204" pitchFamily="34" charset="0"/>
            </a:endParaRPr>
          </a:p>
          <a:p>
            <a:pPr lvl="1"/>
            <a:r>
              <a:rPr lang="en-GB" sz="2200" dirty="0">
                <a:solidFill>
                  <a:schemeClr val="tx1"/>
                </a:solidFill>
                <a:latin typeface="Arial" panose="020B0604020202020204" pitchFamily="34" charset="0"/>
                <a:cs typeface="Arial" panose="020B0604020202020204" pitchFamily="34" charset="0"/>
              </a:rPr>
              <a:t>Internal Assessment</a:t>
            </a:r>
          </a:p>
          <a:p>
            <a:pPr lvl="2"/>
            <a:r>
              <a:rPr lang="en-GB" sz="2200" dirty="0">
                <a:solidFill>
                  <a:schemeClr val="tx1"/>
                </a:solidFill>
                <a:latin typeface="Arial" panose="020B0604020202020204" pitchFamily="34" charset="0"/>
                <a:cs typeface="Arial" panose="020B0604020202020204" pitchFamily="34" charset="0"/>
              </a:rPr>
              <a:t>Strategic Issues – STP, competitive advantage, organisational performance</a:t>
            </a:r>
          </a:p>
          <a:p>
            <a:pPr lvl="1"/>
            <a:endParaRPr lang="en-GB" sz="2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662423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9701" y="365760"/>
            <a:ext cx="10284811" cy="1025158"/>
          </a:xfrm>
        </p:spPr>
        <p:txBody>
          <a:bodyPr/>
          <a:lstStyle/>
          <a:p>
            <a:r>
              <a:rPr lang="en-GB" b="1" u="sng" dirty="0">
                <a:latin typeface="Calibri" panose="020F0502020204030204" pitchFamily="34" charset="0"/>
                <a:cs typeface="Calibri" panose="020F0502020204030204" pitchFamily="34" charset="0"/>
              </a:rPr>
              <a:t>Market Analysis Skills</a:t>
            </a:r>
          </a:p>
        </p:txBody>
      </p:sp>
      <p:sp>
        <p:nvSpPr>
          <p:cNvPr id="3" name="Content Placeholder 2"/>
          <p:cNvSpPr>
            <a:spLocks noGrp="1"/>
          </p:cNvSpPr>
          <p:nvPr>
            <p:ph idx="1"/>
          </p:nvPr>
        </p:nvSpPr>
        <p:spPr>
          <a:xfrm>
            <a:off x="553793" y="1828800"/>
            <a:ext cx="10084156" cy="4546242"/>
          </a:xfrm>
        </p:spPr>
        <p:txBody>
          <a:bodyPr>
            <a:normAutofit fontScale="85000" lnSpcReduction="20000"/>
          </a:bodyPr>
          <a:lstStyle/>
          <a:p>
            <a:pPr marL="0" indent="0">
              <a:buNone/>
            </a:pPr>
            <a:r>
              <a:rPr lang="en-GB" sz="2800" dirty="0">
                <a:latin typeface="Calibri" panose="020F0502020204030204" pitchFamily="34" charset="0"/>
                <a:cs typeface="Calibri" panose="020F0502020204030204" pitchFamily="34" charset="0"/>
              </a:rPr>
              <a:t>To conduct an effective evaluation of the external environment an organisation needs staff with relevant skills and abilities. </a:t>
            </a:r>
          </a:p>
          <a:p>
            <a:r>
              <a:rPr lang="en-GB" sz="2800" b="1" dirty="0">
                <a:latin typeface="Calibri" panose="020F0502020204030204" pitchFamily="34" charset="0"/>
                <a:cs typeface="Calibri" panose="020F0502020204030204" pitchFamily="34" charset="0"/>
              </a:rPr>
              <a:t>Judgement </a:t>
            </a:r>
            <a:r>
              <a:rPr lang="en-GB" sz="2800" dirty="0">
                <a:latin typeface="Calibri" panose="020F0502020204030204" pitchFamily="34" charset="0"/>
                <a:cs typeface="Calibri" panose="020F0502020204030204" pitchFamily="34" charset="0"/>
              </a:rPr>
              <a:t>– critical to determine the value of the analysis</a:t>
            </a:r>
          </a:p>
          <a:p>
            <a:r>
              <a:rPr lang="en-GB" sz="2800" b="1" dirty="0">
                <a:latin typeface="Calibri" panose="020F0502020204030204" pitchFamily="34" charset="0"/>
                <a:cs typeface="Calibri" panose="020F0502020204030204" pitchFamily="34" charset="0"/>
              </a:rPr>
              <a:t>Interpretation </a:t>
            </a:r>
            <a:r>
              <a:rPr lang="en-GB" sz="2800" dirty="0">
                <a:latin typeface="Calibri" panose="020F0502020204030204" pitchFamily="34" charset="0"/>
                <a:cs typeface="Calibri" panose="020F0502020204030204" pitchFamily="34" charset="0"/>
              </a:rPr>
              <a:t>– determining patterns and trends from mass data</a:t>
            </a:r>
          </a:p>
          <a:p>
            <a:r>
              <a:rPr lang="en-GB" sz="2800" b="1" dirty="0">
                <a:latin typeface="Calibri" panose="020F0502020204030204" pitchFamily="34" charset="0"/>
                <a:cs typeface="Calibri" panose="020F0502020204030204" pitchFamily="34" charset="0"/>
              </a:rPr>
              <a:t>Research</a:t>
            </a:r>
            <a:r>
              <a:rPr lang="en-GB" sz="2800" dirty="0">
                <a:latin typeface="Calibri" panose="020F0502020204030204" pitchFamily="34" charset="0"/>
                <a:cs typeface="Calibri" panose="020F0502020204030204" pitchFamily="34" charset="0"/>
              </a:rPr>
              <a:t> – systematic and robust approaches to market research</a:t>
            </a:r>
          </a:p>
          <a:p>
            <a:r>
              <a:rPr lang="en-GB" sz="2800" b="1" dirty="0">
                <a:latin typeface="Calibri" panose="020F0502020204030204" pitchFamily="34" charset="0"/>
                <a:cs typeface="Calibri" panose="020F0502020204030204" pitchFamily="34" charset="0"/>
              </a:rPr>
              <a:t>Synthesis</a:t>
            </a:r>
            <a:r>
              <a:rPr lang="en-GB" sz="2800" dirty="0">
                <a:latin typeface="Calibri" panose="020F0502020204030204" pitchFamily="34" charset="0"/>
                <a:cs typeface="Calibri" panose="020F0502020204030204" pitchFamily="34" charset="0"/>
              </a:rPr>
              <a:t> – draw together and interpret information from wide sources of data. Identify opportunities and threats.</a:t>
            </a:r>
          </a:p>
          <a:p>
            <a:r>
              <a:rPr lang="en-GB" sz="2800" b="1" dirty="0">
                <a:latin typeface="Calibri" panose="020F0502020204030204" pitchFamily="34" charset="0"/>
                <a:cs typeface="Calibri" panose="020F0502020204030204" pitchFamily="34" charset="0"/>
              </a:rPr>
              <a:t>Concluding</a:t>
            </a:r>
            <a:r>
              <a:rPr lang="en-GB" sz="2800" dirty="0">
                <a:latin typeface="Calibri" panose="020F0502020204030204" pitchFamily="34" charset="0"/>
                <a:cs typeface="Calibri" panose="020F0502020204030204" pitchFamily="34" charset="0"/>
              </a:rPr>
              <a:t> – draw clear conclusions to support action required in the strategic marketing plan</a:t>
            </a:r>
          </a:p>
          <a:p>
            <a:r>
              <a:rPr lang="en-GB" sz="2800" b="1" dirty="0">
                <a:latin typeface="Calibri" panose="020F0502020204030204" pitchFamily="34" charset="0"/>
                <a:cs typeface="Calibri" panose="020F0502020204030204" pitchFamily="34" charset="0"/>
              </a:rPr>
              <a:t>Communication</a:t>
            </a:r>
            <a:r>
              <a:rPr lang="en-GB" sz="2800" dirty="0">
                <a:latin typeface="Calibri" panose="020F0502020204030204" pitchFamily="34" charset="0"/>
                <a:cs typeface="Calibri" panose="020F0502020204030204" pitchFamily="34" charset="0"/>
              </a:rPr>
              <a:t> – Communicate to senior management and internal departments in order to action the strategic marketing plan.</a:t>
            </a: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02477607"/>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Vapor Trail</Template>
  <TotalTime>0</TotalTime>
  <Words>1342</Words>
  <Application>Microsoft Office PowerPoint</Application>
  <PresentationFormat>Widescreen</PresentationFormat>
  <Paragraphs>121</Paragraphs>
  <Slides>21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Cabin-semi-bold</vt:lpstr>
      <vt:lpstr>var(--artdeco-typography-sans)</vt:lpstr>
      <vt:lpstr>Arial</vt:lpstr>
      <vt:lpstr>Calibri</vt:lpstr>
      <vt:lpstr>Century Schoolbook</vt:lpstr>
      <vt:lpstr>Symbol</vt:lpstr>
      <vt:lpstr>Wingdings 2</vt:lpstr>
      <vt:lpstr>View</vt:lpstr>
      <vt:lpstr>BMBM5024   Marketing in Practice  The Situation Analysis </vt:lpstr>
      <vt:lpstr>Review from last week:</vt:lpstr>
      <vt:lpstr>Module Assessments:</vt:lpstr>
      <vt:lpstr>Assignment 1:</vt:lpstr>
      <vt:lpstr>Review from last week: SOSTAC Planning Model</vt:lpstr>
      <vt:lpstr>Lecture 2  Marketing Situation Analysis  The External Environment</vt:lpstr>
      <vt:lpstr>Competitor Orientation</vt:lpstr>
      <vt:lpstr>Customer Orientation</vt:lpstr>
      <vt:lpstr>Class task</vt:lpstr>
      <vt:lpstr>Customer v Competitor Orientation </vt:lpstr>
      <vt:lpstr>Example of Market Orientation - Amazon</vt:lpstr>
      <vt:lpstr>The Mission Statement</vt:lpstr>
      <vt:lpstr>What is a Mission Statement?</vt:lpstr>
      <vt:lpstr>Examples of Mission Statements</vt:lpstr>
      <vt:lpstr>Class task</vt:lpstr>
      <vt:lpstr>The Marketing Situation Analysis</vt:lpstr>
      <vt:lpstr>What are Industry Trends? </vt:lpstr>
      <vt:lpstr>Key Industry Trends</vt:lpstr>
      <vt:lpstr>Class task</vt:lpstr>
      <vt:lpstr>Situation Analysis (Marketing Audit) </vt:lpstr>
      <vt:lpstr>Market Analysis Skills</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15</cp:revision>
  <dcterms:created xsi:type="dcterms:W3CDTF">2023-02-12T18:43:03Z</dcterms:created>
  <dcterms:modified xsi:type="dcterms:W3CDTF">2026-02-04T11:51:54Z</dcterms:modified>
</cp:coreProperties>
</file>