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5" r:id="rId11"/>
    <p:sldId id="264" r:id="rId12"/>
    <p:sldId id="266" r:id="rId13"/>
  </p:sldIdLst>
  <p:sldSz cx="18288000" cy="10287000"/>
  <p:notesSz cx="6858000" cy="9144000"/>
  <p:embeddedFontLst>
    <p:embeddedFont>
      <p:font typeface="Verdana" panose="020B0604030504040204" pitchFamily="34" charset="0"/>
      <p:regular r:id="rId15"/>
      <p:bold r:id="rId16"/>
      <p:italic r:id="rId17"/>
      <p:boldItalic r:id="rId18"/>
    </p:embeddedFont>
    <p:embeddedFont>
      <p:font typeface="Wingdings 2" pitchFamily="2" charset="2"/>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824" autoAdjust="0"/>
  </p:normalViewPr>
  <p:slideViewPr>
    <p:cSldViewPr>
      <p:cViewPr varScale="1">
        <p:scale>
          <a:sx n="35" d="100"/>
          <a:sy n="35" d="100"/>
        </p:scale>
        <p:origin x="1180"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4.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3.fntdata" /><Relationship Id="rId2" Type="http://schemas.openxmlformats.org/officeDocument/2006/relationships/slide" Target="slides/slide1.xml" /><Relationship Id="rId16" Type="http://schemas.openxmlformats.org/officeDocument/2006/relationships/font" Target="fonts/font2.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1.fntdata"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5.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6" Type="http://schemas.openxmlformats.org/officeDocument/2006/relationships/image" Target="../media/image13.svg" /><Relationship Id="rId5" Type="http://schemas.openxmlformats.org/officeDocument/2006/relationships/image" Target="../media/image12.png" /><Relationship Id="rId4" Type="http://schemas.openxmlformats.org/officeDocument/2006/relationships/image" Target="../media/image11.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6" Type="http://schemas.openxmlformats.org/officeDocument/2006/relationships/image" Target="../media/image13.svg" /><Relationship Id="rId5" Type="http://schemas.openxmlformats.org/officeDocument/2006/relationships/image" Target="../media/image12.png" /><Relationship Id="rId4" Type="http://schemas.openxmlformats.org/officeDocument/2006/relationships/image" Target="../media/image11.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00090E-8EF5-4EF5-AF2A-39E3EED24F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19C20E-6472-4DF8-825D-012CA0F242FA}">
      <dgm:prSet custT="1"/>
      <dgm:spPr/>
      <dgm:t>
        <a:bodyPr/>
        <a:lstStyle/>
        <a:p>
          <a:pPr algn="just"/>
          <a:r>
            <a:rPr lang="en-US" sz="2400" dirty="0">
              <a:latin typeface="Times New Roman" pitchFamily="18" charset="0"/>
              <a:cs typeface="Times New Roman" pitchFamily="18" charset="0"/>
            </a:rPr>
            <a:t>This theory is highly useful in health and social care context since it helps in determining the importance of how development takes place while also considering the social and cultural influence on the individual’s development needs. </a:t>
          </a:r>
        </a:p>
      </dgm:t>
    </dgm:pt>
    <dgm:pt modelId="{B2D80505-8E50-472A-BD10-4DA4CFB0E88F}" type="parTrans" cxnId="{180302B3-0FF5-45AE-906B-1E73C26A2F54}">
      <dgm:prSet/>
      <dgm:spPr/>
      <dgm:t>
        <a:bodyPr/>
        <a:lstStyle/>
        <a:p>
          <a:endParaRPr lang="en-US"/>
        </a:p>
      </dgm:t>
    </dgm:pt>
    <dgm:pt modelId="{EB11E4A5-0A16-410B-9755-643DF2760053}" type="sibTrans" cxnId="{180302B3-0FF5-45AE-906B-1E73C26A2F54}">
      <dgm:prSet/>
      <dgm:spPr/>
      <dgm:t>
        <a:bodyPr/>
        <a:lstStyle/>
        <a:p>
          <a:endParaRPr lang="en-US"/>
        </a:p>
      </dgm:t>
    </dgm:pt>
    <dgm:pt modelId="{25A90B92-63F8-4689-8CAA-659B539EE2F1}">
      <dgm:prSet custT="1"/>
      <dgm:spPr/>
      <dgm:t>
        <a:bodyPr/>
        <a:lstStyle/>
        <a:p>
          <a:pPr algn="just"/>
          <a:r>
            <a:rPr lang="en-US" sz="2800" dirty="0">
              <a:latin typeface="Times New Roman" pitchFamily="18" charset="0"/>
              <a:cs typeface="Times New Roman" pitchFamily="18" charset="0"/>
            </a:rPr>
            <a:t>It is a widely used theory that helps in covering the lifespan perspective, instead of just focusing on early-stage development or the childhood phase (Kim </a:t>
          </a:r>
          <a:r>
            <a:rPr lang="en-US" sz="2800" i="1" dirty="0">
              <a:latin typeface="Times New Roman" pitchFamily="18" charset="0"/>
              <a:cs typeface="Times New Roman" pitchFamily="18" charset="0"/>
            </a:rPr>
            <a:t>et.al</a:t>
          </a:r>
          <a:r>
            <a:rPr lang="en-US" sz="2800" dirty="0">
              <a:latin typeface="Times New Roman" pitchFamily="18" charset="0"/>
              <a:cs typeface="Times New Roman" pitchFamily="18" charset="0"/>
            </a:rPr>
            <a:t> 2022). </a:t>
          </a:r>
        </a:p>
      </dgm:t>
    </dgm:pt>
    <dgm:pt modelId="{9E9C9D4A-10FB-4B63-AE7F-C21497385FB5}" type="parTrans" cxnId="{71CB8C1D-7F21-49AF-ADD7-39D1AF1C5A7D}">
      <dgm:prSet/>
      <dgm:spPr/>
      <dgm:t>
        <a:bodyPr/>
        <a:lstStyle/>
        <a:p>
          <a:endParaRPr lang="en-US"/>
        </a:p>
      </dgm:t>
    </dgm:pt>
    <dgm:pt modelId="{33C06DF3-06A7-441C-8207-D386C7BBDF14}" type="sibTrans" cxnId="{71CB8C1D-7F21-49AF-ADD7-39D1AF1C5A7D}">
      <dgm:prSet/>
      <dgm:spPr/>
      <dgm:t>
        <a:bodyPr/>
        <a:lstStyle/>
        <a:p>
          <a:endParaRPr lang="en-US"/>
        </a:p>
      </dgm:t>
    </dgm:pt>
    <dgm:pt modelId="{814794EF-2089-479B-9344-99251E00475C}">
      <dgm:prSet custT="1"/>
      <dgm:spPr/>
      <dgm:t>
        <a:bodyPr/>
        <a:lstStyle/>
        <a:p>
          <a:pPr algn="just"/>
          <a:r>
            <a:rPr lang="en-US" sz="2800" dirty="0">
              <a:latin typeface="Times New Roman" pitchFamily="18" charset="0"/>
              <a:cs typeface="Times New Roman" pitchFamily="18" charset="0"/>
            </a:rPr>
            <a:t>The aspects such as autonomy, trust, and identity are the factors that are not quantifiable, which can be termed as abstract when determining the needs of the individuals (Miller and Lang, 2022).</a:t>
          </a:r>
        </a:p>
      </dgm:t>
    </dgm:pt>
    <dgm:pt modelId="{3011C28A-CEEF-4897-ACD8-0F924967E8E7}" type="parTrans" cxnId="{4D28CD69-E364-4256-BF63-972F1709EEA5}">
      <dgm:prSet/>
      <dgm:spPr/>
      <dgm:t>
        <a:bodyPr/>
        <a:lstStyle/>
        <a:p>
          <a:endParaRPr lang="en-US"/>
        </a:p>
      </dgm:t>
    </dgm:pt>
    <dgm:pt modelId="{0D3A76EF-7942-4ECE-A563-A1D15535F6DD}" type="sibTrans" cxnId="{4D28CD69-E364-4256-BF63-972F1709EEA5}">
      <dgm:prSet/>
      <dgm:spPr/>
      <dgm:t>
        <a:bodyPr/>
        <a:lstStyle/>
        <a:p>
          <a:endParaRPr lang="en-US"/>
        </a:p>
      </dgm:t>
    </dgm:pt>
    <dgm:pt modelId="{FB254A9F-F4E7-4E75-B7DC-8BE59B291F31}" type="pres">
      <dgm:prSet presAssocID="{0500090E-8EF5-4EF5-AF2A-39E3EED24F77}" presName="root" presStyleCnt="0">
        <dgm:presLayoutVars>
          <dgm:dir/>
          <dgm:resizeHandles val="exact"/>
        </dgm:presLayoutVars>
      </dgm:prSet>
      <dgm:spPr/>
    </dgm:pt>
    <dgm:pt modelId="{FE1F79A9-067D-49BF-BDFE-4E54E11739FC}" type="pres">
      <dgm:prSet presAssocID="{CA19C20E-6472-4DF8-825D-012CA0F242FA}" presName="compNode" presStyleCnt="0"/>
      <dgm:spPr/>
    </dgm:pt>
    <dgm:pt modelId="{095FDDB0-367C-4744-BDEC-B0F1788C7CDA}" type="pres">
      <dgm:prSet presAssocID="{CA19C20E-6472-4DF8-825D-012CA0F242FA}" presName="bgRect" presStyleLbl="bgShp" presStyleIdx="0" presStyleCnt="3"/>
      <dgm:spPr/>
    </dgm:pt>
    <dgm:pt modelId="{273A8685-6D13-4CD7-8832-05CEFBBE3D4B}" type="pres">
      <dgm:prSet presAssocID="{CA19C20E-6472-4DF8-825D-012CA0F242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90B40A5B-88DB-447C-95F3-31D3A417C233}" type="pres">
      <dgm:prSet presAssocID="{CA19C20E-6472-4DF8-825D-012CA0F242FA}" presName="spaceRect" presStyleCnt="0"/>
      <dgm:spPr/>
    </dgm:pt>
    <dgm:pt modelId="{80FB547C-8FB0-4B59-9F29-D18223A20643}" type="pres">
      <dgm:prSet presAssocID="{CA19C20E-6472-4DF8-825D-012CA0F242FA}" presName="parTx" presStyleLbl="revTx" presStyleIdx="0" presStyleCnt="3">
        <dgm:presLayoutVars>
          <dgm:chMax val="0"/>
          <dgm:chPref val="0"/>
        </dgm:presLayoutVars>
      </dgm:prSet>
      <dgm:spPr/>
    </dgm:pt>
    <dgm:pt modelId="{2BF1F9D1-EBF6-400B-8FFA-B785A69BE686}" type="pres">
      <dgm:prSet presAssocID="{EB11E4A5-0A16-410B-9755-643DF2760053}" presName="sibTrans" presStyleCnt="0"/>
      <dgm:spPr/>
    </dgm:pt>
    <dgm:pt modelId="{6B6FB67B-18E3-4312-9518-CF8F5359E7BE}" type="pres">
      <dgm:prSet presAssocID="{25A90B92-63F8-4689-8CAA-659B539EE2F1}" presName="compNode" presStyleCnt="0"/>
      <dgm:spPr/>
    </dgm:pt>
    <dgm:pt modelId="{0B16946C-9BB7-4DEF-9E7A-BA356BA63611}" type="pres">
      <dgm:prSet presAssocID="{25A90B92-63F8-4689-8CAA-659B539EE2F1}" presName="bgRect" presStyleLbl="bgShp" presStyleIdx="1" presStyleCnt="3"/>
      <dgm:spPr/>
    </dgm:pt>
    <dgm:pt modelId="{296C2CDC-6429-492B-9464-C08ACA5C73BB}" type="pres">
      <dgm:prSet presAssocID="{25A90B92-63F8-4689-8CAA-659B539EE2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A52E436-9014-4C2E-84CB-00FB1359966A}" type="pres">
      <dgm:prSet presAssocID="{25A90B92-63F8-4689-8CAA-659B539EE2F1}" presName="spaceRect" presStyleCnt="0"/>
      <dgm:spPr/>
    </dgm:pt>
    <dgm:pt modelId="{CD41156D-4846-46B2-A4A1-20202B74D5AC}" type="pres">
      <dgm:prSet presAssocID="{25A90B92-63F8-4689-8CAA-659B539EE2F1}" presName="parTx" presStyleLbl="revTx" presStyleIdx="1" presStyleCnt="3">
        <dgm:presLayoutVars>
          <dgm:chMax val="0"/>
          <dgm:chPref val="0"/>
        </dgm:presLayoutVars>
      </dgm:prSet>
      <dgm:spPr/>
    </dgm:pt>
    <dgm:pt modelId="{2CB2AF9B-6271-43D3-AE81-8E6013EFF60F}" type="pres">
      <dgm:prSet presAssocID="{33C06DF3-06A7-441C-8207-D386C7BBDF14}" presName="sibTrans" presStyleCnt="0"/>
      <dgm:spPr/>
    </dgm:pt>
    <dgm:pt modelId="{FEA49042-1A41-4D9B-9E98-981B87D45999}" type="pres">
      <dgm:prSet presAssocID="{814794EF-2089-479B-9344-99251E00475C}" presName="compNode" presStyleCnt="0"/>
      <dgm:spPr/>
    </dgm:pt>
    <dgm:pt modelId="{14D0CCF7-49FE-4348-A2CE-A3F7DBC7F7E6}" type="pres">
      <dgm:prSet presAssocID="{814794EF-2089-479B-9344-99251E00475C}" presName="bgRect" presStyleLbl="bgShp" presStyleIdx="2" presStyleCnt="3"/>
      <dgm:spPr/>
    </dgm:pt>
    <dgm:pt modelId="{AF096325-869E-430E-8876-C1CCD561D020}" type="pres">
      <dgm:prSet presAssocID="{814794EF-2089-479B-9344-99251E0047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D87FBAB5-CF4B-46E1-9B63-FF1D67825F75}" type="pres">
      <dgm:prSet presAssocID="{814794EF-2089-479B-9344-99251E00475C}" presName="spaceRect" presStyleCnt="0"/>
      <dgm:spPr/>
    </dgm:pt>
    <dgm:pt modelId="{AD5BF380-545C-4671-9D91-028FD5891DA4}" type="pres">
      <dgm:prSet presAssocID="{814794EF-2089-479B-9344-99251E00475C}" presName="parTx" presStyleLbl="revTx" presStyleIdx="2" presStyleCnt="3">
        <dgm:presLayoutVars>
          <dgm:chMax val="0"/>
          <dgm:chPref val="0"/>
        </dgm:presLayoutVars>
      </dgm:prSet>
      <dgm:spPr/>
    </dgm:pt>
  </dgm:ptLst>
  <dgm:cxnLst>
    <dgm:cxn modelId="{71CB8C1D-7F21-49AF-ADD7-39D1AF1C5A7D}" srcId="{0500090E-8EF5-4EF5-AF2A-39E3EED24F77}" destId="{25A90B92-63F8-4689-8CAA-659B539EE2F1}" srcOrd="1" destOrd="0" parTransId="{9E9C9D4A-10FB-4B63-AE7F-C21497385FB5}" sibTransId="{33C06DF3-06A7-441C-8207-D386C7BBDF14}"/>
    <dgm:cxn modelId="{ED964E68-8486-4433-B2D0-472D04949C65}" type="presOf" srcId="{814794EF-2089-479B-9344-99251E00475C}" destId="{AD5BF380-545C-4671-9D91-028FD5891DA4}" srcOrd="0" destOrd="0" presId="urn:microsoft.com/office/officeart/2018/2/layout/IconVerticalSolidList"/>
    <dgm:cxn modelId="{4D28CD69-E364-4256-BF63-972F1709EEA5}" srcId="{0500090E-8EF5-4EF5-AF2A-39E3EED24F77}" destId="{814794EF-2089-479B-9344-99251E00475C}" srcOrd="2" destOrd="0" parTransId="{3011C28A-CEEF-4897-ACD8-0F924967E8E7}" sibTransId="{0D3A76EF-7942-4ECE-A563-A1D15535F6DD}"/>
    <dgm:cxn modelId="{2105984E-9098-40C4-BB9A-B3C988A93F59}" type="presOf" srcId="{0500090E-8EF5-4EF5-AF2A-39E3EED24F77}" destId="{FB254A9F-F4E7-4E75-B7DC-8BE59B291F31}" srcOrd="0" destOrd="0" presId="urn:microsoft.com/office/officeart/2018/2/layout/IconVerticalSolidList"/>
    <dgm:cxn modelId="{180302B3-0FF5-45AE-906B-1E73C26A2F54}" srcId="{0500090E-8EF5-4EF5-AF2A-39E3EED24F77}" destId="{CA19C20E-6472-4DF8-825D-012CA0F242FA}" srcOrd="0" destOrd="0" parTransId="{B2D80505-8E50-472A-BD10-4DA4CFB0E88F}" sibTransId="{EB11E4A5-0A16-410B-9755-643DF2760053}"/>
    <dgm:cxn modelId="{E6B52FBC-5D97-443C-BF84-BB88356E7BD1}" type="presOf" srcId="{CA19C20E-6472-4DF8-825D-012CA0F242FA}" destId="{80FB547C-8FB0-4B59-9F29-D18223A20643}" srcOrd="0" destOrd="0" presId="urn:microsoft.com/office/officeart/2018/2/layout/IconVerticalSolidList"/>
    <dgm:cxn modelId="{32FD16FE-B240-439F-B42E-4422453A7EAC}" type="presOf" srcId="{25A90B92-63F8-4689-8CAA-659B539EE2F1}" destId="{CD41156D-4846-46B2-A4A1-20202B74D5AC}" srcOrd="0" destOrd="0" presId="urn:microsoft.com/office/officeart/2018/2/layout/IconVerticalSolidList"/>
    <dgm:cxn modelId="{BB7E2B87-5A4D-4B26-882A-8DDA7B38DA62}" type="presParOf" srcId="{FB254A9F-F4E7-4E75-B7DC-8BE59B291F31}" destId="{FE1F79A9-067D-49BF-BDFE-4E54E11739FC}" srcOrd="0" destOrd="0" presId="urn:microsoft.com/office/officeart/2018/2/layout/IconVerticalSolidList"/>
    <dgm:cxn modelId="{5E0C5F01-6851-4EEB-AF61-49946FC7A64C}" type="presParOf" srcId="{FE1F79A9-067D-49BF-BDFE-4E54E11739FC}" destId="{095FDDB0-367C-4744-BDEC-B0F1788C7CDA}" srcOrd="0" destOrd="0" presId="urn:microsoft.com/office/officeart/2018/2/layout/IconVerticalSolidList"/>
    <dgm:cxn modelId="{19771B01-2969-4642-90D0-CE24C44C45FF}" type="presParOf" srcId="{FE1F79A9-067D-49BF-BDFE-4E54E11739FC}" destId="{273A8685-6D13-4CD7-8832-05CEFBBE3D4B}" srcOrd="1" destOrd="0" presId="urn:microsoft.com/office/officeart/2018/2/layout/IconVerticalSolidList"/>
    <dgm:cxn modelId="{6AFB81F4-E0B0-40D2-8815-F8A6E46AC0F1}" type="presParOf" srcId="{FE1F79A9-067D-49BF-BDFE-4E54E11739FC}" destId="{90B40A5B-88DB-447C-95F3-31D3A417C233}" srcOrd="2" destOrd="0" presId="urn:microsoft.com/office/officeart/2018/2/layout/IconVerticalSolidList"/>
    <dgm:cxn modelId="{A670C143-BC05-428D-B15B-783746CD62E9}" type="presParOf" srcId="{FE1F79A9-067D-49BF-BDFE-4E54E11739FC}" destId="{80FB547C-8FB0-4B59-9F29-D18223A20643}" srcOrd="3" destOrd="0" presId="urn:microsoft.com/office/officeart/2018/2/layout/IconVerticalSolidList"/>
    <dgm:cxn modelId="{203C4C1B-FD85-4BD6-9D31-963D10E250AE}" type="presParOf" srcId="{FB254A9F-F4E7-4E75-B7DC-8BE59B291F31}" destId="{2BF1F9D1-EBF6-400B-8FFA-B785A69BE686}" srcOrd="1" destOrd="0" presId="urn:microsoft.com/office/officeart/2018/2/layout/IconVerticalSolidList"/>
    <dgm:cxn modelId="{D9B207FD-9CD2-41D3-819B-1A5F032B5286}" type="presParOf" srcId="{FB254A9F-F4E7-4E75-B7DC-8BE59B291F31}" destId="{6B6FB67B-18E3-4312-9518-CF8F5359E7BE}" srcOrd="2" destOrd="0" presId="urn:microsoft.com/office/officeart/2018/2/layout/IconVerticalSolidList"/>
    <dgm:cxn modelId="{28F7F0E5-FB49-42F5-8BD9-2191D5638F73}" type="presParOf" srcId="{6B6FB67B-18E3-4312-9518-CF8F5359E7BE}" destId="{0B16946C-9BB7-4DEF-9E7A-BA356BA63611}" srcOrd="0" destOrd="0" presId="urn:microsoft.com/office/officeart/2018/2/layout/IconVerticalSolidList"/>
    <dgm:cxn modelId="{570235EB-79B6-4CFA-97B4-C760FD0827BA}" type="presParOf" srcId="{6B6FB67B-18E3-4312-9518-CF8F5359E7BE}" destId="{296C2CDC-6429-492B-9464-C08ACA5C73BB}" srcOrd="1" destOrd="0" presId="urn:microsoft.com/office/officeart/2018/2/layout/IconVerticalSolidList"/>
    <dgm:cxn modelId="{F8A724E5-E4D3-44F8-98DE-2111CECC3C7F}" type="presParOf" srcId="{6B6FB67B-18E3-4312-9518-CF8F5359E7BE}" destId="{FA52E436-9014-4C2E-84CB-00FB1359966A}" srcOrd="2" destOrd="0" presId="urn:microsoft.com/office/officeart/2018/2/layout/IconVerticalSolidList"/>
    <dgm:cxn modelId="{D1D30198-1500-461B-AC42-972EBCDCCCCC}" type="presParOf" srcId="{6B6FB67B-18E3-4312-9518-CF8F5359E7BE}" destId="{CD41156D-4846-46B2-A4A1-20202B74D5AC}" srcOrd="3" destOrd="0" presId="urn:microsoft.com/office/officeart/2018/2/layout/IconVerticalSolidList"/>
    <dgm:cxn modelId="{B7DC0CBA-CB62-4CDB-B581-B4375BADD215}" type="presParOf" srcId="{FB254A9F-F4E7-4E75-B7DC-8BE59B291F31}" destId="{2CB2AF9B-6271-43D3-AE81-8E6013EFF60F}" srcOrd="3" destOrd="0" presId="urn:microsoft.com/office/officeart/2018/2/layout/IconVerticalSolidList"/>
    <dgm:cxn modelId="{D10268B8-BBAD-4C68-B9EB-5609D3AC710D}" type="presParOf" srcId="{FB254A9F-F4E7-4E75-B7DC-8BE59B291F31}" destId="{FEA49042-1A41-4D9B-9E98-981B87D45999}" srcOrd="4" destOrd="0" presId="urn:microsoft.com/office/officeart/2018/2/layout/IconVerticalSolidList"/>
    <dgm:cxn modelId="{CC9DE025-8E31-40B5-9421-A6A27B351C37}" type="presParOf" srcId="{FEA49042-1A41-4D9B-9E98-981B87D45999}" destId="{14D0CCF7-49FE-4348-A2CE-A3F7DBC7F7E6}" srcOrd="0" destOrd="0" presId="urn:microsoft.com/office/officeart/2018/2/layout/IconVerticalSolidList"/>
    <dgm:cxn modelId="{9FAF295C-7E7F-45D5-B813-9C3E83235098}" type="presParOf" srcId="{FEA49042-1A41-4D9B-9E98-981B87D45999}" destId="{AF096325-869E-430E-8876-C1CCD561D020}" srcOrd="1" destOrd="0" presId="urn:microsoft.com/office/officeart/2018/2/layout/IconVerticalSolidList"/>
    <dgm:cxn modelId="{A8DDED2B-4249-4B07-A340-6927BF1B99A9}" type="presParOf" srcId="{FEA49042-1A41-4D9B-9E98-981B87D45999}" destId="{D87FBAB5-CF4B-46E1-9B63-FF1D67825F75}" srcOrd="2" destOrd="0" presId="urn:microsoft.com/office/officeart/2018/2/layout/IconVerticalSolidList"/>
    <dgm:cxn modelId="{0D9BF37F-30A3-4355-9F15-EF398B26759F}" type="presParOf" srcId="{FEA49042-1A41-4D9B-9E98-981B87D45999}" destId="{AD5BF380-545C-4671-9D91-028FD5891D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FDDB0-367C-4744-BDEC-B0F1788C7CDA}">
      <dsp:nvSpPr>
        <dsp:cNvPr id="0" name=""/>
        <dsp:cNvSpPr/>
      </dsp:nvSpPr>
      <dsp:spPr>
        <a:xfrm>
          <a:off x="0" y="1028"/>
          <a:ext cx="8774336" cy="2407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A8685-6D13-4CD7-8832-05CEFBBE3D4B}">
      <dsp:nvSpPr>
        <dsp:cNvPr id="0" name=""/>
        <dsp:cNvSpPr/>
      </dsp:nvSpPr>
      <dsp:spPr>
        <a:xfrm>
          <a:off x="728220" y="542680"/>
          <a:ext cx="1324037" cy="1324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25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FB547C-8FB0-4B59-9F29-D18223A20643}">
      <dsp:nvSpPr>
        <dsp:cNvPr id="0" name=""/>
        <dsp:cNvSpPr/>
      </dsp:nvSpPr>
      <dsp:spPr>
        <a:xfrm>
          <a:off x="2780478" y="1028"/>
          <a:ext cx="5993857" cy="2407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777" tIns="254777" rIns="254777" bIns="254777" numCol="1" spcCol="1270" anchor="ctr" anchorCtr="0">
          <a:noAutofit/>
        </a:bodyPr>
        <a:lstStyle/>
        <a:p>
          <a:pPr marL="0" lvl="0" indent="0" algn="just" defTabSz="1066800">
            <a:lnSpc>
              <a:spcPct val="90000"/>
            </a:lnSpc>
            <a:spcBef>
              <a:spcPct val="0"/>
            </a:spcBef>
            <a:spcAft>
              <a:spcPct val="35000"/>
            </a:spcAft>
            <a:buNone/>
          </a:pPr>
          <a:r>
            <a:rPr lang="en-US" sz="2200" kern="1200">
              <a:latin typeface="Times New Roman" pitchFamily="18" charset="0"/>
              <a:cs typeface="Times New Roman" pitchFamily="18" charset="0"/>
            </a:rPr>
            <a:t>This theory is highly useful in health and social care context since it helps in determining the importance of how development takes place while also considering the social and cultural influence on the individual’s development needs. </a:t>
          </a:r>
        </a:p>
      </dsp:txBody>
      <dsp:txXfrm>
        <a:off x="2780478" y="1028"/>
        <a:ext cx="5993857" cy="2407340"/>
      </dsp:txXfrm>
    </dsp:sp>
    <dsp:sp modelId="{0B16946C-9BB7-4DEF-9E7A-BA356BA63611}">
      <dsp:nvSpPr>
        <dsp:cNvPr id="0" name=""/>
        <dsp:cNvSpPr/>
      </dsp:nvSpPr>
      <dsp:spPr>
        <a:xfrm>
          <a:off x="0" y="3010205"/>
          <a:ext cx="8774336" cy="2407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6C2CDC-6429-492B-9464-C08ACA5C73BB}">
      <dsp:nvSpPr>
        <dsp:cNvPr id="0" name=""/>
        <dsp:cNvSpPr/>
      </dsp:nvSpPr>
      <dsp:spPr>
        <a:xfrm>
          <a:off x="728220" y="3551856"/>
          <a:ext cx="1324037" cy="1324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25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41156D-4846-46B2-A4A1-20202B74D5AC}">
      <dsp:nvSpPr>
        <dsp:cNvPr id="0" name=""/>
        <dsp:cNvSpPr/>
      </dsp:nvSpPr>
      <dsp:spPr>
        <a:xfrm>
          <a:off x="2780478" y="3010205"/>
          <a:ext cx="5993857" cy="2407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777" tIns="254777" rIns="254777" bIns="254777" numCol="1" spcCol="1270" anchor="ctr" anchorCtr="0">
          <a:noAutofit/>
        </a:bodyPr>
        <a:lstStyle/>
        <a:p>
          <a:pPr marL="0" lvl="0" indent="0" algn="just" defTabSz="1244600">
            <a:lnSpc>
              <a:spcPct val="90000"/>
            </a:lnSpc>
            <a:spcBef>
              <a:spcPct val="0"/>
            </a:spcBef>
            <a:spcAft>
              <a:spcPct val="35000"/>
            </a:spcAft>
            <a:buNone/>
          </a:pPr>
          <a:r>
            <a:rPr lang="en-US" sz="2200" kern="1200">
              <a:latin typeface="Times New Roman" pitchFamily="18" charset="0"/>
              <a:cs typeface="Times New Roman" pitchFamily="18" charset="0"/>
            </a:rPr>
            <a:t>It is a widely used theory that helps in covering the lifespan perspective, instead of just focusing on early-stage development or the childhood phase (Kim </a:t>
          </a:r>
          <a:r>
            <a:rPr lang="en-US" sz="2200" i="1" kern="1200">
              <a:latin typeface="Times New Roman" pitchFamily="18" charset="0"/>
              <a:cs typeface="Times New Roman" pitchFamily="18" charset="0"/>
            </a:rPr>
            <a:t>et.al</a:t>
          </a:r>
          <a:r>
            <a:rPr lang="en-US" sz="2200" kern="1200">
              <a:latin typeface="Times New Roman" pitchFamily="18" charset="0"/>
              <a:cs typeface="Times New Roman" pitchFamily="18" charset="0"/>
            </a:rPr>
            <a:t> 2022). </a:t>
          </a:r>
        </a:p>
      </dsp:txBody>
      <dsp:txXfrm>
        <a:off x="2780478" y="3010205"/>
        <a:ext cx="5993857" cy="2407340"/>
      </dsp:txXfrm>
    </dsp:sp>
    <dsp:sp modelId="{14D0CCF7-49FE-4348-A2CE-A3F7DBC7F7E6}">
      <dsp:nvSpPr>
        <dsp:cNvPr id="0" name=""/>
        <dsp:cNvSpPr/>
      </dsp:nvSpPr>
      <dsp:spPr>
        <a:xfrm>
          <a:off x="0" y="6019381"/>
          <a:ext cx="8774336" cy="2407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96325-869E-430E-8876-C1CCD561D020}">
      <dsp:nvSpPr>
        <dsp:cNvPr id="0" name=""/>
        <dsp:cNvSpPr/>
      </dsp:nvSpPr>
      <dsp:spPr>
        <a:xfrm>
          <a:off x="728220" y="6561032"/>
          <a:ext cx="1324037" cy="1324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25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5BF380-545C-4671-9D91-028FD5891DA4}">
      <dsp:nvSpPr>
        <dsp:cNvPr id="0" name=""/>
        <dsp:cNvSpPr/>
      </dsp:nvSpPr>
      <dsp:spPr>
        <a:xfrm>
          <a:off x="2780478" y="6019381"/>
          <a:ext cx="5993857" cy="2407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777" tIns="254777" rIns="254777" bIns="254777" numCol="1" spcCol="1270" anchor="ctr" anchorCtr="0">
          <a:noAutofit/>
        </a:bodyPr>
        <a:lstStyle/>
        <a:p>
          <a:pPr marL="0" lvl="0" indent="0" algn="just" defTabSz="1244600">
            <a:lnSpc>
              <a:spcPct val="90000"/>
            </a:lnSpc>
            <a:spcBef>
              <a:spcPct val="0"/>
            </a:spcBef>
            <a:spcAft>
              <a:spcPct val="35000"/>
            </a:spcAft>
            <a:buNone/>
          </a:pPr>
          <a:r>
            <a:rPr lang="en-US" sz="2200" kern="1200">
              <a:latin typeface="Times New Roman" pitchFamily="18" charset="0"/>
              <a:cs typeface="Times New Roman" pitchFamily="18" charset="0"/>
            </a:rPr>
            <a:t>The aspects such as autonomy, trust, and identity are the factors that are not quantifiable, which can be termed as abstract when determining the needs of the individuals (Miller and Lang, 2022).</a:t>
          </a:r>
        </a:p>
      </dsp:txBody>
      <dsp:txXfrm>
        <a:off x="2780478" y="6019381"/>
        <a:ext cx="5993857" cy="24073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04CC35-517E-4C4A-8DBC-E219D21B5D7D}" type="datetimeFigureOut">
              <a:rPr lang="en-US" smtClean="0"/>
              <a:pPr/>
              <a:t>10/9/2025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94CB38-E92D-4EC6-B6DD-EC1F11D2DF6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case given is based on identifying and assessing the development needs of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who is a 3-year-old child admitted to a nursery setting. </a:t>
            </a:r>
          </a:p>
          <a:p>
            <a:r>
              <a:rPr lang="en-US" sz="1200" kern="1200" dirty="0">
                <a:solidFill>
                  <a:schemeClr val="tx1"/>
                </a:solidFill>
                <a:latin typeface="+mn-lt"/>
                <a:ea typeface="+mn-ea"/>
                <a:cs typeface="+mn-cs"/>
              </a:rPr>
              <a:t>The presentation will also include practical strategies relevant to this case, along with an assessment of the biological and environmental influences. </a:t>
            </a:r>
          </a:p>
        </p:txBody>
      </p:sp>
      <p:sp>
        <p:nvSpPr>
          <p:cNvPr id="4" name="Slide Number Placeholder 3"/>
          <p:cNvSpPr>
            <a:spLocks noGrp="1"/>
          </p:cNvSpPr>
          <p:nvPr>
            <p:ph type="sldNum" sz="quarter" idx="10"/>
          </p:nvPr>
        </p:nvSpPr>
        <p:spPr/>
        <p:txBody>
          <a:bodyPr/>
          <a:lstStyle/>
          <a:p>
            <a:fld id="{B594CB38-E92D-4EC6-B6DD-EC1F11D2DF6B}"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Erickson theory of psychological development mainly implies that the development of an individual is an evolving process that takes place in different forms in the different stages of the lifecycle of the person. </a:t>
            </a:r>
            <a:endParaRPr lang="en-US" dirty="0"/>
          </a:p>
        </p:txBody>
      </p:sp>
      <p:sp>
        <p:nvSpPr>
          <p:cNvPr id="4" name="Slide Number Placeholder 3"/>
          <p:cNvSpPr>
            <a:spLocks noGrp="1"/>
          </p:cNvSpPr>
          <p:nvPr>
            <p:ph type="sldNum" sz="quarter" idx="10"/>
          </p:nvPr>
        </p:nvSpPr>
        <p:spPr/>
        <p:txBody>
          <a:bodyPr/>
          <a:lstStyle/>
          <a:p>
            <a:fld id="{B594CB38-E92D-4EC6-B6DD-EC1F11D2DF6B}"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Based on this theory, the development phase within people of different age groups is defined clearly. It has strong relevance in early years since it provides a practical guide for the social and emotional development of the child. </a:t>
            </a:r>
          </a:p>
          <a:p>
            <a:endParaRPr lang="en-US" dirty="0"/>
          </a:p>
        </p:txBody>
      </p:sp>
      <p:sp>
        <p:nvSpPr>
          <p:cNvPr id="4" name="Slide Number Placeholder 3"/>
          <p:cNvSpPr>
            <a:spLocks noGrp="1"/>
          </p:cNvSpPr>
          <p:nvPr>
            <p:ph type="sldNum" sz="quarter" idx="10"/>
          </p:nvPr>
        </p:nvSpPr>
        <p:spPr/>
        <p:txBody>
          <a:bodyPr/>
          <a:lstStyle/>
          <a:p>
            <a:fld id="{B594CB38-E92D-4EC6-B6DD-EC1F11D2DF6B}"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Moreover, allowing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to make decisions independently and take charge of basic daily activities will build more confidence in her. Also, based on her theory, limited group play and lack of engagement in such activities are other crucial behaviors of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that can be determined using this theory. </a:t>
            </a:r>
            <a:endParaRPr lang="en-US" dirty="0"/>
          </a:p>
        </p:txBody>
      </p:sp>
      <p:sp>
        <p:nvSpPr>
          <p:cNvPr id="4" name="Slide Number Placeholder 3"/>
          <p:cNvSpPr>
            <a:spLocks noGrp="1"/>
          </p:cNvSpPr>
          <p:nvPr>
            <p:ph type="sldNum" sz="quarter" idx="10"/>
          </p:nvPr>
        </p:nvSpPr>
        <p:spPr/>
        <p:txBody>
          <a:bodyPr/>
          <a:lstStyle/>
          <a:p>
            <a:fld id="{B594CB38-E92D-4EC6-B6DD-EC1F11D2DF6B}"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Allowing the client to make small decisions for herself will be another practical suggestion through which her cognitive and social development will be facilitated, as per the insights obtained from this theory. </a:t>
            </a:r>
          </a:p>
          <a:p>
            <a:r>
              <a:rPr lang="en-US" sz="1200" kern="1200" dirty="0">
                <a:solidFill>
                  <a:schemeClr val="tx1"/>
                </a:solidFill>
                <a:latin typeface="+mn-lt"/>
                <a:ea typeface="+mn-ea"/>
                <a:cs typeface="+mn-cs"/>
              </a:rPr>
              <a:t>Therefore, it will be suggested that engaging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in play-based activities will also be one of the key strategies that can be used. </a:t>
            </a:r>
          </a:p>
          <a:p>
            <a:endParaRPr lang="en-US" dirty="0"/>
          </a:p>
        </p:txBody>
      </p:sp>
      <p:sp>
        <p:nvSpPr>
          <p:cNvPr id="4" name="Slide Number Placeholder 3"/>
          <p:cNvSpPr>
            <a:spLocks noGrp="1"/>
          </p:cNvSpPr>
          <p:nvPr>
            <p:ph type="sldNum" sz="quarter" idx="10"/>
          </p:nvPr>
        </p:nvSpPr>
        <p:spPr/>
        <p:txBody>
          <a:bodyPr/>
          <a:lstStyle/>
          <a:p>
            <a:fld id="{B594CB38-E92D-4EC6-B6DD-EC1F11D2DF6B}"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 the given case, it can be observed that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has been facing challenges in relation to restricted verbal communication and early signs of anxiety, which indicates that the role of biological factors, such as genetics, brain chemistry, and structure, are major reasons for this. </a:t>
            </a:r>
          </a:p>
          <a:p>
            <a:r>
              <a:rPr lang="en-US" sz="1200" kern="1200" dirty="0">
                <a:solidFill>
                  <a:schemeClr val="tx1"/>
                </a:solidFill>
                <a:latin typeface="+mn-lt"/>
                <a:ea typeface="+mn-ea"/>
                <a:cs typeface="+mn-cs"/>
              </a:rPr>
              <a:t>Likewise, in </a:t>
            </a:r>
            <a:r>
              <a:rPr lang="en-US" sz="1200" kern="1200" dirty="0" err="1">
                <a:solidFill>
                  <a:schemeClr val="tx1"/>
                </a:solidFill>
                <a:latin typeface="+mn-lt"/>
                <a:ea typeface="+mn-ea"/>
                <a:cs typeface="+mn-cs"/>
              </a:rPr>
              <a:t>Amira’s</a:t>
            </a:r>
            <a:r>
              <a:rPr lang="en-US" sz="1200" kern="1200" dirty="0">
                <a:solidFill>
                  <a:schemeClr val="tx1"/>
                </a:solidFill>
                <a:latin typeface="+mn-lt"/>
                <a:ea typeface="+mn-ea"/>
                <a:cs typeface="+mn-cs"/>
              </a:rPr>
              <a:t> case, it can be observed that due to an inadequate surrounding environment, the opportunity to interact verbally with others was affected, whereas lack of access to relevant resources due to inadequate socio-economic status was another reason why her psychological development was affected. </a:t>
            </a:r>
          </a:p>
        </p:txBody>
      </p:sp>
      <p:sp>
        <p:nvSpPr>
          <p:cNvPr id="4" name="Slide Number Placeholder 3"/>
          <p:cNvSpPr>
            <a:spLocks noGrp="1"/>
          </p:cNvSpPr>
          <p:nvPr>
            <p:ph type="sldNum" sz="quarter" idx="10"/>
          </p:nvPr>
        </p:nvSpPr>
        <p:spPr/>
        <p:txBody>
          <a:bodyPr/>
          <a:lstStyle/>
          <a:p>
            <a:fld id="{B594CB38-E92D-4EC6-B6DD-EC1F11D2DF6B}"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practical application of the selected theory can be made possible in various fields and domains, such as social work and education, to gain adequate comprehension of the psychological development needs of individuals. </a:t>
            </a:r>
          </a:p>
          <a:p>
            <a:r>
              <a:rPr lang="en-US" sz="1200" kern="1200" dirty="0">
                <a:solidFill>
                  <a:schemeClr val="tx1"/>
                </a:solidFill>
                <a:latin typeface="+mn-lt"/>
                <a:ea typeface="+mn-ea"/>
                <a:cs typeface="+mn-cs"/>
              </a:rPr>
              <a:t>However, there are also several limitations that are associated with this theory, such as a lack of quantifiable factors that are included in this theory. </a:t>
            </a:r>
          </a:p>
          <a:p>
            <a:r>
              <a:rPr lang="en-US" sz="1200" kern="1200" dirty="0">
                <a:solidFill>
                  <a:schemeClr val="tx1"/>
                </a:solidFill>
                <a:latin typeface="+mn-lt"/>
                <a:ea typeface="+mn-ea"/>
                <a:cs typeface="+mn-cs"/>
              </a:rPr>
              <a:t>Also, this theory is highly structured into stages, and thus is highly rigid in nature to be practically implemented in real-life situations. </a:t>
            </a:r>
          </a:p>
        </p:txBody>
      </p:sp>
      <p:sp>
        <p:nvSpPr>
          <p:cNvPr id="4" name="Slide Number Placeholder 3"/>
          <p:cNvSpPr>
            <a:spLocks noGrp="1"/>
          </p:cNvSpPr>
          <p:nvPr>
            <p:ph type="sldNum" sz="quarter" idx="10"/>
          </p:nvPr>
        </p:nvSpPr>
        <p:spPr/>
        <p:txBody>
          <a:bodyPr/>
          <a:lstStyle/>
          <a:p>
            <a:fld id="{B594CB38-E92D-4EC6-B6DD-EC1F11D2DF6B}"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suggested that engaging her in play-based activities, offering emotional support to her are some of the key strategies that can be used for the purpose of meeting her psychological development needs. </a:t>
            </a:r>
          </a:p>
          <a:p>
            <a:endParaRPr lang="en-US" dirty="0"/>
          </a:p>
        </p:txBody>
      </p:sp>
      <p:sp>
        <p:nvSpPr>
          <p:cNvPr id="4" name="Slide Number Placeholder 3"/>
          <p:cNvSpPr>
            <a:spLocks noGrp="1"/>
          </p:cNvSpPr>
          <p:nvPr>
            <p:ph type="sldNum" sz="quarter" idx="10"/>
          </p:nvPr>
        </p:nvSpPr>
        <p:spPr/>
        <p:txBody>
          <a:bodyPr/>
          <a:lstStyle/>
          <a:p>
            <a:fld id="{B594CB38-E92D-4EC6-B6DD-EC1F11D2DF6B}"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609601" y="493777"/>
            <a:ext cx="17064110" cy="929522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10" name="Rounded Rectangle 9"/>
          <p:cNvSpPr/>
          <p:nvPr/>
        </p:nvSpPr>
        <p:spPr>
          <a:xfrm>
            <a:off x="837193" y="651243"/>
            <a:ext cx="16613618" cy="466344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5" name="Title 4"/>
          <p:cNvSpPr>
            <a:spLocks noGrp="1"/>
          </p:cNvSpPr>
          <p:nvPr>
            <p:ph type="ctrTitle"/>
          </p:nvPr>
        </p:nvSpPr>
        <p:spPr>
          <a:xfrm>
            <a:off x="1444752" y="2730309"/>
            <a:ext cx="15544800" cy="2743200"/>
          </a:xfrm>
        </p:spPr>
        <p:txBody>
          <a:bodyPr lIns="81642" rIns="81642" bIns="81642"/>
          <a:lstStyle>
            <a:lvl1pPr algn="r">
              <a:defRPr sz="80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1444752" y="5527548"/>
            <a:ext cx="15544800" cy="1371600"/>
          </a:xfrm>
        </p:spPr>
        <p:txBody>
          <a:bodyPr lIns="326569" tIns="0"/>
          <a:lstStyle>
            <a:lvl1pPr marL="65314" indent="0" algn="r">
              <a:spcBef>
                <a:spcPts val="0"/>
              </a:spcBef>
              <a:buNone/>
              <a:defRPr sz="3600">
                <a:solidFill>
                  <a:schemeClr val="bg2">
                    <a:shade val="25000"/>
                  </a:schemeClr>
                </a:solidFill>
              </a:defRPr>
            </a:lvl1pPr>
            <a:lvl2pPr marL="816422" indent="0" algn="ctr">
              <a:buNone/>
            </a:lvl2pPr>
            <a:lvl3pPr marL="1632844" indent="0" algn="ctr">
              <a:buNone/>
            </a:lvl3pPr>
            <a:lvl4pPr marL="2449266" indent="0" algn="ctr">
              <a:buNone/>
            </a:lvl4pPr>
            <a:lvl5pPr marL="3265688" indent="0" algn="ctr">
              <a:buNone/>
            </a:lvl5pPr>
            <a:lvl6pPr marL="4082110" indent="0" algn="ctr">
              <a:buNone/>
            </a:lvl6pPr>
            <a:lvl7pPr marL="4898532" indent="0" algn="ctr">
              <a:buNone/>
            </a:lvl7pPr>
            <a:lvl8pPr marL="5714954" indent="0" algn="ctr">
              <a:buNone/>
            </a:lvl8pPr>
            <a:lvl9pPr marL="6531376"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1D8BD707-D9CF-40AE-B4C6-C98DA3205C09}" type="datetimeFigureOut">
              <a:rPr lang="en-US" smtClean="0"/>
              <a:pPr/>
              <a:t>10/9/2025</a:t>
            </a:fld>
            <a:endParaRPr lang="en-US"/>
          </a:p>
        </p:txBody>
      </p:sp>
      <p:sp>
        <p:nvSpPr>
          <p:cNvPr id="8" name="Footer Placeholder 7"/>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05840" y="7475220"/>
            <a:ext cx="16367760" cy="1577340"/>
          </a:xfrm>
        </p:spPr>
        <p:txBody>
          <a:bodyPr/>
          <a:lstStyle/>
          <a:p>
            <a:r>
              <a:rPr kumimoji="0" lang="en-US"/>
              <a:t>Click to edit Master title style</a:t>
            </a:r>
          </a:p>
        </p:txBody>
      </p:sp>
      <p:sp>
        <p:nvSpPr>
          <p:cNvPr id="3" name="Content Placeholder 2"/>
          <p:cNvSpPr>
            <a:spLocks noGrp="1"/>
          </p:cNvSpPr>
          <p:nvPr>
            <p:ph idx="1"/>
          </p:nvPr>
        </p:nvSpPr>
        <p:spPr>
          <a:xfrm>
            <a:off x="1005840" y="795528"/>
            <a:ext cx="16367760" cy="628192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609601" y="493777"/>
            <a:ext cx="17064110" cy="929522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11" name="Rounded Rectangle 10"/>
          <p:cNvSpPr/>
          <p:nvPr/>
        </p:nvSpPr>
        <p:spPr>
          <a:xfrm>
            <a:off x="837193" y="651244"/>
            <a:ext cx="16613618" cy="6511994"/>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2" name="Title 1"/>
          <p:cNvSpPr>
            <a:spLocks noGrp="1"/>
          </p:cNvSpPr>
          <p:nvPr>
            <p:ph type="title"/>
          </p:nvPr>
        </p:nvSpPr>
        <p:spPr>
          <a:xfrm>
            <a:off x="936688" y="7392924"/>
            <a:ext cx="16367760" cy="1014984"/>
          </a:xfrm>
        </p:spPr>
        <p:txBody>
          <a:bodyPr lIns="163284" bIns="0" anchor="b"/>
          <a:lstStyle>
            <a:lvl1pPr algn="l">
              <a:buNone/>
              <a:defRPr sz="64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936688" y="8436726"/>
            <a:ext cx="16367760" cy="630936"/>
          </a:xfrm>
        </p:spPr>
        <p:txBody>
          <a:bodyPr lIns="212270" tIns="0" anchor="t"/>
          <a:lstStyle>
            <a:lvl1pPr marL="0" marR="65314" indent="0" algn="l">
              <a:spcBef>
                <a:spcPts val="0"/>
              </a:spcBef>
              <a:spcAft>
                <a:spcPts val="0"/>
              </a:spcAft>
              <a:buNone/>
              <a:defRPr sz="3200" b="0">
                <a:solidFill>
                  <a:schemeClr val="accent1">
                    <a:shade val="50000"/>
                    <a:satMod val="110000"/>
                  </a:schemeClr>
                </a:solidFill>
                <a:effectLst/>
              </a:defRPr>
            </a:lvl1pPr>
            <a:lvl2pPr>
              <a:buNone/>
              <a:defRPr sz="3200">
                <a:solidFill>
                  <a:schemeClr val="tx1">
                    <a:tint val="75000"/>
                  </a:schemeClr>
                </a:solidFill>
              </a:defRPr>
            </a:lvl2pPr>
            <a:lvl3pPr>
              <a:buNone/>
              <a:defRPr sz="2900">
                <a:solidFill>
                  <a:schemeClr val="tx1">
                    <a:tint val="75000"/>
                  </a:schemeClr>
                </a:solidFill>
              </a:defRPr>
            </a:lvl3pPr>
            <a:lvl4pPr>
              <a:buNone/>
              <a:defRPr sz="2500">
                <a:solidFill>
                  <a:schemeClr val="tx1">
                    <a:tint val="75000"/>
                  </a:schemeClr>
                </a:solidFill>
              </a:defRPr>
            </a:lvl4pPr>
            <a:lvl5pPr>
              <a:buNone/>
              <a:defRPr sz="25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1028704" y="795528"/>
            <a:ext cx="7863840" cy="6583680"/>
          </a:xfrm>
        </p:spPr>
        <p:txBody>
          <a:bodyPr/>
          <a:lstStyle>
            <a:lvl1pPr>
              <a:defRPr sz="4600"/>
            </a:lvl1pPr>
            <a:lvl2pPr>
              <a:defRPr sz="3900"/>
            </a:lvl2pPr>
            <a:lvl3pPr>
              <a:defRPr sz="3600"/>
            </a:lvl3pPr>
            <a:lvl4pPr>
              <a:defRPr sz="3200"/>
            </a:lvl4pPr>
            <a:lvl5pPr>
              <a:defRPr sz="32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9510720" y="795528"/>
            <a:ext cx="7863840" cy="6583680"/>
          </a:xfrm>
        </p:spPr>
        <p:txBody>
          <a:bodyPr/>
          <a:lstStyle>
            <a:lvl1pPr>
              <a:defRPr sz="4600"/>
            </a:lvl1pPr>
            <a:lvl2pPr>
              <a:defRPr sz="3900"/>
            </a:lvl2pPr>
            <a:lvl3pPr>
              <a:defRPr sz="3600"/>
            </a:lvl3pPr>
            <a:lvl4pPr>
              <a:defRPr sz="3200"/>
            </a:lvl4pPr>
            <a:lvl5pPr>
              <a:defRPr sz="32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5840" y="7475220"/>
            <a:ext cx="16367760" cy="157734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1214448" y="869157"/>
            <a:ext cx="7863840" cy="1188243"/>
          </a:xfrm>
        </p:spPr>
        <p:txBody>
          <a:bodyPr lIns="261255" anchor="ctr"/>
          <a:lstStyle>
            <a:lvl1pPr marL="0" indent="0" algn="l">
              <a:buNone/>
              <a:defRPr sz="4300" b="1">
                <a:solidFill>
                  <a:schemeClr val="tx1"/>
                </a:solidFill>
              </a:defRPr>
            </a:lvl1pPr>
            <a:lvl2pPr>
              <a:buNone/>
              <a:defRPr sz="3600" b="1"/>
            </a:lvl2pPr>
            <a:lvl3pPr>
              <a:buNone/>
              <a:defRPr sz="3200" b="1"/>
            </a:lvl3pPr>
            <a:lvl4pPr>
              <a:buNone/>
              <a:defRPr sz="2900" b="1"/>
            </a:lvl4pPr>
            <a:lvl5pPr>
              <a:buNone/>
              <a:defRPr sz="29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9304338" y="869157"/>
            <a:ext cx="7863840" cy="1188243"/>
          </a:xfrm>
        </p:spPr>
        <p:txBody>
          <a:bodyPr lIns="244927" anchor="ctr"/>
          <a:lstStyle>
            <a:lvl1pPr marL="0" indent="0" algn="l">
              <a:buNone/>
              <a:defRPr sz="4300" b="1">
                <a:solidFill>
                  <a:schemeClr val="tx1"/>
                </a:solidFill>
              </a:defRPr>
            </a:lvl1pPr>
            <a:lvl2pPr>
              <a:buNone/>
              <a:defRPr sz="3600" b="1"/>
            </a:lvl2pPr>
            <a:lvl3pPr>
              <a:buNone/>
              <a:defRPr sz="3200" b="1"/>
            </a:lvl3pPr>
            <a:lvl4pPr>
              <a:buNone/>
              <a:defRPr sz="2900" b="1"/>
            </a:lvl4pPr>
            <a:lvl5pPr>
              <a:buNone/>
              <a:defRPr sz="29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1214448" y="2171700"/>
            <a:ext cx="7863840" cy="5234940"/>
          </a:xfrm>
        </p:spPr>
        <p:txBody>
          <a:bodyPr anchor="t"/>
          <a:lstStyle>
            <a:lvl1pPr algn="l">
              <a:defRPr sz="4300"/>
            </a:lvl1pPr>
            <a:lvl2pPr algn="l">
              <a:defRPr sz="3600"/>
            </a:lvl2pPr>
            <a:lvl3pPr algn="l">
              <a:defRPr sz="3200"/>
            </a:lvl3pPr>
            <a:lvl4pPr algn="l">
              <a:defRPr sz="2900"/>
            </a:lvl4pPr>
            <a:lvl5pPr algn="l">
              <a:defRPr sz="29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9304338" y="2171700"/>
            <a:ext cx="7863840" cy="5234940"/>
          </a:xfrm>
        </p:spPr>
        <p:txBody>
          <a:bodyPr anchor="t"/>
          <a:lstStyle>
            <a:lvl1pPr algn="l">
              <a:defRPr sz="4300"/>
            </a:lvl1pPr>
            <a:lvl2pPr algn="l">
              <a:defRPr sz="3600"/>
            </a:lvl2pPr>
            <a:lvl3pPr algn="l">
              <a:defRPr sz="3200"/>
            </a:lvl3pPr>
            <a:lvl4pPr algn="l">
              <a:defRPr sz="2900"/>
            </a:lvl4pPr>
            <a:lvl5pPr algn="l">
              <a:defRPr sz="29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609601" y="493777"/>
            <a:ext cx="17064110" cy="929522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077568" y="800100"/>
            <a:ext cx="5943600" cy="1371600"/>
          </a:xfrm>
        </p:spPr>
        <p:txBody>
          <a:bodyPr anchor="b"/>
          <a:lstStyle>
            <a:lvl1pPr algn="l">
              <a:buNone/>
              <a:defRPr sz="39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11077694" y="2171703"/>
            <a:ext cx="5943600" cy="6309168"/>
          </a:xfrm>
        </p:spPr>
        <p:txBody>
          <a:bodyPr lIns="163284"/>
          <a:lstStyle>
            <a:lvl1pPr marL="32657" marR="32657" indent="0">
              <a:spcBef>
                <a:spcPts val="0"/>
              </a:spcBef>
              <a:buNone/>
              <a:defRPr sz="2500">
                <a:solidFill>
                  <a:schemeClr val="tx1"/>
                </a:solidFill>
              </a:defRPr>
            </a:lvl1pPr>
            <a:lvl2pPr>
              <a:buNone/>
              <a:defRPr sz="2100">
                <a:solidFill>
                  <a:schemeClr val="tx1"/>
                </a:solidFill>
              </a:defRPr>
            </a:lvl2pPr>
            <a:lvl3pPr>
              <a:buNone/>
              <a:defRPr sz="1800">
                <a:solidFill>
                  <a:schemeClr val="tx1"/>
                </a:solidFill>
              </a:defRPr>
            </a:lvl3pPr>
            <a:lvl4pPr>
              <a:buNone/>
              <a:defRPr sz="1600">
                <a:solidFill>
                  <a:schemeClr val="tx1"/>
                </a:solidFill>
              </a:defRPr>
            </a:lvl4pPr>
            <a:lvl5pPr>
              <a:buNone/>
              <a:defRPr sz="16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1522745" y="1395216"/>
            <a:ext cx="9252318" cy="7086603"/>
          </a:xfrm>
        </p:spPr>
        <p:txBody>
          <a:bodyPr/>
          <a:lstStyle>
            <a:lvl1pPr>
              <a:defRPr sz="5000">
                <a:solidFill>
                  <a:schemeClr val="tx1"/>
                </a:solidFill>
              </a:defRPr>
            </a:lvl1pPr>
            <a:lvl2pPr>
              <a:defRPr sz="4600">
                <a:solidFill>
                  <a:schemeClr val="tx1"/>
                </a:solidFill>
              </a:defRPr>
            </a:lvl2pPr>
            <a:lvl3pPr>
              <a:defRPr sz="4300">
                <a:solidFill>
                  <a:schemeClr val="tx1"/>
                </a:solidFill>
              </a:defRPr>
            </a:lvl3pPr>
            <a:lvl4pPr>
              <a:defRPr sz="3600">
                <a:solidFill>
                  <a:schemeClr val="tx1"/>
                </a:solidFill>
              </a:defRPr>
            </a:lvl4pPr>
            <a:lvl5pPr>
              <a:defRPr sz="36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609601" y="493777"/>
            <a:ext cx="17064110" cy="929522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11" name="Round Single Corner Rectangle 10"/>
          <p:cNvSpPr/>
          <p:nvPr/>
        </p:nvSpPr>
        <p:spPr>
          <a:xfrm>
            <a:off x="12801601" y="651243"/>
            <a:ext cx="4649210" cy="65151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2" name="Title 1"/>
          <p:cNvSpPr>
            <a:spLocks noGrp="1"/>
          </p:cNvSpPr>
          <p:nvPr>
            <p:ph type="title"/>
          </p:nvPr>
        </p:nvSpPr>
        <p:spPr>
          <a:xfrm>
            <a:off x="914400" y="7518084"/>
            <a:ext cx="16459200" cy="1577340"/>
          </a:xfrm>
        </p:spPr>
        <p:txBody>
          <a:bodyPr anchor="t"/>
          <a:lstStyle>
            <a:lvl1pPr algn="l">
              <a:buNone/>
              <a:defRPr sz="64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12925424" y="800100"/>
            <a:ext cx="4480560" cy="6317220"/>
          </a:xfrm>
        </p:spPr>
        <p:txBody>
          <a:bodyPr lIns="163284"/>
          <a:lstStyle>
            <a:lvl1pPr marL="81642" indent="0" algn="l">
              <a:spcBef>
                <a:spcPts val="0"/>
              </a:spcBef>
              <a:buNone/>
              <a:defRPr sz="2500">
                <a:solidFill>
                  <a:srgbClr val="FFFFFF"/>
                </a:solidFill>
              </a:defRPr>
            </a:lvl1pPr>
            <a:lvl2pPr>
              <a:defRPr sz="2100">
                <a:solidFill>
                  <a:srgbClr val="FFFFFF"/>
                </a:solidFill>
              </a:defRPr>
            </a:lvl2pPr>
            <a:lvl3pPr>
              <a:defRPr sz="1800">
                <a:solidFill>
                  <a:srgbClr val="FFFFFF"/>
                </a:solidFill>
              </a:defRPr>
            </a:lvl3pPr>
            <a:lvl4pPr>
              <a:defRPr sz="1600">
                <a:solidFill>
                  <a:srgbClr val="FFFFFF"/>
                </a:solidFill>
              </a:defRPr>
            </a:lvl4pPr>
            <a:lvl5pPr>
              <a:defRPr sz="16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a:off x="842960" y="653652"/>
            <a:ext cx="11850624" cy="6515100"/>
          </a:xfrm>
          <a:prstGeom prst="snipRoundRect">
            <a:avLst>
              <a:gd name="adj1" fmla="val 1040"/>
              <a:gd name="adj2" fmla="val 0"/>
            </a:avLst>
          </a:prstGeom>
          <a:solidFill>
            <a:schemeClr val="bg2">
              <a:shade val="10000"/>
            </a:schemeClr>
          </a:solidFill>
        </p:spPr>
        <p:txBody>
          <a:bodyPr/>
          <a:lstStyle>
            <a:lvl1pPr marL="0" indent="0">
              <a:buNone/>
              <a:defRPr sz="57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005840" y="7475220"/>
            <a:ext cx="16367760" cy="157734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1005840" y="795528"/>
            <a:ext cx="16367760" cy="6281928"/>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58800" y="800107"/>
            <a:ext cx="3962400" cy="78866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066800" y="800104"/>
            <a:ext cx="11887200" cy="788670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609601" y="493777"/>
            <a:ext cx="17064110" cy="929522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9" name="Rounded Rectangle 8"/>
          <p:cNvSpPr/>
          <p:nvPr/>
        </p:nvSpPr>
        <p:spPr>
          <a:xfrm>
            <a:off x="837193" y="651243"/>
            <a:ext cx="16613618" cy="82296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63284" tIns="81642" rIns="163284" bIns="81642" anchor="ctr"/>
          <a:lstStyle/>
          <a:p>
            <a:pPr algn="ctr" eaLnBrk="1" latinLnBrk="0" hangingPunct="1"/>
            <a:endParaRPr kumimoji="0" lang="en-US"/>
          </a:p>
        </p:txBody>
      </p:sp>
      <p:sp>
        <p:nvSpPr>
          <p:cNvPr id="13" name="Title Placeholder 12"/>
          <p:cNvSpPr>
            <a:spLocks noGrp="1"/>
          </p:cNvSpPr>
          <p:nvPr>
            <p:ph type="title"/>
          </p:nvPr>
        </p:nvSpPr>
        <p:spPr>
          <a:xfrm>
            <a:off x="1005840" y="7478385"/>
            <a:ext cx="16367760" cy="1577340"/>
          </a:xfrm>
          <a:prstGeom prst="rect">
            <a:avLst/>
          </a:prstGeom>
        </p:spPr>
        <p:txBody>
          <a:bodyPr vert="horz" lIns="163284" tIns="81642" rIns="163284" bIns="81642" anchor="b">
            <a:normAutofit/>
          </a:bodyPr>
          <a:lstStyle/>
          <a:p>
            <a:r>
              <a:rPr kumimoji="0" lang="en-US"/>
              <a:t>Click to edit Master title style</a:t>
            </a:r>
          </a:p>
        </p:txBody>
      </p:sp>
      <p:sp>
        <p:nvSpPr>
          <p:cNvPr id="4" name="Text Placeholder 3"/>
          <p:cNvSpPr>
            <a:spLocks noGrp="1"/>
          </p:cNvSpPr>
          <p:nvPr>
            <p:ph type="body" idx="1"/>
          </p:nvPr>
        </p:nvSpPr>
        <p:spPr>
          <a:xfrm>
            <a:off x="1005840" y="795528"/>
            <a:ext cx="16367760" cy="6281928"/>
          </a:xfrm>
          <a:prstGeom prst="rect">
            <a:avLst/>
          </a:prstGeom>
        </p:spPr>
        <p:txBody>
          <a:bodyPr vert="horz" lIns="326569" tIns="163284" rIns="163284" bIns="81642">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7552656" y="9167813"/>
            <a:ext cx="4572000" cy="547688"/>
          </a:xfrm>
          <a:prstGeom prst="rect">
            <a:avLst/>
          </a:prstGeom>
        </p:spPr>
        <p:txBody>
          <a:bodyPr vert="horz" lIns="163284" tIns="81642" rIns="163284" bIns="81642" anchor="b"/>
          <a:lstStyle>
            <a:lvl1pPr algn="r" eaLnBrk="1" latinLnBrk="0" hangingPunct="1">
              <a:defRPr kumimoji="0" sz="1800">
                <a:solidFill>
                  <a:schemeClr val="bg2">
                    <a:shade val="50000"/>
                  </a:schemeClr>
                </a:solidFill>
              </a:defRPr>
            </a:lvl1pPr>
            <a:extLst/>
          </a:lstStyle>
          <a:p>
            <a:fld id="{1D8BD707-D9CF-40AE-B4C6-C98DA3205C09}" type="datetimeFigureOut">
              <a:rPr lang="en-US" smtClean="0"/>
              <a:pPr/>
              <a:t>10/9/2025</a:t>
            </a:fld>
            <a:endParaRPr lang="en-US"/>
          </a:p>
        </p:txBody>
      </p:sp>
      <p:sp>
        <p:nvSpPr>
          <p:cNvPr id="18" name="Footer Placeholder 17"/>
          <p:cNvSpPr>
            <a:spLocks noGrp="1"/>
          </p:cNvSpPr>
          <p:nvPr>
            <p:ph type="ftr" sz="quarter" idx="3"/>
          </p:nvPr>
        </p:nvSpPr>
        <p:spPr>
          <a:xfrm>
            <a:off x="12124656" y="9167813"/>
            <a:ext cx="4572000" cy="547688"/>
          </a:xfrm>
          <a:prstGeom prst="rect">
            <a:avLst/>
          </a:prstGeom>
        </p:spPr>
        <p:txBody>
          <a:bodyPr vert="horz" lIns="163284" tIns="81642" rIns="163284" bIns="81642" anchor="b"/>
          <a:lstStyle>
            <a:lvl1pPr algn="l" eaLnBrk="1" latinLnBrk="0" hangingPunct="1">
              <a:defRPr kumimoji="0" sz="1800">
                <a:solidFill>
                  <a:schemeClr val="bg2">
                    <a:shade val="50000"/>
                  </a:schemeClr>
                </a:solidFill>
              </a:defRPr>
            </a:lvl1pPr>
            <a:extLst/>
          </a:lstStyle>
          <a:p>
            <a:endParaRPr lang="en-US"/>
          </a:p>
        </p:txBody>
      </p:sp>
      <p:sp>
        <p:nvSpPr>
          <p:cNvPr id="5" name="Slide Number Placeholder 4"/>
          <p:cNvSpPr>
            <a:spLocks noGrp="1"/>
          </p:cNvSpPr>
          <p:nvPr>
            <p:ph type="sldNum" sz="quarter" idx="4"/>
          </p:nvPr>
        </p:nvSpPr>
        <p:spPr>
          <a:xfrm>
            <a:off x="16696656" y="9167813"/>
            <a:ext cx="914400" cy="547688"/>
          </a:xfrm>
          <a:prstGeom prst="rect">
            <a:avLst/>
          </a:prstGeom>
        </p:spPr>
        <p:txBody>
          <a:bodyPr vert="horz" lIns="163284" tIns="81642" rIns="163284" bIns="81642" anchor="b"/>
          <a:lstStyle>
            <a:lvl1pPr algn="r" eaLnBrk="1" latinLnBrk="0" hangingPunct="1">
              <a:defRPr kumimoji="0" sz="1800">
                <a:solidFill>
                  <a:schemeClr val="bg2">
                    <a:shade val="50000"/>
                  </a:schemeClr>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64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473525" indent="-473525" algn="l" rtl="0" eaLnBrk="1" latinLnBrk="0" hangingPunct="1">
        <a:spcBef>
          <a:spcPts val="446"/>
        </a:spcBef>
        <a:buClr>
          <a:schemeClr val="accent1"/>
        </a:buClr>
        <a:buSzPct val="80000"/>
        <a:buFont typeface="Wingdings 2"/>
        <a:buChar char=""/>
        <a:defRPr kumimoji="0" sz="5000" kern="1200">
          <a:solidFill>
            <a:schemeClr val="tx1"/>
          </a:solidFill>
          <a:effectLst/>
          <a:latin typeface="+mn-lt"/>
          <a:ea typeface="+mn-ea"/>
          <a:cs typeface="+mn-cs"/>
        </a:defRPr>
      </a:lvl1pPr>
      <a:lvl2pPr marL="979706" indent="-359226" algn="l" rtl="0" eaLnBrk="1" latinLnBrk="0" hangingPunct="1">
        <a:spcBef>
          <a:spcPts val="446"/>
        </a:spcBef>
        <a:buClr>
          <a:schemeClr val="accent1"/>
        </a:buClr>
        <a:buSzPct val="100000"/>
        <a:buFont typeface="Verdana"/>
        <a:buChar char="◦"/>
        <a:defRPr kumimoji="0" sz="4300" kern="1200">
          <a:solidFill>
            <a:schemeClr val="tx1"/>
          </a:solidFill>
          <a:latin typeface="+mn-lt"/>
          <a:ea typeface="+mn-ea"/>
          <a:cs typeface="+mn-cs"/>
        </a:defRPr>
      </a:lvl2pPr>
      <a:lvl3pPr marL="1404246" indent="-326569" algn="l" rtl="0" eaLnBrk="1" latinLnBrk="0" hangingPunct="1">
        <a:spcBef>
          <a:spcPts val="446"/>
        </a:spcBef>
        <a:buClr>
          <a:schemeClr val="accent2">
            <a:tint val="85000"/>
            <a:satMod val="285000"/>
          </a:schemeClr>
        </a:buClr>
        <a:buSzPct val="100000"/>
        <a:buFont typeface="Wingdings 2"/>
        <a:buChar char=""/>
        <a:defRPr kumimoji="0" sz="3900" kern="1200">
          <a:solidFill>
            <a:schemeClr val="tx1"/>
          </a:solidFill>
          <a:latin typeface="+mn-lt"/>
          <a:ea typeface="+mn-ea"/>
          <a:cs typeface="+mn-cs"/>
        </a:defRPr>
      </a:lvl3pPr>
      <a:lvl4pPr marL="1828785" indent="-326569" algn="l" rtl="0" eaLnBrk="1" latinLnBrk="0" hangingPunct="1">
        <a:spcBef>
          <a:spcPts val="411"/>
        </a:spcBef>
        <a:buClr>
          <a:schemeClr val="accent2">
            <a:tint val="85000"/>
            <a:satMod val="285000"/>
          </a:schemeClr>
        </a:buClr>
        <a:buSzPct val="112000"/>
        <a:buFont typeface="Verdana"/>
        <a:buChar char="◦"/>
        <a:defRPr kumimoji="0" sz="3400" kern="1200">
          <a:solidFill>
            <a:schemeClr val="tx1"/>
          </a:solidFill>
          <a:latin typeface="+mn-lt"/>
          <a:ea typeface="+mn-ea"/>
          <a:cs typeface="+mn-cs"/>
        </a:defRPr>
      </a:lvl4pPr>
      <a:lvl5pPr marL="2285982" indent="-326569" algn="l" rtl="0" eaLnBrk="1" latinLnBrk="0" hangingPunct="1">
        <a:spcBef>
          <a:spcPts val="446"/>
        </a:spcBef>
        <a:buClr>
          <a:schemeClr val="accent3">
            <a:tint val="85000"/>
            <a:satMod val="275000"/>
          </a:schemeClr>
        </a:buClr>
        <a:buSzPct val="100000"/>
        <a:buFont typeface="Wingdings 2"/>
        <a:buChar char=""/>
        <a:defRPr kumimoji="0" sz="3200" kern="1200">
          <a:solidFill>
            <a:schemeClr val="tx1"/>
          </a:solidFill>
          <a:latin typeface="+mn-lt"/>
          <a:ea typeface="+mn-ea"/>
          <a:cs typeface="+mn-cs"/>
        </a:defRPr>
      </a:lvl5pPr>
      <a:lvl6pPr marL="2661536" indent="-326569" algn="l" rtl="0" eaLnBrk="1" latinLnBrk="0" hangingPunct="1">
        <a:spcBef>
          <a:spcPts val="446"/>
        </a:spcBef>
        <a:buClr>
          <a:schemeClr val="accent3">
            <a:tint val="85000"/>
            <a:satMod val="275000"/>
          </a:schemeClr>
        </a:buClr>
        <a:buSzPct val="100000"/>
        <a:buFont typeface="Verdana"/>
        <a:buChar char="◦"/>
        <a:defRPr kumimoji="0" sz="3000" kern="1200" baseline="0">
          <a:solidFill>
            <a:schemeClr val="tx1"/>
          </a:solidFill>
          <a:latin typeface="+mn-lt"/>
          <a:ea typeface="+mn-ea"/>
          <a:cs typeface="+mn-cs"/>
        </a:defRPr>
      </a:lvl6pPr>
      <a:lvl7pPr marL="3037090" indent="-326569" algn="l" rtl="0" eaLnBrk="1" latinLnBrk="0" hangingPunct="1">
        <a:spcBef>
          <a:spcPts val="455"/>
        </a:spcBef>
        <a:buClr>
          <a:schemeClr val="accent3">
            <a:tint val="85000"/>
            <a:satMod val="275000"/>
          </a:schemeClr>
        </a:buClr>
        <a:buSzPct val="100000"/>
        <a:buFont typeface="Wingdings 2"/>
        <a:buChar char=""/>
        <a:defRPr kumimoji="0" sz="2700" kern="1200">
          <a:solidFill>
            <a:schemeClr val="tx1"/>
          </a:solidFill>
          <a:latin typeface="+mn-lt"/>
          <a:ea typeface="+mn-ea"/>
          <a:cs typeface="+mn-cs"/>
        </a:defRPr>
      </a:lvl7pPr>
      <a:lvl8pPr marL="3428973" indent="-326569" algn="l" rtl="0" eaLnBrk="1" latinLnBrk="0" hangingPunct="1">
        <a:spcBef>
          <a:spcPts val="459"/>
        </a:spcBef>
        <a:buClr>
          <a:schemeClr val="accent3">
            <a:tint val="85000"/>
            <a:satMod val="275000"/>
          </a:schemeClr>
        </a:buClr>
        <a:buSzPct val="100000"/>
        <a:buFont typeface="Verdana"/>
        <a:buChar char="◦"/>
        <a:defRPr kumimoji="0" sz="2700" kern="1200" baseline="0">
          <a:solidFill>
            <a:schemeClr val="tx1"/>
          </a:solidFill>
          <a:latin typeface="+mn-lt"/>
          <a:ea typeface="+mn-ea"/>
          <a:cs typeface="+mn-cs"/>
        </a:defRPr>
      </a:lvl8pPr>
      <a:lvl9pPr marL="3837184" indent="-326569" algn="l" rtl="0" eaLnBrk="1" latinLnBrk="0" hangingPunct="1">
        <a:spcBef>
          <a:spcPts val="455"/>
        </a:spcBef>
        <a:buClr>
          <a:schemeClr val="accent3">
            <a:tint val="85000"/>
            <a:satMod val="275000"/>
          </a:schemeClr>
        </a:buClr>
        <a:buSzPct val="100000"/>
        <a:buFont typeface="Wingdings 2"/>
        <a:buChar char=""/>
        <a:defRPr kumimoji="0" sz="27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816422" algn="l" rtl="0" eaLnBrk="1" latinLnBrk="0" hangingPunct="1">
        <a:defRPr kumimoji="0" kern="1200">
          <a:solidFill>
            <a:schemeClr val="tx1"/>
          </a:solidFill>
          <a:latin typeface="+mn-lt"/>
          <a:ea typeface="+mn-ea"/>
          <a:cs typeface="+mn-cs"/>
        </a:defRPr>
      </a:lvl2pPr>
      <a:lvl3pPr marL="1632844" algn="l" rtl="0" eaLnBrk="1" latinLnBrk="0" hangingPunct="1">
        <a:defRPr kumimoji="0" kern="1200">
          <a:solidFill>
            <a:schemeClr val="tx1"/>
          </a:solidFill>
          <a:latin typeface="+mn-lt"/>
          <a:ea typeface="+mn-ea"/>
          <a:cs typeface="+mn-cs"/>
        </a:defRPr>
      </a:lvl3pPr>
      <a:lvl4pPr marL="2449266" algn="l" rtl="0" eaLnBrk="1" latinLnBrk="0" hangingPunct="1">
        <a:defRPr kumimoji="0" kern="1200">
          <a:solidFill>
            <a:schemeClr val="tx1"/>
          </a:solidFill>
          <a:latin typeface="+mn-lt"/>
          <a:ea typeface="+mn-ea"/>
          <a:cs typeface="+mn-cs"/>
        </a:defRPr>
      </a:lvl4pPr>
      <a:lvl5pPr marL="3265688" algn="l" rtl="0" eaLnBrk="1" latinLnBrk="0" hangingPunct="1">
        <a:defRPr kumimoji="0" kern="1200">
          <a:solidFill>
            <a:schemeClr val="tx1"/>
          </a:solidFill>
          <a:latin typeface="+mn-lt"/>
          <a:ea typeface="+mn-ea"/>
          <a:cs typeface="+mn-cs"/>
        </a:defRPr>
      </a:lvl5pPr>
      <a:lvl6pPr marL="4082110" algn="l" rtl="0" eaLnBrk="1" latinLnBrk="0" hangingPunct="1">
        <a:defRPr kumimoji="0" kern="1200">
          <a:solidFill>
            <a:schemeClr val="tx1"/>
          </a:solidFill>
          <a:latin typeface="+mn-lt"/>
          <a:ea typeface="+mn-ea"/>
          <a:cs typeface="+mn-cs"/>
        </a:defRPr>
      </a:lvl6pPr>
      <a:lvl7pPr marL="4898532" algn="l" rtl="0" eaLnBrk="1" latinLnBrk="0" hangingPunct="1">
        <a:defRPr kumimoji="0" kern="1200">
          <a:solidFill>
            <a:schemeClr val="tx1"/>
          </a:solidFill>
          <a:latin typeface="+mn-lt"/>
          <a:ea typeface="+mn-ea"/>
          <a:cs typeface="+mn-cs"/>
        </a:defRPr>
      </a:lvl7pPr>
      <a:lvl8pPr marL="5714954" algn="l" rtl="0" eaLnBrk="1" latinLnBrk="0" hangingPunct="1">
        <a:defRPr kumimoji="0" kern="1200">
          <a:solidFill>
            <a:schemeClr val="tx1"/>
          </a:solidFill>
          <a:latin typeface="+mn-lt"/>
          <a:ea typeface="+mn-ea"/>
          <a:cs typeface="+mn-cs"/>
        </a:defRPr>
      </a:lvl8pPr>
      <a:lvl9pPr marL="6531376"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5.jpeg"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useBgFill="1">
        <p:nvSpPr>
          <p:cNvPr id="18" name="Freeform: Shape 1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1637" y="0"/>
            <a:ext cx="14944725" cy="10287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itchFamily="18" charset="0"/>
              <a:cs typeface="Times New Roman" pitchFamily="18" charset="0"/>
            </a:endParaRPr>
          </a:p>
        </p:txBody>
      </p:sp>
      <p:sp useBgFill="1">
        <p:nvSpPr>
          <p:cNvPr id="20" name="Freeform: Shape 1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2496" y="0"/>
            <a:ext cx="14923008" cy="10287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itchFamily="18" charset="0"/>
              <a:cs typeface="Times New Roman" pitchFamily="18" charset="0"/>
            </a:endParaRPr>
          </a:p>
        </p:txBody>
      </p:sp>
      <p:sp>
        <p:nvSpPr>
          <p:cNvPr id="11" name="TextBox 11"/>
          <p:cNvSpPr txBox="1"/>
          <p:nvPr/>
        </p:nvSpPr>
        <p:spPr>
          <a:xfrm>
            <a:off x="2286004" y="2999422"/>
            <a:ext cx="13716000" cy="414604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9200" b="1" kern="1200">
                <a:solidFill>
                  <a:schemeClr val="tx1"/>
                </a:solidFill>
                <a:latin typeface="Times New Roman" pitchFamily="18" charset="0"/>
                <a:ea typeface="+mj-ea"/>
                <a:cs typeface="Times New Roman" pitchFamily="18" charset="0"/>
                <a:sym typeface="Sniglet"/>
              </a:rPr>
              <a:t>Psychology in Health and Social Care</a:t>
            </a:r>
          </a:p>
          <a:p>
            <a:pPr algn="ctr">
              <a:lnSpc>
                <a:spcPct val="90000"/>
              </a:lnSpc>
              <a:spcBef>
                <a:spcPct val="0"/>
              </a:spcBef>
              <a:spcAft>
                <a:spcPts val="600"/>
              </a:spcAft>
            </a:pPr>
            <a:r>
              <a:rPr lang="en-US" sz="9200" b="1" kern="1200">
                <a:solidFill>
                  <a:schemeClr val="tx1"/>
                </a:solidFill>
                <a:latin typeface="Times New Roman" pitchFamily="18" charset="0"/>
                <a:ea typeface="+mj-ea"/>
                <a:cs typeface="Times New Roman" pitchFamily="18" charset="0"/>
                <a:sym typeface="Sniglet"/>
              </a:rPr>
              <a:t>Individual presentation</a:t>
            </a:r>
          </a:p>
          <a:p>
            <a:pPr algn="ctr">
              <a:lnSpc>
                <a:spcPct val="90000"/>
              </a:lnSpc>
              <a:spcBef>
                <a:spcPct val="0"/>
              </a:spcBef>
              <a:spcAft>
                <a:spcPts val="600"/>
              </a:spcAft>
            </a:pPr>
            <a:endParaRPr lang="en-US" sz="9200" b="1" kern="1200">
              <a:solidFill>
                <a:schemeClr val="tx1"/>
              </a:solidFill>
              <a:latin typeface="Times New Roman" pitchFamily="18" charset="0"/>
              <a:ea typeface="+mj-ea"/>
              <a:cs typeface="Times New Roman" pitchFamily="18" charset="0"/>
              <a:sym typeface="Sniglet"/>
            </a:endParaRPr>
          </a:p>
        </p:txBody>
      </p:sp>
      <p:sp>
        <p:nvSpPr>
          <p:cNvPr id="22" name="Rectangle 2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7840" y="8287179"/>
            <a:ext cx="7132320" cy="411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31D0-A4C2-8E4A-61D2-BAF4777634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F3FCA6-85AC-C745-9FAF-68B755B76F7A}"/>
              </a:ext>
            </a:extLst>
          </p:cNvPr>
          <p:cNvSpPr>
            <a:spLocks noGrp="1"/>
          </p:cNvSpPr>
          <p:nvPr>
            <p:ph idx="1"/>
          </p:nvPr>
        </p:nvSpPr>
        <p:spPr/>
        <p:txBody>
          <a:bodyPr/>
          <a:lstStyle/>
          <a:p>
            <a:r>
              <a:rPr lang="en-US" dirty="0"/>
              <a:t>Psychology in Health and Social Care</a:t>
            </a:r>
          </a:p>
          <a:p>
            <a:endParaRPr lang="en-US" dirty="0"/>
          </a:p>
          <a:p>
            <a:r>
              <a:rPr lang="en-GB" dirty="0"/>
              <a:t>Student Name: Naomi </a:t>
            </a:r>
            <a:r>
              <a:rPr lang="en-GB" dirty="0" err="1"/>
              <a:t>Lubanza</a:t>
            </a:r>
            <a:r>
              <a:rPr lang="en-GB" dirty="0"/>
              <a:t> </a:t>
            </a:r>
            <a:r>
              <a:rPr lang="en-GB" dirty="0" err="1"/>
              <a:t>Kihani</a:t>
            </a:r>
            <a:endParaRPr lang="en-GB" dirty="0"/>
          </a:p>
          <a:p>
            <a:r>
              <a:rPr lang="en-GB" dirty="0"/>
              <a:t>Student ID: 2424519</a:t>
            </a:r>
          </a:p>
          <a:p>
            <a:r>
              <a:rPr lang="en-GB" dirty="0"/>
              <a:t>Module Code: LCHS 4010</a:t>
            </a:r>
          </a:p>
          <a:p>
            <a:r>
              <a:rPr lang="en-GB" dirty="0"/>
              <a:t>Lecturer: Neale Haddon</a:t>
            </a:r>
          </a:p>
          <a:p>
            <a:r>
              <a:rPr lang="en-GB"/>
              <a:t>Assignment Title: Individual Presentation.</a:t>
            </a:r>
          </a:p>
          <a:p>
            <a:endParaRPr lang="en-GB" dirty="0"/>
          </a:p>
        </p:txBody>
      </p:sp>
    </p:spTree>
    <p:extLst>
      <p:ext uri="{BB962C8B-B14F-4D97-AF65-F5344CB8AC3E}">
        <p14:creationId xmlns:p14="http://schemas.microsoft.com/office/powerpoint/2010/main" val="2129767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1"/>
          <p:cNvSpPr txBox="1"/>
          <p:nvPr/>
        </p:nvSpPr>
        <p:spPr>
          <a:xfrm>
            <a:off x="11865424" y="1112087"/>
            <a:ext cx="5095526" cy="8881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dirty="0">
                <a:latin typeface="Times New Roman" pitchFamily="18" charset="0"/>
                <a:ea typeface="+mj-ea"/>
                <a:cs typeface="Times New Roman" pitchFamily="18" charset="0"/>
                <a:sym typeface="Sniglet"/>
              </a:rPr>
              <a:t>Introduction </a:t>
            </a:r>
          </a:p>
        </p:txBody>
      </p:sp>
      <p:pic>
        <p:nvPicPr>
          <p:cNvPr id="18434" name="Picture 2" descr="Intellectual and Cognitive Development in Children and Teens - Child  Development Institute"/>
          <p:cNvPicPr>
            <a:picLocks noChangeAspect="1" noChangeArrowheads="1"/>
          </p:cNvPicPr>
          <p:nvPr/>
        </p:nvPicPr>
        <p:blipFill>
          <a:blip r:embed="rId3"/>
          <a:srcRect r="15199"/>
          <a:stretch>
            <a:fillRect/>
          </a:stretch>
        </p:blipFill>
        <p:spPr bwMode="auto">
          <a:xfrm>
            <a:off x="1327047" y="1316119"/>
            <a:ext cx="8959961" cy="7564644"/>
          </a:xfrm>
          <a:prstGeom prst="rect">
            <a:avLst/>
          </a:prstGeom>
          <a:noFill/>
        </p:spPr>
      </p:pic>
      <p:grpSp>
        <p:nvGrpSpPr>
          <p:cNvPr id="18439" name="Group 18438">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7045" y="8788290"/>
            <a:ext cx="9610355" cy="185045"/>
            <a:chOff x="7015162" y="5858828"/>
            <a:chExt cx="4300544" cy="123363"/>
          </a:xfrm>
        </p:grpSpPr>
        <p:sp>
          <p:nvSpPr>
            <p:cNvPr id="18440" name="Rectangle 18439">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8441" name="Rectangle 18440">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grpSp>
      <p:sp>
        <p:nvSpPr>
          <p:cNvPr id="12" name="TextBox 12"/>
          <p:cNvSpPr txBox="1"/>
          <p:nvPr/>
        </p:nvSpPr>
        <p:spPr>
          <a:xfrm>
            <a:off x="11144264" y="2214542"/>
            <a:ext cx="6072230" cy="6757420"/>
          </a:xfrm>
          <a:prstGeom prst="rect">
            <a:avLst/>
          </a:prstGeom>
        </p:spPr>
        <p:txBody>
          <a:bodyPr vert="horz" lIns="91440" tIns="45720" rIns="91440" bIns="45720" rtlCol="0" anchor="t">
            <a:noAutofit/>
          </a:bodyPr>
          <a:lstStyle/>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The field of health and social care mainly studies the influence of social factors, behavior, and thoughts on the physical and mental health of individuals within health and social care settings (Kim </a:t>
            </a:r>
            <a:r>
              <a:rPr lang="en-US" sz="3600" i="1" dirty="0">
                <a:latin typeface="Times New Roman" pitchFamily="18" charset="0"/>
                <a:cs typeface="Times New Roman" pitchFamily="18" charset="0"/>
              </a:rPr>
              <a:t>et.al</a:t>
            </a:r>
            <a:r>
              <a:rPr lang="en-US" sz="3600" dirty="0">
                <a:latin typeface="Times New Roman" pitchFamily="18" charset="0"/>
                <a:cs typeface="Times New Roman" pitchFamily="18" charset="0"/>
              </a:rPr>
              <a:t> 2022). </a:t>
            </a:r>
          </a:p>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The presentation covers the evaluation of Erikson's theory by evaluating its key principles and the application of this theory in the case provided.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1" name="TextBox 11"/>
          <p:cNvSpPr txBox="1"/>
          <p:nvPr/>
        </p:nvSpPr>
        <p:spPr>
          <a:xfrm>
            <a:off x="500002" y="357154"/>
            <a:ext cx="8143932" cy="222199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8100" b="1" kern="1200" dirty="0">
                <a:solidFill>
                  <a:schemeClr val="tx1"/>
                </a:solidFill>
                <a:latin typeface="Times New Roman" pitchFamily="18" charset="0"/>
                <a:ea typeface="+mj-ea"/>
                <a:cs typeface="Times New Roman" pitchFamily="18" charset="0"/>
                <a:sym typeface="Sniglet"/>
              </a:rPr>
              <a:t>Chosen theory</a:t>
            </a:r>
          </a:p>
        </p:txBody>
      </p:sp>
      <p:sp>
        <p:nvSpPr>
          <p:cNvPr id="1639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17" y="3559302"/>
            <a:ext cx="4882642" cy="27432"/>
          </a:xfrm>
          <a:custGeom>
            <a:avLst/>
            <a:gdLst>
              <a:gd name="connsiteX0" fmla="*/ 0 w 4882642"/>
              <a:gd name="connsiteY0" fmla="*/ 0 h 27432"/>
              <a:gd name="connsiteX1" fmla="*/ 648694 w 4882642"/>
              <a:gd name="connsiteY1" fmla="*/ 0 h 27432"/>
              <a:gd name="connsiteX2" fmla="*/ 1199735 w 4882642"/>
              <a:gd name="connsiteY2" fmla="*/ 0 h 27432"/>
              <a:gd name="connsiteX3" fmla="*/ 1799602 w 4882642"/>
              <a:gd name="connsiteY3" fmla="*/ 0 h 27432"/>
              <a:gd name="connsiteX4" fmla="*/ 2545949 w 4882642"/>
              <a:gd name="connsiteY4" fmla="*/ 0 h 27432"/>
              <a:gd name="connsiteX5" fmla="*/ 3194643 w 4882642"/>
              <a:gd name="connsiteY5" fmla="*/ 0 h 27432"/>
              <a:gd name="connsiteX6" fmla="*/ 3794510 w 4882642"/>
              <a:gd name="connsiteY6" fmla="*/ 0 h 27432"/>
              <a:gd name="connsiteX7" fmla="*/ 4882642 w 4882642"/>
              <a:gd name="connsiteY7" fmla="*/ 0 h 27432"/>
              <a:gd name="connsiteX8" fmla="*/ 4882642 w 4882642"/>
              <a:gd name="connsiteY8" fmla="*/ 27432 h 27432"/>
              <a:gd name="connsiteX9" fmla="*/ 4185122 w 4882642"/>
              <a:gd name="connsiteY9" fmla="*/ 27432 h 27432"/>
              <a:gd name="connsiteX10" fmla="*/ 3585254 w 4882642"/>
              <a:gd name="connsiteY10" fmla="*/ 27432 h 27432"/>
              <a:gd name="connsiteX11" fmla="*/ 2790081 w 4882642"/>
              <a:gd name="connsiteY11" fmla="*/ 27432 h 27432"/>
              <a:gd name="connsiteX12" fmla="*/ 2141387 w 4882642"/>
              <a:gd name="connsiteY12" fmla="*/ 27432 h 27432"/>
              <a:gd name="connsiteX13" fmla="*/ 1590346 w 4882642"/>
              <a:gd name="connsiteY13" fmla="*/ 27432 h 27432"/>
              <a:gd name="connsiteX14" fmla="*/ 844000 w 4882642"/>
              <a:gd name="connsiteY14" fmla="*/ 27432 h 27432"/>
              <a:gd name="connsiteX15" fmla="*/ 0 w 4882642"/>
              <a:gd name="connsiteY15" fmla="*/ 27432 h 27432"/>
              <a:gd name="connsiteX16" fmla="*/ 0 w 4882642"/>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2" name="TextBox 12"/>
          <p:cNvSpPr txBox="1"/>
          <p:nvPr/>
        </p:nvSpPr>
        <p:spPr>
          <a:xfrm>
            <a:off x="946404" y="3991356"/>
            <a:ext cx="8697662" cy="5321808"/>
          </a:xfrm>
          <a:prstGeom prst="rect">
            <a:avLst/>
          </a:prstGeom>
        </p:spPr>
        <p:txBody>
          <a:bodyPr vert="horz" lIns="91440" tIns="45720" rIns="91440" bIns="45720" rtlCol="0" anchor="t">
            <a:noAutofit/>
          </a:bodyPr>
          <a:lstStyle/>
          <a:p>
            <a:pPr indent="-228600" algn="just">
              <a:lnSpc>
                <a:spcPct val="90000"/>
              </a:lnSpc>
              <a:spcAft>
                <a:spcPts val="600"/>
              </a:spcAft>
              <a:buFont typeface="Arial" panose="020B0604020202020204" pitchFamily="34" charset="0"/>
              <a:buChar char="•"/>
            </a:pPr>
            <a:r>
              <a:rPr lang="en-US" sz="4000" dirty="0">
                <a:latin typeface="Times New Roman" pitchFamily="18" charset="0"/>
                <a:cs typeface="Times New Roman" pitchFamily="18" charset="0"/>
              </a:rPr>
              <a:t>As per the views of </a:t>
            </a:r>
            <a:r>
              <a:rPr lang="en-US" sz="4000" dirty="0" err="1">
                <a:latin typeface="Times New Roman" pitchFamily="18" charset="0"/>
                <a:cs typeface="Times New Roman" pitchFamily="18" charset="0"/>
              </a:rPr>
              <a:t>Carvalho</a:t>
            </a:r>
            <a:r>
              <a:rPr lang="en-US" sz="4000" dirty="0">
                <a:latin typeface="Times New Roman" pitchFamily="18" charset="0"/>
                <a:cs typeface="Times New Roman" pitchFamily="18" charset="0"/>
              </a:rPr>
              <a:t> and </a:t>
            </a:r>
            <a:r>
              <a:rPr lang="en-US" sz="4000" dirty="0" err="1">
                <a:latin typeface="Times New Roman" pitchFamily="18" charset="0"/>
                <a:cs typeface="Times New Roman" pitchFamily="18" charset="0"/>
              </a:rPr>
              <a:t>Veiga</a:t>
            </a:r>
            <a:r>
              <a:rPr lang="en-US" sz="4000" dirty="0">
                <a:latin typeface="Times New Roman" pitchFamily="18" charset="0"/>
                <a:cs typeface="Times New Roman" pitchFamily="18" charset="0"/>
              </a:rPr>
              <a:t> (2022), the Erickson theory of psychological development describes the influence of social experiences across the different stages of life among the individuals. </a:t>
            </a:r>
          </a:p>
          <a:p>
            <a:pPr indent="-228600" algn="just">
              <a:lnSpc>
                <a:spcPct val="90000"/>
              </a:lnSpc>
              <a:spcAft>
                <a:spcPts val="600"/>
              </a:spcAft>
              <a:buFont typeface="Arial" panose="020B0604020202020204" pitchFamily="34" charset="0"/>
              <a:buChar char="•"/>
            </a:pPr>
            <a:r>
              <a:rPr lang="en-US" sz="4000" dirty="0">
                <a:latin typeface="Times New Roman" pitchFamily="18" charset="0"/>
                <a:cs typeface="Times New Roman" pitchFamily="18" charset="0"/>
              </a:rPr>
              <a:t>The theory is associated with classifying eight different stages through which psychosocial development can be achieved (Miller and Lang, 2022). </a:t>
            </a:r>
            <a:endParaRPr lang="en-US" sz="4000" dirty="0">
              <a:latin typeface="Times New Roman" pitchFamily="18" charset="0"/>
              <a:cs typeface="Times New Roman" pitchFamily="18" charset="0"/>
              <a:sym typeface="ไอติม"/>
            </a:endParaRPr>
          </a:p>
        </p:txBody>
      </p:sp>
      <p:pic>
        <p:nvPicPr>
          <p:cNvPr id="16386" name="Picture 2" descr="Psychosocial Theory – The Whole Child: Development in the Early Years"/>
          <p:cNvPicPr>
            <a:picLocks noChangeAspect="1" noChangeArrowheads="1"/>
          </p:cNvPicPr>
          <p:nvPr/>
        </p:nvPicPr>
        <p:blipFill>
          <a:blip r:embed="rId3"/>
          <a:srcRect l="9522" t="20635" r="4052" b="5290"/>
          <a:stretch>
            <a:fillRect/>
          </a:stretch>
        </p:blipFill>
        <p:spPr bwMode="auto">
          <a:xfrm>
            <a:off x="10572760" y="3204708"/>
            <a:ext cx="6764264" cy="543925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p:cNvSpPr txBox="1"/>
          <p:nvPr/>
        </p:nvSpPr>
        <p:spPr>
          <a:xfrm>
            <a:off x="967596" y="788973"/>
            <a:ext cx="6424474" cy="18005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Times New Roman" pitchFamily="18" charset="0"/>
                <a:ea typeface="+mj-ea"/>
                <a:cs typeface="Times New Roman" pitchFamily="18" charset="0"/>
                <a:sym typeface="Sniglet"/>
              </a:rPr>
              <a:t>Explanation of theory </a:t>
            </a:r>
          </a:p>
        </p:txBody>
      </p:sp>
      <p:sp>
        <p:nvSpPr>
          <p:cNvPr id="20" name="Rectangle 1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4799" y="2917369"/>
            <a:ext cx="603504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67599" y="3046651"/>
            <a:ext cx="6424476" cy="5267915"/>
          </a:xfrm>
          <a:prstGeom prst="rect">
            <a:avLst/>
          </a:prstGeom>
        </p:spPr>
        <p:txBody>
          <a:bodyPr vert="horz" lIns="91440" tIns="45720" rIns="91440" bIns="45720" rtlCol="0" anchor="ctr">
            <a:normAutofit/>
          </a:bodyPr>
          <a:lstStyle/>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The key concept of this theory is concerned with the identification of eight different stages within which psychological development within the child can take place (Orenstein and Lewis, 2022). </a:t>
            </a:r>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765" y="9080040"/>
            <a:ext cx="1110996" cy="231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57385" y="322802"/>
            <a:ext cx="1110996" cy="17750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5189" y="532438"/>
            <a:ext cx="9277460" cy="887281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Table 12"/>
          <p:cNvGraphicFramePr>
            <a:graphicFrameLocks noGrp="1"/>
          </p:cNvGraphicFramePr>
          <p:nvPr/>
        </p:nvGraphicFramePr>
        <p:xfrm>
          <a:off x="8981607" y="1655850"/>
          <a:ext cx="8442027" cy="6625998"/>
        </p:xfrm>
        <a:graphic>
          <a:graphicData uri="http://schemas.openxmlformats.org/drawingml/2006/table">
            <a:tbl>
              <a:tblPr>
                <a:tableStyleId>{3C2FFA5D-87B4-456A-9821-1D502468CF0F}</a:tableStyleId>
              </a:tblPr>
              <a:tblGrid>
                <a:gridCol w="5128402">
                  <a:extLst>
                    <a:ext uri="{9D8B030D-6E8A-4147-A177-3AD203B41FA5}">
                      <a16:colId xmlns:a16="http://schemas.microsoft.com/office/drawing/2014/main" val="20000"/>
                    </a:ext>
                  </a:extLst>
                </a:gridCol>
                <a:gridCol w="3313625">
                  <a:extLst>
                    <a:ext uri="{9D8B030D-6E8A-4147-A177-3AD203B41FA5}">
                      <a16:colId xmlns:a16="http://schemas.microsoft.com/office/drawing/2014/main" val="20001"/>
                    </a:ext>
                  </a:extLst>
                </a:gridCol>
              </a:tblGrid>
              <a:tr h="658197">
                <a:tc>
                  <a:txBody>
                    <a:bodyPr/>
                    <a:lstStyle/>
                    <a:p>
                      <a:pPr marL="0" marR="0" algn="ctr">
                        <a:lnSpc>
                          <a:spcPct val="150000"/>
                        </a:lnSpc>
                        <a:spcBef>
                          <a:spcPts val="0"/>
                        </a:spcBef>
                        <a:spcAft>
                          <a:spcPts val="0"/>
                        </a:spcAft>
                      </a:pPr>
                      <a:r>
                        <a:rPr lang="en-US" sz="3100" b="1" dirty="0">
                          <a:latin typeface="Times New Roman"/>
                          <a:ea typeface="Book Antiqua"/>
                          <a:cs typeface="Times New Roman"/>
                        </a:rPr>
                        <a:t>Factors</a:t>
                      </a:r>
                      <a:endParaRPr lang="en-US" sz="3500" dirty="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b="1">
                          <a:latin typeface="Times New Roman"/>
                          <a:ea typeface="Book Antiqua"/>
                          <a:cs typeface="Times New Roman"/>
                        </a:rPr>
                        <a:t>Age group (years)</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0"/>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Trust versus mistrust</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0 -1.5</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1"/>
                  </a:ext>
                </a:extLst>
              </a:tr>
              <a:tr h="1360422">
                <a:tc>
                  <a:txBody>
                    <a:bodyPr/>
                    <a:lstStyle/>
                    <a:p>
                      <a:pPr marL="0" marR="0" algn="ctr">
                        <a:lnSpc>
                          <a:spcPct val="150000"/>
                        </a:lnSpc>
                        <a:spcBef>
                          <a:spcPts val="0"/>
                        </a:spcBef>
                        <a:spcAft>
                          <a:spcPts val="0"/>
                        </a:spcAft>
                      </a:pPr>
                      <a:r>
                        <a:rPr lang="en-US" sz="3100">
                          <a:latin typeface="Times New Roman"/>
                          <a:ea typeface="Book Antiqua"/>
                          <a:cs typeface="Times New Roman"/>
                        </a:rPr>
                        <a:t>Autonomy versus shame and doubt</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2 -3</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2"/>
                  </a:ext>
                </a:extLst>
              </a:tr>
              <a:tr h="658197">
                <a:tc>
                  <a:txBody>
                    <a:bodyPr/>
                    <a:lstStyle/>
                    <a:p>
                      <a:pPr marL="0" marR="0" algn="ctr">
                        <a:lnSpc>
                          <a:spcPct val="150000"/>
                        </a:lnSpc>
                        <a:spcBef>
                          <a:spcPts val="0"/>
                        </a:spcBef>
                        <a:spcAft>
                          <a:spcPts val="0"/>
                        </a:spcAft>
                      </a:pPr>
                      <a:r>
                        <a:rPr lang="en-US" sz="3100" dirty="0">
                          <a:latin typeface="Times New Roman"/>
                          <a:ea typeface="Book Antiqua"/>
                          <a:cs typeface="Times New Roman"/>
                        </a:rPr>
                        <a:t>Initiative versus guilt</a:t>
                      </a:r>
                      <a:endParaRPr lang="en-US" sz="3500" dirty="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3 - 5</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3"/>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Industry versus inferiority</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6 - 11</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4"/>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Identity versus role confusion</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12 - 18</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5"/>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Intimacy versus isolation</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19 - 40</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6"/>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Generativity versus Stagnation</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a:latin typeface="Times New Roman"/>
                          <a:ea typeface="Book Antiqua"/>
                          <a:cs typeface="Times New Roman"/>
                        </a:rPr>
                        <a:t>40 - 65</a:t>
                      </a:r>
                      <a:endParaRPr lang="en-US" sz="3500">
                        <a:latin typeface="Times New Roman"/>
                        <a:ea typeface="Book Antiqua"/>
                        <a:cs typeface="Times New Roman"/>
                      </a:endParaRPr>
                    </a:p>
                  </a:txBody>
                  <a:tcPr marL="75238" marR="75238" marT="0" marB="0"/>
                </a:tc>
                <a:extLst>
                  <a:ext uri="{0D108BD9-81ED-4DB2-BD59-A6C34878D82A}">
                    <a16:rowId xmlns:a16="http://schemas.microsoft.com/office/drawing/2014/main" val="10007"/>
                  </a:ext>
                </a:extLst>
              </a:tr>
              <a:tr h="658197">
                <a:tc>
                  <a:txBody>
                    <a:bodyPr/>
                    <a:lstStyle/>
                    <a:p>
                      <a:pPr marL="0" marR="0" algn="ctr">
                        <a:lnSpc>
                          <a:spcPct val="150000"/>
                        </a:lnSpc>
                        <a:spcBef>
                          <a:spcPts val="0"/>
                        </a:spcBef>
                        <a:spcAft>
                          <a:spcPts val="0"/>
                        </a:spcAft>
                      </a:pPr>
                      <a:r>
                        <a:rPr lang="en-US" sz="3100">
                          <a:latin typeface="Times New Roman"/>
                          <a:ea typeface="Book Antiqua"/>
                          <a:cs typeface="Times New Roman"/>
                        </a:rPr>
                        <a:t>Integrity versus despair</a:t>
                      </a:r>
                      <a:endParaRPr lang="en-US" sz="3500">
                        <a:latin typeface="Times New Roman"/>
                        <a:ea typeface="Book Antiqua"/>
                        <a:cs typeface="Times New Roman"/>
                      </a:endParaRPr>
                    </a:p>
                  </a:txBody>
                  <a:tcPr marL="75238" marR="75238" marT="0" marB="0"/>
                </a:tc>
                <a:tc>
                  <a:txBody>
                    <a:bodyPr/>
                    <a:lstStyle/>
                    <a:p>
                      <a:pPr marL="0" marR="0" algn="ctr">
                        <a:lnSpc>
                          <a:spcPct val="150000"/>
                        </a:lnSpc>
                        <a:spcBef>
                          <a:spcPts val="0"/>
                        </a:spcBef>
                        <a:spcAft>
                          <a:spcPts val="0"/>
                        </a:spcAft>
                      </a:pPr>
                      <a:r>
                        <a:rPr lang="en-US" sz="3100" dirty="0">
                          <a:latin typeface="Times New Roman"/>
                          <a:ea typeface="Book Antiqua"/>
                          <a:cs typeface="Times New Roman"/>
                        </a:rPr>
                        <a:t>65 to death</a:t>
                      </a:r>
                      <a:endParaRPr lang="en-US" sz="3500" dirty="0">
                        <a:latin typeface="Times New Roman"/>
                        <a:ea typeface="Book Antiqua"/>
                        <a:cs typeface="Times New Roman"/>
                      </a:endParaRPr>
                    </a:p>
                  </a:txBody>
                  <a:tcPr marL="75238" marR="75238" marT="0" marB="0"/>
                </a:tc>
                <a:extLst>
                  <a:ext uri="{0D108BD9-81ED-4DB2-BD59-A6C34878D82A}">
                    <a16:rowId xmlns:a16="http://schemas.microsoft.com/office/drawing/2014/main" val="1000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8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2297" name="Rectangle 12296">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itchFamily="18" charset="0"/>
              <a:cs typeface="Times New Roman" pitchFamily="18" charset="0"/>
            </a:endParaRPr>
          </a:p>
        </p:txBody>
      </p:sp>
      <p:pic>
        <p:nvPicPr>
          <p:cNvPr id="12299" name="Picture 1229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8283428" cy="10293570"/>
          </a:xfrm>
          <a:prstGeom prst="rect">
            <a:avLst/>
          </a:prstGeom>
        </p:spPr>
      </p:pic>
      <p:sp>
        <p:nvSpPr>
          <p:cNvPr id="12301" name="Rectangle 1230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itchFamily="18" charset="0"/>
              <a:cs typeface="Times New Roman" pitchFamily="18" charset="0"/>
            </a:endParaRPr>
          </a:p>
        </p:txBody>
      </p:sp>
      <p:sp>
        <p:nvSpPr>
          <p:cNvPr id="12303" name="Rectangle 1230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13" y="1093762"/>
            <a:ext cx="16649028" cy="809947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latin typeface="Times New Roman" pitchFamily="18" charset="0"/>
              <a:cs typeface="Times New Roman" pitchFamily="18" charset="0"/>
            </a:endParaRPr>
          </a:p>
        </p:txBody>
      </p:sp>
      <p:sp>
        <p:nvSpPr>
          <p:cNvPr id="12" name="TextBox 12"/>
          <p:cNvSpPr txBox="1"/>
          <p:nvPr/>
        </p:nvSpPr>
        <p:spPr>
          <a:xfrm>
            <a:off x="8000992" y="1357517"/>
            <a:ext cx="8778524" cy="9999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1" kern="1200" dirty="0">
                <a:solidFill>
                  <a:schemeClr val="tx1"/>
                </a:solidFill>
                <a:latin typeface="Times New Roman" pitchFamily="18" charset="0"/>
                <a:ea typeface="+mj-ea"/>
                <a:cs typeface="Times New Roman" pitchFamily="18" charset="0"/>
                <a:sym typeface="Sniglet"/>
              </a:rPr>
              <a:t>Application of theory </a:t>
            </a:r>
          </a:p>
        </p:txBody>
      </p:sp>
      <p:pic>
        <p:nvPicPr>
          <p:cNvPr id="12290" name="Picture 2" descr="Initiative vs Guilt (Psychosocial Stage 3) - Practical Psychology"/>
          <p:cNvPicPr>
            <a:picLocks noChangeAspect="1" noChangeArrowheads="1"/>
          </p:cNvPicPr>
          <p:nvPr/>
        </p:nvPicPr>
        <p:blipFill>
          <a:blip r:embed="rId4"/>
          <a:srcRect l="1665" t="2232" r="2294"/>
          <a:stretch>
            <a:fillRect/>
          </a:stretch>
        </p:blipFill>
        <p:spPr bwMode="auto">
          <a:xfrm>
            <a:off x="1081211" y="2663236"/>
            <a:ext cx="6991220" cy="6337916"/>
          </a:xfrm>
          <a:prstGeom prst="rect">
            <a:avLst/>
          </a:prstGeom>
          <a:noFill/>
        </p:spPr>
      </p:pic>
      <p:sp>
        <p:nvSpPr>
          <p:cNvPr id="11" name="TextBox 11"/>
          <p:cNvSpPr txBox="1"/>
          <p:nvPr/>
        </p:nvSpPr>
        <p:spPr>
          <a:xfrm>
            <a:off x="8501058" y="2643170"/>
            <a:ext cx="8501122" cy="6286313"/>
          </a:xfrm>
          <a:prstGeom prst="rect">
            <a:avLst/>
          </a:prstGeom>
        </p:spPr>
        <p:txBody>
          <a:bodyPr vert="horz" lIns="91440" tIns="45720" rIns="91440" bIns="45720" rtlCol="0">
            <a:noAutofit/>
          </a:bodyPr>
          <a:lstStyle/>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In the case of </a:t>
            </a:r>
            <a:r>
              <a:rPr lang="en-US" sz="3600" dirty="0" err="1">
                <a:latin typeface="Times New Roman" pitchFamily="18" charset="0"/>
                <a:cs typeface="Times New Roman" pitchFamily="18" charset="0"/>
              </a:rPr>
              <a:t>Amira</a:t>
            </a:r>
            <a:r>
              <a:rPr lang="en-US" sz="3600" dirty="0">
                <a:latin typeface="Times New Roman" pitchFamily="18" charset="0"/>
                <a:cs typeface="Times New Roman" pitchFamily="18" charset="0"/>
              </a:rPr>
              <a:t>, the stage of ‘Initiative versus guilt’ is applicable based on this theory. </a:t>
            </a:r>
          </a:p>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Based on this stage of the theory, </a:t>
            </a:r>
            <a:r>
              <a:rPr lang="en-US" sz="3600" dirty="0" err="1">
                <a:latin typeface="Times New Roman" pitchFamily="18" charset="0"/>
                <a:cs typeface="Times New Roman" pitchFamily="18" charset="0"/>
              </a:rPr>
              <a:t>Amira</a:t>
            </a:r>
            <a:r>
              <a:rPr lang="en-US" sz="3600" dirty="0">
                <a:latin typeface="Times New Roman" pitchFamily="18" charset="0"/>
                <a:cs typeface="Times New Roman" pitchFamily="18" charset="0"/>
              </a:rPr>
              <a:t> will begin developing confidence and take charge of different activities in the surroundings, where providing better guidance and information regarding the process will be critical in this stage. </a:t>
            </a:r>
          </a:p>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Over controlling any particular process can also lead to guilt, which should be avoided in this case. </a:t>
            </a:r>
            <a:endParaRPr lang="en-US" sz="3600" dirty="0">
              <a:latin typeface="Times New Roman" pitchFamily="18" charset="0"/>
              <a:cs typeface="Times New Roman" pitchFamily="18" charset="0"/>
              <a:sym typeface="ไอติม"/>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2"/>
          <p:cNvSpPr txBox="1"/>
          <p:nvPr/>
        </p:nvSpPr>
        <p:spPr>
          <a:xfrm>
            <a:off x="2214514" y="928658"/>
            <a:ext cx="5324473" cy="9595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latin typeface="Times New Roman" pitchFamily="18" charset="0"/>
                <a:ea typeface="+mj-ea"/>
                <a:cs typeface="Times New Roman" pitchFamily="18" charset="0"/>
                <a:sym typeface="Sniglet"/>
              </a:rPr>
              <a:t>Practical strategies </a:t>
            </a:r>
          </a:p>
        </p:txBody>
      </p:sp>
      <p:sp>
        <p:nvSpPr>
          <p:cNvPr id="11" name="TextBox 11"/>
          <p:cNvSpPr txBox="1"/>
          <p:nvPr/>
        </p:nvSpPr>
        <p:spPr>
          <a:xfrm>
            <a:off x="857192" y="2214542"/>
            <a:ext cx="7643866" cy="5171748"/>
          </a:xfrm>
          <a:prstGeom prst="rect">
            <a:avLst/>
          </a:prstGeom>
        </p:spPr>
        <p:txBody>
          <a:bodyPr vert="horz" lIns="91440" tIns="45720" rIns="91440" bIns="45720" rtlCol="0" anchor="t">
            <a:noAutofit/>
          </a:bodyPr>
          <a:lstStyle/>
          <a:p>
            <a:pPr indent="-228600" algn="just">
              <a:lnSpc>
                <a:spcPct val="90000"/>
              </a:lnSpc>
              <a:spcAft>
                <a:spcPts val="600"/>
              </a:spcAft>
              <a:buFont typeface="Arial" panose="020B0604020202020204" pitchFamily="34" charset="0"/>
              <a:buChar char="•"/>
            </a:pPr>
            <a:r>
              <a:rPr lang="en-US" sz="3200" dirty="0">
                <a:latin typeface="Times New Roman" pitchFamily="18" charset="0"/>
                <a:cs typeface="Times New Roman" pitchFamily="18" charset="0"/>
              </a:rPr>
              <a:t>The most feasible strategies that can be suggested in line with the selected theory are to engage </a:t>
            </a:r>
            <a:r>
              <a:rPr lang="en-US" sz="3200" dirty="0" err="1">
                <a:latin typeface="Times New Roman" pitchFamily="18" charset="0"/>
                <a:cs typeface="Times New Roman" pitchFamily="18" charset="0"/>
              </a:rPr>
              <a:t>Amira</a:t>
            </a:r>
            <a:r>
              <a:rPr lang="en-US" sz="3200" dirty="0">
                <a:latin typeface="Times New Roman" pitchFamily="18" charset="0"/>
                <a:cs typeface="Times New Roman" pitchFamily="18" charset="0"/>
              </a:rPr>
              <a:t> in social group play activities for developing basic social interaction skills and the capability to take charge of her actions. </a:t>
            </a:r>
          </a:p>
          <a:p>
            <a:pPr indent="-228600" algn="just">
              <a:lnSpc>
                <a:spcPct val="90000"/>
              </a:lnSpc>
              <a:spcAft>
                <a:spcPts val="600"/>
              </a:spcAft>
              <a:buFont typeface="Arial" panose="020B0604020202020204" pitchFamily="34" charset="0"/>
              <a:buChar char="•"/>
            </a:pPr>
            <a:r>
              <a:rPr lang="en-US" sz="3200" dirty="0">
                <a:latin typeface="Times New Roman" pitchFamily="18" charset="0"/>
                <a:cs typeface="Times New Roman" pitchFamily="18" charset="0"/>
              </a:rPr>
              <a:t>Also, providing and offering emotional support for developing well-being is a critical component to promote psychological development among children (</a:t>
            </a:r>
            <a:r>
              <a:rPr lang="en-US" sz="3200" dirty="0" err="1">
                <a:latin typeface="Times New Roman" pitchFamily="18" charset="0"/>
                <a:cs typeface="Times New Roman" pitchFamily="18" charset="0"/>
              </a:rPr>
              <a:t>Samsanovich</a:t>
            </a:r>
            <a:r>
              <a:rPr lang="en-US" sz="3200" dirty="0">
                <a:latin typeface="Times New Roman" pitchFamily="18" charset="0"/>
                <a:cs typeface="Times New Roman" pitchFamily="18" charset="0"/>
              </a:rPr>
              <a:t>, 2021). </a:t>
            </a:r>
          </a:p>
          <a:p>
            <a:pPr indent="-228600" algn="just">
              <a:lnSpc>
                <a:spcPct val="90000"/>
              </a:lnSpc>
              <a:spcAft>
                <a:spcPts val="600"/>
              </a:spcAft>
              <a:buFont typeface="Arial" panose="020B0604020202020204" pitchFamily="34" charset="0"/>
              <a:buChar char="•"/>
            </a:pPr>
            <a:r>
              <a:rPr lang="en-US" sz="3200" dirty="0">
                <a:latin typeface="Times New Roman" pitchFamily="18" charset="0"/>
                <a:cs typeface="Times New Roman" pitchFamily="18" charset="0"/>
              </a:rPr>
              <a:t>Also, emphasizing group and individual play-based activities can be considered a key aspect that can positively contribute to the psychological development of a child. </a:t>
            </a:r>
          </a:p>
        </p:txBody>
      </p:sp>
      <p:pic>
        <p:nvPicPr>
          <p:cNvPr id="10242" name="Picture 2" descr="Promoting Emotional Well-Being In Children And Youth"/>
          <p:cNvPicPr>
            <a:picLocks noChangeAspect="1" noChangeArrowheads="1"/>
          </p:cNvPicPr>
          <p:nvPr/>
        </p:nvPicPr>
        <p:blipFill>
          <a:blip r:embed="rId3"/>
          <a:srcRect l="17638"/>
          <a:stretch>
            <a:fillRect/>
          </a:stretch>
        </p:blipFill>
        <p:spPr bwMode="auto">
          <a:xfrm>
            <a:off x="8858248" y="1316119"/>
            <a:ext cx="8109558" cy="7564644"/>
          </a:xfrm>
          <a:prstGeom prst="rect">
            <a:avLst/>
          </a:prstGeom>
          <a:noFill/>
        </p:spPr>
      </p:pic>
      <p:grpSp>
        <p:nvGrpSpPr>
          <p:cNvPr id="10247" name="Group 10246">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3864" y="8788290"/>
            <a:ext cx="9339695" cy="185045"/>
            <a:chOff x="7015162" y="5858828"/>
            <a:chExt cx="4300544" cy="123363"/>
          </a:xfrm>
        </p:grpSpPr>
        <p:sp>
          <p:nvSpPr>
            <p:cNvPr id="10248" name="Rectangle 10247">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0249" name="Rectangle 10248">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2" name="TextBox 12"/>
          <p:cNvSpPr txBox="1"/>
          <p:nvPr/>
        </p:nvSpPr>
        <p:spPr>
          <a:xfrm>
            <a:off x="946404" y="960120"/>
            <a:ext cx="7228332" cy="182592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100" b="1" kern="1200" dirty="0">
                <a:solidFill>
                  <a:schemeClr val="tx1"/>
                </a:solidFill>
                <a:latin typeface="Times New Roman" pitchFamily="18" charset="0"/>
                <a:ea typeface="+mj-ea"/>
                <a:cs typeface="Times New Roman" pitchFamily="18" charset="0"/>
                <a:sym typeface="Sniglet"/>
              </a:rPr>
              <a:t>Biological and environmental influences</a:t>
            </a:r>
          </a:p>
        </p:txBody>
      </p:sp>
      <p:sp>
        <p:nvSpPr>
          <p:cNvPr id="820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17" y="3559302"/>
            <a:ext cx="4882642" cy="27432"/>
          </a:xfrm>
          <a:custGeom>
            <a:avLst/>
            <a:gdLst>
              <a:gd name="connsiteX0" fmla="*/ 0 w 4882642"/>
              <a:gd name="connsiteY0" fmla="*/ 0 h 27432"/>
              <a:gd name="connsiteX1" fmla="*/ 648694 w 4882642"/>
              <a:gd name="connsiteY1" fmla="*/ 0 h 27432"/>
              <a:gd name="connsiteX2" fmla="*/ 1199735 w 4882642"/>
              <a:gd name="connsiteY2" fmla="*/ 0 h 27432"/>
              <a:gd name="connsiteX3" fmla="*/ 1799602 w 4882642"/>
              <a:gd name="connsiteY3" fmla="*/ 0 h 27432"/>
              <a:gd name="connsiteX4" fmla="*/ 2545949 w 4882642"/>
              <a:gd name="connsiteY4" fmla="*/ 0 h 27432"/>
              <a:gd name="connsiteX5" fmla="*/ 3194643 w 4882642"/>
              <a:gd name="connsiteY5" fmla="*/ 0 h 27432"/>
              <a:gd name="connsiteX6" fmla="*/ 3794510 w 4882642"/>
              <a:gd name="connsiteY6" fmla="*/ 0 h 27432"/>
              <a:gd name="connsiteX7" fmla="*/ 4882642 w 4882642"/>
              <a:gd name="connsiteY7" fmla="*/ 0 h 27432"/>
              <a:gd name="connsiteX8" fmla="*/ 4882642 w 4882642"/>
              <a:gd name="connsiteY8" fmla="*/ 27432 h 27432"/>
              <a:gd name="connsiteX9" fmla="*/ 4185122 w 4882642"/>
              <a:gd name="connsiteY9" fmla="*/ 27432 h 27432"/>
              <a:gd name="connsiteX10" fmla="*/ 3585254 w 4882642"/>
              <a:gd name="connsiteY10" fmla="*/ 27432 h 27432"/>
              <a:gd name="connsiteX11" fmla="*/ 2790081 w 4882642"/>
              <a:gd name="connsiteY11" fmla="*/ 27432 h 27432"/>
              <a:gd name="connsiteX12" fmla="*/ 2141387 w 4882642"/>
              <a:gd name="connsiteY12" fmla="*/ 27432 h 27432"/>
              <a:gd name="connsiteX13" fmla="*/ 1590346 w 4882642"/>
              <a:gd name="connsiteY13" fmla="*/ 27432 h 27432"/>
              <a:gd name="connsiteX14" fmla="*/ 844000 w 4882642"/>
              <a:gd name="connsiteY14" fmla="*/ 27432 h 27432"/>
              <a:gd name="connsiteX15" fmla="*/ 0 w 4882642"/>
              <a:gd name="connsiteY15" fmla="*/ 27432 h 27432"/>
              <a:gd name="connsiteX16" fmla="*/ 0 w 4882642"/>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1" name="TextBox 11"/>
          <p:cNvSpPr txBox="1"/>
          <p:nvPr/>
        </p:nvSpPr>
        <p:spPr>
          <a:xfrm>
            <a:off x="428564" y="3991356"/>
            <a:ext cx="9429816" cy="5321808"/>
          </a:xfrm>
          <a:prstGeom prst="rect">
            <a:avLst/>
          </a:prstGeom>
        </p:spPr>
        <p:txBody>
          <a:bodyPr vert="horz" lIns="91440" tIns="45720" rIns="91440" bIns="45720" rtlCol="0" anchor="t">
            <a:noAutofit/>
          </a:bodyPr>
          <a:lstStyle/>
          <a:p>
            <a:pPr indent="-228600" algn="just">
              <a:lnSpc>
                <a:spcPct val="90000"/>
              </a:lnSpc>
              <a:spcAft>
                <a:spcPts val="600"/>
              </a:spcAft>
              <a:buFont typeface="Arial" panose="020B0604020202020204" pitchFamily="34" charset="0"/>
              <a:buChar char="•"/>
            </a:pPr>
            <a:r>
              <a:rPr lang="en-US" sz="3200" dirty="0">
                <a:latin typeface="Times New Roman" pitchFamily="18" charset="0"/>
                <a:cs typeface="Times New Roman" pitchFamily="18" charset="0"/>
              </a:rPr>
              <a:t>The social and biological determinants of human </a:t>
            </a:r>
            <a:r>
              <a:rPr lang="en-US" sz="3200" dirty="0" err="1">
                <a:latin typeface="Times New Roman" pitchFamily="18" charset="0"/>
                <a:cs typeface="Times New Roman" pitchFamily="18" charset="0"/>
              </a:rPr>
              <a:t>behaviour</a:t>
            </a:r>
            <a:r>
              <a:rPr lang="en-US" sz="3200" dirty="0">
                <a:latin typeface="Times New Roman" pitchFamily="18" charset="0"/>
                <a:cs typeface="Times New Roman" pitchFamily="18" charset="0"/>
              </a:rPr>
              <a:t> that influence the psychological development of an individual mainly relate to aspects such as genetics, physical health, and the structure and function of the brain (</a:t>
            </a:r>
            <a:r>
              <a:rPr lang="en-US" sz="3200" dirty="0" err="1">
                <a:latin typeface="Times New Roman" pitchFamily="18" charset="0"/>
                <a:cs typeface="Times New Roman" pitchFamily="18" charset="0"/>
              </a:rPr>
              <a:t>Sriandila</a:t>
            </a:r>
            <a:r>
              <a:rPr lang="en-US" sz="3200" dirty="0">
                <a:latin typeface="Times New Roman" pitchFamily="18" charset="0"/>
                <a:cs typeface="Times New Roman" pitchFamily="18" charset="0"/>
              </a:rPr>
              <a:t> and </a:t>
            </a:r>
            <a:r>
              <a:rPr lang="en-US" sz="3200" dirty="0" err="1">
                <a:latin typeface="Times New Roman" pitchFamily="18" charset="0"/>
                <a:cs typeface="Times New Roman" pitchFamily="18" charset="0"/>
              </a:rPr>
              <a:t>Suryana</a:t>
            </a:r>
            <a:r>
              <a:rPr lang="en-US" sz="3200" dirty="0">
                <a:latin typeface="Times New Roman" pitchFamily="18" charset="0"/>
                <a:cs typeface="Times New Roman" pitchFamily="18" charset="0"/>
              </a:rPr>
              <a:t>, 2022). </a:t>
            </a:r>
          </a:p>
          <a:p>
            <a:pPr indent="-228600" algn="just">
              <a:lnSpc>
                <a:spcPct val="90000"/>
              </a:lnSpc>
              <a:spcAft>
                <a:spcPts val="600"/>
              </a:spcAft>
              <a:buFont typeface="Arial" panose="020B0604020202020204" pitchFamily="34" charset="0"/>
              <a:buChar char="•"/>
            </a:pPr>
            <a:r>
              <a:rPr lang="en-US" sz="3200" dirty="0">
                <a:latin typeface="Times New Roman" pitchFamily="18" charset="0"/>
                <a:cs typeface="Times New Roman" pitchFamily="18" charset="0"/>
              </a:rPr>
              <a:t>Moreover, the variety of environmental factors which involves family background, the surrounding and environment of the nursery, as well as the socio-economic status of the individual are some of the other crucial considerations that can affect the psychological development of the individual (</a:t>
            </a:r>
            <a:r>
              <a:rPr lang="en-US" sz="3200" dirty="0" err="1">
                <a:latin typeface="Times New Roman" pitchFamily="18" charset="0"/>
                <a:cs typeface="Times New Roman" pitchFamily="18" charset="0"/>
              </a:rPr>
              <a:t>Khairani</a:t>
            </a:r>
            <a:r>
              <a:rPr lang="en-US" sz="3200" dirty="0">
                <a:latin typeface="Times New Roman" pitchFamily="18" charset="0"/>
                <a:cs typeface="Times New Roman" pitchFamily="18" charset="0"/>
              </a:rPr>
              <a:t> and </a:t>
            </a:r>
            <a:r>
              <a:rPr lang="en-US" sz="3200" dirty="0" err="1">
                <a:latin typeface="Times New Roman" pitchFamily="18" charset="0"/>
                <a:cs typeface="Times New Roman" pitchFamily="18" charset="0"/>
              </a:rPr>
              <a:t>Maemonah</a:t>
            </a:r>
            <a:r>
              <a:rPr lang="en-US" sz="3200" dirty="0">
                <a:latin typeface="Times New Roman" pitchFamily="18" charset="0"/>
                <a:cs typeface="Times New Roman" pitchFamily="18" charset="0"/>
              </a:rPr>
              <a:t>, 2021).</a:t>
            </a:r>
          </a:p>
        </p:txBody>
      </p:sp>
      <p:pic>
        <p:nvPicPr>
          <p:cNvPr id="8194" name="Picture 2" descr="Determinants of Human Behavior Stock Illustration - Illustration of  influqnce, skills: 221575702"/>
          <p:cNvPicPr>
            <a:picLocks noChangeAspect="1" noChangeArrowheads="1"/>
          </p:cNvPicPr>
          <p:nvPr/>
        </p:nvPicPr>
        <p:blipFill>
          <a:blip r:embed="rId3"/>
          <a:srcRect l="4219" t="4157" r="5312" b="12113"/>
          <a:stretch>
            <a:fillRect/>
          </a:stretch>
        </p:blipFill>
        <p:spPr bwMode="auto">
          <a:xfrm>
            <a:off x="9952164" y="2149994"/>
            <a:ext cx="7621520" cy="713691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sp>
        <p:nvSpPr>
          <p:cNvPr id="11" name="TextBox 11"/>
          <p:cNvSpPr txBox="1"/>
          <p:nvPr/>
        </p:nvSpPr>
        <p:spPr>
          <a:xfrm>
            <a:off x="1142703" y="1288473"/>
            <a:ext cx="5715281" cy="77293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b="1" kern="1200" dirty="0">
                <a:solidFill>
                  <a:schemeClr val="tx1"/>
                </a:solidFill>
                <a:latin typeface="Times New Roman" pitchFamily="18" charset="0"/>
                <a:ea typeface="+mj-ea"/>
                <a:cs typeface="Times New Roman" pitchFamily="18" charset="0"/>
                <a:sym typeface="Sniglet"/>
              </a:rPr>
              <a:t>Usefulness and limitations of theory</a:t>
            </a:r>
          </a:p>
        </p:txBody>
      </p:sp>
      <p:sp useBgFill="1">
        <p:nvSpPr>
          <p:cNvPr id="27" name="Rectangle 26">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5060" y="0"/>
            <a:ext cx="11182941" cy="10287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itchFamily="18" charset="0"/>
              <a:cs typeface="Times New Roman" pitchFamily="18" charset="0"/>
            </a:endParaRPr>
          </a:p>
        </p:txBody>
      </p:sp>
      <p:graphicFrame>
        <p:nvGraphicFramePr>
          <p:cNvPr id="28" name="TextBox 12">
            <a:extLst>
              <a:ext uri="{FF2B5EF4-FFF2-40B4-BE49-F238E27FC236}">
                <a16:creationId xmlns:a16="http://schemas.microsoft.com/office/drawing/2014/main" id="{3F40982C-1B10-F036-F210-925078069169}"/>
              </a:ext>
            </a:extLst>
          </p:cNvPr>
          <p:cNvGraphicFramePr/>
          <p:nvPr>
            <p:extLst>
              <p:ext uri="{D42A27DB-BD31-4B8C-83A1-F6EECF244321}">
                <p14:modId xmlns:p14="http://schemas.microsoft.com/office/powerpoint/2010/main" val="372002273"/>
              </p:ext>
            </p:extLst>
          </p:nvPr>
        </p:nvGraphicFramePr>
        <p:xfrm>
          <a:off x="8052252" y="901986"/>
          <a:ext cx="9592869" cy="8427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201400" cy="10287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54551" cy="10287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1485900"/>
            <a:ext cx="16916400" cy="73152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TextBox 11"/>
          <p:cNvSpPr txBox="1"/>
          <p:nvPr/>
        </p:nvSpPr>
        <p:spPr>
          <a:xfrm>
            <a:off x="1714500" y="3643302"/>
            <a:ext cx="5715000" cy="4129098"/>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6600" b="1" kern="1200" dirty="0">
                <a:solidFill>
                  <a:schemeClr val="tx1"/>
                </a:solidFill>
                <a:latin typeface="Times New Roman" pitchFamily="18" charset="0"/>
                <a:ea typeface="+mj-ea"/>
                <a:cs typeface="Times New Roman" pitchFamily="18" charset="0"/>
                <a:sym typeface="Sniglet"/>
              </a:rPr>
              <a:t>Conclusion</a:t>
            </a:r>
          </a:p>
        </p:txBody>
      </p:sp>
      <p:sp>
        <p:nvSpPr>
          <p:cNvPr id="12" name="TextBox 12"/>
          <p:cNvSpPr txBox="1"/>
          <p:nvPr/>
        </p:nvSpPr>
        <p:spPr>
          <a:xfrm>
            <a:off x="7772406" y="2514600"/>
            <a:ext cx="9086898" cy="5257800"/>
          </a:xfrm>
          <a:prstGeom prst="rect">
            <a:avLst/>
          </a:prstGeom>
        </p:spPr>
        <p:txBody>
          <a:bodyPr vert="horz" lIns="91440" tIns="45720" rIns="91440" bIns="45720" rtlCol="0">
            <a:normAutofit/>
          </a:bodyPr>
          <a:lstStyle/>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It is concluded that, based on Erikson's theory of psychological development, it is one of the most effective theories that determines the different stages within which an individual develops their cognitive and psychological needs across their lifespan. </a:t>
            </a:r>
          </a:p>
          <a:p>
            <a:pPr indent="-228600" algn="just">
              <a:lnSpc>
                <a:spcPct val="90000"/>
              </a:lnSpc>
              <a:spcAft>
                <a:spcPts val="600"/>
              </a:spcAft>
              <a:buFont typeface="Arial" panose="020B0604020202020204" pitchFamily="34" charset="0"/>
              <a:buChar char="•"/>
            </a:pPr>
            <a:r>
              <a:rPr lang="en-US" sz="3600" dirty="0">
                <a:latin typeface="Times New Roman" pitchFamily="18" charset="0"/>
                <a:cs typeface="Times New Roman" pitchFamily="18" charset="0"/>
              </a:rPr>
              <a:t>It is also concluded that in the case of </a:t>
            </a:r>
            <a:r>
              <a:rPr lang="en-US" sz="3600" dirty="0" err="1">
                <a:latin typeface="Times New Roman" pitchFamily="18" charset="0"/>
                <a:cs typeface="Times New Roman" pitchFamily="18" charset="0"/>
              </a:rPr>
              <a:t>Amira</a:t>
            </a:r>
            <a:r>
              <a:rPr lang="en-US" sz="3600" dirty="0">
                <a:latin typeface="Times New Roman" pitchFamily="18" charset="0"/>
                <a:cs typeface="Times New Roman" pitchFamily="18" charset="0"/>
              </a:rPr>
              <a:t>, various biological and environmental factors are responsible for affecting her development.</a:t>
            </a:r>
            <a:endParaRPr lang="en-US" sz="3600" dirty="0">
              <a:latin typeface="Times New Roman" pitchFamily="18" charset="0"/>
              <a:cs typeface="Times New Roman" pitchFamily="18" charset="0"/>
              <a:sym typeface="ไอติม"/>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201400" cy="10287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54551" cy="10287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1485900"/>
            <a:ext cx="16916400" cy="73152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TextBox 11"/>
          <p:cNvSpPr txBox="1"/>
          <p:nvPr/>
        </p:nvSpPr>
        <p:spPr>
          <a:xfrm>
            <a:off x="857192" y="4571996"/>
            <a:ext cx="4214842" cy="3200404"/>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6000" b="1" kern="1200" dirty="0">
                <a:solidFill>
                  <a:schemeClr val="tx1"/>
                </a:solidFill>
                <a:latin typeface="Times New Roman" pitchFamily="18" charset="0"/>
                <a:ea typeface="+mj-ea"/>
                <a:cs typeface="Times New Roman" pitchFamily="18" charset="0"/>
                <a:sym typeface="Sniglet"/>
              </a:rPr>
              <a:t>References </a:t>
            </a:r>
          </a:p>
        </p:txBody>
      </p:sp>
      <p:sp>
        <p:nvSpPr>
          <p:cNvPr id="12" name="TextBox 12"/>
          <p:cNvSpPr txBox="1"/>
          <p:nvPr/>
        </p:nvSpPr>
        <p:spPr>
          <a:xfrm>
            <a:off x="5000596" y="1857352"/>
            <a:ext cx="12430212" cy="6572296"/>
          </a:xfrm>
          <a:prstGeom prst="rect">
            <a:avLst/>
          </a:prstGeom>
        </p:spPr>
        <p:txBody>
          <a:bodyPr vert="horz" lIns="91440" tIns="45720" rIns="91440" bIns="45720" rtlCol="0">
            <a:noAutofit/>
          </a:bodyPr>
          <a:lstStyle/>
          <a:p>
            <a:pPr indent="-228600" algn="just">
              <a:lnSpc>
                <a:spcPct val="90000"/>
              </a:lnSpc>
              <a:spcAft>
                <a:spcPts val="600"/>
              </a:spcAft>
              <a:buFont typeface="Arial" panose="020B0604020202020204" pitchFamily="34" charset="0"/>
              <a:buChar char="•"/>
            </a:pPr>
            <a:r>
              <a:rPr lang="en-US" sz="2600" dirty="0">
                <a:latin typeface="Times New Roman" pitchFamily="18" charset="0"/>
                <a:cs typeface="Times New Roman" pitchFamily="18" charset="0"/>
              </a:rPr>
              <a:t>de </a:t>
            </a:r>
            <a:r>
              <a:rPr lang="en-US" sz="2600" dirty="0" err="1">
                <a:latin typeface="Times New Roman" pitchFamily="18" charset="0"/>
                <a:cs typeface="Times New Roman" pitchFamily="18" charset="0"/>
              </a:rPr>
              <a:t>Carvalho</a:t>
            </a:r>
            <a:r>
              <a:rPr lang="en-US" sz="2600" dirty="0">
                <a:latin typeface="Times New Roman" pitchFamily="18" charset="0"/>
                <a:cs typeface="Times New Roman" pitchFamily="18" charset="0"/>
              </a:rPr>
              <a:t>, N.A. and </a:t>
            </a:r>
            <a:r>
              <a:rPr lang="en-US" sz="2600" dirty="0" err="1">
                <a:latin typeface="Times New Roman" pitchFamily="18" charset="0"/>
                <a:cs typeface="Times New Roman" pitchFamily="18" charset="0"/>
              </a:rPr>
              <a:t>Veiga</a:t>
            </a:r>
            <a:r>
              <a:rPr lang="en-US" sz="2600" dirty="0">
                <a:latin typeface="Times New Roman" pitchFamily="18" charset="0"/>
                <a:cs typeface="Times New Roman" pitchFamily="18" charset="0"/>
              </a:rPr>
              <a:t>, F.H., (2022). Psychosocial development research in adolescence: A scoping review. </a:t>
            </a:r>
            <a:r>
              <a:rPr lang="en-US" sz="2600" i="1" dirty="0">
                <a:latin typeface="Times New Roman" pitchFamily="18" charset="0"/>
                <a:cs typeface="Times New Roman" pitchFamily="18" charset="0"/>
              </a:rPr>
              <a:t>Trends in Psychology</a:t>
            </a:r>
            <a:r>
              <a:rPr lang="en-US" sz="2600" dirty="0">
                <a:latin typeface="Times New Roman" pitchFamily="18" charset="0"/>
                <a:cs typeface="Times New Roman" pitchFamily="18" charset="0"/>
              </a:rPr>
              <a:t>, </a:t>
            </a:r>
            <a:r>
              <a:rPr lang="en-US" sz="2600" i="1" dirty="0">
                <a:latin typeface="Times New Roman" pitchFamily="18" charset="0"/>
                <a:cs typeface="Times New Roman" pitchFamily="18" charset="0"/>
              </a:rPr>
              <a:t>30</a:t>
            </a:r>
            <a:r>
              <a:rPr lang="en-US" sz="2600" dirty="0">
                <a:latin typeface="Times New Roman" pitchFamily="18" charset="0"/>
                <a:cs typeface="Times New Roman" pitchFamily="18" charset="0"/>
              </a:rPr>
              <a:t>(4), pp.640-669.</a:t>
            </a:r>
          </a:p>
          <a:p>
            <a:pPr indent="-228600" algn="just">
              <a:lnSpc>
                <a:spcPct val="90000"/>
              </a:lnSpc>
              <a:spcAft>
                <a:spcPts val="600"/>
              </a:spcAft>
              <a:buFont typeface="Arial" panose="020B0604020202020204" pitchFamily="34" charset="0"/>
              <a:buChar char="•"/>
            </a:pPr>
            <a:r>
              <a:rPr lang="en-US" sz="2600" dirty="0" err="1">
                <a:latin typeface="Times New Roman" pitchFamily="18" charset="0"/>
                <a:cs typeface="Times New Roman" pitchFamily="18" charset="0"/>
              </a:rPr>
              <a:t>Khairani</a:t>
            </a:r>
            <a:r>
              <a:rPr lang="en-US" sz="2600" dirty="0">
                <a:latin typeface="Times New Roman" pitchFamily="18" charset="0"/>
                <a:cs typeface="Times New Roman" pitchFamily="18" charset="0"/>
              </a:rPr>
              <a:t>, K. and </a:t>
            </a:r>
            <a:r>
              <a:rPr lang="en-US" sz="2600" dirty="0" err="1">
                <a:latin typeface="Times New Roman" pitchFamily="18" charset="0"/>
                <a:cs typeface="Times New Roman" pitchFamily="18" charset="0"/>
              </a:rPr>
              <a:t>Maemonah</a:t>
            </a:r>
            <a:r>
              <a:rPr lang="en-US" sz="2600" dirty="0">
                <a:latin typeface="Times New Roman" pitchFamily="18" charset="0"/>
                <a:cs typeface="Times New Roman" pitchFamily="18" charset="0"/>
              </a:rPr>
              <a:t>, M., (2021). The nature of psychosocial development in early childhood according to </a:t>
            </a:r>
            <a:r>
              <a:rPr lang="en-US" sz="2600" dirty="0" err="1">
                <a:latin typeface="Times New Roman" pitchFamily="18" charset="0"/>
                <a:cs typeface="Times New Roman" pitchFamily="18" charset="0"/>
              </a:rPr>
              <a:t>erik</a:t>
            </a:r>
            <a:r>
              <a:rPr lang="en-US" sz="2600" dirty="0">
                <a:latin typeface="Times New Roman" pitchFamily="18" charset="0"/>
                <a:cs typeface="Times New Roman" pitchFamily="18" charset="0"/>
              </a:rPr>
              <a:t> </a:t>
            </a:r>
            <a:r>
              <a:rPr lang="en-US" sz="2600" dirty="0" err="1">
                <a:latin typeface="Times New Roman" pitchFamily="18" charset="0"/>
                <a:cs typeface="Times New Roman" pitchFamily="18" charset="0"/>
              </a:rPr>
              <a:t>erikson's</a:t>
            </a:r>
            <a:r>
              <a:rPr lang="en-US" sz="2600" dirty="0">
                <a:latin typeface="Times New Roman" pitchFamily="18" charset="0"/>
                <a:cs typeface="Times New Roman" pitchFamily="18" charset="0"/>
              </a:rPr>
              <a:t> view. </a:t>
            </a:r>
            <a:r>
              <a:rPr lang="en-US" sz="2600" i="1" dirty="0" err="1">
                <a:latin typeface="Times New Roman" pitchFamily="18" charset="0"/>
                <a:cs typeface="Times New Roman" pitchFamily="18" charset="0"/>
              </a:rPr>
              <a:t>Jurnal</a:t>
            </a:r>
            <a:r>
              <a:rPr lang="en-US" sz="2600" i="1" dirty="0">
                <a:latin typeface="Times New Roman" pitchFamily="18" charset="0"/>
                <a:cs typeface="Times New Roman" pitchFamily="18" charset="0"/>
              </a:rPr>
              <a:t> </a:t>
            </a:r>
            <a:r>
              <a:rPr lang="en-US" sz="2600" i="1" dirty="0" err="1">
                <a:latin typeface="Times New Roman" pitchFamily="18" charset="0"/>
                <a:cs typeface="Times New Roman" pitchFamily="18" charset="0"/>
              </a:rPr>
              <a:t>Kajian</a:t>
            </a:r>
            <a:r>
              <a:rPr lang="en-US" sz="2600" i="1" dirty="0">
                <a:latin typeface="Times New Roman" pitchFamily="18" charset="0"/>
                <a:cs typeface="Times New Roman" pitchFamily="18" charset="0"/>
              </a:rPr>
              <a:t> Gender </a:t>
            </a:r>
            <a:r>
              <a:rPr lang="en-US" sz="2600" i="1" dirty="0" err="1">
                <a:latin typeface="Times New Roman" pitchFamily="18" charset="0"/>
                <a:cs typeface="Times New Roman" pitchFamily="18" charset="0"/>
              </a:rPr>
              <a:t>dan</a:t>
            </a:r>
            <a:r>
              <a:rPr lang="en-US" sz="2600" i="1" dirty="0">
                <a:latin typeface="Times New Roman" pitchFamily="18" charset="0"/>
                <a:cs typeface="Times New Roman" pitchFamily="18" charset="0"/>
              </a:rPr>
              <a:t> </a:t>
            </a:r>
            <a:r>
              <a:rPr lang="en-US" sz="2600" i="1" dirty="0" err="1">
                <a:latin typeface="Times New Roman" pitchFamily="18" charset="0"/>
                <a:cs typeface="Times New Roman" pitchFamily="18" charset="0"/>
              </a:rPr>
              <a:t>Anak</a:t>
            </a:r>
            <a:r>
              <a:rPr lang="en-US" sz="2600" dirty="0">
                <a:latin typeface="Times New Roman" pitchFamily="18" charset="0"/>
                <a:cs typeface="Times New Roman" pitchFamily="18" charset="0"/>
              </a:rPr>
              <a:t>, </a:t>
            </a:r>
            <a:r>
              <a:rPr lang="en-US" sz="2600" i="1" dirty="0">
                <a:latin typeface="Times New Roman" pitchFamily="18" charset="0"/>
                <a:cs typeface="Times New Roman" pitchFamily="18" charset="0"/>
              </a:rPr>
              <a:t>5</a:t>
            </a:r>
            <a:r>
              <a:rPr lang="en-US" sz="2600" dirty="0">
                <a:latin typeface="Times New Roman" pitchFamily="18" charset="0"/>
                <a:cs typeface="Times New Roman" pitchFamily="18" charset="0"/>
              </a:rPr>
              <a:t>(2), pp.151-161.</a:t>
            </a:r>
          </a:p>
          <a:p>
            <a:pPr indent="-228600" algn="just">
              <a:lnSpc>
                <a:spcPct val="90000"/>
              </a:lnSpc>
              <a:spcAft>
                <a:spcPts val="600"/>
              </a:spcAft>
              <a:buFont typeface="Arial" panose="020B0604020202020204" pitchFamily="34" charset="0"/>
              <a:buChar char="•"/>
            </a:pPr>
            <a:r>
              <a:rPr lang="en-US" sz="2600" dirty="0">
                <a:latin typeface="Times New Roman" pitchFamily="18" charset="0"/>
                <a:cs typeface="Times New Roman" pitchFamily="18" charset="0"/>
              </a:rPr>
              <a:t>Kim, E.S., Chen, Y., Nakamura, J.S., </a:t>
            </a:r>
            <a:r>
              <a:rPr lang="en-US" sz="2600" dirty="0" err="1">
                <a:latin typeface="Times New Roman" pitchFamily="18" charset="0"/>
                <a:cs typeface="Times New Roman" pitchFamily="18" charset="0"/>
              </a:rPr>
              <a:t>Ryff</a:t>
            </a:r>
            <a:r>
              <a:rPr lang="en-US" sz="2600" dirty="0">
                <a:latin typeface="Times New Roman" pitchFamily="18" charset="0"/>
                <a:cs typeface="Times New Roman" pitchFamily="18" charset="0"/>
              </a:rPr>
              <a:t>, C.D. and </a:t>
            </a:r>
            <a:r>
              <a:rPr lang="en-US" sz="2600" dirty="0" err="1">
                <a:latin typeface="Times New Roman" pitchFamily="18" charset="0"/>
                <a:cs typeface="Times New Roman" pitchFamily="18" charset="0"/>
              </a:rPr>
              <a:t>VanderWeele</a:t>
            </a:r>
            <a:r>
              <a:rPr lang="en-US" sz="2600" dirty="0">
                <a:latin typeface="Times New Roman" pitchFamily="18" charset="0"/>
                <a:cs typeface="Times New Roman" pitchFamily="18" charset="0"/>
              </a:rPr>
              <a:t>, T.J., (2022). Sense of purpose in life and subsequent physical, behavioral, and psychosocial health: An outcome-wide approach. </a:t>
            </a:r>
            <a:r>
              <a:rPr lang="en-US" sz="2600" i="1" dirty="0">
                <a:latin typeface="Times New Roman" pitchFamily="18" charset="0"/>
                <a:cs typeface="Times New Roman" pitchFamily="18" charset="0"/>
              </a:rPr>
              <a:t>American Journal of Health Promotion</a:t>
            </a:r>
            <a:r>
              <a:rPr lang="en-US" sz="2600" dirty="0">
                <a:latin typeface="Times New Roman" pitchFamily="18" charset="0"/>
                <a:cs typeface="Times New Roman" pitchFamily="18" charset="0"/>
              </a:rPr>
              <a:t>, </a:t>
            </a:r>
            <a:r>
              <a:rPr lang="en-US" sz="2600" i="1" dirty="0">
                <a:latin typeface="Times New Roman" pitchFamily="18" charset="0"/>
                <a:cs typeface="Times New Roman" pitchFamily="18" charset="0"/>
              </a:rPr>
              <a:t>36</a:t>
            </a:r>
            <a:r>
              <a:rPr lang="en-US" sz="2600" dirty="0">
                <a:latin typeface="Times New Roman" pitchFamily="18" charset="0"/>
                <a:cs typeface="Times New Roman" pitchFamily="18" charset="0"/>
              </a:rPr>
              <a:t>(1), pp.137-147.</a:t>
            </a:r>
          </a:p>
          <a:p>
            <a:pPr indent="-228600" algn="just">
              <a:lnSpc>
                <a:spcPct val="90000"/>
              </a:lnSpc>
              <a:spcAft>
                <a:spcPts val="600"/>
              </a:spcAft>
              <a:buFont typeface="Arial" panose="020B0604020202020204" pitchFamily="34" charset="0"/>
              <a:buChar char="•"/>
            </a:pPr>
            <a:r>
              <a:rPr lang="en-US" sz="2600" dirty="0">
                <a:latin typeface="Times New Roman" pitchFamily="18" charset="0"/>
                <a:cs typeface="Times New Roman" pitchFamily="18" charset="0"/>
              </a:rPr>
              <a:t>Miller, S.A. and Lang, D., (2022). Psychosocial Theory: Erikson. </a:t>
            </a:r>
            <a:r>
              <a:rPr lang="en-US" sz="2600" i="1" dirty="0">
                <a:latin typeface="Times New Roman" pitchFamily="18" charset="0"/>
                <a:cs typeface="Times New Roman" pitchFamily="18" charset="0"/>
              </a:rPr>
              <a:t>Individual and Family Development, Health, and Well-being</a:t>
            </a:r>
            <a:r>
              <a:rPr lang="en-US" sz="2600" dirty="0">
                <a:latin typeface="Times New Roman" pitchFamily="18" charset="0"/>
                <a:cs typeface="Times New Roman" pitchFamily="18" charset="0"/>
              </a:rPr>
              <a:t>.</a:t>
            </a:r>
          </a:p>
          <a:p>
            <a:pPr indent="-228600" algn="just">
              <a:lnSpc>
                <a:spcPct val="90000"/>
              </a:lnSpc>
              <a:spcAft>
                <a:spcPts val="600"/>
              </a:spcAft>
              <a:buFont typeface="Arial" panose="020B0604020202020204" pitchFamily="34" charset="0"/>
              <a:buChar char="•"/>
            </a:pPr>
            <a:r>
              <a:rPr lang="en-US" sz="2600" dirty="0">
                <a:latin typeface="Times New Roman" pitchFamily="18" charset="0"/>
                <a:cs typeface="Times New Roman" pitchFamily="18" charset="0"/>
              </a:rPr>
              <a:t>Orenstein, G.A. and Lewis, L., (2022). Erikson's stages of psychosocial development. In </a:t>
            </a:r>
            <a:r>
              <a:rPr lang="en-US" sz="2600" i="1" dirty="0" err="1">
                <a:latin typeface="Times New Roman" pitchFamily="18" charset="0"/>
                <a:cs typeface="Times New Roman" pitchFamily="18" charset="0"/>
              </a:rPr>
              <a:t>StatPearls</a:t>
            </a:r>
            <a:r>
              <a:rPr lang="en-US" sz="2600" i="1" dirty="0">
                <a:latin typeface="Times New Roman" pitchFamily="18" charset="0"/>
                <a:cs typeface="Times New Roman" pitchFamily="18" charset="0"/>
              </a:rPr>
              <a:t> [Internet]</a:t>
            </a:r>
            <a:r>
              <a:rPr lang="en-US" sz="2600" dirty="0">
                <a:latin typeface="Times New Roman" pitchFamily="18" charset="0"/>
                <a:cs typeface="Times New Roman" pitchFamily="18" charset="0"/>
              </a:rPr>
              <a:t>. </a:t>
            </a:r>
            <a:r>
              <a:rPr lang="en-US" sz="2600" dirty="0" err="1">
                <a:latin typeface="Times New Roman" pitchFamily="18" charset="0"/>
                <a:cs typeface="Times New Roman" pitchFamily="18" charset="0"/>
              </a:rPr>
              <a:t>StatPearls</a:t>
            </a:r>
            <a:r>
              <a:rPr lang="en-US" sz="2600" dirty="0">
                <a:latin typeface="Times New Roman" pitchFamily="18" charset="0"/>
                <a:cs typeface="Times New Roman" pitchFamily="18" charset="0"/>
              </a:rPr>
              <a:t> Publishing.</a:t>
            </a:r>
          </a:p>
          <a:p>
            <a:pPr indent="-228600" algn="just">
              <a:lnSpc>
                <a:spcPct val="90000"/>
              </a:lnSpc>
              <a:spcAft>
                <a:spcPts val="600"/>
              </a:spcAft>
              <a:buFont typeface="Arial" panose="020B0604020202020204" pitchFamily="34" charset="0"/>
              <a:buChar char="•"/>
            </a:pPr>
            <a:r>
              <a:rPr lang="en-US" sz="2600" dirty="0" err="1">
                <a:latin typeface="Times New Roman" pitchFamily="18" charset="0"/>
                <a:cs typeface="Times New Roman" pitchFamily="18" charset="0"/>
              </a:rPr>
              <a:t>Samsanovich</a:t>
            </a:r>
            <a:r>
              <a:rPr lang="en-US" sz="2600" dirty="0">
                <a:latin typeface="Times New Roman" pitchFamily="18" charset="0"/>
                <a:cs typeface="Times New Roman" pitchFamily="18" charset="0"/>
              </a:rPr>
              <a:t>, A., (2021). Theory and diversity: A descriptive study of Erikson’s psychosocial development stages.</a:t>
            </a:r>
          </a:p>
          <a:p>
            <a:pPr indent="-228600" algn="just">
              <a:lnSpc>
                <a:spcPct val="90000"/>
              </a:lnSpc>
              <a:spcAft>
                <a:spcPts val="600"/>
              </a:spcAft>
              <a:buFont typeface="Arial" panose="020B0604020202020204" pitchFamily="34" charset="0"/>
              <a:buChar char="•"/>
            </a:pPr>
            <a:r>
              <a:rPr lang="en-US" sz="2600" dirty="0" err="1">
                <a:latin typeface="Times New Roman" pitchFamily="18" charset="0"/>
                <a:cs typeface="Times New Roman" pitchFamily="18" charset="0"/>
              </a:rPr>
              <a:t>Sriandila</a:t>
            </a:r>
            <a:r>
              <a:rPr lang="en-US" sz="2600" dirty="0">
                <a:latin typeface="Times New Roman" pitchFamily="18" charset="0"/>
                <a:cs typeface="Times New Roman" pitchFamily="18" charset="0"/>
              </a:rPr>
              <a:t>, R. and </a:t>
            </a:r>
            <a:r>
              <a:rPr lang="en-US" sz="2600" dirty="0" err="1">
                <a:latin typeface="Times New Roman" pitchFamily="18" charset="0"/>
                <a:cs typeface="Times New Roman" pitchFamily="18" charset="0"/>
              </a:rPr>
              <a:t>Suryana</a:t>
            </a:r>
            <a:r>
              <a:rPr lang="en-US" sz="2600" dirty="0">
                <a:latin typeface="Times New Roman" pitchFamily="18" charset="0"/>
                <a:cs typeface="Times New Roman" pitchFamily="18" charset="0"/>
              </a:rPr>
              <a:t>, D., (2022). Implementation of early childhood character education through psychosocial development approach. </a:t>
            </a:r>
            <a:r>
              <a:rPr lang="en-US" sz="2600" i="1" dirty="0">
                <a:latin typeface="Times New Roman" pitchFamily="18" charset="0"/>
                <a:cs typeface="Times New Roman" pitchFamily="18" charset="0"/>
              </a:rPr>
              <a:t>International Journal of Multidisciplinary Research and Growth Evaluation</a:t>
            </a:r>
            <a:r>
              <a:rPr lang="en-US" sz="2600" dirty="0">
                <a:latin typeface="Times New Roman" pitchFamily="18" charset="0"/>
                <a:cs typeface="Times New Roman" pitchFamily="18" charset="0"/>
              </a:rPr>
              <a:t>, </a:t>
            </a:r>
            <a:r>
              <a:rPr lang="en-US" sz="2600" i="1" dirty="0">
                <a:latin typeface="Times New Roman" pitchFamily="18" charset="0"/>
                <a:cs typeface="Times New Roman" pitchFamily="18" charset="0"/>
              </a:rPr>
              <a:t>3</a:t>
            </a:r>
            <a:r>
              <a:rPr lang="en-US" sz="2600" dirty="0">
                <a:latin typeface="Times New Roman" pitchFamily="18" charset="0"/>
                <a:cs typeface="Times New Roman" pitchFamily="18" charset="0"/>
              </a:rPr>
              <a:t>(2), pp.440-444.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84" y="-1"/>
            <a:ext cx="18338929" cy="10302106"/>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62938" y="-4"/>
            <a:ext cx="17658404" cy="10302110"/>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2800" y="0"/>
            <a:ext cx="5435061" cy="10302108"/>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3812" y="-4"/>
            <a:ext cx="18350371" cy="10302113"/>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6501" y="-1292736"/>
            <a:ext cx="10292897" cy="1289678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780458" y="1633574"/>
            <a:ext cx="7451300" cy="7482585"/>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1"/>
          <p:cNvSpPr txBox="1"/>
          <p:nvPr/>
        </p:nvSpPr>
        <p:spPr>
          <a:xfrm>
            <a:off x="6243850" y="1228476"/>
            <a:ext cx="10072049" cy="476803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200" b="1" kern="1200" dirty="0">
                <a:solidFill>
                  <a:srgbClr val="FFFFFF"/>
                </a:solidFill>
                <a:latin typeface="Times New Roman" pitchFamily="18" charset="0"/>
                <a:ea typeface="+mj-ea"/>
                <a:cs typeface="Times New Roman" pitchFamily="18" charset="0"/>
                <a:sym typeface="Sniglet"/>
              </a:rPr>
              <a:t>THANK YOU</a:t>
            </a:r>
          </a:p>
        </p:txBody>
      </p:sp>
      <p:sp>
        <p:nvSpPr>
          <p:cNvPr id="30" name="Rectangle 29">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735165"/>
            <a:ext cx="18326564" cy="3566943"/>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Aspec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36</TotalTime>
  <Words>1429</Words>
  <Application>Microsoft Office PowerPoint</Application>
  <PresentationFormat>Custom</PresentationFormat>
  <Paragraphs>83</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Naomi Lubanza Kihani (2424519)</cp:lastModifiedBy>
  <cp:revision>38</cp:revision>
  <dcterms:created xsi:type="dcterms:W3CDTF">2006-08-16T00:00:00Z</dcterms:created>
  <dcterms:modified xsi:type="dcterms:W3CDTF">2025-10-09T20:43:22Z</dcterms:modified>
  <dc:identifier>DAG0KJDwCOQ</dc:identifier>
</cp:coreProperties>
</file>